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3"/>
    <p:sldId id="389" r:id="rId4"/>
    <p:sldId id="390" r:id="rId5"/>
    <p:sldId id="391" r:id="rId6"/>
    <p:sldId id="404" r:id="rId7"/>
    <p:sldId id="392" r:id="rId8"/>
    <p:sldId id="405" r:id="rId9"/>
    <p:sldId id="393" r:id="rId10"/>
    <p:sldId id="394" r:id="rId11"/>
    <p:sldId id="395" r:id="rId12"/>
    <p:sldId id="396" r:id="rId13"/>
    <p:sldId id="397" r:id="rId14"/>
    <p:sldId id="398" r:id="rId15"/>
    <p:sldId id="406" r:id="rId16"/>
    <p:sldId id="399" r:id="rId17"/>
    <p:sldId id="400" r:id="rId18"/>
    <p:sldId id="401" r:id="rId19"/>
    <p:sldId id="402" r:id="rId20"/>
    <p:sldId id="403" r:id="rId21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14" autoAdjust="0"/>
  </p:normalViewPr>
  <p:slideViewPr>
    <p:cSldViewPr snapToGrid="0">
      <p:cViewPr varScale="1">
        <p:scale>
          <a:sx n="104" d="100"/>
          <a:sy n="10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Primitive operations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FEA6CF-3128-4775-A3C3-5B1D1E19562E}" type="presOf" srcId="{0E8085F9-02A8-4FC2-8D3B-A0AA5F1EC1F7}" destId="{8E22013E-9C26-4AA1-B8B4-D1AA5892233B}" srcOrd="0" destOrd="0" presId="urn:microsoft.com/office/officeart/2005/8/layout/vList2"/>
    <dgm:cxn modelId="{EFACE3C6-64E4-4833-8E2B-046523C9D2DC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FDB2D360-32F1-4199-A60C-430457F1D923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Q5:Answer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Q6:Time complexity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Q6: Answer-I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Q6:Answer-II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An quadratic-time algorithm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FEA6CF-3128-4775-A3C3-5B1D1E19562E}" type="presOf" srcId="{0E8085F9-02A8-4FC2-8D3B-A0AA5F1EC1F7}" destId="{8E22013E-9C26-4AA1-B8B4-D1AA5892233B}" srcOrd="0" destOrd="0" presId="urn:microsoft.com/office/officeart/2005/8/layout/vList2"/>
    <dgm:cxn modelId="{EFACE3C6-64E4-4833-8E2B-046523C9D2DC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FDB2D360-32F1-4199-A60C-430457F1D923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Q1: Verify 8nlogn better than 2n</a:t>
          </a:r>
          <a:r>
            <a:rPr lang="en-US" b="1" baseline="30000" dirty="0" smtClean="0"/>
            <a:t>2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DB232-E994-4F5E-A2A2-20FDAE27E1D5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D514CA0-15F8-4620-A6F7-32DF22019745}" type="presOf" srcId="{0E8085F9-02A8-4FC2-8D3B-A0AA5F1EC1F7}" destId="{8E22013E-9C26-4AA1-B8B4-D1AA5892233B}" srcOrd="0" destOrd="0" presId="urn:microsoft.com/office/officeart/2005/8/layout/vList2"/>
    <dgm:cxn modelId="{1FE33296-6B50-44F8-AC0D-52EF971138CF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Q1: Answer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DB232-E994-4F5E-A2A2-20FDAE27E1D5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CD514CA0-15F8-4620-A6F7-32DF22019745}" type="presOf" srcId="{0E8085F9-02A8-4FC2-8D3B-A0AA5F1EC1F7}" destId="{8E22013E-9C26-4AA1-B8B4-D1AA5892233B}" srcOrd="0" destOrd="0" presId="urn:microsoft.com/office/officeart/2005/8/layout/vList2"/>
    <dgm:cxn modelId="{1FE33296-6B50-44F8-AC0D-52EF971138CF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Q3: Ordering functions asymptotically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F85BDD-5C08-4F77-94E5-975B582985DF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61F19979-F08B-44EB-8963-858623B0E260}" type="presOf" srcId="{0E8085F9-02A8-4FC2-8D3B-A0AA5F1EC1F7}" destId="{8E22013E-9C26-4AA1-B8B4-D1AA5892233B}" srcOrd="0" destOrd="0" presId="urn:microsoft.com/office/officeart/2005/8/layout/vList2"/>
    <dgm:cxn modelId="{C30E8CBE-FFE9-4A52-A6A4-0767887E5CEC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C</a:t>
          </a:r>
          <a:r>
            <a:rPr lang="en-US" altLang="zh-CN" b="1" dirty="0" smtClean="0"/>
            <a:t>onclusion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2F4AD-66B7-478F-9025-08F9F29E9DA6}" type="presOf" srcId="{0E8085F9-02A8-4FC2-8D3B-A0AA5F1EC1F7}" destId="{8E22013E-9C26-4AA1-B8B4-D1AA5892233B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05857482-E770-476F-9422-0AF1BBB3B2A1}" type="presOf" srcId="{32F2416B-09FA-423E-9C02-845FDD114C9D}" destId="{50194297-CF02-435B-8854-5C4B7CF11AAC}" srcOrd="0" destOrd="0" presId="urn:microsoft.com/office/officeart/2005/8/layout/vList2"/>
    <dgm:cxn modelId="{04B5D3EE-7768-433C-ACA3-603644FE35FD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D</a:t>
          </a:r>
          <a:r>
            <a:rPr lang="en-US" altLang="zh-CN" b="1" dirty="0" smtClean="0"/>
            <a:t>efinition of </a:t>
          </a:r>
          <a:r>
            <a:rPr lang="en-US" b="1" dirty="0" smtClean="0"/>
            <a:t>Big-Oh Notation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Q4: Prove Big Oh of a function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Y="8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/>
      <dgm:t>
        <a:bodyPr/>
        <a:lstStyle/>
        <a:p>
          <a:pPr rtl="0"/>
          <a:r>
            <a:rPr lang="en-US" b="1" dirty="0" smtClean="0"/>
            <a:t>Q5: T</a:t>
          </a:r>
          <a:r>
            <a:rPr lang="en-US" altLang="zh-CN" b="1" dirty="0" smtClean="0"/>
            <a:t>ime Complexity</a:t>
          </a:r>
          <a:endParaRPr lang="en-US" dirty="0"/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33810B62-5BD0-4C1E-BACE-9CF1BD112B7A}" type="presOf" srcId="{0E8085F9-02A8-4FC2-8D3B-A0AA5F1EC1F7}" destId="{8E22013E-9C26-4AA1-B8B4-D1AA5892233B}" srcOrd="0" destOrd="0" presId="urn:microsoft.com/office/officeart/2005/8/layout/vList2"/>
    <dgm:cxn modelId="{39679CAF-3283-49A0-88DA-29A539C34217}" type="presOf" srcId="{32F2416B-09FA-423E-9C02-845FDD114C9D}" destId="{50194297-CF02-435B-8854-5C4B7CF11AAC}" srcOrd="0" destOrd="0" presId="urn:microsoft.com/office/officeart/2005/8/layout/vList2"/>
    <dgm:cxn modelId="{69F77FB8-7EC2-4D42-A2AE-044380655EBB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Primitive operations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Q5:Answer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Q6:Time complexity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Q6: Answer-I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Q6:Answer-II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An quadratic-time algorithm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Q1: Verify 8nlogn better than 2n</a:t>
          </a:r>
          <a:r>
            <a:rPr lang="en-US" sz="4900" b="1" kern="1200" baseline="30000" dirty="0" smtClean="0"/>
            <a:t>2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Q1: Answer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60282"/>
          <a:ext cx="10515600" cy="1029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Q3: Ordering functions asymptotically</a:t>
          </a:r>
          <a:endParaRPr lang="en-US" sz="4400" kern="1200" dirty="0"/>
        </a:p>
      </dsp:txBody>
      <dsp:txXfrm>
        <a:off x="50261" y="110543"/>
        <a:ext cx="10415078" cy="929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C</a:t>
          </a:r>
          <a:r>
            <a:rPr lang="en-US" altLang="zh-CN" sz="4900" b="1" kern="1200" dirty="0" smtClean="0"/>
            <a:t>onclusion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D</a:t>
          </a:r>
          <a:r>
            <a:rPr lang="en-US" altLang="zh-CN" sz="4900" b="1" kern="1200" dirty="0" smtClean="0"/>
            <a:t>efinition of </a:t>
          </a:r>
          <a:r>
            <a:rPr lang="en-US" sz="4900" b="1" kern="1200" dirty="0" smtClean="0"/>
            <a:t>Big-Oh Notation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Q4: Prove Big Oh of a function</a:t>
          </a:r>
          <a:endParaRPr lang="en-US" sz="4900" kern="1200" dirty="0"/>
        </a:p>
      </dsp:txBody>
      <dsp:txXfrm>
        <a:off x="55972" y="59538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/>
            <a:t>Q5: T</a:t>
          </a:r>
          <a:r>
            <a:rPr lang="en-US" altLang="zh-CN" sz="4900" b="1" kern="1200" dirty="0" smtClean="0"/>
            <a:t>ime Complexity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1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7" Type="http://schemas.openxmlformats.org/officeDocument/2006/relationships/image" Target="../media/image2.tiff"/><Relationship Id="rId6" Type="http://schemas.openxmlformats.org/officeDocument/2006/relationships/image" Target="../media/image1.tiff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2.tiff"/><Relationship Id="rId6" Type="http://schemas.openxmlformats.org/officeDocument/2006/relationships/image" Target="../media/image1.tiff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 smtClean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 smtClean="0"/>
            </a:br>
            <a:r>
              <a:rPr lang="en-AU" sz="3200" b="1" i="1" dirty="0" smtClean="0">
                <a:solidFill>
                  <a:srgbClr val="0070C0"/>
                </a:solidFill>
              </a:rPr>
              <a:t>Programming Methodology</a:t>
            </a:r>
            <a:endParaRPr lang="en-AU" sz="32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10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endParaRPr lang="en-US" sz="3200" b="1" dirty="0" smtClean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Algorithm </a:t>
            </a:r>
            <a:r>
              <a:rPr lang="en-US" altLang="zh-CN" sz="3200" dirty="0" err="1" smtClean="0">
                <a:solidFill>
                  <a:srgbClr val="002060"/>
                </a:solidFill>
                <a:latin typeface="Algerian" panose="04020705040A02060702" pitchFamily="82" charset="0"/>
              </a:rPr>
              <a:t>aNALYSIS</a:t>
            </a:r>
            <a:endParaRPr lang="en-US" altLang="zh-CN" sz="2400" b="1" dirty="0" smtClean="0">
              <a:latin typeface="Algerian" panose="04020705040A02060702" pitchFamily="82" charset="0"/>
            </a:endParaRPr>
          </a:p>
          <a:p>
            <a:endParaRPr lang="en-US" altLang="zh-CN" b="1" dirty="0" smtClean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6" y="2585568"/>
            <a:ext cx="5619243" cy="3395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92" y="2519167"/>
            <a:ext cx="4704806" cy="35286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7064" y="1811220"/>
            <a:ext cx="105567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Answer: Asymptotically 2</a:t>
            </a:r>
            <a:r>
              <a:rPr lang="en-US" altLang="zh-CN" sz="2800" b="1" cap="none" spc="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8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&gt;n</a:t>
            </a:r>
            <a:r>
              <a:rPr lang="en-US" altLang="zh-CN" sz="2800" b="1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8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&gt;n</a:t>
            </a:r>
            <a:r>
              <a:rPr lang="en-US" altLang="zh-CN" sz="2800" b="1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+10n&gt;4nlogn+2n&gt;3n+100logn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7436" y="531218"/>
            <a:ext cx="10515600" cy="1029600"/>
            <a:chOff x="0" y="60282"/>
            <a:chExt cx="10515600" cy="1029600"/>
          </a:xfrm>
        </p:grpSpPr>
        <p:sp>
          <p:nvSpPr>
            <p:cNvPr id="8" name="Rounded Rectangle 7"/>
            <p:cNvSpPr/>
            <p:nvPr/>
          </p:nvSpPr>
          <p:spPr>
            <a:xfrm>
              <a:off x="0" y="60282"/>
              <a:ext cx="10515600" cy="1029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50261" y="110543"/>
              <a:ext cx="10415078" cy="9290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l" defTabSz="1955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1" kern="1200" dirty="0" smtClean="0"/>
                <a:t>Q3: Answer-II</a:t>
              </a:r>
              <a:endParaRPr lang="en-US" sz="4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525" y="1640198"/>
            <a:ext cx="8044241" cy="8458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7293" y="2610939"/>
            <a:ext cx="9391650" cy="413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969818" y="1789165"/>
            <a:ext cx="11027573" cy="21380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i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Definition: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Let f(n) and g(n) be functions mapping positive integers to positive real numbers.  </a:t>
            </a:r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say that f(n) is O(g(n)) if there is a real constant c&gt;0 and an integer constant 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baseline="-25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≥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such that 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</a:t>
            </a:r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n)</a:t>
            </a:r>
            <a:r>
              <a:rPr lang="zh-CN" altLang="en-US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≤</a:t>
            </a:r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cg(n), for n</a:t>
            </a:r>
            <a:r>
              <a:rPr lang="zh-CN" altLang="en-US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≥ </a:t>
            </a:r>
            <a:r>
              <a:rPr lang="en-US" altLang="zh-CN" sz="20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b="0" cap="none" spc="0" baseline="-25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en-US" altLang="zh-CN" sz="2000" b="0" cap="none" spc="0" baseline="-25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definition is often referred to as the ‘big-Oh’ notation, for it is sometimes pro</a:t>
            </a:r>
            <a:r>
              <a:rPr lang="en-US" altLang="zh-CN" sz="2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ounced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as ‘f(n) is big-Oh of g(n).’ Or you can say ‘f(n) is  order of g(n)’.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2000" b="0" cap="none" spc="0" baseline="-25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463" y="4343710"/>
            <a:ext cx="3194537" cy="228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838199" y="1670336"/>
            <a:ext cx="10356273" cy="22453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the definition of Big Oh notation shown before to </a:t>
            </a:r>
            <a:endParaRPr lang="en-US" altLang="zh-CN" sz="28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b="0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28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Show tha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8n+5 is O(n).</a:t>
            </a:r>
            <a:endParaRPr lang="en-US" altLang="zh-CN" sz="28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ii) Show tha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5n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+2n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+4n+1 is O(n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endParaRPr lang="en-US" altLang="zh-CN" sz="28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iii) Show that 5n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+3nlogn+2n+5 is O(n</a:t>
            </a:r>
            <a:r>
              <a:rPr lang="en-US" altLang="zh-CN" sz="280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endParaRPr lang="en-US" altLang="zh-CN" sz="28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iv) Show tha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16nlogn+n is O(</a:t>
            </a:r>
            <a:r>
              <a:rPr lang="en-US" altLang="zh-CN" sz="28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nlogn</a:t>
            </a:r>
            <a:r>
              <a:rPr lang="en-US" altLang="zh-CN" sz="28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).</a:t>
            </a:r>
            <a:endParaRPr lang="en-US" altLang="zh-CN" sz="28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3997228"/>
            <a:ext cx="9631680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Rules: Characterizing functions in simplest terms. </a:t>
            </a:r>
            <a:endParaRPr lang="en-US" altLang="zh-CN" sz="2400" b="0" cap="none" spc="0" dirty="0" smtClean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</a:t>
            </a:r>
            <a:r>
              <a:rPr lang="en-US" altLang="zh-CN" sz="24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7 functions. Our 7 functions are ordered by increasing </a:t>
            </a:r>
            <a:endParaRPr lang="en-US" altLang="zh-CN" sz="2400" dirty="0" smtClean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en-US" altLang="zh-CN" sz="2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rowth rate in the following sequence.</a:t>
            </a:r>
            <a:endParaRPr lang="en-US" altLang="zh-CN" sz="2400" b="0" cap="none" spc="0" dirty="0" smtClean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3957" y="6071752"/>
            <a:ext cx="11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worse</a:t>
            </a:r>
            <a:endParaRPr lang="zh-CN" altLang="en-US" sz="2400" b="1" dirty="0"/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9904" y="5358814"/>
            <a:ext cx="8044241" cy="845835"/>
          </a:xfrm>
          <a:prstGeom prst="rect">
            <a:avLst/>
          </a:prstGeom>
        </p:spPr>
      </p:pic>
      <p:cxnSp>
        <p:nvCxnSpPr>
          <p:cNvPr id="5" name="Straight Arrow Connector 7"/>
          <p:cNvCxnSpPr/>
          <p:nvPr/>
        </p:nvCxnSpPr>
        <p:spPr>
          <a:xfrm flipV="1">
            <a:off x="2170798" y="6340012"/>
            <a:ext cx="7803347" cy="277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891742" y="6072388"/>
            <a:ext cx="11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/>
              <a:t>better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38200" y="1663074"/>
                <a:ext cx="11067473" cy="52674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zh-CN" sz="280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Use the definition of Big Oh notation shown before to </a:t>
                </a:r>
              </a:p>
              <a:p>
                <a:pPr marL="571500" indent="-571500">
                  <a:buAutoNum type="romanLcParenR"/>
                </a:pPr>
                <a:r>
                  <a:rPr lang="en-US" altLang="zh-CN" sz="280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Show tha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 8n+5 is O(n).   </a:t>
                </a:r>
              </a:p>
              <a:p>
                <a:r>
                  <a:rPr lang="en-US" altLang="zh-CN" sz="2800" b="1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en-US" altLang="zh-CN" sz="2800" b="1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  </a:t>
                </a:r>
                <a:r>
                  <a:rPr lang="en-US" altLang="zh-CN" sz="2000" b="1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Proof: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𝒄𝒏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𝐨𝐫</m:t>
                    </m:r>
                    <m:r>
                      <a:rPr lang="en-US" altLang="zh-CN" sz="2000" b="1" i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  <m:r>
                      <a:rPr lang="en-US" altLang="zh-CN" sz="2000" b="1" i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zh-CN" sz="2000" b="1" i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</a:p>
              <a:p>
                <a:r>
                  <a:rPr lang="en-US" altLang="zh-CN" sz="280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ii) Show tha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 5n</a:t>
                </a:r>
                <a:r>
                  <a:rPr lang="en-US" altLang="zh-CN" sz="2800" baseline="300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4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+3n</a:t>
                </a:r>
                <a:r>
                  <a:rPr lang="en-US" altLang="zh-CN" sz="2800" baseline="300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3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+2n</a:t>
                </a:r>
                <a:r>
                  <a:rPr lang="en-US" altLang="zh-CN" sz="2800" baseline="300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+4n+1 is O(n</a:t>
                </a:r>
                <a:r>
                  <a:rPr lang="en-US" altLang="zh-CN" sz="2800" baseline="300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4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). </a:t>
                </a:r>
              </a:p>
              <a:p>
                <a:r>
                  <a:rPr lang="en-US" altLang="zh-CN" sz="2800" b="1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en-US" altLang="zh-CN" sz="2800" b="1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  </a:t>
                </a:r>
                <a:r>
                  <a:rPr lang="en-US" altLang="zh-CN" sz="2000" b="1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Proof</a:t>
                </a:r>
                <a:r>
                  <a:rPr lang="en-US" altLang="zh-CN" sz="2000" b="1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iii) Show that 5n</a:t>
                </a:r>
                <a:r>
                  <a:rPr lang="en-US" altLang="zh-CN" sz="2800" baseline="300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+3nlogn+2n+5 is O(n</a:t>
                </a:r>
                <a:r>
                  <a:rPr lang="en-US" altLang="zh-CN" sz="2800" baseline="300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). </a:t>
                </a:r>
              </a:p>
              <a:p>
                <a:r>
                  <a:rPr lang="en-US" altLang="zh-CN" sz="2800" b="1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en-US" altLang="zh-CN" sz="2800" b="1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  </a:t>
                </a:r>
                <a:r>
                  <a:rPr lang="en-US" altLang="zh-CN" sz="2000" b="1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Proof</a:t>
                </a:r>
                <a:r>
                  <a:rPr lang="en-US" altLang="zh-CN" sz="2000" b="1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:</a:t>
                </a:r>
                <a:r>
                  <a:rPr lang="en-US" altLang="zh-CN" sz="2000" b="1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altLang="zh-CN" sz="20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altLang="zh-CN" sz="20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∀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𝑩𝒆𝒄𝒂𝒖𝒔𝒆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n w="0"/>
                                <a:solidFill>
                                  <a:srgbClr val="00B0F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𝒍𝒐𝒈𝒏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altLang="zh-CN" sz="2000" b="1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𝒍𝒏</m:t>
                            </m:r>
                            <m:r>
                              <a:rPr lang="en-US" altLang="zh-CN" sz="2000" b="1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𝒈𝒓𝒐𝒘𝒕𝒉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𝒓𝒂𝒕𝒆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f>
                      <m:fPr>
                        <m:ctrlPr>
                          <a:rPr lang="en-US" altLang="zh-CN" sz="2000" b="1" i="1" smtClean="0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000" b="1" i="1" smtClean="0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000" b="1" i="1" smtClean="0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𝒕𝒉𝒂𝒕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𝒐𝒇𝒍𝒐𝒈𝒏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f>
                      <m:fPr>
                        <m:ctrlPr>
                          <a:rPr lang="en-US" altLang="zh-CN" sz="2000" b="1" i="1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000" b="1" i="1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000" b="1" i="1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𝒍𝒐𝒈𝒏</m:t>
                    </m:r>
                    <m:r>
                      <a:rPr lang="en-US" altLang="zh-CN" sz="2000" b="1" i="1" smtClean="0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𝒘𝒉𝒆𝒏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altLang="zh-CN" sz="280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iv) Show tha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 16nlogn+n is O(</a:t>
                </a:r>
                <a:r>
                  <a:rPr lang="en-US" altLang="zh-CN" sz="2800" dirty="0" err="1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nlogn</a:t>
                </a:r>
                <a:r>
                  <a:rPr lang="en-US" altLang="zh-CN" sz="2800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). </a:t>
                </a:r>
              </a:p>
              <a:p>
                <a:r>
                  <a:rPr lang="en-US" altLang="zh-CN" sz="2800" b="1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en-US" altLang="zh-CN" sz="2800" b="1" dirty="0" smtClean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 </a:t>
                </a:r>
                <a:r>
                  <a:rPr lang="en-US" altLang="zh-CN" sz="2000" b="1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Proof</a:t>
                </a:r>
                <a:r>
                  <a:rPr lang="en-US" altLang="zh-CN" sz="2000" b="1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𝒄𝒏𝒍𝒐𝒈𝒏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𝟐𝟒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𝒐𝒑𝒕𝒊𝒐𝒏𝒂𝒍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𝑩𝒆𝒄𝒂𝒖𝒔𝒆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n w="0"/>
                                <a:solidFill>
                                  <a:srgbClr val="00B0F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𝒍𝒐𝒈𝒏</m:t>
                            </m:r>
                          </m:e>
                        </m:d>
                      </m:e>
                      <m:sup>
                        <m:r>
                          <a:rPr lang="en-US" altLang="zh-CN" sz="20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altLang="zh-CN" sz="2000" b="1" i="1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𝒍𝒏</m:t>
                            </m:r>
                            <m:r>
                              <a:rPr lang="en-US" altLang="zh-CN" sz="2000" b="1" i="1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sz="2000" b="1" i="1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𝟎𝟖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…⇒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𝒈𝒓𝒐𝒘𝒕𝒉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𝒓𝒂𝒕𝒆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f>
                      <m:fPr>
                        <m:ctrlPr>
                          <a:rPr lang="en-US" altLang="zh-CN" sz="2000" b="1" i="1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zh-CN" sz="2000" b="1" i="1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𝒕𝒉𝒂𝒕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𝒐𝒇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𝒍𝒐𝒈𝒏</m:t>
                    </m:r>
                    <m:r>
                      <a:rPr lang="en-US" altLang="zh-CN" sz="2000" b="1" i="1" smtClean="0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𝟐𝟒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CN" sz="2000" b="1" i="1" smtClean="0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b="1" i="1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2000" b="1" i="1">
                            <a:ln w="0"/>
                            <a:solidFill>
                              <a:srgbClr val="00B0F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ln w="0"/>
                        <a:solidFill>
                          <a:srgbClr val="00B0F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𝒘𝒉𝒆𝒏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𝟐𝟒</m:t>
                    </m:r>
                    <m:r>
                      <a:rPr lang="en-US" altLang="zh-CN" sz="2000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cap="none" spc="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3074"/>
                <a:ext cx="11067473" cy="5267468"/>
              </a:xfrm>
              <a:prstGeom prst="rect">
                <a:avLst/>
              </a:prstGeom>
              <a:blipFill rotWithShape="1">
                <a:blip r:embed="rId1"/>
                <a:stretch>
                  <a:fillRect l="-1322" t="-1389" b="-926"/>
                </a:stretch>
              </a:blipFill>
            </p:spPr>
            <p:txBody>
              <a:bodyPr/>
              <a:lstStyle/>
              <a:p>
                <a:r>
                  <a:rPr lang="en-US" sz="1400">
                    <a:noFill/>
                  </a:rPr>
                  <a:t> </a:t>
                </a:r>
                <a:endParaRPr lang="en-US" sz="1400">
                  <a:noFill/>
                </a:endParaRP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189285" y="6640062"/>
            <a:ext cx="684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38200" y="260282"/>
            <a:ext cx="10515600" cy="1146600"/>
            <a:chOff x="0" y="1783"/>
            <a:chExt cx="10515600" cy="11466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 smtClean="0"/>
                <a:t>Q4: Answer</a:t>
              </a:r>
              <a:endParaRPr lang="en-US" sz="4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687" y="2022230"/>
            <a:ext cx="7603008" cy="3921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496" y="1765130"/>
            <a:ext cx="7603008" cy="3921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1138" y="4920675"/>
            <a:ext cx="5029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Answer: C</a:t>
            </a:r>
            <a:endParaRPr lang="en-US" altLang="zh-CN" sz="4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70036" y="6001594"/>
            <a:ext cx="8174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Reason: given an n, you can try to print out count, then you will find </a:t>
            </a:r>
            <a:r>
              <a:rPr lang="en-US" altLang="zh-CN" sz="2000" b="1" dirty="0" err="1" smtClean="0"/>
              <a:t>count~n</a:t>
            </a:r>
            <a:r>
              <a:rPr lang="en-US" altLang="zh-CN" sz="2000" b="1" dirty="0" smtClean="0"/>
              <a:t>, which means time complexity is O(n).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66" y="3473006"/>
            <a:ext cx="6167037" cy="3098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78086"/>
            <a:ext cx="1062403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)What </a:t>
            </a:r>
            <a:r>
              <a:rPr lang="en-US" altLang="zh-CN" sz="3200" b="1" dirty="0"/>
              <a:t>is the functionality of </a:t>
            </a:r>
            <a:r>
              <a:rPr lang="en-US" altLang="zh-CN" sz="3200" b="1" dirty="0" smtClean="0"/>
              <a:t>the function product()? </a:t>
            </a:r>
            <a:endParaRPr lang="en-US" altLang="zh-CN" sz="3200" b="1" dirty="0" smtClean="0"/>
          </a:p>
          <a:p>
            <a:r>
              <a:rPr lang="en-US" altLang="zh-CN" sz="3200" b="1" dirty="0"/>
              <a:t>i</a:t>
            </a:r>
            <a:r>
              <a:rPr lang="en-US" altLang="zh-CN" sz="3200" b="1" dirty="0" smtClean="0"/>
              <a:t>i)What is the time complexity of this function?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112107"/>
            <a:ext cx="10624038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)The functionality of the function product(</a:t>
            </a:r>
            <a:r>
              <a:rPr lang="en-US" altLang="zh-CN" sz="2800" b="1" dirty="0" err="1" smtClean="0">
                <a:solidFill>
                  <a:srgbClr val="002060"/>
                </a:solidFill>
              </a:rPr>
              <a:t>n,m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) is to calculate the product of n and m, that is n*m.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endParaRPr lang="en-US" altLang="zh-CN" sz="2800" b="1" dirty="0" smtClean="0">
              <a:solidFill>
                <a:srgbClr val="002060"/>
              </a:solidFill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ii)The time complexity of this function is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logn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. The reason is on the next </a:t>
            </a:r>
            <a:r>
              <a:rPr lang="en-US" altLang="zh-CN" sz="2800" b="1" dirty="0" err="1" smtClean="0">
                <a:solidFill>
                  <a:srgbClr val="002060"/>
                </a:solidFill>
              </a:rPr>
              <a:t>ppt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, in which we design an algorithm to count the number of primitive operations in the function.</a:t>
            </a:r>
            <a:endParaRPr lang="en-US" altLang="zh-CN" sz="28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450" y="1883991"/>
            <a:ext cx="5707987" cy="4490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9948" y="1883991"/>
            <a:ext cx="966241" cy="1090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67782" y="3090785"/>
            <a:ext cx="3956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Reason: count is used to count the primitive operation in the function. For n=8, count=3; for n=64, count=6; for n=256, count=8, and so on. So the time complexity of the function product is O(</a:t>
            </a:r>
            <a:r>
              <a:rPr lang="en-US" altLang="zh-CN" sz="2400" b="1" dirty="0" err="1" smtClean="0"/>
              <a:t>logn</a:t>
            </a:r>
            <a:r>
              <a:rPr lang="en-US" altLang="zh-CN" sz="2400" b="1" dirty="0" smtClean="0"/>
              <a:t>).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Rectangle 1"/>
          <p:cNvSpPr/>
          <p:nvPr/>
        </p:nvSpPr>
        <p:spPr>
          <a:xfrm>
            <a:off x="990600" y="4185451"/>
            <a:ext cx="10702636" cy="181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Measuring operations as a function of input size.</a:t>
            </a:r>
            <a:endParaRPr lang="en-US" altLang="zh-CN" sz="3200" b="1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capture the order of growth of an algorithm’s running time, we will associate,  with each algorithm, a function f(n) that characterize </a:t>
            </a:r>
            <a:r>
              <a:rPr lang="en-US" altLang="zh-CN" sz="200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number </a:t>
            </a:r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primitive operations as a function of input size.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639873"/>
            <a:ext cx="6336030" cy="24301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Counting primitive operations:</a:t>
            </a:r>
            <a:endParaRPr lang="en-US" altLang="zh-CN" sz="3200" b="1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Assigning an identifier to an object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Performing an arithmetic operation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Comparing two numbers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~ Calling a function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zh-CN" sz="200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782" y="2627741"/>
            <a:ext cx="5924202" cy="22963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58136" y="3244718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20844" y="3044663"/>
            <a:ext cx="6415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O(1)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40198" y="3444773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53291" y="3288680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40198" y="3922488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2906" y="3704207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60287" y="4391411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50187" y="4191356"/>
            <a:ext cx="18533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(n+1)/2-&gt;O(n</a:t>
            </a:r>
            <a:r>
              <a:rPr lang="en-US" altLang="zh-CN" sz="2000" baseline="30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33068" y="4663972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8014" y="4431298"/>
            <a:ext cx="6463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O(n)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7114" y="5131361"/>
            <a:ext cx="103403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running time of this program is O(n</a:t>
            </a:r>
            <a:r>
              <a:rPr lang="en-US" altLang="zh-CN" sz="2400" b="0" cap="none" spc="0" baseline="300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2400" b="0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 quadratic-time algorithm</a:t>
            </a:r>
            <a:endParaRPr lang="en-US" altLang="zh-CN" sz="2400" b="0" cap="none" spc="0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9890" y="1819937"/>
            <a:ext cx="248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Example: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42" y="3000015"/>
            <a:ext cx="4682729" cy="3512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5" y="3004685"/>
            <a:ext cx="4676503" cy="3507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695" y="1821931"/>
            <a:ext cx="9582150" cy="866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65818" y="2613528"/>
            <a:ext cx="50522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</a:rPr>
              <a:t>In this tutorial, </a:t>
            </a:r>
            <a:r>
              <a:rPr lang="en-US" altLang="zh-CN" sz="2000" b="1" dirty="0" err="1" smtClean="0">
                <a:solidFill>
                  <a:srgbClr val="00B0F0"/>
                </a:solidFill>
              </a:rPr>
              <a:t>logn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means 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log</a:t>
            </a:r>
            <a:r>
              <a:rPr lang="en-US" altLang="zh-CN" sz="2000" b="1" baseline="-25000" dirty="0" smtClean="0">
                <a:solidFill>
                  <a:srgbClr val="00B0F0"/>
                </a:solidFill>
              </a:rPr>
              <a:t>2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n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.</a:t>
            </a:r>
            <a:endParaRPr lang="en-US" altLang="zh-CN" sz="2000" b="1" dirty="0" smtClean="0">
              <a:solidFill>
                <a:srgbClr val="002060"/>
              </a:solidFill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77" y="2986680"/>
            <a:ext cx="4682729" cy="351204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30" y="2991350"/>
            <a:ext cx="4676503" cy="350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42" y="3000015"/>
            <a:ext cx="4682729" cy="3512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5" y="3004685"/>
            <a:ext cx="4676503" cy="3507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695" y="1915749"/>
            <a:ext cx="9582150" cy="866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197635" y="2918690"/>
                <a:ext cx="185650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2060"/>
                    </a:solidFill>
                  </a:rPr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3200" b="1" dirty="0" smtClean="0">
                    <a:solidFill>
                      <a:srgbClr val="002060"/>
                    </a:solidFill>
                  </a:rPr>
                  <a:t> </a:t>
                </a:r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635" y="2918690"/>
                <a:ext cx="1856509" cy="1077218"/>
              </a:xfrm>
              <a:prstGeom prst="rect">
                <a:avLst/>
              </a:prstGeom>
              <a:blipFill rotWithShape="1">
                <a:blip r:embed="rId9"/>
                <a:stretch>
                  <a:fillRect l="-8553" t="-7386"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045" y="1798051"/>
            <a:ext cx="94488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31" y="2774373"/>
            <a:ext cx="5334000" cy="4000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0045" y="306463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 smtClean="0"/>
                <a:t>Q2: Verify 40n</a:t>
              </a:r>
              <a:r>
                <a:rPr lang="en-US" sz="4900" b="1" kern="1200" baseline="30000" dirty="0" smtClean="0"/>
                <a:t>2</a:t>
              </a:r>
              <a:r>
                <a:rPr lang="en-US" sz="4900" b="1" kern="1200" dirty="0" smtClean="0"/>
                <a:t> better than 2n</a:t>
              </a:r>
              <a:r>
                <a:rPr lang="en-US" sz="4900" b="1" kern="1200" baseline="30000" dirty="0" smtClean="0"/>
                <a:t>3</a:t>
              </a:r>
              <a:endParaRPr lang="en-US" sz="4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045" y="1653265"/>
            <a:ext cx="94488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9" y="270177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164945" y="3021475"/>
                <a:ext cx="240145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2060"/>
                    </a:solidFill>
                  </a:rPr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945" y="3021475"/>
                <a:ext cx="2401455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6345" t="-7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10045" y="306463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 smtClean="0"/>
                <a:t>Q2:Answer</a:t>
              </a:r>
              <a:endParaRPr lang="en-US" sz="4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791" y="2124670"/>
            <a:ext cx="7562850" cy="215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291" y="4729019"/>
            <a:ext cx="1049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Hints: Using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Matlab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 Python(download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matplotlib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module) or Excel to plot the graph of each function for n in the range [0,10],  [0,100], [0,1000] respectively.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7" y="2168186"/>
            <a:ext cx="5734523" cy="3465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47" y="2168185"/>
            <a:ext cx="5734522" cy="346546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47436" y="531218"/>
            <a:ext cx="10515600" cy="1029600"/>
            <a:chOff x="0" y="60282"/>
            <a:chExt cx="10515600" cy="1029600"/>
          </a:xfrm>
        </p:grpSpPr>
        <p:sp>
          <p:nvSpPr>
            <p:cNvPr id="6" name="Rounded Rectangle 5"/>
            <p:cNvSpPr/>
            <p:nvPr/>
          </p:nvSpPr>
          <p:spPr>
            <a:xfrm>
              <a:off x="0" y="60282"/>
              <a:ext cx="10515600" cy="1029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50261" y="110543"/>
              <a:ext cx="10415078" cy="9290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l" defTabSz="1955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1" kern="1200" dirty="0" smtClean="0"/>
                <a:t>Q3: Answer-I</a:t>
              </a:r>
              <a:endParaRPr lang="en-US" sz="4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2363</Words>
  <Application>WPS 演示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Gill Sans MT</vt:lpstr>
      <vt:lpstr>Algerian</vt:lpstr>
      <vt:lpstr>Gabriola</vt:lpstr>
      <vt:lpstr>Cambria</vt:lpstr>
      <vt:lpstr>微软雅黑</vt:lpstr>
      <vt:lpstr>Impact</vt:lpstr>
      <vt:lpstr>Arial Unicode MS</vt:lpstr>
      <vt:lpstr>华文中宋</vt:lpstr>
      <vt:lpstr>等线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shu</cp:lastModifiedBy>
  <cp:revision>478</cp:revision>
  <cp:lastPrinted>2017-01-17T05:47:00Z</cp:lastPrinted>
  <dcterms:created xsi:type="dcterms:W3CDTF">2016-01-12T06:06:00Z</dcterms:created>
  <dcterms:modified xsi:type="dcterms:W3CDTF">2020-04-05T09:23:19Z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