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355" r:id="rId4"/>
    <p:sldId id="378" r:id="rId5"/>
    <p:sldId id="379" r:id="rId6"/>
    <p:sldId id="372" r:id="rId7"/>
    <p:sldId id="377" r:id="rId8"/>
    <p:sldId id="373" r:id="rId9"/>
    <p:sldId id="374" r:id="rId10"/>
    <p:sldId id="375" r:id="rId11"/>
    <p:sldId id="376" r:id="rId12"/>
  </p:sldIdLst>
  <p:sldSz cx="12192000" cy="6858000"/>
  <p:notesSz cx="7099300"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D</a:t>
          </a:r>
          <a:r>
            <a:rPr lang="en-US" altLang="zh-CN" b="1" dirty="0" smtClean="0">
              <a:solidFill>
                <a:srgbClr val="00B050"/>
              </a:solidFill>
            </a:rPr>
            <a:t>efinition of Binary Tree Class</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Depth First Search</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Breadth First Search</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R</a:t>
          </a:r>
          <a:r>
            <a:rPr lang="en-US" altLang="zh-CN" b="1" dirty="0" smtClean="0">
              <a:solidFill>
                <a:srgbClr val="FFFF00"/>
              </a:solidFill>
            </a:rPr>
            <a:t>epresent an Expression</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Answer</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Create a Tree Object</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Depth First Search</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Path Length of a Tree-I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Path Length of a Tree-II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D</a:t>
          </a:r>
          <a:r>
            <a:rPr lang="en-US" altLang="zh-CN" sz="4900" b="1" kern="1200" dirty="0" smtClean="0">
              <a:solidFill>
                <a:srgbClr val="00B050"/>
              </a:solidFill>
            </a:rPr>
            <a:t>efinition of Binary Tree Class</a:t>
          </a:r>
          <a:endParaRPr lang="en-US" sz="4900" b="1" kern="1200" dirty="0">
            <a:solidFill>
              <a:srgbClr val="00B050"/>
            </a:solidFill>
          </a:endParaRP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Depth First Search</a:t>
          </a:r>
          <a:endParaRPr lang="en-US" sz="4900" b="1" kern="1200" dirty="0">
            <a:solidFill>
              <a:srgbClr val="00B050"/>
            </a:solidFill>
          </a:endParaRP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Breadth First Search</a:t>
          </a:r>
          <a:endParaRPr lang="en-US" sz="4900" b="1" kern="1200" dirty="0">
            <a:solidFill>
              <a:srgbClr val="00B050"/>
            </a:solidFill>
          </a:endParaRP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Q1: R</a:t>
          </a:r>
          <a:r>
            <a:rPr lang="en-US" altLang="zh-CN" sz="4900" b="1" kern="1200" dirty="0" smtClean="0">
              <a:solidFill>
                <a:srgbClr val="FFFF00"/>
              </a:solidFill>
            </a:rPr>
            <a:t>epresent an Expression</a:t>
          </a:r>
          <a:endParaRPr lang="en-US" sz="4900" b="1" kern="1200" dirty="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Q1: Answer</a:t>
          </a:r>
          <a:endParaRPr lang="en-US" sz="4900" b="1" kern="1200" dirty="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Create a Tree Object</a:t>
          </a:r>
          <a:endParaRPr lang="en-US" sz="4900" b="1" kern="1200" dirty="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Q3: Depth First Search</a:t>
          </a:r>
          <a:endParaRPr lang="en-US" sz="4900" b="1" kern="1200" dirty="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Path Length of a Tree-I</a:t>
          </a:r>
          <a:endParaRPr lang="en-US" sz="4900" b="1" kern="1200" dirty="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Path Length of a Tree-II</a:t>
          </a:r>
          <a:endParaRPr lang="en-US" sz="4900" b="1" kern="1200" dirty="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endParaRPr lang="en-US" altLang="zh-CN"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4" name="Content Placeholder 3"/>
          <p:cNvSpPr>
            <a:spLocks noGrp="1"/>
          </p:cNvSpPr>
          <p:nvPr>
            <p:ph sz="half" idx="2"/>
          </p:nvPr>
        </p:nvSpPr>
        <p:spPr>
          <a:xfrm>
            <a:off x="1257300"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6" name="Content Placeholder 5"/>
          <p:cNvSpPr>
            <a:spLocks noGrp="1"/>
          </p:cNvSpPr>
          <p:nvPr>
            <p:ph sz="quarter" idx="4"/>
          </p:nvPr>
        </p:nvSpPr>
        <p:spPr>
          <a:xfrm>
            <a:off x="6633864"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smtClean="0">
                <a:solidFill>
                  <a:srgbClr val="00B050"/>
                </a:solidFill>
              </a:rPr>
              <a:t>Introduction to Computer Science: </a:t>
            </a:r>
            <a:br>
              <a:rPr lang="en-AU" sz="3200" b="1" i="1" dirty="0" smtClean="0"/>
            </a:br>
            <a:r>
              <a:rPr lang="en-AU" sz="3200" b="1" i="1" dirty="0" smtClean="0">
                <a:solidFill>
                  <a:srgbClr val="0070C0"/>
                </a:solidFill>
              </a:rPr>
              <a:t>Programming Methodology</a:t>
            </a:r>
            <a:endParaRPr lang="en-AU" sz="3200" b="1" i="1" dirty="0">
              <a:solidFill>
                <a:srgbClr val="0070C0"/>
              </a:solidFill>
            </a:endParaRP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smtClean="0"/>
          </a:p>
          <a:p>
            <a:r>
              <a:rPr lang="en-US" altLang="zh-CN" sz="3200" b="1" dirty="0" smtClean="0">
                <a:solidFill>
                  <a:srgbClr val="7030A0"/>
                </a:solidFill>
                <a:latin typeface="Algerian" panose="04020705040A02060702" pitchFamily="82" charset="0"/>
              </a:rPr>
              <a:t>Tutorial</a:t>
            </a:r>
            <a:r>
              <a:rPr lang="en-US" sz="3200" b="1" dirty="0" smtClean="0">
                <a:solidFill>
                  <a:srgbClr val="7030A0"/>
                </a:solidFill>
                <a:latin typeface="Algerian" panose="04020705040A02060702" pitchFamily="82" charset="0"/>
              </a:rPr>
              <a:t> </a:t>
            </a:r>
            <a:r>
              <a:rPr lang="en-US" sz="3200" dirty="0" smtClean="0">
                <a:solidFill>
                  <a:srgbClr val="7030A0"/>
                </a:solidFill>
                <a:latin typeface="Algerian" panose="04020705040A02060702" pitchFamily="82" charset="0"/>
              </a:rPr>
              <a:t>1</a:t>
            </a:r>
            <a:r>
              <a:rPr lang="en-US" sz="3200" dirty="0">
                <a:solidFill>
                  <a:srgbClr val="7030A0"/>
                </a:solidFill>
                <a:latin typeface="Algerian" panose="04020705040A02060702" pitchFamily="82" charset="0"/>
              </a:rPr>
              <a:t>4</a:t>
            </a:r>
            <a:r>
              <a:rPr lang="en-US" sz="3200" b="1" dirty="0" smtClean="0">
                <a:solidFill>
                  <a:srgbClr val="7030A0"/>
                </a:solidFill>
                <a:latin typeface="Algerian" panose="04020705040A02060702" pitchFamily="82" charset="0"/>
              </a:rPr>
              <a:t> </a:t>
            </a:r>
            <a:endParaRPr lang="en-US" sz="3200" b="1" dirty="0" smtClean="0">
              <a:solidFill>
                <a:srgbClr val="7030A0"/>
              </a:solidFill>
              <a:latin typeface="Algerian" panose="04020705040A02060702" pitchFamily="82" charset="0"/>
            </a:endParaRPr>
          </a:p>
          <a:p>
            <a:r>
              <a:rPr lang="en-US" altLang="zh-CN" sz="3200" dirty="0" smtClean="0">
                <a:solidFill>
                  <a:srgbClr val="002060"/>
                </a:solidFill>
                <a:latin typeface="Algerian" panose="04020705040A02060702" pitchFamily="82" charset="0"/>
              </a:rPr>
              <a:t>tree</a:t>
            </a:r>
            <a:endParaRPr lang="en-US" altLang="zh-CN" b="1" dirty="0" smtClean="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Picture 5"/>
          <p:cNvPicPr>
            <a:picLocks noChangeAspect="1"/>
          </p:cNvPicPr>
          <p:nvPr/>
        </p:nvPicPr>
        <p:blipFill>
          <a:blip r:embed="rId6"/>
          <a:stretch>
            <a:fillRect/>
          </a:stretch>
        </p:blipFill>
        <p:spPr>
          <a:xfrm>
            <a:off x="1835915" y="1870789"/>
            <a:ext cx="9057754" cy="48173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Rectangle 11"/>
          <p:cNvSpPr/>
          <p:nvPr/>
        </p:nvSpPr>
        <p:spPr>
          <a:xfrm>
            <a:off x="1028700" y="1890368"/>
            <a:ext cx="10735408" cy="3784600"/>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en-US" altLang="zh-CN" sz="2400" b="0" cap="none" spc="0" dirty="0" smtClean="0">
                <a:ln w="0"/>
                <a:solidFill>
                  <a:srgbClr val="002060"/>
                </a:solidFill>
                <a:effectLst>
                  <a:outerShdw blurRad="38100" dist="25400" dir="5400000" algn="ctr" rotWithShape="0">
                    <a:srgbClr val="6E747A">
                      <a:alpha val="43000"/>
                    </a:srgbClr>
                  </a:outerShdw>
                </a:effectLst>
              </a:rPr>
              <a:t>Refer to the </a:t>
            </a:r>
            <a:r>
              <a:rPr lang="en-US" altLang="zh-CN" sz="2400" b="0" i="1" cap="none" spc="0" dirty="0" smtClean="0">
                <a:ln w="0"/>
                <a:solidFill>
                  <a:srgbClr val="FF0000"/>
                </a:solidFill>
                <a:effectLst>
                  <a:outerShdw blurRad="38100" dist="25400" dir="5400000" algn="ctr" rotWithShape="0">
                    <a:srgbClr val="6E747A">
                      <a:alpha val="43000"/>
                    </a:srgbClr>
                  </a:outerShdw>
                </a:effectLst>
              </a:rPr>
              <a:t>LBTree.py</a:t>
            </a:r>
            <a:r>
              <a:rPr lang="en-US" altLang="zh-CN" sz="2400" b="0" cap="none" spc="0" dirty="0" smtClean="0">
                <a:ln w="0"/>
                <a:solidFill>
                  <a:srgbClr val="002060"/>
                </a:solidFill>
                <a:effectLst>
                  <a:outerShdw blurRad="38100" dist="25400" dir="5400000" algn="ctr" rotWithShape="0">
                    <a:srgbClr val="6E747A">
                      <a:alpha val="43000"/>
                    </a:srgbClr>
                  </a:outerShdw>
                </a:effectLst>
              </a:rPr>
              <a:t> file.</a:t>
            </a:r>
            <a:endParaRPr lang="en-US" altLang="zh-CN" sz="2400" b="0" cap="none" spc="0" dirty="0" smtClean="0">
              <a:ln w="0"/>
              <a:solidFill>
                <a:srgbClr val="002060"/>
              </a:solidFill>
              <a:effectLst>
                <a:outerShdw blurRad="38100" dist="25400" dir="5400000" algn="ctr" rotWithShape="0">
                  <a:srgbClr val="6E747A">
                    <a:alpha val="43000"/>
                  </a:srgbClr>
                </a:outerShdw>
              </a:effectLst>
            </a:endParaRPr>
          </a:p>
          <a:p>
            <a:pPr indent="0">
              <a:buFont typeface="Wingdings" panose="05000000000000000000" pitchFamily="2" charset="2"/>
              <a:buNone/>
            </a:pPr>
            <a:endParaRPr lang="en-US" altLang="zh-CN" sz="2400" b="0" cap="none" spc="0" dirty="0" smtClean="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dirty="0" smtClean="0">
                <a:ln w="0"/>
                <a:solidFill>
                  <a:srgbClr val="002060"/>
                </a:solidFill>
                <a:effectLst>
                  <a:outerShdw blurRad="38100" dist="25400" dir="5400000" algn="ctr" rotWithShape="0">
                    <a:srgbClr val="6E747A">
                      <a:alpha val="43000"/>
                    </a:srgbClr>
                  </a:outerShdw>
                </a:effectLst>
              </a:rPr>
              <a:t>The nodes in the binary tree you define is of </a:t>
            </a:r>
            <a:r>
              <a:rPr lang="en-US" altLang="zh-CN" sz="2400" dirty="0" smtClean="0">
                <a:ln w="0"/>
                <a:solidFill>
                  <a:srgbClr val="FF0000"/>
                </a:solidFill>
                <a:effectLst>
                  <a:outerShdw blurRad="38100" dist="25400" dir="5400000" algn="ctr" rotWithShape="0">
                    <a:srgbClr val="6E747A">
                      <a:alpha val="43000"/>
                    </a:srgbClr>
                  </a:outerShdw>
                </a:effectLst>
              </a:rPr>
              <a:t>Node</a:t>
            </a:r>
            <a:r>
              <a:rPr lang="en-US" altLang="zh-CN" sz="2400" dirty="0" smtClean="0">
                <a:ln w="0"/>
                <a:solidFill>
                  <a:srgbClr val="002060"/>
                </a:solidFill>
                <a:effectLst>
                  <a:outerShdw blurRad="38100" dist="25400" dir="5400000" algn="ctr" rotWithShape="0">
                    <a:srgbClr val="6E747A">
                      <a:alpha val="43000"/>
                    </a:srgbClr>
                  </a:outerShdw>
                </a:effectLst>
              </a:rPr>
              <a:t> class defined by yourselves. Node class has four data fields, one(element) store the value of the node and three references(or pointers) store parent, left child and right child node respectively(or equivalently their addresses).</a:t>
            </a:r>
            <a:endParaRPr lang="en-US" altLang="zh-CN" sz="2400" dirty="0" smtClean="0">
              <a:ln w="0"/>
              <a:solidFill>
                <a:srgbClr val="002060"/>
              </a:solidFill>
              <a:effectLst>
                <a:outerShdw blurRad="38100" dist="25400" dir="5400000" algn="ctr" rotWithShape="0">
                  <a:srgbClr val="6E747A">
                    <a:alpha val="43000"/>
                  </a:srgbClr>
                </a:outerShdw>
              </a:effectLst>
            </a:endParaRPr>
          </a:p>
          <a:p>
            <a:pPr indent="0">
              <a:buFont typeface="Wingdings" panose="05000000000000000000" pitchFamily="2" charset="2"/>
              <a:buNone/>
            </a:pPr>
            <a:endParaRPr lang="en-US" altLang="zh-CN" sz="2400" dirty="0" smtClean="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b="0" cap="none" spc="0" dirty="0" smtClean="0">
                <a:ln w="0"/>
                <a:solidFill>
                  <a:srgbClr val="002060"/>
                </a:solidFill>
                <a:effectLst>
                  <a:outerShdw blurRad="38100" dist="25400" dir="5400000" algn="ctr" rotWithShape="0">
                    <a:srgbClr val="6E747A">
                      <a:alpha val="43000"/>
                    </a:srgbClr>
                  </a:outerShdw>
                </a:effectLst>
              </a:rPr>
              <a:t>The binary tree has two data fields, its root and its size(the total number of nodes).</a:t>
            </a:r>
            <a:endParaRPr lang="en-US" altLang="zh-CN" sz="2400" b="0" cap="none" spc="0" dirty="0" smtClean="0">
              <a:ln w="0"/>
              <a:solidFill>
                <a:srgbClr val="00206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Content Placeholder 2"/>
          <p:cNvSpPr>
            <a:spLocks noGrp="1"/>
          </p:cNvSpPr>
          <p:nvPr>
            <p:ph idx="1"/>
          </p:nvPr>
        </p:nvSpPr>
        <p:spPr>
          <a:xfrm>
            <a:off x="1028700" y="2164554"/>
            <a:ext cx="5080781" cy="4332962"/>
          </a:xfrm>
        </p:spPr>
        <p:txBody>
          <a:bodyPr>
            <a:noAutofit/>
          </a:bodyPr>
          <a:lstStyle/>
          <a:p>
            <a:pPr>
              <a:buFont typeface="Wingdings" panose="05000000000000000000" pitchFamily="2" charset="2"/>
              <a:buChar char="Ø"/>
            </a:pPr>
            <a:r>
              <a:rPr lang="en-AU" sz="2400" b="1" dirty="0">
                <a:solidFill>
                  <a:srgbClr val="FF0000"/>
                </a:solidFill>
              </a:rPr>
              <a:t>Depth-first search (DFS) </a:t>
            </a:r>
            <a:r>
              <a:rPr lang="en-AU" sz="2400" b="1" dirty="0"/>
              <a:t>is a fundamental algorithm for traversing or searching tree data </a:t>
            </a:r>
            <a:r>
              <a:rPr lang="en-AU" sz="2400" b="1" dirty="0" smtClean="0"/>
              <a:t>structures.</a:t>
            </a:r>
            <a:endParaRPr lang="en-AU" sz="2400" b="1" dirty="0"/>
          </a:p>
          <a:p>
            <a:pPr>
              <a:buFont typeface="Wingdings" panose="05000000000000000000" pitchFamily="2" charset="2"/>
              <a:buChar char="Ø"/>
            </a:pPr>
            <a:endParaRPr lang="en-AU" sz="2400" b="1" dirty="0"/>
          </a:p>
          <a:p>
            <a:pPr>
              <a:buFont typeface="Wingdings" panose="05000000000000000000" pitchFamily="2" charset="2"/>
              <a:buChar char="Ø"/>
            </a:pPr>
            <a:r>
              <a:rPr lang="en-AU" sz="2400" b="1" dirty="0"/>
              <a:t>One starts at the </a:t>
            </a:r>
            <a:r>
              <a:rPr lang="en-AU" sz="2400" b="1" dirty="0">
                <a:solidFill>
                  <a:srgbClr val="FF0000"/>
                </a:solidFill>
              </a:rPr>
              <a:t>root</a:t>
            </a:r>
            <a:r>
              <a:rPr lang="en-AU" sz="2400" b="1" dirty="0"/>
              <a:t> and explores </a:t>
            </a:r>
            <a:r>
              <a:rPr lang="en-AU" sz="2400" b="1" dirty="0">
                <a:solidFill>
                  <a:srgbClr val="FF0000"/>
                </a:solidFill>
              </a:rPr>
              <a:t>as deep as possible </a:t>
            </a:r>
            <a:r>
              <a:rPr lang="en-AU" sz="2400" b="1" dirty="0"/>
              <a:t>along each branch </a:t>
            </a:r>
            <a:r>
              <a:rPr lang="en-AU" sz="2400" b="1" dirty="0">
                <a:solidFill>
                  <a:srgbClr val="FF0000"/>
                </a:solidFill>
              </a:rPr>
              <a:t>before </a:t>
            </a:r>
            <a:r>
              <a:rPr lang="en-AU" sz="2400" b="1" dirty="0" smtClean="0">
                <a:solidFill>
                  <a:srgbClr val="FF0000"/>
                </a:solidFill>
              </a:rPr>
              <a:t>backtracking.</a:t>
            </a:r>
            <a:endParaRPr lang="en-AU" sz="2400" b="1" dirty="0">
              <a:solidFill>
                <a:srgbClr val="FF0000"/>
              </a:solidFill>
            </a:endParaRPr>
          </a:p>
        </p:txBody>
      </p:sp>
      <p:pic>
        <p:nvPicPr>
          <p:cNvPr id="8" name="Picture 7"/>
          <p:cNvPicPr>
            <a:picLocks noChangeAspect="1"/>
          </p:cNvPicPr>
          <p:nvPr/>
        </p:nvPicPr>
        <p:blipFill>
          <a:blip r:embed="rId6"/>
          <a:stretch>
            <a:fillRect/>
          </a:stretch>
        </p:blipFill>
        <p:spPr>
          <a:xfrm>
            <a:off x="6564293" y="2497017"/>
            <a:ext cx="4715485" cy="3542988"/>
          </a:xfrm>
          <a:prstGeom prst="rect">
            <a:avLst/>
          </a:prstGeom>
        </p:spPr>
      </p:pic>
      <p:sp>
        <p:nvSpPr>
          <p:cNvPr id="2" name="Rectangle 1"/>
          <p:cNvSpPr/>
          <p:nvPr/>
        </p:nvSpPr>
        <p:spPr>
          <a:xfrm>
            <a:off x="6449258" y="1650233"/>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Refer to the </a:t>
            </a:r>
            <a:r>
              <a:rPr lang="en-US" altLang="zh-CN" sz="2400" i="1" dirty="0" smtClean="0">
                <a:ln w="0"/>
                <a:solidFill>
                  <a:srgbClr val="FF0000"/>
                </a:solidFill>
                <a:effectLst>
                  <a:outerShdw blurRad="38100" dist="25400" dir="5400000" algn="ctr" rotWithShape="0">
                    <a:srgbClr val="6E747A">
                      <a:alpha val="43000"/>
                    </a:srgbClr>
                  </a:outerShdw>
                </a:effectLst>
              </a:rPr>
              <a:t>DFS.py</a:t>
            </a:r>
            <a:r>
              <a:rPr lang="en-US" altLang="zh-CN" sz="2400" dirty="0" smtClean="0">
                <a:ln w="0"/>
                <a:solidFill>
                  <a:srgbClr val="002060"/>
                </a:solidFill>
                <a:effectLst>
                  <a:outerShdw blurRad="38100" dist="25400" dir="5400000" algn="ctr" rotWithShape="0">
                    <a:srgbClr val="6E747A">
                      <a:alpha val="43000"/>
                    </a:srgbClr>
                  </a:outerShdw>
                </a:effectLst>
              </a:rPr>
              <a:t> </a:t>
            </a:r>
            <a:r>
              <a:rPr lang="en-US" altLang="zh-CN" sz="2400" dirty="0">
                <a:ln w="0"/>
                <a:solidFill>
                  <a:srgbClr val="002060"/>
                </a:solidFill>
                <a:effectLst>
                  <a:outerShdw blurRad="38100" dist="25400" dir="5400000" algn="ctr" rotWithShape="0">
                    <a:srgbClr val="6E747A">
                      <a:alpha val="43000"/>
                    </a:srgbClr>
                  </a:outerShdw>
                </a:effectLst>
              </a:rPr>
              <a:t>file.</a:t>
            </a:r>
            <a:endParaRPr lang="en-US" altLang="zh-CN" sz="2400" dirty="0">
              <a:ln w="0"/>
              <a:solidFill>
                <a:srgbClr val="00206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Content Placeholder 2"/>
          <p:cNvSpPr>
            <a:spLocks noGrp="1"/>
          </p:cNvSpPr>
          <p:nvPr>
            <p:ph idx="1"/>
          </p:nvPr>
        </p:nvSpPr>
        <p:spPr>
          <a:xfrm>
            <a:off x="1101676" y="2145323"/>
            <a:ext cx="5124743" cy="4563207"/>
          </a:xfrm>
        </p:spPr>
        <p:txBody>
          <a:bodyPr>
            <a:noAutofit/>
          </a:bodyPr>
          <a:lstStyle/>
          <a:p>
            <a:pPr>
              <a:buFont typeface="Wingdings" panose="05000000000000000000" pitchFamily="2" charset="2"/>
              <a:buChar char="Ø"/>
            </a:pPr>
            <a:r>
              <a:rPr lang="en-AU" sz="2400" b="1" dirty="0">
                <a:solidFill>
                  <a:srgbClr val="FF0000"/>
                </a:solidFill>
              </a:rPr>
              <a:t>Breadth-first search (BFS) </a:t>
            </a:r>
            <a:r>
              <a:rPr lang="en-AU" sz="2400" b="1" dirty="0"/>
              <a:t>is another very important algorithm for traversing or searching tree data </a:t>
            </a:r>
            <a:r>
              <a:rPr lang="en-AU" sz="2400" b="1" dirty="0" smtClean="0"/>
              <a:t>structures.</a:t>
            </a:r>
            <a:endParaRPr lang="en-AU" sz="2400" b="1" dirty="0"/>
          </a:p>
          <a:p>
            <a:pPr>
              <a:buFont typeface="Wingdings" panose="05000000000000000000" pitchFamily="2" charset="2"/>
              <a:buChar char="Ø"/>
            </a:pPr>
            <a:endParaRPr lang="en-AU" sz="2400" b="1" dirty="0"/>
          </a:p>
          <a:p>
            <a:pPr>
              <a:buFont typeface="Wingdings" panose="05000000000000000000" pitchFamily="2" charset="2"/>
              <a:buChar char="Ø"/>
            </a:pPr>
            <a:r>
              <a:rPr lang="en-AU" sz="2400" b="1" dirty="0"/>
              <a:t>Starts at the </a:t>
            </a:r>
            <a:r>
              <a:rPr lang="en-AU" sz="2400" b="1" dirty="0">
                <a:solidFill>
                  <a:srgbClr val="FF0000"/>
                </a:solidFill>
              </a:rPr>
              <a:t>root</a:t>
            </a:r>
            <a:r>
              <a:rPr lang="en-AU" sz="2400" b="1" dirty="0"/>
              <a:t> and we visit all the positions at depth </a:t>
            </a:r>
            <a:r>
              <a:rPr lang="en-AU" sz="2400" b="1" dirty="0">
                <a:solidFill>
                  <a:srgbClr val="FF0000"/>
                </a:solidFill>
              </a:rPr>
              <a:t>d </a:t>
            </a:r>
            <a:r>
              <a:rPr lang="en-AU" sz="2400" b="1" dirty="0"/>
              <a:t>before we visit the positions at depth </a:t>
            </a:r>
            <a:r>
              <a:rPr lang="en-AU" sz="2400" b="1" dirty="0">
                <a:solidFill>
                  <a:srgbClr val="FF0000"/>
                </a:solidFill>
              </a:rPr>
              <a:t>d +</a:t>
            </a:r>
            <a:r>
              <a:rPr lang="en-AU" sz="2400" b="1" dirty="0" smtClean="0">
                <a:solidFill>
                  <a:srgbClr val="FF0000"/>
                </a:solidFill>
              </a:rPr>
              <a:t>1.</a:t>
            </a:r>
            <a:endParaRPr lang="en-AU" sz="2400" b="1" dirty="0">
              <a:solidFill>
                <a:srgbClr val="FF0000"/>
              </a:solidFill>
            </a:endParaRPr>
          </a:p>
        </p:txBody>
      </p:sp>
      <p:pic>
        <p:nvPicPr>
          <p:cNvPr id="11" name="Picture 10"/>
          <p:cNvPicPr>
            <a:picLocks noChangeAspect="1"/>
          </p:cNvPicPr>
          <p:nvPr/>
        </p:nvPicPr>
        <p:blipFill>
          <a:blip r:embed="rId6"/>
          <a:stretch>
            <a:fillRect/>
          </a:stretch>
        </p:blipFill>
        <p:spPr>
          <a:xfrm>
            <a:off x="6382859" y="2525665"/>
            <a:ext cx="4979166" cy="3215711"/>
          </a:xfrm>
          <a:prstGeom prst="rect">
            <a:avLst/>
          </a:prstGeom>
        </p:spPr>
      </p:pic>
      <p:sp>
        <p:nvSpPr>
          <p:cNvPr id="5" name="Rectangle 4"/>
          <p:cNvSpPr/>
          <p:nvPr/>
        </p:nvSpPr>
        <p:spPr>
          <a:xfrm>
            <a:off x="6382859" y="1683658"/>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Refer to the </a:t>
            </a:r>
            <a:r>
              <a:rPr lang="en-US" altLang="zh-CN" sz="2400" i="1" dirty="0" smtClean="0">
                <a:ln w="0"/>
                <a:solidFill>
                  <a:srgbClr val="FF0000"/>
                </a:solidFill>
                <a:effectLst>
                  <a:outerShdw blurRad="38100" dist="25400" dir="5400000" algn="ctr" rotWithShape="0">
                    <a:srgbClr val="6E747A">
                      <a:alpha val="43000"/>
                    </a:srgbClr>
                  </a:outerShdw>
                </a:effectLst>
              </a:rPr>
              <a:t>BFS.py</a:t>
            </a:r>
            <a:r>
              <a:rPr lang="en-US" altLang="zh-CN" sz="2400" dirty="0" smtClean="0">
                <a:ln w="0"/>
                <a:solidFill>
                  <a:srgbClr val="002060"/>
                </a:solidFill>
                <a:effectLst>
                  <a:outerShdw blurRad="38100" dist="25400" dir="5400000" algn="ctr" rotWithShape="0">
                    <a:srgbClr val="6E747A">
                      <a:alpha val="43000"/>
                    </a:srgbClr>
                  </a:outerShdw>
                </a:effectLst>
              </a:rPr>
              <a:t> </a:t>
            </a:r>
            <a:r>
              <a:rPr lang="en-US" altLang="zh-CN" sz="2400" dirty="0">
                <a:ln w="0"/>
                <a:solidFill>
                  <a:srgbClr val="002060"/>
                </a:solidFill>
                <a:effectLst>
                  <a:outerShdw blurRad="38100" dist="25400" dir="5400000" algn="ctr" rotWithShape="0">
                    <a:srgbClr val="6E747A">
                      <a:alpha val="43000"/>
                    </a:srgbClr>
                  </a:outerShdw>
                </a:effectLst>
              </a:rPr>
              <a:t>file.</a:t>
            </a:r>
            <a:endParaRPr lang="en-US" altLang="zh-CN" sz="2400" dirty="0">
              <a:ln w="0"/>
              <a:solidFill>
                <a:srgbClr val="00206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mc:Choice xmlns:a14="http://schemas.microsoft.com/office/drawing/2010/main" Requires="a14">
          <p:sp>
            <p:nvSpPr>
              <p:cNvPr id="10" name="TextBox 9"/>
              <p:cNvSpPr txBox="1"/>
              <p:nvPr/>
            </p:nvSpPr>
            <p:spPr>
              <a:xfrm>
                <a:off x="1071917" y="1930859"/>
                <a:ext cx="10515601" cy="181588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smtClean="0">
                    <a:solidFill>
                      <a:srgbClr val="002060"/>
                    </a:solidFill>
                  </a:rPr>
                  <a:t>An arithmetic expression can be represented using a binary tree, with each node being a number or an operator. Try to draw a tree to represent an expression </a:t>
                </a:r>
                <a14:m>
                  <m:oMath xmlns:m="http://schemas.openxmlformats.org/officeDocument/2006/math">
                    <m:r>
                      <a:rPr lang="en-AU" altLang="zh-CN" sz="2800" b="1" i="1">
                        <a:solidFill>
                          <a:srgbClr val="FF0000"/>
                        </a:solidFill>
                        <a:latin typeface="Cambria Math" panose="02040503050406030204" pitchFamily="18" charset="0"/>
                      </a:rPr>
                      <m:t>𝟐</m:t>
                    </m:r>
                    <m:r>
                      <a:rPr lang="en-AU" altLang="zh-CN" sz="2800" b="1">
                        <a:solidFill>
                          <a:srgbClr val="FF0000"/>
                        </a:solidFill>
                        <a:latin typeface="Cambria Math" panose="02040503050406030204" pitchFamily="18" charset="0"/>
                      </a:rPr>
                      <m:t>×</m:t>
                    </m:r>
                    <m:d>
                      <m:dPr>
                        <m:ctrlPr>
                          <a:rPr lang="zh-CN" altLang="zh-CN" sz="2800" b="1" i="1">
                            <a:solidFill>
                              <a:srgbClr val="FF0000"/>
                            </a:solidFill>
                            <a:latin typeface="Cambria Math" panose="02040503050406030204" pitchFamily="18" charset="0"/>
                          </a:rPr>
                        </m:ctrlPr>
                      </m:dPr>
                      <m:e>
                        <m:r>
                          <a:rPr lang="en-AU" altLang="zh-CN" sz="2800" b="1" i="1">
                            <a:solidFill>
                              <a:srgbClr val="FF0000"/>
                            </a:solidFill>
                            <a:latin typeface="Cambria Math" panose="02040503050406030204" pitchFamily="18" charset="0"/>
                          </a:rPr>
                          <m:t>𝟓</m:t>
                        </m:r>
                        <m:r>
                          <a:rPr lang="en-AU" altLang="zh-CN" sz="2800" b="1" i="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𝟒</m:t>
                        </m:r>
                      </m:e>
                    </m:d>
                    <m:r>
                      <a:rPr lang="en-AU" altLang="zh-CN" sz="2800" b="1" i="1">
                        <a:solidFill>
                          <a:srgbClr val="FF0000"/>
                        </a:solidFill>
                        <a:latin typeface="Cambria Math" panose="02040503050406030204" pitchFamily="18" charset="0"/>
                      </a:rPr>
                      <m:t>−</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𝟖</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𝟏</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𝟑</m:t>
                    </m:r>
                    <m:r>
                      <a:rPr lang="en-AU" altLang="zh-CN" sz="2800" b="1">
                        <a:solidFill>
                          <a:srgbClr val="FF0000"/>
                        </a:solidFill>
                        <a:latin typeface="Cambria Math" panose="02040503050406030204" pitchFamily="18" charset="0"/>
                      </a:rPr>
                      <m:t>))</m:t>
                    </m:r>
                  </m:oMath>
                </a14:m>
                <a:r>
                  <a:rPr lang="en-US" altLang="zh-CN" sz="2800" b="1" dirty="0" smtClean="0">
                    <a:solidFill>
                      <a:srgbClr val="002060"/>
                    </a:solidFill>
                  </a:rPr>
                  <a:t>.</a:t>
                </a:r>
                <a:endParaRPr lang="zh-CN" altLang="en-US" sz="3600" b="1" dirty="0">
                  <a:solidFill>
                    <a:srgbClr val="FF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1071917" y="1930859"/>
                <a:ext cx="10515601" cy="1815882"/>
              </a:xfrm>
              <a:prstGeom prst="rect">
                <a:avLst/>
              </a:prstGeom>
              <a:blipFill rotWithShape="1">
                <a:blip r:embed="rId6"/>
                <a:stretch>
                  <a:fillRect l="-1043" t="-3691" r="-580" b="-838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Picture 3"/>
          <p:cNvPicPr/>
          <p:nvPr/>
        </p:nvPicPr>
        <p:blipFill>
          <a:blip r:embed="rId6"/>
          <a:stretch>
            <a:fillRect/>
          </a:stretch>
        </p:blipFill>
        <p:spPr>
          <a:xfrm>
            <a:off x="2738510" y="2143002"/>
            <a:ext cx="7522113" cy="38797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TextBox 9"/>
          <p:cNvSpPr txBox="1"/>
          <p:nvPr/>
        </p:nvSpPr>
        <p:spPr>
          <a:xfrm>
            <a:off x="1071917" y="1930859"/>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smtClean="0">
                <a:solidFill>
                  <a:srgbClr val="002060"/>
                </a:solidFill>
              </a:rPr>
              <a:t>Using the definition of binary tree class, create an object of  that class, with value of each node equal to that in the binary tree you draw in Q1.</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TextBox 9"/>
          <p:cNvSpPr txBox="1"/>
          <p:nvPr/>
        </p:nvSpPr>
        <p:spPr>
          <a:xfrm>
            <a:off x="1071917" y="1930859"/>
            <a:ext cx="10515601" cy="439991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err="1">
                <a:solidFill>
                  <a:srgbClr val="002060"/>
                </a:solidFill>
              </a:rPr>
              <a:t>i</a:t>
            </a:r>
            <a:r>
              <a:rPr lang="en-US" altLang="zh-CN" sz="2800" b="1" dirty="0" smtClean="0">
                <a:solidFill>
                  <a:srgbClr val="002060"/>
                </a:solidFill>
              </a:rPr>
              <a:t>) Apply the Depth First Search algorithm to the tree you create in Q2, and check the order of elements in the tree printed out.</a:t>
            </a:r>
            <a:endParaRPr lang="en-US" altLang="zh-CN" sz="2800" b="1" dirty="0" smtClean="0">
              <a:solidFill>
                <a:srgbClr val="002060"/>
              </a:solidFill>
            </a:endParaRPr>
          </a:p>
          <a:p>
            <a:pPr marL="285750" indent="-285750">
              <a:buFont typeface="Wingdings" panose="05000000000000000000" pitchFamily="2" charset="2"/>
              <a:buChar char="Ø"/>
            </a:pPr>
            <a:endParaRPr lang="en-US" altLang="zh-CN" sz="2800" b="1" dirty="0" smtClean="0">
              <a:solidFill>
                <a:srgbClr val="002060"/>
              </a:solidFill>
            </a:endParaRPr>
          </a:p>
          <a:p>
            <a:pPr marL="285750" indent="-285750">
              <a:buFont typeface="Wingdings" panose="05000000000000000000" pitchFamily="2" charset="2"/>
              <a:buChar char="Ø"/>
            </a:pPr>
            <a:r>
              <a:rPr lang="en-US" altLang="zh-CN" sz="2800" b="1" dirty="0">
                <a:solidFill>
                  <a:srgbClr val="002060"/>
                </a:solidFill>
              </a:rPr>
              <a:t>i</a:t>
            </a:r>
            <a:r>
              <a:rPr lang="en-US" altLang="zh-CN" sz="2800" b="1" dirty="0" smtClean="0">
                <a:solidFill>
                  <a:srgbClr val="002060"/>
                </a:solidFill>
              </a:rPr>
              <a:t>i) Modify the Depth First Search program a little bit, define a function that is able to evaluate an expression represented by a binary tree.</a:t>
            </a:r>
            <a:endParaRPr lang="en-US" altLang="zh-CN" sz="2800" b="1" dirty="0" smtClean="0">
              <a:solidFill>
                <a:srgbClr val="002060"/>
              </a:solidFill>
            </a:endParaRPr>
          </a:p>
          <a:p>
            <a:pPr marL="285750" indent="-285750">
              <a:buFont typeface="Wingdings" panose="05000000000000000000" pitchFamily="2" charset="2"/>
              <a:buChar char="Ø"/>
            </a:pPr>
            <a:endParaRPr lang="en-US" altLang="zh-CN" sz="2800" b="1" dirty="0" smtClean="0">
              <a:solidFill>
                <a:srgbClr val="002060"/>
              </a:solidFill>
            </a:endParaRPr>
          </a:p>
          <a:p>
            <a:pPr marL="285750" indent="-285750">
              <a:buFont typeface="Wingdings" panose="05000000000000000000" pitchFamily="2" charset="2"/>
              <a:buChar char="Ø"/>
            </a:pPr>
            <a:r>
              <a:rPr lang="en-US" altLang="zh-CN" sz="2800" b="1" dirty="0">
                <a:solidFill>
                  <a:srgbClr val="002060"/>
                </a:solidFill>
              </a:rPr>
              <a:t>i</a:t>
            </a:r>
            <a:r>
              <a:rPr lang="en-US" altLang="zh-CN" sz="2800" b="1" dirty="0" smtClean="0">
                <a:solidFill>
                  <a:srgbClr val="002060"/>
                </a:solidFill>
              </a:rPr>
              <a:t>ii) You can try </a:t>
            </a:r>
            <a:r>
              <a:rPr lang="en-US" altLang="zh-CN" sz="2800" b="1" dirty="0" err="1" smtClean="0">
                <a:solidFill>
                  <a:srgbClr val="002060"/>
                </a:solidFill>
              </a:rPr>
              <a:t>i</a:t>
            </a:r>
            <a:r>
              <a:rPr lang="en-US" altLang="zh-CN" sz="2800" b="1" dirty="0" smtClean="0">
                <a:solidFill>
                  <a:srgbClr val="002060"/>
                </a:solidFill>
              </a:rPr>
              <a:t>) ii) using Breadth First Search algorithm.</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TextBox 9"/>
          <p:cNvSpPr txBox="1"/>
          <p:nvPr/>
        </p:nvSpPr>
        <p:spPr>
          <a:xfrm>
            <a:off x="1071917" y="1895690"/>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smtClean="0">
                <a:solidFill>
                  <a:srgbClr val="002060"/>
                </a:solidFill>
              </a:rPr>
              <a:t>The path length of a tree T is the sum of the depths of all positions in T. Describe a linear time method for computing the path length of a tree T.</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1559</Words>
  <Application>WPS 演示</Application>
  <PresentationFormat>Widescreen</PresentationFormat>
  <Paragraphs>35</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Gill Sans MT</vt:lpstr>
      <vt:lpstr>Algerian</vt:lpstr>
      <vt:lpstr>Gabriola</vt:lpstr>
      <vt:lpstr>Cambria</vt:lpstr>
      <vt:lpstr>微软雅黑</vt:lpstr>
      <vt:lpstr>Bell MT</vt:lpstr>
      <vt:lpstr>Impact</vt:lpstr>
      <vt:lpstr>PMingLiU-ExtB</vt:lpstr>
      <vt:lpstr>Arial Unicode MS</vt:lpstr>
      <vt:lpstr>华文中宋</vt:lpstr>
      <vt:lpstr>等线</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Amanda Lee</cp:lastModifiedBy>
  <cp:revision>511</cp:revision>
  <cp:lastPrinted>2019-04-21T09:56:00Z</cp:lastPrinted>
  <dcterms:created xsi:type="dcterms:W3CDTF">2016-01-12T06:06:00Z</dcterms:created>
  <dcterms:modified xsi:type="dcterms:W3CDTF">2020-05-03T02:39:40Z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