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96" r:id="rId3"/>
    <p:sldId id="312" r:id="rId4"/>
    <p:sldId id="313" r:id="rId5"/>
    <p:sldId id="352" r:id="rId6"/>
    <p:sldId id="333" r:id="rId7"/>
    <p:sldId id="335" r:id="rId8"/>
    <p:sldId id="353" r:id="rId9"/>
    <p:sldId id="337" r:id="rId10"/>
    <p:sldId id="339" r:id="rId11"/>
    <p:sldId id="351" r:id="rId12"/>
    <p:sldId id="341" r:id="rId13"/>
    <p:sldId id="342" r:id="rId14"/>
    <p:sldId id="343" r:id="rId15"/>
    <p:sldId id="344" r:id="rId16"/>
    <p:sldId id="346" r:id="rId17"/>
    <p:sldId id="348" r:id="rId18"/>
  </p:sldIdLst>
  <p:sldSz cx="12192000" cy="6858000"/>
  <p:notesSz cx="7048500" cy="101854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CC3DB7-29BF-CC02-6C79-592548E8016B}" v="2" dt="2023-11-11T01:03:01.409"/>
    <p1510:client id="{CC6395D7-165B-137D-B64C-ACD9E1AA7BD7}" v="1" dt="2023-10-22T12:18:45.9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来宾用户" userId="S::urn:spo:anon#1b314c062c0cfbec79291272474d384cff31aeecd4397d2833a54bca0715c3b5::" providerId="AD" clId="Web-{CC6395D7-165B-137D-B64C-ACD9E1AA7BD7}"/>
    <pc:docChg chg="modSld">
      <pc:chgData name="来宾用户" userId="S::urn:spo:anon#1b314c062c0cfbec79291272474d384cff31aeecd4397d2833a54bca0715c3b5::" providerId="AD" clId="Web-{CC6395D7-165B-137D-B64C-ACD9E1AA7BD7}" dt="2023-10-22T12:18:45.904" v="0" actId="1076"/>
      <pc:docMkLst>
        <pc:docMk/>
      </pc:docMkLst>
      <pc:sldChg chg="modSp">
        <pc:chgData name="来宾用户" userId="S::urn:spo:anon#1b314c062c0cfbec79291272474d384cff31aeecd4397d2833a54bca0715c3b5::" providerId="AD" clId="Web-{CC6395D7-165B-137D-B64C-ACD9E1AA7BD7}" dt="2023-10-22T12:18:45.904" v="0" actId="1076"/>
        <pc:sldMkLst>
          <pc:docMk/>
          <pc:sldMk cId="0" sldId="351"/>
        </pc:sldMkLst>
        <pc:spChg chg="mod">
          <ac:chgData name="来宾用户" userId="S::urn:spo:anon#1b314c062c0cfbec79291272474d384cff31aeecd4397d2833a54bca0715c3b5::" providerId="AD" clId="Web-{CC6395D7-165B-137D-B64C-ACD9E1AA7BD7}" dt="2023-10-22T12:18:45.904" v="0" actId="1076"/>
          <ac:spMkLst>
            <pc:docMk/>
            <pc:sldMk cId="0" sldId="351"/>
            <ac:spMk id="4" creationId="{00000000-0000-0000-0000-000000000000}"/>
          </ac:spMkLst>
        </pc:spChg>
      </pc:sldChg>
    </pc:docChg>
  </pc:docChgLst>
  <pc:docChgLst>
    <pc:chgData name="Annabel Leonardi (SME-FinTech, 122020318)" userId="S::122020318@link.cuhk.edu.cn::71fde780-dcd0-481e-b04a-4dbe311587ab" providerId="AD" clId="Web-{2DCC3DB7-29BF-CC02-6C79-592548E8016B}"/>
    <pc:docChg chg="modSld">
      <pc:chgData name="Annabel Leonardi (SME-FinTech, 122020318)" userId="S::122020318@link.cuhk.edu.cn::71fde780-dcd0-481e-b04a-4dbe311587ab" providerId="AD" clId="Web-{2DCC3DB7-29BF-CC02-6C79-592548E8016B}" dt="2023-11-11T01:03:01.409" v="1" actId="1076"/>
      <pc:docMkLst>
        <pc:docMk/>
      </pc:docMkLst>
      <pc:sldChg chg="modSp">
        <pc:chgData name="Annabel Leonardi (SME-FinTech, 122020318)" userId="S::122020318@link.cuhk.edu.cn::71fde780-dcd0-481e-b04a-4dbe311587ab" providerId="AD" clId="Web-{2DCC3DB7-29BF-CC02-6C79-592548E8016B}" dt="2023-11-11T01:03:01.409" v="1" actId="1076"/>
        <pc:sldMkLst>
          <pc:docMk/>
          <pc:sldMk cId="0" sldId="312"/>
        </pc:sldMkLst>
        <pc:spChg chg="mod">
          <ac:chgData name="Annabel Leonardi (SME-FinTech, 122020318)" userId="S::122020318@link.cuhk.edu.cn::71fde780-dcd0-481e-b04a-4dbe311587ab" providerId="AD" clId="Web-{2DCC3DB7-29BF-CC02-6C79-592548E8016B}" dt="2023-11-11T01:03:01.409" v="1" actId="1076"/>
          <ac:spMkLst>
            <pc:docMk/>
            <pc:sldMk cId="0" sldId="312"/>
            <ac:spMk id="5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#2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5#3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5#4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5#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5#6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5#7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5#1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#8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#9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#10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#11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#12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#13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#14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5#1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2" loCatId="list" qsTypeId="urn:microsoft.com/office/officeart/2005/8/quickstyle/simple1#2" qsCatId="simple" csTypeId="urn:microsoft.com/office/officeart/2005/8/colors/accent5_5#2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Number System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2"/>
    <dgm:cxn modelId="{C2578537-3A4F-46AC-9300-60B2A4F1B91A}" type="presOf" srcId="{32F2416B-09FA-423E-9C02-845FDD114C9D}" destId="{50194297-CF02-435B-8854-5C4B7CF11AAC}" srcOrd="0" destOrd="0" presId="urn:microsoft.com/office/officeart/2005/8/layout/vList2#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3" loCatId="list" qsTypeId="urn:microsoft.com/office/officeart/2005/8/quickstyle/simple1#3" qsCatId="simple" csTypeId="urn:microsoft.com/office/officeart/2005/8/colors/accent5_5#3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 custT="1"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sz="4800" b="1" dirty="0">
              <a:solidFill>
                <a:srgbClr val="00B050"/>
              </a:solidFill>
            </a:rPr>
            <a:t>Conversion Between Binary, Octal and Hexadecimal</a:t>
          </a:r>
          <a:endParaRPr lang="en-US" sz="4800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ScaleY="320489" custLinFactNeighborY="-7534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3"/>
    <dgm:cxn modelId="{C2578537-3A4F-46AC-9300-60B2A4F1B91A}" type="presOf" srcId="{32F2416B-09FA-423E-9C02-845FDD114C9D}" destId="{50194297-CF02-435B-8854-5C4B7CF11AAC}" srcOrd="0" destOrd="0" presId="urn:microsoft.com/office/officeart/2005/8/layout/vList2#3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4" loCatId="list" qsTypeId="urn:microsoft.com/office/officeart/2005/8/quickstyle/simple1#4" qsCatId="simple" csTypeId="urn:microsoft.com/office/officeart/2005/8/colors/accent5_5#4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Binary and Octal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4"/>
    <dgm:cxn modelId="{C2578537-3A4F-46AC-9300-60B2A4F1B91A}" type="presOf" srcId="{32F2416B-09FA-423E-9C02-845FDD114C9D}" destId="{50194297-CF02-435B-8854-5C4B7CF11AAC}" srcOrd="0" destOrd="0" presId="urn:microsoft.com/office/officeart/2005/8/layout/vList2#4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5" loCatId="list" qsTypeId="urn:microsoft.com/office/officeart/2005/8/quickstyle/simple1#5" qsCatId="simple" csTypeId="urn:microsoft.com/office/officeart/2005/8/colors/accent5_5#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Binary and Hexadecimal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5"/>
    <dgm:cxn modelId="{C2578537-3A4F-46AC-9300-60B2A4F1B91A}" type="presOf" srcId="{32F2416B-09FA-423E-9C02-845FDD114C9D}" destId="{50194297-CF02-435B-8854-5C4B7CF11AAC}" srcOrd="0" destOrd="0" presId="urn:microsoft.com/office/officeart/2005/8/layout/vList2#5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6" loCatId="list" qsTypeId="urn:microsoft.com/office/officeart/2005/8/quickstyle/simple1#6" qsCatId="simple" csTypeId="urn:microsoft.com/office/officeart/2005/8/colors/accent5_5#6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5 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6"/>
    <dgm:cxn modelId="{C2578537-3A4F-46AC-9300-60B2A4F1B91A}" type="presOf" srcId="{32F2416B-09FA-423E-9C02-845FDD114C9D}" destId="{50194297-CF02-435B-8854-5C4B7CF11AAC}" srcOrd="0" destOrd="0" presId="urn:microsoft.com/office/officeart/2005/8/layout/vList2#6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7" loCatId="list" qsTypeId="urn:microsoft.com/office/officeart/2005/8/quickstyle/simple1#7" qsCatId="simple" csTypeId="urn:microsoft.com/office/officeart/2005/8/colors/accent5_5#7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6 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7"/>
    <dgm:cxn modelId="{C2578537-3A4F-46AC-9300-60B2A4F1B91A}" type="presOf" srcId="{32F2416B-09FA-423E-9C02-845FDD114C9D}" destId="{50194297-CF02-435B-8854-5C4B7CF11AAC}" srcOrd="0" destOrd="0" presId="urn:microsoft.com/office/officeart/2005/8/layout/vList2#7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5" loCatId="list" qsTypeId="urn:microsoft.com/office/officeart/2005/8/quickstyle/simple1#15" qsCatId="simple" csTypeId="urn:microsoft.com/office/officeart/2005/8/colors/accent5_5#1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7 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5"/>
    <dgm:cxn modelId="{C2578537-3A4F-46AC-9300-60B2A4F1B91A}" type="presOf" srcId="{32F2416B-09FA-423E-9C02-845FDD114C9D}" destId="{50194297-CF02-435B-8854-5C4B7CF11AAC}" srcOrd="0" destOrd="0" presId="urn:microsoft.com/office/officeart/2005/8/layout/vList2#15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8" loCatId="list" qsTypeId="urn:microsoft.com/office/officeart/2005/8/quickstyle/simple1#8" qsCatId="simple" csTypeId="urn:microsoft.com/office/officeart/2005/8/colors/accent5_5#8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Data Representation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8"/>
    <dgm:cxn modelId="{C2578537-3A4F-46AC-9300-60B2A4F1B91A}" type="presOf" srcId="{32F2416B-09FA-423E-9C02-845FDD114C9D}" destId="{50194297-CF02-435B-8854-5C4B7CF11AAC}" srcOrd="0" destOrd="0" presId="urn:microsoft.com/office/officeart/2005/8/layout/vList2#8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9" loCatId="list" qsTypeId="urn:microsoft.com/office/officeart/2005/8/quickstyle/simple1#9" qsCatId="simple" csTypeId="urn:microsoft.com/office/officeart/2005/8/colors/accent5_5#9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Use Python as calculator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9"/>
    <dgm:cxn modelId="{C2578537-3A4F-46AC-9300-60B2A4F1B91A}" type="presOf" srcId="{32F2416B-09FA-423E-9C02-845FDD114C9D}" destId="{50194297-CF02-435B-8854-5C4B7CF11AAC}" srcOrd="0" destOrd="0" presId="urn:microsoft.com/office/officeart/2005/8/layout/vList2#9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0" loCatId="list" qsTypeId="urn:microsoft.com/office/officeart/2005/8/quickstyle/simple1#10" qsCatId="simple" csTypeId="urn:microsoft.com/office/officeart/2005/8/colors/accent5_5#10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1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0"/>
    <dgm:cxn modelId="{C2578537-3A4F-46AC-9300-60B2A4F1B91A}" type="presOf" srcId="{32F2416B-09FA-423E-9C02-845FDD114C9D}" destId="{50194297-CF02-435B-8854-5C4B7CF11AAC}" srcOrd="0" destOrd="0" presId="urn:microsoft.com/office/officeart/2005/8/layout/vList2#10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1" loCatId="list" qsTypeId="urn:microsoft.com/office/officeart/2005/8/quickstyle/simple1#11" qsCatId="simple" csTypeId="urn:microsoft.com/office/officeart/2005/8/colors/accent5_5#11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2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1"/>
    <dgm:cxn modelId="{C2578537-3A4F-46AC-9300-60B2A4F1B91A}" type="presOf" srcId="{32F2416B-09FA-423E-9C02-845FDD114C9D}" destId="{50194297-CF02-435B-8854-5C4B7CF11AAC}" srcOrd="0" destOrd="0" presId="urn:microsoft.com/office/officeart/2005/8/layout/vList2#11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2" loCatId="list" qsTypeId="urn:microsoft.com/office/officeart/2005/8/quickstyle/simple1#12" qsCatId="simple" csTypeId="urn:microsoft.com/office/officeart/2005/8/colors/accent5_5#12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From Decimal to Others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2"/>
    <dgm:cxn modelId="{C2578537-3A4F-46AC-9300-60B2A4F1B91A}" type="presOf" srcId="{32F2416B-09FA-423E-9C02-845FDD114C9D}" destId="{50194297-CF02-435B-8854-5C4B7CF11AAC}" srcOrd="0" destOrd="0" presId="urn:microsoft.com/office/officeart/2005/8/layout/vList2#1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3" loCatId="list" qsTypeId="urn:microsoft.com/office/officeart/2005/8/quickstyle/simple1#13" qsCatId="simple" csTypeId="urn:microsoft.com/office/officeart/2005/8/colors/accent5_5#13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3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3"/>
    <dgm:cxn modelId="{C2578537-3A4F-46AC-9300-60B2A4F1B91A}" type="presOf" srcId="{32F2416B-09FA-423E-9C02-845FDD114C9D}" destId="{50194297-CF02-435B-8854-5C4B7CF11AAC}" srcOrd="0" destOrd="0" presId="urn:microsoft.com/office/officeart/2005/8/layout/vList2#13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4" loCatId="list" qsTypeId="urn:microsoft.com/office/officeart/2005/8/quickstyle/simple1#14" qsCatId="simple" csTypeId="urn:microsoft.com/office/officeart/2005/8/colors/accent5_5#14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4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4"/>
    <dgm:cxn modelId="{C2578537-3A4F-46AC-9300-60B2A4F1B91A}" type="presOf" srcId="{32F2416B-09FA-423E-9C02-845FDD114C9D}" destId="{50194297-CF02-435B-8854-5C4B7CF11AAC}" srcOrd="0" destOrd="0" presId="urn:microsoft.com/office/officeart/2005/8/layout/vList2#14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" loCatId="list" qsTypeId="urn:microsoft.com/office/officeart/2005/8/quickstyle/simple1#1" qsCatId="simple" csTypeId="urn:microsoft.com/office/officeart/2005/8/colors/accent5_5#1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Think!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"/>
    <dgm:cxn modelId="{C2578537-3A4F-46AC-9300-60B2A4F1B91A}" type="presOf" srcId="{32F2416B-09FA-423E-9C02-845FDD114C9D}" destId="{50194297-CF02-435B-8854-5C4B7CF11AAC}" srcOrd="0" destOrd="0" presId="urn:microsoft.com/office/officeart/2005/8/layout/vList2#1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Number System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26655"/>
          <a:ext cx="10515600" cy="1934856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solidFill>
                <a:srgbClr val="00B050"/>
              </a:solidFill>
            </a:rPr>
            <a:t>Conversion Between Binary, Octal and Hexadecimal</a:t>
          </a:r>
          <a:endParaRPr lang="en-US" sz="4800" kern="1200" dirty="0">
            <a:solidFill>
              <a:srgbClr val="00B050"/>
            </a:solidFill>
          </a:endParaRPr>
        </a:p>
      </dsp:txBody>
      <dsp:txXfrm>
        <a:off x="94452" y="121107"/>
        <a:ext cx="10326696" cy="174595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Binary and Octal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Binary and Hexadecimal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5 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6 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7 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Data Representation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Use Python as calculator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1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2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From Decimal to Others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3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4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Think!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#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#4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#5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#6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#7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#15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8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#9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#10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#1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#1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#1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#14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#1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1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1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9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1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3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4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1611601"/>
            <a:ext cx="11658599" cy="2387600"/>
          </a:xfrm>
        </p:spPr>
        <p:txBody>
          <a:bodyPr>
            <a:normAutofit/>
          </a:bodyPr>
          <a:lstStyle/>
          <a:p>
            <a:r>
              <a:rPr lang="en-AU" sz="3200" b="1" i="1" dirty="0">
                <a:solidFill>
                  <a:srgbClr val="00B050"/>
                </a:solidFill>
              </a:rPr>
              <a:t>Introduction to Computer Science: </a:t>
            </a:r>
            <a:br>
              <a:rPr lang="en-AU" sz="3200" b="1" i="1" dirty="0"/>
            </a:br>
            <a:r>
              <a:rPr lang="en-AU" sz="3200" b="1" i="1" dirty="0">
                <a:solidFill>
                  <a:srgbClr val="0070C0"/>
                </a:solidFill>
              </a:rPr>
              <a:t>Programming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0126"/>
            <a:ext cx="9144000" cy="1669266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altLang="zh-CN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Tutorial</a:t>
            </a:r>
            <a:r>
              <a:rPr lang="en-US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r>
              <a:rPr lang="en-US" altLang="zh-CN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2</a:t>
            </a:r>
            <a:r>
              <a:rPr lang="en-US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</a:p>
          <a:p>
            <a:r>
              <a:rPr lang="en-US" altLang="zh-CN" sz="3200" b="1" dirty="0">
                <a:solidFill>
                  <a:srgbClr val="002060"/>
                </a:solidFill>
                <a:latin typeface="Algerian" panose="04020705040A02060702" pitchFamily="82" charset="0"/>
              </a:rPr>
              <a:t>DATA REPRESENTATION AND CONVERSION</a:t>
            </a:r>
            <a:endParaRPr lang="en-US" altLang="zh-CN" sz="3200" dirty="0"/>
          </a:p>
          <a:p>
            <a:endParaRPr lang="en-US" altLang="zh-CN" sz="3200" b="1" dirty="0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endParaRPr lang="en-US" altLang="zh-CN" sz="2400" b="1" dirty="0">
              <a:latin typeface="Algerian" panose="04020705040A02060702" pitchFamily="82" charset="0"/>
            </a:endParaRPr>
          </a:p>
          <a:p>
            <a:endParaRPr lang="en-US" altLang="zh-CN" b="1" dirty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40" y="188229"/>
            <a:ext cx="6909744" cy="1204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dist="50800" sx="1000" sy="1000" algn="ctr" rotWithShape="0">
              <a:schemeClr val="bg1"/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/>
          <p:nvPr/>
        </p:nvSpPr>
        <p:spPr>
          <a:xfrm>
            <a:off x="838200" y="2015479"/>
            <a:ext cx="11048999" cy="242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Convert decimal number 100.96875 into binary, octal and hexadecimal number.</a:t>
            </a:r>
          </a:p>
          <a:p>
            <a:pPr marL="0" indent="0" algn="ctr">
              <a:buClr>
                <a:srgbClr val="7030A0"/>
              </a:buCl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/>
              <p:nvPr/>
            </p:nvSpPr>
            <p:spPr>
              <a:xfrm>
                <a:off x="838200" y="1942795"/>
                <a:ext cx="11048999" cy="3945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1.Convert decimal number 0.3 into octal number.</a:t>
                </a:r>
                <a:endParaRPr lang="en-US" altLang="zh-CN" sz="28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2.Convert decimal number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̇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acc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into octal number.</a:t>
                </a: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3.Convert decimal number 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into octal number.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2795"/>
                <a:ext cx="11048999" cy="3945707"/>
              </a:xfrm>
              <a:prstGeom prst="rect">
                <a:avLst/>
              </a:prstGeom>
              <a:blipFill>
                <a:blip r:embed="rId7"/>
                <a:stretch>
                  <a:fillRect l="-1269" t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207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/>
          <p:nvPr/>
        </p:nvSpPr>
        <p:spPr>
          <a:xfrm>
            <a:off x="838200" y="2602524"/>
            <a:ext cx="11048999" cy="366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Use one-to-one relationship between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 3-digit binary number and the symbols of octal number, ii) 4-digit binary number and the symbols of hexadecimal number.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To do conversion between octal and hexadecimal, use binary as a bridge.</a:t>
            </a:r>
          </a:p>
          <a:p>
            <a:pPr marL="0" indent="0" algn="ctr">
              <a:buClr>
                <a:srgbClr val="7030A0"/>
              </a:buCl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/>
          <p:nvPr/>
        </p:nvSpPr>
        <p:spPr>
          <a:xfrm>
            <a:off x="838200" y="2015479"/>
            <a:ext cx="11048999" cy="16948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 one-to-one relationship between 3-digit binary number and the symbols of octal number?</a:t>
            </a:r>
          </a:p>
          <a:p>
            <a:pPr marL="0" indent="0" algn="ctr">
              <a:buClr>
                <a:srgbClr val="7030A0"/>
              </a:buCl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1651" y="3515977"/>
            <a:ext cx="2377646" cy="31458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/>
          <p:nvPr/>
        </p:nvSpPr>
        <p:spPr>
          <a:xfrm>
            <a:off x="838200" y="1691341"/>
            <a:ext cx="11048999" cy="17036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 one-to-one relationship between 4-digit binary number and the symbols of hexadecimal number?</a:t>
            </a:r>
          </a:p>
          <a:p>
            <a:pPr marL="0" indent="0" algn="ctr">
              <a:buClr>
                <a:srgbClr val="7030A0"/>
              </a:buCl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63969" y="2826127"/>
                <a:ext cx="3982915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(0000)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(000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0)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110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969" y="2826127"/>
                <a:ext cx="3982915" cy="4031873"/>
              </a:xfrm>
              <a:prstGeom prst="rect">
                <a:avLst/>
              </a:prstGeom>
              <a:blipFill rotWithShape="1">
                <a:blip r:embed="rId7"/>
                <a:stretch>
                  <a:fillRect l="-6" t="-9" r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62699" y="2834920"/>
                <a:ext cx="3982915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(8)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000)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0)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1100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1110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1111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699" y="2834920"/>
                <a:ext cx="3982915" cy="4031873"/>
              </a:xfrm>
              <a:prstGeom prst="rect">
                <a:avLst/>
              </a:prstGeom>
              <a:blipFill rotWithShape="1">
                <a:blip r:embed="rId8"/>
                <a:stretch>
                  <a:fillRect l="-16" t="-7" r="5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/>
          <p:nvPr/>
        </p:nvSpPr>
        <p:spPr>
          <a:xfrm>
            <a:off x="838200" y="1928734"/>
            <a:ext cx="11048999" cy="3759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1.Convert binary number 10100101.01011 to octal and hexadecimal number respectively.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2.Convert octal number 7654.123 to hexadecimal number.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/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1.Binary number 100.001 equals to decimal number ____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B.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C.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D.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2.Binary number 0.110011 equals to decimal number ____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B. 0.63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C. 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D. 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  <a:blipFill rotWithShape="1">
                <a:blip r:embed="rId7"/>
                <a:stretch>
                  <a:fillRect t="-5" r="6" b="-23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/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1.Which of the following inequalities is correct?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𝟏𝟏𝟏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𝟕𝟕𝟕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B.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𝟕𝟖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C.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  D.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2.Which of the following equalities is incorrect?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𝟖𝟕𝟓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C.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𝟏𝟎𝟏𝟎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     D.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𝟏𝟎𝟏𝟏𝟏𝟏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𝑨𝑭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  <a:blipFill rotWithShape="1">
                <a:blip r:embed="rId7"/>
                <a:stretch>
                  <a:fillRect t="-5" r="6" b="-20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038" y="1942566"/>
            <a:ext cx="10689861" cy="4801133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1.Data representation using positional notation.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Conversion from binary(2), octal(8) and hexadecimal(16) system to decimal(10) system.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2.Conversion from decimal system(10) to hexadecimal(16), octal(8) and binary(2) system.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. Integer part.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ii. Fractional part.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3.One-to-one relationship between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 octal and binary system; ii) hexadecimal and binary system.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3039" y="491191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dirty="0">
                  <a:solidFill>
                    <a:srgbClr val="00B050"/>
                  </a:solidFill>
                  <a:latin typeface="Berlin Sans FB Demi" panose="020E0802020502020306" pitchFamily="34" charset="0"/>
                </a:rPr>
                <a:t>Outline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24269" y="4545623"/>
          <a:ext cx="8773745" cy="212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8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Number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Set of symbols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Decimal</a:t>
                      </a:r>
                      <a:r>
                        <a:rPr lang="en-US" altLang="zh-CN" baseline="0" dirty="0"/>
                        <a:t>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0,1,2,3,4,5,6,7,8,9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Binary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Octal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0,1,2,3,4,5,6,7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Hexadecimal</a:t>
                      </a:r>
                      <a:r>
                        <a:rPr lang="en-US" altLang="zh-CN" baseline="0" dirty="0"/>
                        <a:t>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0,1,2,3,4,5,6,7,8,9,A,B,C,D,E,F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/>
              <p:nvPr/>
            </p:nvSpPr>
            <p:spPr>
              <a:xfrm>
                <a:off x="735861" y="1791018"/>
                <a:ext cx="11019453" cy="27546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The basic idea of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positional notation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: Each number system contains two elements, a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base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and a set of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symbols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 Symbols put at different positions have different value(weight). 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𝟏𝟗𝟎𝟏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𝟓𝟔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6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𝟏𝟎𝟎𝟏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𝟏𝟎𝟎𝟏</m:t>
                            </m:r>
                          </m:e>
                        </m:d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𝟏𝟐𝟑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𝟒𝟓</m:t>
                            </m:r>
                          </m:e>
                        </m:d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𝑬𝑫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6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represent numbers in different number system, and they can be decomposed into a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series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as shown in the next page. For hexadecimal system: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altLang="zh-CN" sz="26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r>
                  <a:rPr lang="en-US" altLang="zh-CN" sz="26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en-US" altLang="zh-CN" sz="26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en-US" altLang="zh-CN" sz="26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r>
                  <a:rPr lang="en-US" altLang="zh-CN" sz="26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1" y="1791018"/>
                <a:ext cx="11019453" cy="2754605"/>
              </a:xfrm>
              <a:prstGeom prst="rect">
                <a:avLst/>
              </a:prstGeom>
              <a:blipFill>
                <a:blip r:embed="rId7"/>
                <a:stretch>
                  <a:fillRect l="-941" t="-1991" r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/>
              <p:nvPr/>
            </p:nvSpPr>
            <p:spPr>
              <a:xfrm>
                <a:off x="838201" y="1742917"/>
                <a:ext cx="11048999" cy="5027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Data</a:t>
                </a: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r>
                  <a:rPr lang="en-US" altLang="zh-CN" sz="45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Decomposition</a:t>
                </a: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(The first symbol at the left of decimal point </a:t>
                </a:r>
                <a:r>
                  <a:rPr lang="en-US" altLang="zh-CN" sz="4500" b="1" dirty="0">
                    <a:solidFill>
                      <a:srgbClr val="FF000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“.”</a:t>
                </a: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 has position </a:t>
                </a:r>
                <a14:m>
                  <m:oMath xmlns:m="http://schemas.openxmlformats.org/officeDocument/2006/math"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𝒊</m:t>
                    </m:r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4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</m:oMath>
                </a14:m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, and increase(</a:t>
                </a:r>
                <a14:m>
                  <m:oMath xmlns:m="http://schemas.openxmlformats.org/officeDocument/2006/math"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𝒊</m:t>
                    </m:r>
                    <m:r>
                      <a:rPr lang="en-US" altLang="zh-CN" sz="4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) towards left while decrease(</a:t>
                </a:r>
                <a14:m>
                  <m:oMath xmlns:m="http://schemas.openxmlformats.org/officeDocument/2006/math"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𝒊</m:t>
                    </m:r>
                    <m:r>
                      <a:rPr lang="en-US" altLang="zh-CN" sz="4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) toward right.):</a:t>
                </a:r>
                <a:endParaRPr lang="en-US" altLang="zh-CN" sz="45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r>
                  <a:rPr lang="en-AU" altLang="zh-CN" sz="4500" dirty="0">
                    <a:solidFill>
                      <a:srgbClr val="0070C0"/>
                    </a:solidFill>
                  </a:rPr>
                  <a:t> </a:t>
                </a:r>
                <a:r>
                  <a:rPr lang="en-AU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AU" altLang="zh-CN" sz="3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3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3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𝐈𝐧𝐭𝐞𝐫𝐠𝐞𝐫</m:t>
                    </m:r>
                    <m:r>
                      <a:rPr lang="en-US" altLang="zh-CN" sz="3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3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𝐩𝐚𝐫𝐭</m:t>
                    </m:r>
                    <m:r>
                      <a:rPr lang="en-US" altLang="zh-CN" sz="3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800" b="1" dirty="0">
                  <a:solidFill>
                    <a:srgbClr val="0070C0"/>
                  </a:solidFill>
                  <a:latin typeface="Baskerville Old Face" panose="02020602080505020303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zh-CN" sz="3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AU" altLang="zh-CN" sz="3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AU" altLang="zh-CN" sz="3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AU" altLang="zh-CN" sz="3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AU" altLang="zh-CN" sz="3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altLang="zh-CN" sz="38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3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𝐅𝐫𝐚𝐜𝐭𝐢𝐨𝐧𝐚𝐥</m:t>
                      </m:r>
                      <m:r>
                        <a:rPr lang="en-US" altLang="zh-CN" sz="3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3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𝐩𝐚𝐫𝐭</m:t>
                      </m:r>
                      <m:r>
                        <a:rPr lang="en-US" altLang="zh-CN" sz="38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8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Every number can be decomposed into the sum of a series of numbers, each is represented by a set of positional value(</a:t>
                </a:r>
                <a14:m>
                  <m:oMath xmlns:m="http://schemas.openxmlformats.org/officeDocument/2006/math"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45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45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) times the corresponding weight(</a:t>
                </a:r>
                <a14:m>
                  <m:oMath xmlns:m="http://schemas.openxmlformats.org/officeDocument/2006/math"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CN" sz="4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4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),where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decimal system: b=10,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binary system: b=2,</a:t>
                </a:r>
                <a:r>
                  <a:rPr lang="en-US" altLang="zh-CN" sz="45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  <a:endParaRPr lang="en-US" altLang="zh-CN" sz="45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octal system: b=8,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hexadecimal system: b=16,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where</a:t>
                </a:r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  <a:endParaRPr lang="en-US" altLang="zh-CN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742917"/>
                <a:ext cx="11048999" cy="5027160"/>
              </a:xfrm>
              <a:prstGeom prst="rect">
                <a:avLst/>
              </a:prstGeom>
              <a:blipFill rotWithShape="1">
                <a:blip r:embed="rId7"/>
                <a:stretch>
                  <a:fillRect t="-9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/>
          <p:nvPr/>
        </p:nvSpPr>
        <p:spPr>
          <a:xfrm>
            <a:off x="838200" y="2041855"/>
            <a:ext cx="11048999" cy="488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In Python Shell, you could just type the computational formulas and press Enter, the result will be auto calculated and displayed.</a:t>
            </a:r>
            <a:br>
              <a:rPr lang="en-US" altLang="zh-CN" sz="3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br>
              <a:rPr lang="en-US" altLang="zh-CN" sz="3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Create a new </a:t>
            </a:r>
            <a:r>
              <a:rPr lang="en-US" altLang="zh-CN" sz="36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py</a:t>
            </a:r>
            <a:r>
              <a:rPr lang="en-US" altLang="zh-CN" sz="3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file, define different variables, do calculation for these variables, and print the result.</a:t>
            </a: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6655" y="3835643"/>
            <a:ext cx="3644046" cy="12948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2616" y="3195603"/>
            <a:ext cx="3723176" cy="20308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/>
          <p:nvPr/>
        </p:nvSpPr>
        <p:spPr>
          <a:xfrm>
            <a:off x="838200" y="2042160"/>
            <a:ext cx="11049000" cy="4539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 Binary number 100.1 equals to decimal number </a:t>
            </a:r>
            <a:r>
              <a:rPr lang="en-US" altLang="zh-CN" sz="2800" b="1" dirty="0">
                <a:solidFill>
                  <a:srgbClr val="0070C0"/>
                </a:solidFill>
              </a:rPr>
              <a:t>_________</a:t>
            </a: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ii) Octal number 100.1 equals to decimal number </a:t>
            </a:r>
            <a:r>
              <a:rPr lang="en-US" altLang="zh-CN" sz="3200" b="1" dirty="0">
                <a:solidFill>
                  <a:srgbClr val="0070C0"/>
                </a:solidFill>
              </a:rPr>
              <a:t>_________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iii) Hexadecimal number 100.1 equals to decimal number </a:t>
            </a:r>
            <a:r>
              <a:rPr lang="en-US" altLang="zh-CN" sz="3200" b="1" dirty="0">
                <a:solidFill>
                  <a:srgbClr val="0070C0"/>
                </a:solidFill>
              </a:rPr>
              <a:t>_________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/>
          <p:nvPr/>
        </p:nvSpPr>
        <p:spPr>
          <a:xfrm>
            <a:off x="838200" y="1927555"/>
            <a:ext cx="11048999" cy="3945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Convert binary number 10101010.0101 into decimal number.</a:t>
            </a: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Convert octal number 6.6, 66.66, 666.666, and 6666.6666 into decimal number.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Convert hexadecimal number 3D5.F9 into decimal number.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/>
              <p:nvPr/>
            </p:nvSpPr>
            <p:spPr>
              <a:xfrm>
                <a:off x="838200" y="1945139"/>
                <a:ext cx="11048999" cy="3945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integer part, use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division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by the bases. Because </a:t>
                </a:r>
                <a:r>
                  <a:rPr lang="en-AU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AU" altLang="zh-CN" sz="26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26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6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𝐈𝐧𝐭𝐞𝐫𝐠𝐞𝐫</m:t>
                    </m:r>
                    <m:r>
                      <a:rPr lang="en-US" altLang="zh-CN" sz="26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6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𝐩𝐚𝐫𝐭</m:t>
                    </m:r>
                    <m:r>
                      <a:rPr lang="en-US" altLang="zh-CN" sz="26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so </a:t>
                </a:r>
                <a:b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</a:br>
                <a:r>
                  <a:rPr lang="en-US" altLang="zh-CN" sz="2600" b="1" dirty="0" err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) mod(</a:t>
                </a:r>
                <a:r>
                  <a:rPr lang="en-US" altLang="zh-CN" sz="2600" b="1" dirty="0" err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N,b</a:t>
                </a: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</a:b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ii) mod(N//b, b)=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</a:b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iii) mod(N//b//</a:t>
                </a:r>
                <a:r>
                  <a:rPr lang="en-US" altLang="zh-CN" sz="2600" b="1" dirty="0" err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b,b</a:t>
                </a: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…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until finally </a:t>
                </a: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mod(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. </a:t>
                </a:r>
                <a:b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</a:b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So the representation for </a:t>
                </a:r>
                <a:r>
                  <a:rPr lang="en-AU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N=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sSub>
                          <m:sSubPr>
                            <m:ctrlP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6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fractional part, use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multiplication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by the bases. Because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𝐍</m:t>
                    </m:r>
                    <m:r>
                      <a:rPr lang="en-US" altLang="zh-CN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AU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AU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AU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AU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altLang="zh-CN" sz="2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𝐅𝐫𝐚𝐜𝐭𝐢𝐨𝐧𝐚𝐥</m:t>
                    </m:r>
                    <m:r>
                      <a:rPr lang="en-US" altLang="zh-CN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𝐩𝐚𝐫𝐭</m:t>
                    </m:r>
                    <m:r>
                      <a:rPr lang="en-US" altLang="zh-CN" sz="2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so </a:t>
                </a:r>
                <a:b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</a:br>
                <a:r>
                  <a:rPr lang="en-US" altLang="zh-CN" sz="2600" b="1" dirty="0" err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i</a:t>
                </a: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6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𝐍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b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</a:b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ii)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AU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b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</a:b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iii)… 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until finally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left, no negative power terms of b. </a:t>
                </a:r>
                <a:b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</a:b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Then the representation for</a:t>
                </a: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5139"/>
                <a:ext cx="11048999" cy="3945707"/>
              </a:xfrm>
              <a:prstGeom prst="rect">
                <a:avLst/>
              </a:prstGeom>
              <a:blipFill rotWithShape="1">
                <a:blip r:embed="rId7"/>
                <a:stretch>
                  <a:fillRect t="-3" r="6" b="-8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/>
              <p:nvPr/>
            </p:nvSpPr>
            <p:spPr>
              <a:xfrm>
                <a:off x="838200" y="1945139"/>
                <a:ext cx="11048999" cy="3945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Year 2019 can also be represented as</a:t>
                </a:r>
              </a:p>
              <a:p>
                <a:pPr marL="0" indent="0" algn="ctr">
                  <a:buClr>
                    <a:srgbClr val="7030A0"/>
                  </a:buClr>
                  <a:buNone/>
                </a:pP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𝒀𝒆𝒂𝒓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          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𝒀𝒆𝒂𝒓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          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𝒀𝒆𝒂𝒓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            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5139"/>
                <a:ext cx="11048999" cy="3945707"/>
              </a:xfrm>
              <a:prstGeom prst="rect">
                <a:avLst/>
              </a:prstGeom>
              <a:blipFill rotWithShape="1">
                <a:blip r:embed="rId7"/>
                <a:stretch>
                  <a:fillRect t="-3" r="6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QxMTIyZDIxNmU5MzE3MTIwMDFhMzE5ZDViNzlmYmY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5295</Words>
  <Application>Microsoft Office PowerPoint</Application>
  <PresentationFormat>Widescreen</PresentationFormat>
  <Paragraphs>169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Badge</vt:lpstr>
      <vt:lpstr>Introduction to Computer Science:  Programming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Science:  Programming Methodology</dc:title>
  <dc:creator>Sun Mengqian(SSE)</dc:creator>
  <cp:lastModifiedBy>PP</cp:lastModifiedBy>
  <cp:revision>138</cp:revision>
  <cp:lastPrinted>2017-01-17T05:47:00Z</cp:lastPrinted>
  <dcterms:created xsi:type="dcterms:W3CDTF">2016-01-12T06:06:00Z</dcterms:created>
  <dcterms:modified xsi:type="dcterms:W3CDTF">2023-11-11T01:03:10Z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691588ECFC8E439590C5A7DBDD50D22B_12</vt:lpwstr>
  </property>
  <property fmtid="{D5CDD505-2E9C-101B-9397-08002B2CF9AE}" pid="3" name="KSOProductBuildVer">
    <vt:lpwstr>2052-12.1.0.15120</vt:lpwstr>
  </property>
</Properties>
</file>