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355" r:id="rId3"/>
    <p:sldId id="370" r:id="rId4"/>
    <p:sldId id="372" r:id="rId5"/>
    <p:sldId id="368" r:id="rId6"/>
    <p:sldId id="371" r:id="rId7"/>
    <p:sldId id="377" r:id="rId8"/>
    <p:sldId id="378" r:id="rId9"/>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240FC-6621-8333-2547-BD68F028FC56}" v="73" dt="2023-11-20T07:11:45.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523D5621-154F-557E-3864-361A24214188}"/>
    <pc:docChg chg="modSld">
      <pc:chgData name="来宾用户" userId="S::urn:spo:anon#1b314c062c0cfbec79291272474d384cff31aeecd4397d2833a54bca0715c3b5::" providerId="AD" clId="Web-{523D5621-154F-557E-3864-361A24214188}" dt="2023-11-29T10:34:48.403" v="0" actId="1076"/>
      <pc:docMkLst>
        <pc:docMk/>
      </pc:docMkLst>
      <pc:sldChg chg="modSp">
        <pc:chgData name="来宾用户" userId="S::urn:spo:anon#1b314c062c0cfbec79291272474d384cff31aeecd4397d2833a54bca0715c3b5::" providerId="AD" clId="Web-{523D5621-154F-557E-3864-361A24214188}" dt="2023-11-29T10:34:48.403" v="0" actId="1076"/>
        <pc:sldMkLst>
          <pc:docMk/>
          <pc:sldMk cId="0" sldId="371"/>
        </pc:sldMkLst>
        <pc:graphicFrameChg chg="mod">
          <ac:chgData name="来宾用户" userId="S::urn:spo:anon#1b314c062c0cfbec79291272474d384cff31aeecd4397d2833a54bca0715c3b5::" providerId="AD" clId="Web-{523D5621-154F-557E-3864-361A24214188}" dt="2023-11-29T10:34:48.403" v="0" actId="1076"/>
          <ac:graphicFrameMkLst>
            <pc:docMk/>
            <pc:sldMk cId="0" sldId="371"/>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Singly Linked List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Three Types of Linked List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C</a:t>
          </a:r>
          <a:r>
            <a:rPr lang="en-US" altLang="zh-CN" b="1" dirty="0">
              <a:solidFill>
                <a:srgbClr val="FFFF00"/>
              </a:solidFill>
            </a:rPr>
            <a:t>oncatenate Two Linked Lists</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a:t>
          </a:r>
          <a:r>
            <a:rPr lang="en-US" b="1" dirty="0" err="1">
              <a:solidFill>
                <a:srgbClr val="FFFF00"/>
              </a:solidFill>
            </a:rPr>
            <a:t>LinkedQueue</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a:t>
          </a:r>
          <a:r>
            <a:rPr lang="en-US" b="1" dirty="0" err="1">
              <a:solidFill>
                <a:srgbClr val="FFFF00"/>
              </a:solidFill>
            </a:rPr>
            <a:t>LinkedStack</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phldr="0" custT="0"/>
      <dgm:spPr>
        <a:solidFill>
          <a:schemeClr val="accent1">
            <a:lumMod val="75000"/>
            <a:alpha val="90000"/>
          </a:schemeClr>
        </a:solidFill>
      </dgm:spPr>
      <dgm:t>
        <a:bodyPr vert="horz" wrap="square"/>
        <a:lstStyle/>
        <a:p>
          <a:pPr rtl="0">
            <a:lnSpc>
              <a:spcPct val="100000"/>
            </a:lnSpc>
            <a:spcBef>
              <a:spcPct val="0"/>
            </a:spcBef>
            <a:spcAft>
              <a:spcPct val="35000"/>
            </a:spcAft>
          </a:pPr>
          <a:r>
            <a:rPr lang="en-US" b="1" dirty="0">
              <a:solidFill>
                <a:srgbClr val="FFFF00"/>
              </a:solidFill>
            </a:rPr>
            <a:t>Q4: </a:t>
          </a:r>
          <a:r>
            <a:rPr lang="en-US" b="1" dirty="0" err="1">
              <a:solidFill>
                <a:srgbClr val="FFFF00"/>
              </a:solidFill>
            </a:rPr>
            <a:t>Insertion sort-I</a:t>
          </a:r>
          <a:endParaRPr lang="en-US" b="1" dirty="0">
            <a:solidFill>
              <a:srgbClr val="FFFF00"/>
            </a:solidFill>
          </a:endParaRPr>
        </a:p>
      </dgm:t>
    </dgm:pt>
    <dgm:pt modelId="{9A9D0BBD-81CC-4ADD-B35B-803AAE39C930}" type="parTrans" cxnId="{05883A5A-FF57-427B-86EF-D32F90D91570}">
      <dgm:prSet/>
      <dgm:spPr/>
      <dgm:t>
        <a:bodyPr/>
        <a:lstStyle/>
        <a:p>
          <a:endParaRPr lang="en-US"/>
        </a:p>
      </dgm:t>
    </dgm:pt>
    <dgm:pt modelId="{7CD21E5E-EF6D-4A05-88C0-FACFE117F380}" type="sibTrans" cxnId="{05883A5A-FF57-427B-86EF-D32F90D91570}">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873A301A-FAB2-41D9-AC06-170BFF1AF536}" type="presOf" srcId="{32F2416B-09FA-423E-9C02-845FDD114C9D}" destId="{50194297-CF02-435B-8854-5C4B7CF11AAC}" srcOrd="0" destOrd="0" presId="urn:microsoft.com/office/officeart/2005/8/layout/vList2#6"/>
    <dgm:cxn modelId="{05883A5A-FF57-427B-86EF-D32F90D91570}" srcId="{32F2416B-09FA-423E-9C02-845FDD114C9D}" destId="{0E8085F9-02A8-4FC2-8D3B-A0AA5F1EC1F7}" srcOrd="0" destOrd="0" parTransId="{9A9D0BBD-81CC-4ADD-B35B-803AAE39C930}" sibTransId="{7CD21E5E-EF6D-4A05-88C0-FACFE117F380}"/>
    <dgm:cxn modelId="{49B730E4-1878-42FA-804A-C32E5B399473}" type="presOf" srcId="{0E8085F9-02A8-4FC2-8D3B-A0AA5F1EC1F7}" destId="{8E22013E-9C26-4AA1-B8B4-D1AA5892233B}" srcOrd="0" destOrd="0" presId="urn:microsoft.com/office/officeart/2005/8/layout/vList2#6"/>
    <dgm:cxn modelId="{D47AC4A1-380D-4837-86D1-F7C70163E1FD}"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phldr="0" custT="0"/>
      <dgm:spPr>
        <a:solidFill>
          <a:schemeClr val="accent1">
            <a:lumMod val="75000"/>
            <a:alpha val="90000"/>
          </a:schemeClr>
        </a:solidFill>
      </dgm:spPr>
      <dgm:t>
        <a:bodyPr vert="horz" wrap="square"/>
        <a:lstStyle/>
        <a:p>
          <a:pPr rtl="0">
            <a:lnSpc>
              <a:spcPct val="100000"/>
            </a:lnSpc>
            <a:spcBef>
              <a:spcPct val="0"/>
            </a:spcBef>
            <a:spcAft>
              <a:spcPct val="35000"/>
            </a:spcAft>
          </a:pPr>
          <a:r>
            <a:rPr lang="en-US" b="1" dirty="0">
              <a:solidFill>
                <a:srgbClr val="FFFF00"/>
              </a:solidFill>
              <a:sym typeface="+mn-ea"/>
            </a:rPr>
            <a:t>Q4: </a:t>
          </a:r>
          <a:r>
            <a:rPr lang="en-US" b="1" dirty="0" err="1">
              <a:solidFill>
                <a:srgbClr val="FFFF00"/>
              </a:solidFill>
              <a:sym typeface="+mn-ea"/>
            </a:rPr>
            <a:t>Insertion sort-I</a:t>
          </a:r>
          <a:endParaRPr lang="en-US" b="1" dirty="0">
            <a:solidFill>
              <a:srgbClr val="FFFF00"/>
            </a:solidFill>
          </a:endParaRPr>
        </a:p>
      </dgm:t>
    </dgm:pt>
    <dgm:pt modelId="{9A9D0BBD-81CC-4ADD-B35B-803AAE39C930}" type="parTrans" cxnId="{423DE213-3C4A-4996-B8ED-F96501A0F63A}">
      <dgm:prSet/>
      <dgm:spPr/>
      <dgm:t>
        <a:bodyPr/>
        <a:lstStyle/>
        <a:p>
          <a:endParaRPr lang="en-US"/>
        </a:p>
      </dgm:t>
    </dgm:pt>
    <dgm:pt modelId="{7CD21E5E-EF6D-4A05-88C0-FACFE117F380}" type="sibTrans" cxnId="{423DE213-3C4A-4996-B8ED-F96501A0F63A}">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423DE213-3C4A-4996-B8ED-F96501A0F63A}" srcId="{32F2416B-09FA-423E-9C02-845FDD114C9D}" destId="{0E8085F9-02A8-4FC2-8D3B-A0AA5F1EC1F7}" srcOrd="0" destOrd="0" parTransId="{9A9D0BBD-81CC-4ADD-B35B-803AAE39C930}" sibTransId="{7CD21E5E-EF6D-4A05-88C0-FACFE117F380}"/>
    <dgm:cxn modelId="{0096D1B1-FC2C-4CAE-95CB-72C79FF3D043}" type="presOf" srcId="{32F2416B-09FA-423E-9C02-845FDD114C9D}" destId="{50194297-CF02-435B-8854-5C4B7CF11AAC}" srcOrd="0" destOrd="0" presId="urn:microsoft.com/office/officeart/2005/8/layout/vList2#7"/>
    <dgm:cxn modelId="{65781AB8-9D77-4418-94B0-A01E885D994D}" type="presOf" srcId="{0E8085F9-02A8-4FC2-8D3B-A0AA5F1EC1F7}" destId="{8E22013E-9C26-4AA1-B8B4-D1AA5892233B}" srcOrd="0" destOrd="0" presId="urn:microsoft.com/office/officeart/2005/8/layout/vList2#7"/>
    <dgm:cxn modelId="{058C3C9E-9C99-4728-AFFE-094DDEA34521}"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Singly Linked List</a:t>
          </a: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Three Types of Linked List</a:t>
          </a: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C</a:t>
          </a:r>
          <a:r>
            <a:rPr lang="en-US" altLang="zh-CN" sz="4900" b="1" kern="1200" dirty="0">
              <a:solidFill>
                <a:srgbClr val="FFFF00"/>
              </a:solidFill>
            </a:rPr>
            <a:t>oncatenate Two Linked Lists</a:t>
          </a:r>
          <a:endParaRPr lang="en-US" sz="4900" b="1" kern="1200" dirty="0">
            <a:solidFill>
              <a:srgbClr val="FFFF00"/>
            </a:solidFill>
          </a:endParaRPr>
        </a:p>
      </dsp:txBody>
      <dsp:txXfrm>
        <a:off x="55972" y="55972"/>
        <a:ext cx="10403656"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a:t>
          </a:r>
          <a:r>
            <a:rPr lang="en-US" sz="4900" b="1" kern="1200" dirty="0" err="1">
              <a:solidFill>
                <a:srgbClr val="FFFF00"/>
              </a:solidFill>
            </a:rPr>
            <a:t>LinkedQueue</a:t>
          </a:r>
          <a:endParaRPr lang="en-US" sz="4900" b="1" kern="1200" dirty="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a:t>
          </a:r>
          <a:r>
            <a:rPr lang="en-US" sz="4900" b="1" kern="1200" dirty="0" err="1">
              <a:solidFill>
                <a:srgbClr val="FFFF00"/>
              </a:solidFill>
            </a:rPr>
            <a:t>LinkedStack</a:t>
          </a:r>
          <a:endParaRPr lang="en-US" sz="4900" b="1" kern="1200" dirty="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7329"/>
          <a:ext cx="10515600" cy="1131975"/>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100000"/>
            </a:lnSpc>
            <a:spcBef>
              <a:spcPct val="0"/>
            </a:spcBef>
            <a:spcAft>
              <a:spcPct val="35000"/>
            </a:spcAft>
            <a:buNone/>
          </a:pPr>
          <a:r>
            <a:rPr lang="en-US" sz="4500" b="1" kern="1200" dirty="0">
              <a:solidFill>
                <a:srgbClr val="FFFF00"/>
              </a:solidFill>
            </a:rPr>
            <a:t>Q4: </a:t>
          </a:r>
          <a:r>
            <a:rPr lang="en-US" sz="4500" b="1" kern="1200" dirty="0" err="1">
              <a:solidFill>
                <a:srgbClr val="FFFF00"/>
              </a:solidFill>
            </a:rPr>
            <a:t>Insertion sort-I</a:t>
          </a:r>
          <a:endParaRPr lang="en-US" sz="4500" b="1" kern="1200" dirty="0">
            <a:solidFill>
              <a:srgbClr val="FFFF00"/>
            </a:solidFill>
          </a:endParaRPr>
        </a:p>
      </dsp:txBody>
      <dsp:txXfrm>
        <a:off x="55258" y="62587"/>
        <a:ext cx="10405084" cy="10214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7329"/>
          <a:ext cx="10515600" cy="1131975"/>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100000"/>
            </a:lnSpc>
            <a:spcBef>
              <a:spcPct val="0"/>
            </a:spcBef>
            <a:spcAft>
              <a:spcPct val="35000"/>
            </a:spcAft>
            <a:buNone/>
          </a:pPr>
          <a:r>
            <a:rPr lang="en-US" sz="4500" b="1" kern="1200" dirty="0">
              <a:solidFill>
                <a:srgbClr val="FFFF00"/>
              </a:solidFill>
              <a:sym typeface="+mn-ea"/>
            </a:rPr>
            <a:t>Q4: </a:t>
          </a:r>
          <a:r>
            <a:rPr lang="en-US" sz="4500" b="1" kern="1200" dirty="0" err="1">
              <a:solidFill>
                <a:srgbClr val="FFFF00"/>
              </a:solidFill>
              <a:sym typeface="+mn-ea"/>
            </a:rPr>
            <a:t>Insertion sort-I</a:t>
          </a:r>
          <a:endParaRPr lang="en-US" sz="4500" b="1" kern="1200" dirty="0">
            <a:solidFill>
              <a:srgbClr val="FFFF00"/>
            </a:solidFill>
          </a:endParaRPr>
        </a:p>
      </dsp:txBody>
      <dsp:txXfrm>
        <a:off x="55258" y="62587"/>
        <a:ext cx="10405084" cy="1021459"/>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t>2023/11/29</a:t>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11/29/2023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11/29/2023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11/29/2023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11/29/2023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0.png"/><Relationship Id="rId4" Type="http://schemas.openxmlformats.org/officeDocument/2006/relationships/diagramQuickStyle" Target="../diagrams/quickStyle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4.png"/><Relationship Id="rId4" Type="http://schemas.openxmlformats.org/officeDocument/2006/relationships/diagramQuickStyle" Target="../diagrams/quickStyle5.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diagramLayout" Target="../diagrams/layout6.xml"/><Relationship Id="rId7" Type="http://schemas.openxmlformats.org/officeDocument/2006/relationships/hyperlink" Target="https://en.wikipedia.org/wiki/Iteration"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7.xml"/><Relationship Id="rId7" Type="http://schemas.openxmlformats.org/officeDocument/2006/relationships/image" Target="../media/image1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2979705"/>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13</a:t>
            </a:r>
            <a:r>
              <a:rPr lang="en-US" sz="3200" b="1" dirty="0">
                <a:solidFill>
                  <a:srgbClr val="7030A0"/>
                </a:solidFill>
                <a:latin typeface="Algerian" panose="04020705040A02060702" pitchFamily="82" charset="0"/>
              </a:rPr>
              <a:t> </a:t>
            </a:r>
          </a:p>
          <a:p>
            <a:r>
              <a:rPr lang="en-US" altLang="zh-CN" sz="3200" dirty="0">
                <a:solidFill>
                  <a:srgbClr val="002060"/>
                </a:solidFill>
                <a:latin typeface="Algerian" panose="04020705040A02060702" pitchFamily="82" charset="0"/>
              </a:rPr>
              <a:t>Linked list</a:t>
            </a:r>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5" name="TextBox 4">
            <a:extLst>
              <a:ext uri="{FF2B5EF4-FFF2-40B4-BE49-F238E27FC236}">
                <a16:creationId xmlns:a16="http://schemas.microsoft.com/office/drawing/2014/main" id="{56B95738-8DF8-BE3A-A587-B73207338469}"/>
              </a:ext>
            </a:extLst>
          </p:cNvPr>
          <p:cNvSpPr txBox="1"/>
          <p:nvPr/>
        </p:nvSpPr>
        <p:spPr>
          <a:xfrm>
            <a:off x="4289258" y="4459704"/>
            <a:ext cx="3617494" cy="961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err="1">
                <a:latin typeface="Cambria"/>
                <a:ea typeface="Cambria"/>
              </a:rPr>
              <a:t>Florensia</a:t>
            </a:r>
            <a:r>
              <a:rPr lang="en-US" sz="2000" dirty="0">
                <a:latin typeface="Cambria"/>
                <a:ea typeface="Cambria"/>
              </a:rPr>
              <a:t> Widjaja</a:t>
            </a:r>
          </a:p>
          <a:p>
            <a:pPr algn="ctr">
              <a:lnSpc>
                <a:spcPct val="150000"/>
              </a:lnSpc>
            </a:pPr>
            <a:r>
              <a:rPr lang="en-US" sz="2000" dirty="0">
                <a:latin typeface="Cambria"/>
                <a:ea typeface="Cambria"/>
              </a:rPr>
              <a:t>(122040013)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1791940" y="4196526"/>
            <a:ext cx="8133333" cy="1704762"/>
          </a:xfrm>
          <a:prstGeom prst="rect">
            <a:avLst/>
          </a:prstGeom>
        </p:spPr>
      </p:pic>
      <p:sp>
        <p:nvSpPr>
          <p:cNvPr id="9" name="Rectangle 8"/>
          <p:cNvSpPr/>
          <p:nvPr/>
        </p:nvSpPr>
        <p:spPr>
          <a:xfrm>
            <a:off x="3043319" y="4437927"/>
            <a:ext cx="794513" cy="338554"/>
          </a:xfrm>
          <a:prstGeom prst="rect">
            <a:avLst/>
          </a:prstGeom>
          <a:solidFill>
            <a:srgbClr val="92D050"/>
          </a:solidFill>
        </p:spPr>
        <p:txBody>
          <a:bodyPr wrap="none" lIns="91440" tIns="45720" rIns="91440" bIns="45720">
            <a:spAutoFit/>
          </a:bodyPr>
          <a:lstStyle/>
          <a:p>
            <a:pPr algn="ctr"/>
            <a:r>
              <a:rPr lang="en-US" altLang="zh-CN" sz="1600" dirty="0">
                <a:ln w="0"/>
                <a:solidFill>
                  <a:srgbClr val="002060"/>
                </a:solidFill>
                <a:effectLst>
                  <a:outerShdw blurRad="38100" dist="25400" dir="5400000" algn="ctr" rotWithShape="0">
                    <a:srgbClr val="6E747A">
                      <a:alpha val="43000"/>
                    </a:srgbClr>
                  </a:outerShdw>
                </a:effectLst>
              </a:rPr>
              <a:t>pointer</a:t>
            </a:r>
            <a:endParaRPr lang="en-US" altLang="zh-CN" sz="1600" b="0" cap="none" spc="0" dirty="0">
              <a:ln w="0"/>
              <a:solidFill>
                <a:srgbClr val="002060"/>
              </a:solidFill>
              <a:effectLst>
                <a:outerShdw blurRad="38100" dist="25400" dir="5400000" algn="ctr" rotWithShape="0">
                  <a:srgbClr val="6E747A">
                    <a:alpha val="43000"/>
                  </a:srgbClr>
                </a:outerShdw>
              </a:effectLst>
            </a:endParaRPr>
          </a:p>
        </p:txBody>
      </p:sp>
      <p:sp>
        <p:nvSpPr>
          <p:cNvPr id="11" name="Rectangle 10"/>
          <p:cNvSpPr/>
          <p:nvPr/>
        </p:nvSpPr>
        <p:spPr>
          <a:xfrm>
            <a:off x="2763715" y="2961481"/>
            <a:ext cx="611065" cy="338554"/>
          </a:xfrm>
          <a:prstGeom prst="rect">
            <a:avLst/>
          </a:prstGeom>
          <a:solidFill>
            <a:srgbClr val="92D050"/>
          </a:solidFill>
        </p:spPr>
        <p:txBody>
          <a:bodyPr wrap="none" lIns="91440" tIns="45720" rIns="91440" bIns="45720">
            <a:spAutoFit/>
          </a:bodyPr>
          <a:lstStyle/>
          <a:p>
            <a:pPr algn="ctr"/>
            <a:r>
              <a:rPr lang="en-US" altLang="zh-CN" sz="1600" b="0" cap="none" spc="0" dirty="0">
                <a:ln w="0"/>
                <a:solidFill>
                  <a:srgbClr val="002060"/>
                </a:solidFill>
                <a:effectLst>
                  <a:outerShdw blurRad="38100" dist="25400" dir="5400000" algn="ctr" rotWithShape="0">
                    <a:srgbClr val="6E747A">
                      <a:alpha val="43000"/>
                    </a:srgbClr>
                  </a:outerShdw>
                </a:effectLst>
              </a:rPr>
              <a:t>node</a:t>
            </a:r>
          </a:p>
        </p:txBody>
      </p:sp>
      <p:sp>
        <p:nvSpPr>
          <p:cNvPr id="12" name="Rectangle 11"/>
          <p:cNvSpPr/>
          <p:nvPr/>
        </p:nvSpPr>
        <p:spPr>
          <a:xfrm>
            <a:off x="1093177" y="1740900"/>
            <a:ext cx="8717280" cy="1198880"/>
          </a:xfrm>
          <a:prstGeom prst="rect">
            <a:avLst/>
          </a:prstGeom>
          <a:noFill/>
        </p:spPr>
        <p:txBody>
          <a:bodyPr wrap="none" lIns="91440" tIns="45720" rIns="91440" bIns="45720">
            <a:spAutoFit/>
          </a:bodyPr>
          <a:lstStyle/>
          <a:p>
            <a:pPr marL="457200" indent="-457200">
              <a:buFont typeface="Wingdings" panose="05000000000000000000" pitchFamily="2" charset="2"/>
              <a:buChar char="Ø"/>
            </a:pPr>
            <a:r>
              <a:rPr lang="en-US" altLang="zh-CN" sz="2400" b="0" cap="none" spc="0" dirty="0">
                <a:ln w="0"/>
                <a:solidFill>
                  <a:srgbClr val="002060"/>
                </a:solidFill>
                <a:effectLst>
                  <a:outerShdw blurRad="38100" dist="25400" dir="5400000" algn="ctr" rotWithShape="0">
                    <a:srgbClr val="6E747A">
                      <a:alpha val="43000"/>
                    </a:srgbClr>
                  </a:outerShdw>
                </a:effectLst>
              </a:rPr>
              <a:t>Element: the value of a node.</a:t>
            </a:r>
          </a:p>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Pointer: pointing to the next node(by its address).</a:t>
            </a:r>
          </a:p>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Linked list stores elements in a determined sequence.</a:t>
            </a:r>
            <a:endParaRPr lang="en-US" altLang="zh-CN" sz="2400" b="0" cap="none" spc="0" dirty="0">
              <a:ln w="0"/>
              <a:solidFill>
                <a:srgbClr val="002060"/>
              </a:solidFill>
              <a:effectLst>
                <a:outerShdw blurRad="38100" dist="25400" dir="5400000" algn="ctr" rotWithShape="0">
                  <a:srgbClr val="6E747A">
                    <a:alpha val="43000"/>
                  </a:srgbClr>
                </a:outerShdw>
              </a:effectLst>
            </a:endParaRPr>
          </a:p>
        </p:txBody>
      </p:sp>
      <p:sp>
        <p:nvSpPr>
          <p:cNvPr id="13" name="TextBox 12"/>
          <p:cNvSpPr txBox="1"/>
          <p:nvPr/>
        </p:nvSpPr>
        <p:spPr>
          <a:xfrm>
            <a:off x="1268768" y="6220480"/>
            <a:ext cx="6102626" cy="523220"/>
          </a:xfrm>
          <a:prstGeom prst="rect">
            <a:avLst/>
          </a:prstGeom>
          <a:noFill/>
        </p:spPr>
        <p:txBody>
          <a:bodyPr wrap="square" rtlCol="0">
            <a:spAutoFit/>
          </a:bodyPr>
          <a:lstStyle/>
          <a:p>
            <a:r>
              <a:rPr lang="en-US" altLang="zh-CN" sz="2800" b="1" dirty="0">
                <a:solidFill>
                  <a:srgbClr val="00B0F0"/>
                </a:solidFill>
              </a:rPr>
              <a:t>Advantage: save storing space.</a:t>
            </a:r>
            <a:endParaRPr lang="zh-CN" altLang="en-US" sz="2800" b="1" dirty="0">
              <a:solidFill>
                <a:srgbClr val="00B0F0"/>
              </a:solidFill>
            </a:endParaRPr>
          </a:p>
        </p:txBody>
      </p:sp>
      <p:sp>
        <p:nvSpPr>
          <p:cNvPr id="17" name="TextBox 16"/>
          <p:cNvSpPr txBox="1"/>
          <p:nvPr/>
        </p:nvSpPr>
        <p:spPr>
          <a:xfrm>
            <a:off x="2923304" y="5343675"/>
            <a:ext cx="1854287" cy="369332"/>
          </a:xfrm>
          <a:prstGeom prst="rect">
            <a:avLst/>
          </a:prstGeom>
          <a:noFill/>
        </p:spPr>
        <p:txBody>
          <a:bodyPr wrap="square" rtlCol="0">
            <a:spAutoFit/>
          </a:bodyPr>
          <a:lstStyle/>
          <a:p>
            <a:r>
              <a:rPr lang="en-US" altLang="zh-CN" dirty="0"/>
              <a:t>address</a:t>
            </a:r>
            <a:endParaRPr lang="zh-CN" altLang="en-US" dirty="0"/>
          </a:p>
        </p:txBody>
      </p:sp>
      <p:sp>
        <p:nvSpPr>
          <p:cNvPr id="3" name="TextBox 2"/>
          <p:cNvSpPr txBox="1"/>
          <p:nvPr/>
        </p:nvSpPr>
        <p:spPr>
          <a:xfrm>
            <a:off x="5120640" y="3580765"/>
            <a:ext cx="6810375" cy="368300"/>
          </a:xfrm>
          <a:prstGeom prst="rect">
            <a:avLst/>
          </a:prstGeom>
          <a:noFill/>
        </p:spPr>
        <p:txBody>
          <a:bodyPr wrap="square" rtlCol="0">
            <a:spAutoFit/>
          </a:bodyPr>
          <a:lstStyle/>
          <a:p>
            <a:r>
              <a:rPr lang="en-US" altLang="zh-CN" dirty="0"/>
              <a:t>Refer to </a:t>
            </a:r>
            <a:r>
              <a:rPr lang="en-US" altLang="zh-CN" b="1" i="1" dirty="0">
                <a:solidFill>
                  <a:srgbClr val="FF0000"/>
                </a:solidFill>
              </a:rPr>
              <a:t>SLList.py</a:t>
            </a:r>
            <a:r>
              <a:rPr lang="en-US" altLang="zh-CN" dirty="0"/>
              <a:t> for the definition of this class.</a:t>
            </a:r>
            <a:endParaRPr lang="zh-CN" altLang="en-US" dirty="0"/>
          </a:p>
        </p:txBody>
      </p:sp>
      <p:sp>
        <p:nvSpPr>
          <p:cNvPr id="2" name="Rectangle 7"/>
          <p:cNvSpPr/>
          <p:nvPr/>
        </p:nvSpPr>
        <p:spPr>
          <a:xfrm>
            <a:off x="2325294" y="3795425"/>
            <a:ext cx="876843" cy="338554"/>
          </a:xfrm>
          <a:prstGeom prst="rect">
            <a:avLst/>
          </a:prstGeom>
          <a:solidFill>
            <a:srgbClr val="92D050"/>
          </a:solidFill>
        </p:spPr>
        <p:txBody>
          <a:bodyPr wrap="none" lIns="91440" tIns="45720" rIns="91440" bIns="45720">
            <a:spAutoFit/>
          </a:bodyPr>
          <a:lstStyle/>
          <a:p>
            <a:pPr algn="ctr"/>
            <a:r>
              <a:rPr lang="en-US" altLang="zh-CN" sz="1600" b="0" cap="none" spc="0" dirty="0">
                <a:ln w="0"/>
                <a:solidFill>
                  <a:srgbClr val="002060"/>
                </a:solidFill>
                <a:effectLst>
                  <a:outerShdw blurRad="38100" dist="25400" dir="5400000" algn="ctr" rotWithShape="0">
                    <a:srgbClr val="6E747A">
                      <a:alpha val="43000"/>
                    </a:srgbClr>
                  </a:outerShdw>
                </a:effectLst>
              </a:rPr>
              <a:t>element</a:t>
            </a:r>
          </a:p>
        </p:txBody>
      </p:sp>
      <p:sp>
        <p:nvSpPr>
          <p:cNvPr id="5" name="Left Brace 9"/>
          <p:cNvSpPr/>
          <p:nvPr/>
        </p:nvSpPr>
        <p:spPr>
          <a:xfrm rot="5400000">
            <a:off x="2859100" y="3206758"/>
            <a:ext cx="420293" cy="748254"/>
          </a:xfrm>
          <a:prstGeom prst="leftBrace">
            <a:avLst/>
          </a:prstGeom>
          <a:ln w="28575">
            <a:solidFill>
              <a:srgbClr val="00B05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838200" y="2031631"/>
            <a:ext cx="4170218" cy="368300"/>
          </a:xfrm>
          <a:prstGeom prst="rect">
            <a:avLst/>
          </a:prstGeom>
          <a:noFill/>
        </p:spPr>
        <p:txBody>
          <a:bodyPr wrap="square" rtlCol="0">
            <a:spAutoFit/>
          </a:bodyPr>
          <a:lstStyle/>
          <a:p>
            <a:pPr marL="457200" indent="-457200">
              <a:buFont typeface="Wingdings" panose="05000000000000000000" pitchFamily="2" charset="2"/>
              <a:buChar char="Ø"/>
            </a:pPr>
            <a:r>
              <a:rPr lang="en-US" altLang="zh-CN" b="1" i="1" dirty="0">
                <a:solidFill>
                  <a:srgbClr val="0070C0"/>
                </a:solidFill>
              </a:rPr>
              <a:t>Singly linked list:</a:t>
            </a:r>
          </a:p>
        </p:txBody>
      </p:sp>
      <p:pic>
        <p:nvPicPr>
          <p:cNvPr id="15" name="Picture 14"/>
          <p:cNvPicPr>
            <a:picLocks noChangeAspect="1"/>
          </p:cNvPicPr>
          <p:nvPr/>
        </p:nvPicPr>
        <p:blipFill>
          <a:blip r:embed="rId7"/>
          <a:stretch>
            <a:fillRect/>
          </a:stretch>
        </p:blipFill>
        <p:spPr>
          <a:xfrm>
            <a:off x="3891014" y="1737564"/>
            <a:ext cx="5619048" cy="1295238"/>
          </a:xfrm>
          <a:prstGeom prst="rect">
            <a:avLst/>
          </a:prstGeom>
        </p:spPr>
      </p:pic>
      <p:sp>
        <p:nvSpPr>
          <p:cNvPr id="16" name="TextBox 15"/>
          <p:cNvSpPr txBox="1"/>
          <p:nvPr/>
        </p:nvSpPr>
        <p:spPr>
          <a:xfrm>
            <a:off x="838200" y="3584959"/>
            <a:ext cx="4170218" cy="368300"/>
          </a:xfrm>
          <a:prstGeom prst="rect">
            <a:avLst/>
          </a:prstGeom>
          <a:noFill/>
        </p:spPr>
        <p:txBody>
          <a:bodyPr wrap="square" rtlCol="0">
            <a:spAutoFit/>
          </a:bodyPr>
          <a:lstStyle/>
          <a:p>
            <a:pPr marL="457200" indent="-457200">
              <a:buFont typeface="Wingdings" panose="05000000000000000000" pitchFamily="2" charset="2"/>
              <a:buChar char="Ø"/>
            </a:pPr>
            <a:r>
              <a:rPr lang="en-US" altLang="zh-CN" b="1" i="1" dirty="0">
                <a:solidFill>
                  <a:srgbClr val="0070C0"/>
                </a:solidFill>
              </a:rPr>
              <a:t>Doubly linked list:</a:t>
            </a:r>
          </a:p>
        </p:txBody>
      </p:sp>
      <p:pic>
        <p:nvPicPr>
          <p:cNvPr id="18" name="Picture 17"/>
          <p:cNvPicPr>
            <a:picLocks noChangeAspect="1"/>
          </p:cNvPicPr>
          <p:nvPr/>
        </p:nvPicPr>
        <p:blipFill>
          <a:blip r:embed="rId8"/>
          <a:stretch>
            <a:fillRect/>
          </a:stretch>
        </p:blipFill>
        <p:spPr>
          <a:xfrm>
            <a:off x="4049234" y="3347921"/>
            <a:ext cx="7628571" cy="1085714"/>
          </a:xfrm>
          <a:prstGeom prst="rect">
            <a:avLst/>
          </a:prstGeom>
        </p:spPr>
      </p:pic>
      <p:pic>
        <p:nvPicPr>
          <p:cNvPr id="19" name="Picture 18"/>
          <p:cNvPicPr>
            <a:picLocks noChangeAspect="1"/>
          </p:cNvPicPr>
          <p:nvPr/>
        </p:nvPicPr>
        <p:blipFill>
          <a:blip r:embed="rId9"/>
          <a:stretch>
            <a:fillRect/>
          </a:stretch>
        </p:blipFill>
        <p:spPr>
          <a:xfrm>
            <a:off x="4167505" y="4868545"/>
            <a:ext cx="7550150" cy="1720215"/>
          </a:xfrm>
          <a:prstGeom prst="rect">
            <a:avLst/>
          </a:prstGeom>
        </p:spPr>
      </p:pic>
      <p:sp>
        <p:nvSpPr>
          <p:cNvPr id="20" name="TextBox 19"/>
          <p:cNvSpPr txBox="1"/>
          <p:nvPr/>
        </p:nvSpPr>
        <p:spPr>
          <a:xfrm>
            <a:off x="838200" y="5537950"/>
            <a:ext cx="4170218" cy="368300"/>
          </a:xfrm>
          <a:prstGeom prst="rect">
            <a:avLst/>
          </a:prstGeom>
          <a:noFill/>
        </p:spPr>
        <p:txBody>
          <a:bodyPr wrap="square" rtlCol="0">
            <a:spAutoFit/>
          </a:bodyPr>
          <a:lstStyle/>
          <a:p>
            <a:pPr marL="457200" indent="-457200">
              <a:buFont typeface="Wingdings" panose="05000000000000000000" pitchFamily="2" charset="2"/>
              <a:buChar char="Ø"/>
            </a:pPr>
            <a:r>
              <a:rPr lang="en-US" altLang="zh-CN" b="1" i="1" dirty="0">
                <a:solidFill>
                  <a:srgbClr val="0070C0"/>
                </a:solidFill>
              </a:rPr>
              <a:t>Circularly linked list:</a:t>
            </a:r>
          </a:p>
        </p:txBody>
      </p:sp>
      <p:sp>
        <p:nvSpPr>
          <p:cNvPr id="21" name="TextBox 20"/>
          <p:cNvSpPr txBox="1"/>
          <p:nvPr/>
        </p:nvSpPr>
        <p:spPr>
          <a:xfrm>
            <a:off x="1350645" y="4038600"/>
            <a:ext cx="2816860" cy="829945"/>
          </a:xfrm>
          <a:prstGeom prst="rect">
            <a:avLst/>
          </a:prstGeom>
          <a:noFill/>
        </p:spPr>
        <p:txBody>
          <a:bodyPr wrap="square" rtlCol="0">
            <a:spAutoFit/>
          </a:bodyPr>
          <a:lstStyle/>
          <a:p>
            <a:r>
              <a:rPr lang="en-US" altLang="zh-CN" sz="1600" dirty="0"/>
              <a:t>Refer to </a:t>
            </a:r>
            <a:r>
              <a:rPr lang="en-US" altLang="zh-CN" sz="1600" b="1" i="1" dirty="0">
                <a:solidFill>
                  <a:srgbClr val="FF0000"/>
                </a:solidFill>
              </a:rPr>
              <a:t>DLList.py</a:t>
            </a:r>
            <a:r>
              <a:rPr lang="en-US" altLang="zh-CN" sz="1600" dirty="0"/>
              <a:t> for the definition of this class.</a:t>
            </a:r>
          </a:p>
        </p:txBody>
      </p:sp>
      <p:sp>
        <p:nvSpPr>
          <p:cNvPr id="22" name="TextBox 21"/>
          <p:cNvSpPr txBox="1"/>
          <p:nvPr/>
        </p:nvSpPr>
        <p:spPr>
          <a:xfrm>
            <a:off x="1350645" y="6005195"/>
            <a:ext cx="2969260" cy="583565"/>
          </a:xfrm>
          <a:prstGeom prst="rect">
            <a:avLst/>
          </a:prstGeom>
          <a:noFill/>
        </p:spPr>
        <p:txBody>
          <a:bodyPr wrap="square" rtlCol="0">
            <a:spAutoFit/>
          </a:bodyPr>
          <a:lstStyle/>
          <a:p>
            <a:r>
              <a:rPr lang="en-US" altLang="zh-CN" sz="1600" dirty="0"/>
              <a:t>Refer to </a:t>
            </a:r>
            <a:r>
              <a:rPr lang="en-US" altLang="zh-CN" sz="1600" b="1" i="1" dirty="0">
                <a:solidFill>
                  <a:srgbClr val="FF0000"/>
                </a:solidFill>
              </a:rPr>
              <a:t>CLList.py</a:t>
            </a:r>
            <a:r>
              <a:rPr lang="en-US" altLang="zh-CN" sz="1600" dirty="0"/>
              <a:t> for the definition of this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48444"/>
            <a:ext cx="10515601" cy="1938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solidFill>
                  <a:srgbClr val="002060"/>
                </a:solidFill>
              </a:rPr>
              <a:t>Write a function to concatenate two singly linked lists </a:t>
            </a:r>
            <a:r>
              <a:rPr lang="en-US" altLang="zh-CN" sz="2400" b="1" dirty="0">
                <a:solidFill>
                  <a:srgbClr val="FF0000"/>
                </a:solidFill>
              </a:rPr>
              <a:t>L</a:t>
            </a:r>
            <a:r>
              <a:rPr lang="en-US" altLang="zh-CN" sz="2400" b="1" dirty="0">
                <a:solidFill>
                  <a:srgbClr val="002060"/>
                </a:solidFill>
              </a:rPr>
              <a:t> and </a:t>
            </a:r>
            <a:r>
              <a:rPr lang="en-US" altLang="zh-CN" sz="2400" b="1" dirty="0">
                <a:solidFill>
                  <a:srgbClr val="FF0000"/>
                </a:solidFill>
              </a:rPr>
              <a:t>M</a:t>
            </a:r>
            <a:r>
              <a:rPr lang="en-US" altLang="zh-CN" sz="2400" b="1" dirty="0">
                <a:solidFill>
                  <a:srgbClr val="002060"/>
                </a:solidFill>
              </a:rPr>
              <a:t>, given only references to the first node of each list, into a single linked list </a:t>
            </a:r>
            <a:r>
              <a:rPr lang="en-US" altLang="zh-CN" sz="2400" b="1" dirty="0">
                <a:solidFill>
                  <a:srgbClr val="FF0000"/>
                </a:solidFill>
              </a:rPr>
              <a:t>L’</a:t>
            </a:r>
            <a:r>
              <a:rPr lang="en-US" altLang="zh-CN" sz="2400" b="1" dirty="0">
                <a:solidFill>
                  <a:srgbClr val="002060"/>
                </a:solidFill>
              </a:rPr>
              <a:t> that contains all the nodes of L followed by all the nodes of M. (Comment: This function should be in the singly linked list class definition as a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3897048" y="3116651"/>
            <a:ext cx="3571429" cy="3476190"/>
          </a:xfrm>
          <a:prstGeom prst="rect">
            <a:avLst/>
          </a:prstGeom>
        </p:spPr>
      </p:pic>
      <p:pic>
        <p:nvPicPr>
          <p:cNvPr id="6" name="Picture 5"/>
          <p:cNvPicPr>
            <a:picLocks noChangeAspect="1"/>
          </p:cNvPicPr>
          <p:nvPr/>
        </p:nvPicPr>
        <p:blipFill>
          <a:blip r:embed="rId8"/>
          <a:stretch>
            <a:fillRect/>
          </a:stretch>
        </p:blipFill>
        <p:spPr>
          <a:xfrm>
            <a:off x="7749423" y="1935698"/>
            <a:ext cx="3838095" cy="4657143"/>
          </a:xfrm>
          <a:prstGeom prst="rect">
            <a:avLst/>
          </a:prstGeom>
        </p:spPr>
      </p:pic>
      <p:pic>
        <p:nvPicPr>
          <p:cNvPr id="7" name="Picture 6"/>
          <p:cNvPicPr>
            <a:picLocks noChangeAspect="1"/>
          </p:cNvPicPr>
          <p:nvPr/>
        </p:nvPicPr>
        <p:blipFill>
          <a:blip r:embed="rId9"/>
          <a:stretch>
            <a:fillRect/>
          </a:stretch>
        </p:blipFill>
        <p:spPr>
          <a:xfrm>
            <a:off x="1359642" y="3116651"/>
            <a:ext cx="2104762" cy="1847619"/>
          </a:xfrm>
          <a:prstGeom prst="rect">
            <a:avLst/>
          </a:prstGeom>
        </p:spPr>
      </p:pic>
      <p:pic>
        <p:nvPicPr>
          <p:cNvPr id="8" name="Picture 7"/>
          <p:cNvPicPr>
            <a:picLocks noChangeAspect="1"/>
          </p:cNvPicPr>
          <p:nvPr/>
        </p:nvPicPr>
        <p:blipFill>
          <a:blip r:embed="rId10"/>
          <a:stretch>
            <a:fillRect/>
          </a:stretch>
        </p:blipFill>
        <p:spPr>
          <a:xfrm>
            <a:off x="1526308" y="5792841"/>
            <a:ext cx="1771429" cy="800000"/>
          </a:xfrm>
          <a:prstGeom prst="rect">
            <a:avLst/>
          </a:prstGeom>
        </p:spPr>
      </p:pic>
      <p:sp>
        <p:nvSpPr>
          <p:cNvPr id="9" name="Down Arrow 8"/>
          <p:cNvSpPr/>
          <p:nvPr/>
        </p:nvSpPr>
        <p:spPr>
          <a:xfrm>
            <a:off x="2201006" y="5123578"/>
            <a:ext cx="375139" cy="5474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1071917" y="1816559"/>
            <a:ext cx="6603767"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Implement a queue class using linked list. You may fill the blanks </a:t>
            </a:r>
            <a:r>
              <a:rPr lang="zh-CN" altLang="en-US" dirty="0"/>
              <a:t>①②③④⑤ </a:t>
            </a:r>
            <a:r>
              <a:rPr lang="en-US" altLang="zh-CN" dirty="0"/>
              <a:t>on the right. And on the left is the test 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64477486"/>
              </p:ext>
            </p:extLst>
          </p:nvPr>
        </p:nvGraphicFramePr>
        <p:xfrm>
          <a:off x="1150746" y="421379"/>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816559"/>
            <a:ext cx="10515601" cy="64516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Implement a stack class using linked list. You may fill the blanks </a:t>
            </a:r>
            <a:r>
              <a:rPr lang="zh-CN" altLang="en-US" dirty="0"/>
              <a:t>①②③④ </a:t>
            </a:r>
            <a:r>
              <a:rPr lang="en-US" altLang="zh-CN" dirty="0"/>
              <a:t>on the right. And on the left is the test program.</a:t>
            </a:r>
          </a:p>
        </p:txBody>
      </p:sp>
      <p:sp>
        <p:nvSpPr>
          <p:cNvPr id="4" name="Down Arrow 8"/>
          <p:cNvSpPr/>
          <p:nvPr/>
        </p:nvSpPr>
        <p:spPr>
          <a:xfrm>
            <a:off x="2154016" y="4830208"/>
            <a:ext cx="375139" cy="5474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6" name="Picture 1"/>
          <p:cNvPicPr>
            <a:picLocks noChangeAspect="1"/>
          </p:cNvPicPr>
          <p:nvPr/>
        </p:nvPicPr>
        <p:blipFill>
          <a:blip r:embed="rId7"/>
          <a:stretch>
            <a:fillRect/>
          </a:stretch>
        </p:blipFill>
        <p:spPr>
          <a:xfrm>
            <a:off x="1798728" y="5623523"/>
            <a:ext cx="1085714" cy="580952"/>
          </a:xfrm>
          <a:prstGeom prst="rect">
            <a:avLst/>
          </a:prstGeom>
        </p:spPr>
      </p:pic>
      <p:pic>
        <p:nvPicPr>
          <p:cNvPr id="7" name="Picture 2"/>
          <p:cNvPicPr>
            <a:picLocks noChangeAspect="1"/>
          </p:cNvPicPr>
          <p:nvPr/>
        </p:nvPicPr>
        <p:blipFill>
          <a:blip r:embed="rId8"/>
          <a:stretch>
            <a:fillRect/>
          </a:stretch>
        </p:blipFill>
        <p:spPr>
          <a:xfrm>
            <a:off x="1522178" y="2823280"/>
            <a:ext cx="1761905" cy="1666667"/>
          </a:xfrm>
          <a:prstGeom prst="rect">
            <a:avLst/>
          </a:prstGeom>
        </p:spPr>
      </p:pic>
      <p:pic>
        <p:nvPicPr>
          <p:cNvPr id="8" name="Picture 10"/>
          <p:cNvPicPr>
            <a:picLocks noChangeAspect="1"/>
          </p:cNvPicPr>
          <p:nvPr/>
        </p:nvPicPr>
        <p:blipFill>
          <a:blip r:embed="rId9"/>
          <a:stretch>
            <a:fillRect/>
          </a:stretch>
        </p:blipFill>
        <p:spPr>
          <a:xfrm>
            <a:off x="3817078" y="2823280"/>
            <a:ext cx="3485714" cy="3476190"/>
          </a:xfrm>
          <a:prstGeom prst="rect">
            <a:avLst/>
          </a:prstGeom>
        </p:spPr>
      </p:pic>
      <p:pic>
        <p:nvPicPr>
          <p:cNvPr id="13" name="Picture 11"/>
          <p:cNvPicPr>
            <a:picLocks noChangeAspect="1"/>
          </p:cNvPicPr>
          <p:nvPr/>
        </p:nvPicPr>
        <p:blipFill>
          <a:blip r:embed="rId10"/>
          <a:stretch>
            <a:fillRect/>
          </a:stretch>
        </p:blipFill>
        <p:spPr>
          <a:xfrm>
            <a:off x="7835787" y="2823280"/>
            <a:ext cx="3752381" cy="3485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816559"/>
            <a:ext cx="10515601" cy="9220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panose="02020603050405020304" pitchFamily="18" charset="0"/>
                <a:cs typeface="Times" panose="02020603050405020304" pitchFamily="18" charset="0"/>
                <a:sym typeface="+mn-ea"/>
              </a:rPr>
              <a:t>Insertion sort </a:t>
            </a:r>
            <a:r>
              <a:rPr lang="en-US" dirty="0">
                <a:latin typeface="Times" panose="02020603050405020304" pitchFamily="18" charset="0"/>
                <a:cs typeface="Times" panose="02020603050405020304" pitchFamily="18" charset="0"/>
                <a:sym typeface="+mn-ea"/>
                <a:hlinkClick r:id="rId7" tooltip="Iteration"/>
              </a:rPr>
              <a:t>iterates</a:t>
            </a:r>
            <a:r>
              <a:rPr lang="en-US" dirty="0">
                <a:latin typeface="Times" panose="02020603050405020304" pitchFamily="18" charset="0"/>
                <a:cs typeface="Times" panose="02020603050405020304" pitchFamily="18" charset="0"/>
                <a:sym typeface="+mn-ea"/>
              </a:rPr>
              <a:t>, consuming one input element each repetition, and growing a sorted output list.</a:t>
            </a:r>
            <a:endParaRPr lang="en-US" dirty="0">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US" dirty="0">
                <a:latin typeface="Times" panose="02020603050405020304" pitchFamily="18" charset="0"/>
                <a:cs typeface="Times" panose="02020603050405020304" pitchFamily="18" charset="0"/>
                <a:sym typeface="+mn-ea"/>
              </a:rPr>
              <a:t>Each iteration, insertion sort removes one element from the input data, finds the location it belongs within the sorted list, and inserts it there. It repeats until no input elements remain.</a:t>
            </a:r>
            <a:endParaRPr lang="en-US" altLang="zh-CN" dirty="0"/>
          </a:p>
        </p:txBody>
      </p:sp>
      <p:pic>
        <p:nvPicPr>
          <p:cNvPr id="18" name="Picture 2"/>
          <p:cNvPicPr>
            <a:picLocks noChangeAspect="1"/>
          </p:cNvPicPr>
          <p:nvPr/>
        </p:nvPicPr>
        <p:blipFill>
          <a:blip r:embed="rId8"/>
          <a:stretch>
            <a:fillRect/>
          </a:stretch>
        </p:blipFill>
        <p:spPr>
          <a:xfrm>
            <a:off x="3537609" y="3212375"/>
            <a:ext cx="5492091" cy="3295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816559"/>
            <a:ext cx="10515601" cy="64516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sym typeface="+mn-ea"/>
              </a:rPr>
              <a:t>Below is the insertion sort algorithm implemented by standard list. Please use doubly linked list to implement that in a similar way.</a:t>
            </a:r>
            <a:endParaRPr lang="en-US" altLang="zh-CN" dirty="0"/>
          </a:p>
        </p:txBody>
      </p:sp>
      <p:pic>
        <p:nvPicPr>
          <p:cNvPr id="2" name="Picture 7"/>
          <p:cNvPicPr>
            <a:picLocks noChangeAspect="1"/>
          </p:cNvPicPr>
          <p:nvPr/>
        </p:nvPicPr>
        <p:blipFill>
          <a:blip r:embed="rId7"/>
          <a:stretch>
            <a:fillRect/>
          </a:stretch>
        </p:blipFill>
        <p:spPr>
          <a:xfrm>
            <a:off x="7867111" y="4857764"/>
            <a:ext cx="3104762" cy="228571"/>
          </a:xfrm>
          <a:prstGeom prst="rect">
            <a:avLst/>
          </a:prstGeom>
        </p:spPr>
      </p:pic>
      <p:pic>
        <p:nvPicPr>
          <p:cNvPr id="3" name="Picture 4"/>
          <p:cNvPicPr>
            <a:picLocks noChangeAspect="1"/>
          </p:cNvPicPr>
          <p:nvPr/>
        </p:nvPicPr>
        <p:blipFill>
          <a:blip r:embed="rId8"/>
          <a:stretch>
            <a:fillRect/>
          </a:stretch>
        </p:blipFill>
        <p:spPr>
          <a:xfrm>
            <a:off x="1189284" y="3713436"/>
            <a:ext cx="5514286" cy="2438095"/>
          </a:xfrm>
          <a:prstGeom prst="rect">
            <a:avLst/>
          </a:prstGeom>
        </p:spPr>
      </p:pic>
      <p:sp>
        <p:nvSpPr>
          <p:cNvPr id="9" name="Right Arrow 6"/>
          <p:cNvSpPr/>
          <p:nvPr/>
        </p:nvSpPr>
        <p:spPr>
          <a:xfrm>
            <a:off x="7020804" y="4818185"/>
            <a:ext cx="624254" cy="30773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1461</Words>
  <Application>Microsoft Office PowerPoint</Application>
  <PresentationFormat>宽屏</PresentationFormat>
  <Paragraphs>43</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Amanda Lee</cp:lastModifiedBy>
  <cp:revision>518</cp:revision>
  <cp:lastPrinted>2019-04-21T09:56:00Z</cp:lastPrinted>
  <dcterms:created xsi:type="dcterms:W3CDTF">2016-01-12T06:06:00Z</dcterms:created>
  <dcterms:modified xsi:type="dcterms:W3CDTF">2023-11-29T10:34:48Z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