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55" r:id="rId4"/>
    <p:sldId id="312" r:id="rId5"/>
    <p:sldId id="353" r:id="rId6"/>
    <p:sldId id="354" r:id="rId7"/>
    <p:sldId id="313" r:id="rId8"/>
    <p:sldId id="356" r:id="rId9"/>
    <p:sldId id="364" r:id="rId10"/>
    <p:sldId id="357" r:id="rId11"/>
    <p:sldId id="365" r:id="rId12"/>
    <p:sldId id="358" r:id="rId13"/>
    <p:sldId id="359" r:id="rId14"/>
    <p:sldId id="360" r:id="rId15"/>
    <p:sldId id="361" r:id="rId16"/>
    <p:sldId id="362" r:id="rId17"/>
    <p:sldId id="363" r:id="rId18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1.Data Types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2:Convert Celsius to Fahrenheit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3:Compute the volume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4: Sum the digits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5: Number of years and days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6: Financial application: compound value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 II-</a:t>
          </a:r>
          <a:r>
            <a:rPr lang="en-US" b="1" dirty="0">
              <a:solidFill>
                <a:srgbClr val="FFC000"/>
              </a:solidFill>
            </a:rPr>
            <a:t>Formatted</a:t>
          </a:r>
          <a:r>
            <a:rPr lang="en-US" b="1" dirty="0">
              <a:solidFill>
                <a:srgbClr val="00B050"/>
              </a:solidFill>
            </a:rPr>
            <a:t> </a:t>
          </a:r>
          <a:r>
            <a:rPr lang="en-US" b="1" dirty="0">
              <a:solidFill>
                <a:srgbClr val="FFC000"/>
              </a:solidFill>
            </a:rPr>
            <a:t>Output-A</a:t>
          </a:r>
          <a:endParaRPr lang="en-US" dirty="0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1:Print a table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4.input()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1.Data Types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solidFill>
                <a:srgbClr val="00B050"/>
              </a:solidFill>
            </a:rPr>
            <a:t>Practice 2:Convert Celsius to Fahrenheit</a:t>
          </a:r>
          <a:endParaRPr lang="en-US" sz="4100" kern="1200" dirty="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3:Compute the volume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4: Sum the digits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solidFill>
                <a:srgbClr val="00B050"/>
              </a:solidFill>
            </a:rPr>
            <a:t>Practice 5: Number of years and days</a:t>
          </a:r>
          <a:endParaRPr lang="en-US" sz="4500" kern="1200" dirty="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rgbClr val="00B050"/>
              </a:solidFill>
            </a:rPr>
            <a:t>Practice 6: Financial application: compound value</a:t>
          </a:r>
          <a:endParaRPr lang="en-US" sz="3400" kern="1200" dirty="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solidFill>
                <a:srgbClr val="00B050"/>
              </a:solidFill>
            </a:rPr>
            <a:t>2.print() Function II-</a:t>
          </a:r>
          <a:r>
            <a:rPr lang="en-US" sz="4600" b="1" kern="1200" dirty="0">
              <a:solidFill>
                <a:srgbClr val="FFC000"/>
              </a:solidFill>
            </a:rPr>
            <a:t>Formatted</a:t>
          </a:r>
          <a:r>
            <a:rPr lang="en-US" sz="4600" b="1" kern="1200" dirty="0">
              <a:solidFill>
                <a:srgbClr val="00B050"/>
              </a:solidFill>
            </a:rPr>
            <a:t> </a:t>
          </a:r>
          <a:r>
            <a:rPr lang="en-US" sz="4600" b="1" kern="1200" dirty="0">
              <a:solidFill>
                <a:srgbClr val="FFC000"/>
              </a:solidFill>
            </a:rPr>
            <a:t>Output-A</a:t>
          </a:r>
          <a:endParaRPr lang="en-US" sz="4600" kern="1200" dirty="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1:Print a table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4.input()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284" y="5173394"/>
            <a:ext cx="3009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659" y="5724807"/>
            <a:ext cx="3095625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29" y="5610508"/>
            <a:ext cx="34004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1504762" cy="12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3" y="2890442"/>
            <a:ext cx="1619048" cy="1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types, e.g. integer, string,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There are several data types very often used: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Integer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1,19,-36…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Floating-point number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3.14159, 9.80…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‘hello world’, ‘123’, ‘www.cuhk.edu.cn’…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value can only be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True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or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False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5&gt;9, ‘b’&lt;‘a’,1==‘1’…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[1,2,3], [‘h’, ‘e’, ‘l’, ‘l’, ‘o’]…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 some value of different types to a variable will make it become different data types. 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Using type() function you can check the data type of a variable.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Data types can be forced to change if possible,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e.g.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(9.8)-&gt;9,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str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(123)-&gt;’123’,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(‘9.8’)-&gt;9.8,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(‘hello’)-&gt;</a:t>
            </a: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[‘h’, ‘e’, ‘l’, ‘l’, ‘o’] 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7355" y="1550035"/>
            <a:ext cx="1257300" cy="73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945" y="2768600"/>
            <a:ext cx="1092835" cy="47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2665" y="5578475"/>
            <a:ext cx="260286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 dirty="0">
                  <a:solidFill>
                    <a:srgbClr val="00B050"/>
                  </a:solidFill>
                </a:rPr>
                <a:t> 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15" y="5291381"/>
            <a:ext cx="33528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 dirty="0"/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4370" y="4467958"/>
            <a:ext cx="4448176" cy="22851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5307</Words>
  <Application>Microsoft Office PowerPoint</Application>
  <PresentationFormat>宽屏</PresentationFormat>
  <Paragraphs>88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Brando</cp:lastModifiedBy>
  <cp:revision>199</cp:revision>
  <cp:lastPrinted>2017-01-17T05:47:00Z</cp:lastPrinted>
  <dcterms:created xsi:type="dcterms:W3CDTF">2016-01-12T06:06:00Z</dcterms:created>
  <dcterms:modified xsi:type="dcterms:W3CDTF">2023-10-09T03:09:14Z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