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12" r:id="rId4"/>
    <p:sldId id="353" r:id="rId5"/>
    <p:sldId id="365" r:id="rId6"/>
    <p:sldId id="364" r:id="rId7"/>
    <p:sldId id="366" r:id="rId8"/>
    <p:sldId id="367" r:id="rId9"/>
    <p:sldId id="313" r:id="rId10"/>
    <p:sldId id="360" r:id="rId11"/>
    <p:sldId id="359" r:id="rId12"/>
    <p:sldId id="368" r:id="rId13"/>
  </p:sldIdLst>
  <p:sldSz cx="12192000" cy="6858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AB14F-01C3-CE4E-7A96-BB18B1362EFB}" v="2" dt="2023-10-12T11:05:12.573"/>
    <p1510:client id="{3219E053-04AB-47CA-B495-110E547FAAEA}" v="1" dt="2023-10-09T02:20:0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3219E053-04AB-47CA-B495-110E547FAAEA}"/>
    <pc:docChg chg="modSld">
      <pc:chgData name="来宾用户" userId="S::urn:spo:anon#1b314c062c0cfbec79291272474d384cff31aeecd4397d2833a54bca0715c3b5::" providerId="AD" clId="Web-{3219E053-04AB-47CA-B495-110E547FAAEA}" dt="2023-10-09T02:20:07.415" v="0" actId="1076"/>
      <pc:docMkLst>
        <pc:docMk/>
      </pc:docMkLst>
      <pc:sldChg chg="modSp">
        <pc:chgData name="来宾用户" userId="S::urn:spo:anon#1b314c062c0cfbec79291272474d384cff31aeecd4397d2833a54bca0715c3b5::" providerId="AD" clId="Web-{3219E053-04AB-47CA-B495-110E547FAAEA}" dt="2023-10-09T02:20:07.415" v="0" actId="1076"/>
        <pc:sldMkLst>
          <pc:docMk/>
          <pc:sldMk cId="0" sldId="355"/>
        </pc:sldMkLst>
        <pc:spChg chg="mod">
          <ac:chgData name="来宾用户" userId="S::urn:spo:anon#1b314c062c0cfbec79291272474d384cff31aeecd4397d2833a54bca0715c3b5::" providerId="AD" clId="Web-{3219E053-04AB-47CA-B495-110E547FAAEA}" dt="2023-10-09T02:20:07.415" v="0" actId="1076"/>
          <ac:spMkLst>
            <pc:docMk/>
            <pc:sldMk cId="0" sldId="355"/>
            <ac:spMk id="13" creationId="{00000000-0000-0000-0000-000000000000}"/>
          </ac:spMkLst>
        </pc:spChg>
      </pc:sldChg>
    </pc:docChg>
  </pc:docChgLst>
  <pc:docChgLst>
    <pc:chgData name="来宾用户" userId="S::urn:spo:anon#1b314c062c0cfbec79291272474d384cff31aeecd4397d2833a54bca0715c3b5::" providerId="AD" clId="Web-{007AB14F-01C3-CE4E-7A96-BB18B1362EFB}"/>
    <pc:docChg chg="modSld sldOrd">
      <pc:chgData name="来宾用户" userId="S::urn:spo:anon#1b314c062c0cfbec79291272474d384cff31aeecd4397d2833a54bca0715c3b5::" providerId="AD" clId="Web-{007AB14F-01C3-CE4E-7A96-BB18B1362EFB}" dt="2023-10-12T11:05:12.573" v="1" actId="1076"/>
      <pc:docMkLst>
        <pc:docMk/>
      </pc:docMkLst>
      <pc:sldChg chg="modSp">
        <pc:chgData name="来宾用户" userId="S::urn:spo:anon#1b314c062c0cfbec79291272474d384cff31aeecd4397d2833a54bca0715c3b5::" providerId="AD" clId="Web-{007AB14F-01C3-CE4E-7A96-BB18B1362EFB}" dt="2023-10-12T11:05:12.573" v="1" actId="1076"/>
        <pc:sldMkLst>
          <pc:docMk/>
          <pc:sldMk cId="0" sldId="313"/>
        </pc:sldMkLst>
        <pc:picChg chg="mod">
          <ac:chgData name="来宾用户" userId="S::urn:spo:anon#1b314c062c0cfbec79291272474d384cff31aeecd4397d2833a54bca0715c3b5::" providerId="AD" clId="Web-{007AB14F-01C3-CE4E-7A96-BB18B1362EFB}" dt="2023-10-12T11:05:12.573" v="1" actId="1076"/>
          <ac:picMkLst>
            <pc:docMk/>
            <pc:sldMk cId="0" sldId="313"/>
            <ac:picMk id="2" creationId="{00000000-0000-0000-0000-000000000000}"/>
          </ac:picMkLst>
        </pc:picChg>
      </pc:sldChg>
      <pc:sldChg chg="ord">
        <pc:chgData name="来宾用户" userId="S::urn:spo:anon#1b314c062c0cfbec79291272474d384cff31aeecd4397d2833a54bca0715c3b5::" providerId="AD" clId="Web-{007AB14F-01C3-CE4E-7A96-BB18B1362EFB}" dt="2023-10-12T11:03:44.211" v="0"/>
        <pc:sldMkLst>
          <pc:docMk/>
          <pc:sldMk cId="0" sldId="3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What is function?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677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When to use function?-I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948" custLinFactNeighborY="-2389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Q1: Palindrome Integers</a:t>
          </a:r>
          <a:endParaRPr lang="en-US" dirty="0">
            <a:solidFill>
              <a:srgbClr val="FFFF00"/>
            </a:solidFill>
          </a:endParaRPr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Q3: </a:t>
          </a:r>
          <a:r>
            <a:rPr lang="en-US" b="1" dirty="0" err="1">
              <a:solidFill>
                <a:srgbClr val="FFFF00"/>
              </a:solidFill>
            </a:rPr>
            <a:t>M</a:t>
          </a:r>
          <a:r>
            <a:rPr lang="en-US" altLang="zh-CN" b="1" dirty="0" err="1">
              <a:solidFill>
                <a:srgbClr val="FFFF00"/>
              </a:solidFill>
            </a:rPr>
            <a:t>ytriangle</a:t>
          </a:r>
          <a:r>
            <a:rPr lang="en-US" altLang="zh-CN" b="1" dirty="0">
              <a:solidFill>
                <a:srgbClr val="FFFF00"/>
              </a:solidFill>
            </a:rPr>
            <a:t> module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Q2: Palindromic primes</a:t>
          </a:r>
          <a:endParaRPr lang="en-US" dirty="0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Q4: Y</a:t>
          </a:r>
          <a:r>
            <a:rPr lang="en-US" altLang="zh-CN" b="1" dirty="0">
              <a:solidFill>
                <a:srgbClr val="FFFF00"/>
              </a:solidFill>
            </a:rPr>
            <a:t>ang Hui’s Triangle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What is function?</a:t>
          </a:r>
        </a:p>
      </dsp:txBody>
      <dsp:txXfrm>
        <a:off x="55972" y="72967"/>
        <a:ext cx="10283493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When to use function?-I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Q1: Palindrome Integers</a:t>
          </a:r>
          <a:endParaRPr lang="en-US" sz="4900" kern="1200" dirty="0">
            <a:solidFill>
              <a:srgbClr val="FFFF0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Q3: </a:t>
          </a:r>
          <a:r>
            <a:rPr lang="en-US" sz="4900" b="1" kern="1200" dirty="0" err="1">
              <a:solidFill>
                <a:srgbClr val="FFFF00"/>
              </a:solidFill>
            </a:rPr>
            <a:t>M</a:t>
          </a:r>
          <a:r>
            <a:rPr lang="en-US" altLang="zh-CN" sz="4900" b="1" kern="1200" dirty="0" err="1">
              <a:solidFill>
                <a:srgbClr val="FFFF00"/>
              </a:solidFill>
            </a:rPr>
            <a:t>ytriangle</a:t>
          </a:r>
          <a:r>
            <a:rPr lang="en-US" altLang="zh-CN" sz="4900" b="1" kern="1200" dirty="0">
              <a:solidFill>
                <a:srgbClr val="FFFF00"/>
              </a:solidFill>
            </a:rPr>
            <a:t> module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Q2: Palindromic primes</a:t>
          </a:r>
          <a:endParaRPr lang="en-US" sz="4900" kern="1200" dirty="0">
            <a:solidFill>
              <a:srgbClr val="FFFF0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Q4: Y</a:t>
          </a:r>
          <a:r>
            <a:rPr lang="en-US" altLang="zh-CN" sz="4900" b="1" kern="1200" dirty="0">
              <a:solidFill>
                <a:srgbClr val="FFFF00"/>
              </a:solidFill>
            </a:rPr>
            <a:t>ang Hui’s Triangle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8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r">
              <a:defRPr sz="1200"/>
            </a:lvl1pPr>
          </a:lstStyle>
          <a:p>
            <a:fld id="{9383C9E1-1904-40A0-A75B-08AA94C9257D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52" tIns="44426" rIns="88852" bIns="444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771"/>
            <a:ext cx="5445760" cy="3913150"/>
          </a:xfrm>
          <a:prstGeom prst="rect">
            <a:avLst/>
          </a:prstGeom>
        </p:spPr>
        <p:txBody>
          <a:bodyPr vert="horz" lIns="88852" tIns="44426" rIns="88852" bIns="444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8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r">
              <a:defRPr sz="1200"/>
            </a:lvl1pPr>
          </a:lstStyle>
          <a:p>
            <a:fld id="{85AF6469-EFCA-4790-9479-A6A0AA8155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F6469-EFCA-4790-9479-A6A0AA8155A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5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Functions</a:t>
            </a: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769294"/>
            <a:ext cx="11048999" cy="497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Create a module named </a:t>
            </a:r>
            <a:r>
              <a:rPr lang="en-US" altLang="zh-CN" sz="28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MyTriangle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that contains the following two functions: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Write a test program that reads three sides for a triangle and computes the area if the input is valid. Otherwise, it displays that the input is invalid.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091" y="3002279"/>
            <a:ext cx="7099691" cy="18482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25582" y="1833525"/>
            <a:ext cx="11540835" cy="50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 palindromic prime is a prime number that is also palindromic. For example, 131 is a prime and also a palindromic prime, as are 313 and 757. Write a program that displays the first 100 palindromic prime numbers. Display 10 numbers per line and align the numbers properly, as follow:</a:t>
            </a: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81" y="4902835"/>
            <a:ext cx="10429241" cy="759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3" y="1892388"/>
            <a:ext cx="7001606" cy="496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Yang Hui’s Triangle(Pascal’s Triangle) is a triangle with numbers where each of them in one line equals to the sum of the two neighbor numbers in previous line. Equivalently, it is a triangular array of the binomial coefficients. Write a program to print Yang Hui’s Triangle with given number of lines.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6300" y="1928495"/>
            <a:ext cx="4620260" cy="293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5297" y="5101576"/>
                <a:ext cx="4940069" cy="16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b="1" dirty="0">
                    <a:solidFill>
                      <a:srgbClr val="00B050"/>
                    </a:solidFill>
                  </a:rPr>
                  <a:t>Hints: 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factorial(n)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to calculate factorial of n: n!=n(n-1)…1. 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combination(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n,k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to calculate binomial coefficients-combination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.</a:t>
                </a:r>
                <a:endParaRPr lang="zh-CN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57" y="5101576"/>
                <a:ext cx="4940069" cy="1639231"/>
              </a:xfrm>
              <a:prstGeom prst="rect">
                <a:avLst/>
              </a:prstGeom>
              <a:blipFill rotWithShape="1">
                <a:blip r:embed="rId9"/>
                <a:stretch>
                  <a:fillRect l="-864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841" y="2576215"/>
            <a:ext cx="1789711" cy="4088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404" y="2576215"/>
            <a:ext cx="2984012" cy="4162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499" y="1630255"/>
            <a:ext cx="111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B0F0"/>
                </a:solidFill>
              </a:rPr>
              <a:t>Function is a package of code used to realize some specific functionalities or output some results of calculation.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038" y="4020261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B050"/>
                </a:solidFill>
              </a:rPr>
              <a:t>Elevator-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Functionality</a:t>
            </a:r>
            <a:r>
              <a:rPr lang="en-US" altLang="zh-CN" b="1" dirty="0">
                <a:solidFill>
                  <a:srgbClr val="00B050"/>
                </a:solidFill>
              </a:rPr>
              <a:t>: lift a number of people up to a certain floor.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786" y="1009160"/>
            <a:ext cx="248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00B050"/>
                </a:solidFill>
              </a:rPr>
              <a:t>Washing machine-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Input</a:t>
            </a:r>
            <a:r>
              <a:rPr lang="en-US" altLang="zh-CN" b="1" dirty="0">
                <a:solidFill>
                  <a:srgbClr val="00B050"/>
                </a:solidFill>
              </a:rPr>
              <a:t>: dirty clothes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Ouput</a:t>
            </a:r>
            <a:r>
              <a:rPr lang="en-US" altLang="zh-CN" b="1" dirty="0">
                <a:solidFill>
                  <a:srgbClr val="00B050"/>
                </a:solidFill>
              </a:rPr>
              <a:t>: clean clothes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87669" y="355129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7669" y="1707417"/>
            <a:ext cx="10515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F0"/>
                </a:solidFill>
              </a:rPr>
              <a:t>Motivations: 1. Repeatedly use the code, make it more efficient.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2. Realize specific functionalities.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3. Make communication between programmers more convenient.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4. Make the logic in your code more clear.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                    …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669" y="3338633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50"/>
                </a:solidFill>
              </a:rPr>
              <a:t>Example</a:t>
            </a:r>
            <a:r>
              <a:rPr lang="zh-CN" altLang="en-US" sz="2000" b="1" dirty="0">
                <a:solidFill>
                  <a:srgbClr val="00B050"/>
                </a:solidFill>
              </a:rPr>
              <a:t>①</a:t>
            </a:r>
            <a:r>
              <a:rPr lang="en-US" altLang="zh-CN" sz="2000" b="1" dirty="0">
                <a:solidFill>
                  <a:srgbClr val="00B050"/>
                </a:solidFill>
              </a:rPr>
              <a:t>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253" y="3338633"/>
            <a:ext cx="8689731" cy="342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7255" y="327879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When to use function?-II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0541" y="1846991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50"/>
                </a:solidFill>
              </a:rPr>
              <a:t>Example</a:t>
            </a:r>
            <a:r>
              <a:rPr lang="zh-CN" altLang="en-US" sz="2000" b="1" dirty="0">
                <a:solidFill>
                  <a:srgbClr val="00B050"/>
                </a:solidFill>
              </a:rPr>
              <a:t>②</a:t>
            </a:r>
            <a:r>
              <a:rPr lang="en-US" altLang="zh-CN" sz="2000" b="1" dirty="0">
                <a:solidFill>
                  <a:srgbClr val="00B050"/>
                </a:solidFill>
              </a:rPr>
              <a:t>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154" y="2547210"/>
            <a:ext cx="9587803" cy="3956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</a:rPr>
                <a:t>F</a:t>
              </a:r>
              <a:r>
                <a:rPr lang="en-US" altLang="zh-CN" sz="4900" b="1" kern="1200" dirty="0">
                  <a:solidFill>
                    <a:srgbClr val="00B050"/>
                  </a:solidFill>
                </a:rPr>
                <a:t>unction Definition-I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692183" y="2738658"/>
            <a:ext cx="4990011" cy="32570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6945" y="2768600"/>
            <a:ext cx="254317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 a function: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43759" y="5029233"/>
            <a:ext cx="2238105" cy="69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Call/Invoke a function: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449" y="2763371"/>
            <a:ext cx="2622992" cy="912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53170" y="1652953"/>
            <a:ext cx="262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8278" y="1652953"/>
            <a:ext cx="2249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870" y="2899768"/>
            <a:ext cx="4588635" cy="2730136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5650040" y="2899768"/>
            <a:ext cx="2064717" cy="390389"/>
          </a:xfrm>
          <a:prstGeom prst="wedgeEllipseCallout">
            <a:avLst>
              <a:gd name="adj1" fmla="val -79460"/>
              <a:gd name="adj2" fmla="val 51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517132" y="4255381"/>
            <a:ext cx="2064717" cy="390389"/>
          </a:xfrm>
          <a:prstGeom prst="wedgeEllipseCallout">
            <a:avLst>
              <a:gd name="adj1" fmla="val -62167"/>
              <a:gd name="adj2" fmla="val 2364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69577" y="4184105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argument</a:t>
            </a:r>
            <a:r>
              <a:rPr lang="en-US" dirty="0"/>
              <a:t> is a value we pass into the function as its </a:t>
            </a:r>
            <a:r>
              <a:rPr lang="en-US" b="1" dirty="0">
                <a:solidFill>
                  <a:srgbClr val="FF0000"/>
                </a:solidFill>
              </a:rPr>
              <a:t>input </a:t>
            </a:r>
            <a:r>
              <a:rPr lang="en-US" dirty="0"/>
              <a:t>when we</a:t>
            </a:r>
            <a:r>
              <a:rPr lang="en-US" b="1" dirty="0">
                <a:solidFill>
                  <a:srgbClr val="FF0000"/>
                </a:solidFill>
              </a:rPr>
              <a:t> call </a:t>
            </a:r>
            <a:r>
              <a:rPr lang="en-US" dirty="0"/>
              <a:t>the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Function Definition-II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4448" y="1864052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</a:t>
            </a:r>
            <a:r>
              <a:rPr lang="en-US" sz="2800" b="1" dirty="0">
                <a:solidFill>
                  <a:srgbClr val="FF0000"/>
                </a:solidFill>
              </a:rPr>
              <a:t> return </a:t>
            </a:r>
            <a:r>
              <a:rPr lang="en-US" sz="2800" dirty="0"/>
              <a:t>keyword-I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9899" y="2798793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1893" y="3277764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 values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fruitful function is one that produces a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(or return value)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 </a:t>
            </a:r>
            <a:r>
              <a:rPr lang="en-US" dirty="0">
                <a:solidFill>
                  <a:srgbClr val="FF0000"/>
                </a:solidFill>
              </a:rPr>
              <a:t>ends</a:t>
            </a:r>
            <a:r>
              <a:rPr lang="en-US" dirty="0"/>
              <a:t> the function execution and ‘sends back’ the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of the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67" y="2902460"/>
            <a:ext cx="3184229" cy="17302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89839" y="4962346"/>
            <a:ext cx="14061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82" y="5795801"/>
            <a:ext cx="1556747" cy="270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7083" y="2359253"/>
            <a:ext cx="313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00B0F0"/>
                </a:solidFill>
                <a:latin typeface="+mj-lt"/>
              </a:rPr>
              <a:t>“A gift from function”</a:t>
            </a:r>
            <a:endParaRPr lang="zh-CN" altLang="en-US" sz="2400" i="1" dirty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Function Definition-III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6863" y="1872845"/>
            <a:ext cx="4084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</a:t>
            </a:r>
            <a:r>
              <a:rPr lang="en-US" sz="2800" b="1" dirty="0">
                <a:solidFill>
                  <a:srgbClr val="FF0000"/>
                </a:solidFill>
              </a:rPr>
              <a:t> return </a:t>
            </a:r>
            <a:r>
              <a:rPr lang="en-US" sz="2800" dirty="0"/>
              <a:t>keyword-II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069" y="2826889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7348" y="3338092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Void functions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a function does </a:t>
            </a:r>
            <a:r>
              <a:rPr lang="en-US" dirty="0">
                <a:solidFill>
                  <a:srgbClr val="FF0000"/>
                </a:solidFill>
              </a:rPr>
              <a:t>not return a value</a:t>
            </a:r>
            <a:r>
              <a:rPr lang="en-US" dirty="0"/>
              <a:t>, it is called a “</a:t>
            </a: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” function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a function has </a:t>
            </a:r>
            <a:r>
              <a:rPr lang="en-US" dirty="0">
                <a:solidFill>
                  <a:srgbClr val="FF0000"/>
                </a:solidFill>
              </a:rPr>
              <a:t>no return statement</a:t>
            </a:r>
            <a:r>
              <a:rPr lang="en-US" dirty="0"/>
              <a:t>, it will return </a:t>
            </a:r>
            <a:r>
              <a:rPr lang="en-US" dirty="0">
                <a:solidFill>
                  <a:srgbClr val="7030A0"/>
                </a:solidFill>
              </a:rPr>
              <a:t>None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92" y="2721381"/>
            <a:ext cx="2649416" cy="3811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</a:rPr>
                <a:t>Function Definition-IV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41742" y="2394521"/>
            <a:ext cx="4923692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97473" y="2218675"/>
            <a:ext cx="4488097" cy="3771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6372" y="2671199"/>
            <a:ext cx="4451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Multiple parameters/arguments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05875" y="2528096"/>
            <a:ext cx="36401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 multiple values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50" y="3175854"/>
            <a:ext cx="2428314" cy="16569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6372" y="5014311"/>
            <a:ext cx="3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the </a:t>
            </a:r>
            <a:r>
              <a:rPr lang="en-US" u="sng" dirty="0">
                <a:solidFill>
                  <a:srgbClr val="FF0000"/>
                </a:solidFill>
              </a:rPr>
              <a:t>number and order </a:t>
            </a:r>
            <a:r>
              <a:rPr lang="en-US" dirty="0"/>
              <a:t>of arguments and parameters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11" y="2995172"/>
            <a:ext cx="3411022" cy="1965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5875" y="5035772"/>
            <a:ext cx="407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When</a:t>
            </a:r>
            <a:r>
              <a:rPr lang="en-US" dirty="0"/>
              <a:t> it is invoked, you need to pass the returned values in a </a:t>
            </a:r>
            <a:r>
              <a:rPr lang="en-US" u="sng" dirty="0">
                <a:solidFill>
                  <a:srgbClr val="FF0000"/>
                </a:solidFill>
              </a:rPr>
              <a:t>simultaneous assignment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291612" y="1707748"/>
            <a:ext cx="11815396" cy="499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the functions with the following headers: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Use the reverse function to implement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isPalindrome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A number is a palindrome if its reversal is the same as itself. Write a test program that prompts the user to enter an integer and reports whether the integer is a palindrome.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427" y="2289343"/>
            <a:ext cx="9714408" cy="21587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2559</Words>
  <Application>Microsoft Office PowerPoint</Application>
  <PresentationFormat>宽屏</PresentationFormat>
  <Paragraphs>124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win10</cp:lastModifiedBy>
  <cp:revision>265</cp:revision>
  <cp:lastPrinted>2019-02-27T12:10:00Z</cp:lastPrinted>
  <dcterms:created xsi:type="dcterms:W3CDTF">2016-01-12T06:06:00Z</dcterms:created>
  <dcterms:modified xsi:type="dcterms:W3CDTF">2023-11-11T09:20:15Z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