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355" r:id="rId3"/>
    <p:sldId id="362" r:id="rId4"/>
    <p:sldId id="369" r:id="rId5"/>
    <p:sldId id="361" r:id="rId6"/>
    <p:sldId id="365" r:id="rId7"/>
    <p:sldId id="366" r:id="rId8"/>
    <p:sldId id="367" r:id="rId9"/>
    <p:sldId id="368" r:id="rId10"/>
    <p:sldId id="370" r:id="rId11"/>
    <p:sldId id="371" r:id="rId12"/>
    <p:sldId id="372" r:id="rId13"/>
  </p:sldIdLst>
  <p:sldSz cx="12192000" cy="6858000"/>
  <p:notesSz cx="7048500" cy="10185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871F0-D7D9-093B-6828-4BF6876BEAC2}" v="1" dt="2023-11-16T02:08:16.379"/>
    <p1510:client id="{336CDBD3-CFF0-AE83-D85E-9BB45D27125A}" v="1" dt="2023-11-19T06:47:06.113"/>
    <p1510:client id="{AD91441E-93D3-3E26-36A7-DB2C6ABD884F}" v="3" dt="2023-11-16T11:40:5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来宾用户" userId="S::urn:spo:anon#1b314c062c0cfbec79291272474d384cff31aeecd4397d2833a54bca0715c3b5::" providerId="AD" clId="Web-{AD91441E-93D3-3E26-36A7-DB2C6ABD884F}"/>
    <pc:docChg chg="modSld sldOrd">
      <pc:chgData name="来宾用户" userId="S::urn:spo:anon#1b314c062c0cfbec79291272474d384cff31aeecd4397d2833a54bca0715c3b5::" providerId="AD" clId="Web-{AD91441E-93D3-3E26-36A7-DB2C6ABD884F}" dt="2023-11-16T11:40:58.069" v="2" actId="1076"/>
      <pc:docMkLst>
        <pc:docMk/>
      </pc:docMkLst>
      <pc:sldChg chg="modSp ord">
        <pc:chgData name="来宾用户" userId="S::urn:spo:anon#1b314c062c0cfbec79291272474d384cff31aeecd4397d2833a54bca0715c3b5::" providerId="AD" clId="Web-{AD91441E-93D3-3E26-36A7-DB2C6ABD884F}" dt="2023-11-16T11:40:58.069" v="2" actId="1076"/>
        <pc:sldMkLst>
          <pc:docMk/>
          <pc:sldMk cId="0" sldId="362"/>
        </pc:sldMkLst>
        <pc:picChg chg="mod">
          <ac:chgData name="来宾用户" userId="S::urn:spo:anon#1b314c062c0cfbec79291272474d384cff31aeecd4397d2833a54bca0715c3b5::" providerId="AD" clId="Web-{AD91441E-93D3-3E26-36A7-DB2C6ABD884F}" dt="2023-11-16T11:40:58.069" v="2" actId="1076"/>
          <ac:picMkLst>
            <pc:docMk/>
            <pc:sldMk cId="0" sldId="362"/>
            <ac:picMk id="6" creationId="{00000000-0000-0000-0000-000000000000}"/>
          </ac:picMkLst>
        </pc:picChg>
      </pc:sldChg>
      <pc:sldChg chg="ord">
        <pc:chgData name="来宾用户" userId="S::urn:spo:anon#1b314c062c0cfbec79291272474d384cff31aeecd4397d2833a54bca0715c3b5::" providerId="AD" clId="Web-{AD91441E-93D3-3E26-36A7-DB2C6ABD884F}" dt="2023-11-16T11:37:51.502" v="1"/>
        <pc:sldMkLst>
          <pc:docMk/>
          <pc:sldMk cId="0" sldId="369"/>
        </pc:sldMkLst>
      </pc:sldChg>
    </pc:docChg>
  </pc:docChgLst>
  <pc:docChgLst>
    <pc:chgData name="来宾用户" userId="S::urn:spo:anon#1b314c062c0cfbec79291272474d384cff31aeecd4397d2833a54bca0715c3b5::" providerId="AD" clId="Web-{15B871F0-D7D9-093B-6828-4BF6876BEAC2}"/>
    <pc:docChg chg="sldOrd">
      <pc:chgData name="来宾用户" userId="S::urn:spo:anon#1b314c062c0cfbec79291272474d384cff31aeecd4397d2833a54bca0715c3b5::" providerId="AD" clId="Web-{15B871F0-D7D9-093B-6828-4BF6876BEAC2}" dt="2023-11-16T02:08:16.379" v="0"/>
      <pc:docMkLst>
        <pc:docMk/>
      </pc:docMkLst>
      <pc:sldChg chg="ord">
        <pc:chgData name="来宾用户" userId="S::urn:spo:anon#1b314c062c0cfbec79291272474d384cff31aeecd4397d2833a54bca0715c3b5::" providerId="AD" clId="Web-{15B871F0-D7D9-093B-6828-4BF6876BEAC2}" dt="2023-11-16T02:08:16.379" v="0"/>
        <pc:sldMkLst>
          <pc:docMk/>
          <pc:sldMk cId="0" sldId="370"/>
        </pc:sldMkLst>
      </pc:sldChg>
    </pc:docChg>
  </pc:docChgLst>
  <pc:docChgLst>
    <pc:chgData name="来宾用户" userId="S::urn:spo:anon#1b314c062c0cfbec79291272474d384cff31aeecd4397d2833a54bca0715c3b5::" providerId="AD" clId="Web-{336CDBD3-CFF0-AE83-D85E-9BB45D27125A}"/>
    <pc:docChg chg="sldOrd">
      <pc:chgData name="来宾用户" userId="S::urn:spo:anon#1b314c062c0cfbec79291272474d384cff31aeecd4397d2833a54bca0715c3b5::" providerId="AD" clId="Web-{336CDBD3-CFF0-AE83-D85E-9BB45D27125A}" dt="2023-11-19T06:47:06.113" v="0"/>
      <pc:docMkLst>
        <pc:docMk/>
      </pc:docMkLst>
      <pc:sldChg chg="ord">
        <pc:chgData name="来宾用户" userId="S::urn:spo:anon#1b314c062c0cfbec79291272474d384cff31aeecd4397d2833a54bca0715c3b5::" providerId="AD" clId="Web-{336CDBD3-CFF0-AE83-D85E-9BB45D27125A}" dt="2023-11-19T06:47:06.113" v="0"/>
        <pc:sldMkLst>
          <pc:docMk/>
          <pc:sldMk cId="0" sldId="36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#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#10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5#11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#2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#3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#4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#5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5#6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#7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5#8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#9">
  <dgm:title val=""/>
  <dgm:desc val=""/>
  <dgm:catLst>
    <dgm:cat type="accent5" pri="11500"/>
  </dgm:catLst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" loCatId="list" qsTypeId="urn:microsoft.com/office/officeart/2005/8/quickstyle/simple1#1" qsCatId="simple" csTypeId="urn:microsoft.com/office/officeart/2005/8/colors/accent5_5#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Structure of a recursive algorithm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"/>
    <dgm:cxn modelId="{C2578537-3A4F-46AC-9300-60B2A4F1B91A}" type="presOf" srcId="{32F2416B-09FA-423E-9C02-845FDD114C9D}" destId="{50194297-CF02-435B-8854-5C4B7CF11AAC}" srcOrd="0" destOrd="0" presId="urn:microsoft.com/office/officeart/2005/8/layout/vList2#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0" loCatId="list" qsTypeId="urn:microsoft.com/office/officeart/2005/8/quickstyle/simple1#10" qsCatId="simple" csTypeId="urn:microsoft.com/office/officeart/2005/8/colors/accent5_5#10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Q6: Playing Tic-Tac-Toe-II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2910" custLinFactNeighborY="36652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0"/>
    <dgm:cxn modelId="{C2578537-3A4F-46AC-9300-60B2A4F1B91A}" type="presOf" srcId="{32F2416B-09FA-423E-9C02-845FDD114C9D}" destId="{50194297-CF02-435B-8854-5C4B7CF11AAC}" srcOrd="0" destOrd="0" presId="urn:microsoft.com/office/officeart/2005/8/layout/vList2#10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11" loCatId="list" qsTypeId="urn:microsoft.com/office/officeart/2005/8/quickstyle/simple1#11" qsCatId="simple" csTypeId="urn:microsoft.com/office/officeart/2005/8/colors/accent5_5#11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Q6: Playing Tic-Tac-Toe-III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2910" custLinFactNeighborY="36652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11"/>
    <dgm:cxn modelId="{C2578537-3A4F-46AC-9300-60B2A4F1B91A}" type="presOf" srcId="{32F2416B-09FA-423E-9C02-845FDD114C9D}" destId="{50194297-CF02-435B-8854-5C4B7CF11AAC}" srcOrd="0" destOrd="0" presId="urn:microsoft.com/office/officeart/2005/8/layout/vList2#11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2" loCatId="list" qsTypeId="urn:microsoft.com/office/officeart/2005/8/quickstyle/simple1#2" qsCatId="simple" csTypeId="urn:microsoft.com/office/officeart/2005/8/colors/accent5_5#2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Recursive call tree</a:t>
          </a:r>
          <a:r>
            <a:rPr lang="en-US" altLang="zh-CN" b="1" dirty="0">
              <a:solidFill>
                <a:srgbClr val="00B050"/>
              </a:solidFill>
            </a:rPr>
            <a:t>-I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2"/>
    <dgm:cxn modelId="{C2578537-3A4F-46AC-9300-60B2A4F1B91A}" type="presOf" srcId="{32F2416B-09FA-423E-9C02-845FDD114C9D}" destId="{50194297-CF02-435B-8854-5C4B7CF11AAC}" srcOrd="0" destOrd="0" presId="urn:microsoft.com/office/officeart/2005/8/layout/vList2#2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3" loCatId="list" qsTypeId="urn:microsoft.com/office/officeart/2005/8/quickstyle/simple1#3" qsCatId="simple" csTypeId="urn:microsoft.com/office/officeart/2005/8/colors/accent5_5#3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00B050"/>
              </a:solidFill>
            </a:rPr>
            <a:t>Recursive call tree</a:t>
          </a:r>
          <a:r>
            <a:rPr lang="en-US" altLang="zh-CN" b="1" dirty="0">
              <a:solidFill>
                <a:srgbClr val="00B050"/>
              </a:solidFill>
            </a:rPr>
            <a:t>-II</a:t>
          </a:r>
          <a:endParaRPr lang="en-US" b="1" dirty="0">
            <a:solidFill>
              <a:srgbClr val="00B050"/>
            </a:solidFill>
          </a:endParaRP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-808" custLinFactNeighborY="741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3"/>
    <dgm:cxn modelId="{C2578537-3A4F-46AC-9300-60B2A4F1B91A}" type="presOf" srcId="{32F2416B-09FA-423E-9C02-845FDD114C9D}" destId="{50194297-CF02-435B-8854-5C4B7CF11AAC}" srcOrd="0" destOrd="0" presId="urn:microsoft.com/office/officeart/2005/8/layout/vList2#3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4" loCatId="list" qsTypeId="urn:microsoft.com/office/officeart/2005/8/quickstyle/simple1#4" qsCatId="simple" csTypeId="urn:microsoft.com/office/officeart/2005/8/colors/accent5_5#4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Q1: Number system conversion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4"/>
    <dgm:cxn modelId="{C2578537-3A4F-46AC-9300-60B2A4F1B91A}" type="presOf" srcId="{32F2416B-09FA-423E-9C02-845FDD114C9D}" destId="{50194297-CF02-435B-8854-5C4B7CF11AAC}" srcOrd="0" destOrd="0" presId="urn:microsoft.com/office/officeart/2005/8/layout/vList2#4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5" loCatId="list" qsTypeId="urn:microsoft.com/office/officeart/2005/8/quickstyle/simple1#5" qsCatId="simple" csTypeId="urn:microsoft.com/office/officeart/2005/8/colors/accent5_5#5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Q2: All Permutations of a string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5"/>
    <dgm:cxn modelId="{C2578537-3A4F-46AC-9300-60B2A4F1B91A}" type="presOf" srcId="{32F2416B-09FA-423E-9C02-845FDD114C9D}" destId="{50194297-CF02-435B-8854-5C4B7CF11AAC}" srcOrd="0" destOrd="0" presId="urn:microsoft.com/office/officeart/2005/8/layout/vList2#5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6" loCatId="list" qsTypeId="urn:microsoft.com/office/officeart/2005/8/quickstyle/simple1#6" qsCatId="simple" csTypeId="urn:microsoft.com/office/officeart/2005/8/colors/accent5_5#6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Q3: Judge palindrome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6"/>
    <dgm:cxn modelId="{C2578537-3A4F-46AC-9300-60B2A4F1B91A}" type="presOf" srcId="{32F2416B-09FA-423E-9C02-845FDD114C9D}" destId="{50194297-CF02-435B-8854-5C4B7CF11AAC}" srcOrd="0" destOrd="0" presId="urn:microsoft.com/office/officeart/2005/8/layout/vList2#6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7" loCatId="list" qsTypeId="urn:microsoft.com/office/officeart/2005/8/quickstyle/simple1#7" qsCatId="simple" csTypeId="urn:microsoft.com/office/officeart/2005/8/colors/accent5_5#7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Q4: Rearrange a list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7"/>
    <dgm:cxn modelId="{C2578537-3A4F-46AC-9300-60B2A4F1B91A}" type="presOf" srcId="{32F2416B-09FA-423E-9C02-845FDD114C9D}" destId="{50194297-CF02-435B-8854-5C4B7CF11AAC}" srcOrd="0" destOrd="0" presId="urn:microsoft.com/office/officeart/2005/8/layout/vList2#7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8" loCatId="list" qsTypeId="urn:microsoft.com/office/officeart/2005/8/quickstyle/simple1#8" qsCatId="simple" csTypeId="urn:microsoft.com/office/officeart/2005/8/colors/accent5_5#8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Q5: Find all the possible subsets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8"/>
    <dgm:cxn modelId="{C2578537-3A4F-46AC-9300-60B2A4F1B91A}" type="presOf" srcId="{32F2416B-09FA-423E-9C02-845FDD114C9D}" destId="{50194297-CF02-435B-8854-5C4B7CF11AAC}" srcOrd="0" destOrd="0" presId="urn:microsoft.com/office/officeart/2005/8/layout/vList2#8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F2416B-09FA-423E-9C02-845FDD114C9D}" type="doc">
      <dgm:prSet loTypeId="urn:microsoft.com/office/officeart/2005/8/layout/vList2#9" loCatId="list" qsTypeId="urn:microsoft.com/office/officeart/2005/8/quickstyle/simple1#9" qsCatId="simple" csTypeId="urn:microsoft.com/office/officeart/2005/8/colors/accent5_5#9" csCatId="accent5" phldr="1"/>
      <dgm:spPr/>
      <dgm:t>
        <a:bodyPr/>
        <a:lstStyle/>
        <a:p>
          <a:endParaRPr lang="en-US"/>
        </a:p>
      </dgm:t>
    </dgm:pt>
    <dgm:pt modelId="{0E8085F9-02A8-4FC2-8D3B-A0AA5F1EC1F7}">
      <dgm:prSet/>
      <dgm:spPr>
        <a:solidFill>
          <a:schemeClr val="accent1">
            <a:lumMod val="75000"/>
            <a:alpha val="9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rgbClr val="FFFF00"/>
              </a:solidFill>
            </a:rPr>
            <a:t>Q6: Playing Tic-Tac-Toe-I</a:t>
          </a:r>
        </a:p>
      </dgm:t>
    </dgm:pt>
    <dgm:pt modelId="{9A9D0BBD-81CC-4ADD-B35B-803AAE39C930}" type="parTrans" cxnId="{35269393-7A07-4D9F-92F8-0A8402EC7C01}">
      <dgm:prSet/>
      <dgm:spPr/>
      <dgm:t>
        <a:bodyPr/>
        <a:lstStyle/>
        <a:p>
          <a:endParaRPr lang="en-US"/>
        </a:p>
      </dgm:t>
    </dgm:pt>
    <dgm:pt modelId="{7CD21E5E-EF6D-4A05-88C0-FACFE117F380}" type="sibTrans" cxnId="{35269393-7A07-4D9F-92F8-0A8402EC7C01}">
      <dgm:prSet/>
      <dgm:spPr/>
      <dgm:t>
        <a:bodyPr/>
        <a:lstStyle/>
        <a:p>
          <a:endParaRPr lang="en-US"/>
        </a:p>
      </dgm:t>
    </dgm:pt>
    <dgm:pt modelId="{50194297-CF02-435B-8854-5C4B7CF11AAC}" type="pres">
      <dgm:prSet presAssocID="{32F2416B-09FA-423E-9C02-845FDD114C9D}" presName="linear" presStyleCnt="0">
        <dgm:presLayoutVars>
          <dgm:animLvl val="lvl"/>
          <dgm:resizeHandles val="exact"/>
        </dgm:presLayoutVars>
      </dgm:prSet>
      <dgm:spPr/>
    </dgm:pt>
    <dgm:pt modelId="{8E22013E-9C26-4AA1-B8B4-D1AA5892233B}" type="pres">
      <dgm:prSet presAssocID="{0E8085F9-02A8-4FC2-8D3B-A0AA5F1EC1F7}" presName="parentText" presStyleLbl="node1" presStyleIdx="0" presStyleCnt="1" custLinFactNeighborX="84" custLinFactNeighborY="-156">
        <dgm:presLayoutVars>
          <dgm:chMax val="0"/>
          <dgm:bulletEnabled val="1"/>
        </dgm:presLayoutVars>
      </dgm:prSet>
      <dgm:spPr/>
    </dgm:pt>
  </dgm:ptLst>
  <dgm:cxnLst>
    <dgm:cxn modelId="{13AF7C06-F6C8-4BB9-92F6-08A3D91BB732}" type="presOf" srcId="{0E8085F9-02A8-4FC2-8D3B-A0AA5F1EC1F7}" destId="{8E22013E-9C26-4AA1-B8B4-D1AA5892233B}" srcOrd="0" destOrd="0" presId="urn:microsoft.com/office/officeart/2005/8/layout/vList2#9"/>
    <dgm:cxn modelId="{C2578537-3A4F-46AC-9300-60B2A4F1B91A}" type="presOf" srcId="{32F2416B-09FA-423E-9C02-845FDD114C9D}" destId="{50194297-CF02-435B-8854-5C4B7CF11AAC}" srcOrd="0" destOrd="0" presId="urn:microsoft.com/office/officeart/2005/8/layout/vList2#9"/>
    <dgm:cxn modelId="{35269393-7A07-4D9F-92F8-0A8402EC7C01}" srcId="{32F2416B-09FA-423E-9C02-845FDD114C9D}" destId="{0E8085F9-02A8-4FC2-8D3B-A0AA5F1EC1F7}" srcOrd="0" destOrd="0" parTransId="{9A9D0BBD-81CC-4ADD-B35B-803AAE39C930}" sibTransId="{7CD21E5E-EF6D-4A05-88C0-FACFE117F380}"/>
    <dgm:cxn modelId="{75D7C567-6F22-493E-8162-2F11CF9E4DF2}" type="presParOf" srcId="{50194297-CF02-435B-8854-5C4B7CF11AAC}" destId="{8E22013E-9C26-4AA1-B8B4-D1AA5892233B}" srcOrd="0" destOrd="0" presId="urn:microsoft.com/office/officeart/2005/8/layout/vList2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28522"/>
          <a:ext cx="10395437" cy="1123199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solidFill>
                <a:srgbClr val="00B050"/>
              </a:solidFill>
            </a:rPr>
            <a:t>Structure of a recursive algorithm</a:t>
          </a:r>
        </a:p>
      </dsp:txBody>
      <dsp:txXfrm>
        <a:off x="54830" y="83352"/>
        <a:ext cx="10285777" cy="10135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Q6: Playing Tic-Tac-Toe-II</a:t>
          </a:r>
        </a:p>
      </dsp:txBody>
      <dsp:txXfrm>
        <a:off x="55972" y="59538"/>
        <a:ext cx="10403656" cy="10346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3566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Q6: Playing Tic-Tac-Toe-III</a:t>
          </a:r>
        </a:p>
      </dsp:txBody>
      <dsp:txXfrm>
        <a:off x="55972" y="59538"/>
        <a:ext cx="10403656" cy="10346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Recursive call tree</a:t>
          </a:r>
          <a:r>
            <a:rPr lang="en-US" altLang="zh-CN" sz="4900" b="1" kern="1200" dirty="0">
              <a:solidFill>
                <a:srgbClr val="00B050"/>
              </a:solidFill>
            </a:rPr>
            <a:t>-I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16995"/>
          <a:ext cx="10395437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B050"/>
              </a:solidFill>
            </a:rPr>
            <a:t>Recursive call tree</a:t>
          </a:r>
          <a:r>
            <a:rPr lang="en-US" altLang="zh-CN" sz="4900" b="1" kern="1200" dirty="0">
              <a:solidFill>
                <a:srgbClr val="00B050"/>
              </a:solidFill>
            </a:rPr>
            <a:t>-II</a:t>
          </a:r>
          <a:endParaRPr lang="en-US" sz="4900" b="1" kern="1200" dirty="0">
            <a:solidFill>
              <a:srgbClr val="00B050"/>
            </a:solidFill>
          </a:endParaRPr>
        </a:p>
      </dsp:txBody>
      <dsp:txXfrm>
        <a:off x="55972" y="72967"/>
        <a:ext cx="10283493" cy="10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Q1: Number system conversion</a:t>
          </a:r>
        </a:p>
      </dsp:txBody>
      <dsp:txXfrm>
        <a:off x="55972" y="55972"/>
        <a:ext cx="10403656" cy="10346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Q2: All Permutations of a string</a:t>
          </a:r>
        </a:p>
      </dsp:txBody>
      <dsp:txXfrm>
        <a:off x="55972" y="55972"/>
        <a:ext cx="10403656" cy="10346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Q3: Judge palindrome</a:t>
          </a:r>
        </a:p>
      </dsp:txBody>
      <dsp:txXfrm>
        <a:off x="55972" y="55972"/>
        <a:ext cx="10403656" cy="10346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Q4: Rearrange a list</a:t>
          </a:r>
        </a:p>
      </dsp:txBody>
      <dsp:txXfrm>
        <a:off x="55972" y="55972"/>
        <a:ext cx="10403656" cy="10346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Q5: Find all the possible subsets</a:t>
          </a:r>
        </a:p>
      </dsp:txBody>
      <dsp:txXfrm>
        <a:off x="55972" y="55972"/>
        <a:ext cx="10403656" cy="10346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2013E-9C26-4AA1-B8B4-D1AA5892233B}">
      <dsp:nvSpPr>
        <dsp:cNvPr id="0" name=""/>
        <dsp:cNvSpPr/>
      </dsp:nvSpPr>
      <dsp:spPr>
        <a:xfrm>
          <a:off x="0" y="0"/>
          <a:ext cx="10515600" cy="1146600"/>
        </a:xfrm>
        <a:prstGeom prst="roundRect">
          <a:avLst/>
        </a:prstGeom>
        <a:solidFill>
          <a:schemeClr val="accent1">
            <a:lumMod val="75000"/>
            <a:alpha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FFFF00"/>
              </a:solidFill>
            </a:rPr>
            <a:t>Q6: Playing Tic-Tac-Toe-I</a:t>
          </a:r>
        </a:p>
      </dsp:txBody>
      <dsp:txXfrm>
        <a:off x="55972" y="55972"/>
        <a:ext cx="10403656" cy="1034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#10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#1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5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#7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#8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#9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10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1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8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2563" y="0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4C42-8D0B-4A87-A2BD-615C5BF9666D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1273175"/>
            <a:ext cx="6108700" cy="3436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4850" y="4902200"/>
            <a:ext cx="5638800" cy="40100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2563" y="9674225"/>
            <a:ext cx="3054350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FE0F3-13EB-40C5-9A6D-2DDBF46043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0E1B6D-CB0E-4747-8721-9A4B69626617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AC770CD-E693-47DC-A6AB-30FC6333656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3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15" y="1611601"/>
            <a:ext cx="11658599" cy="2387600"/>
          </a:xfrm>
        </p:spPr>
        <p:txBody>
          <a:bodyPr>
            <a:normAutofit/>
          </a:bodyPr>
          <a:lstStyle/>
          <a:p>
            <a:r>
              <a:rPr lang="en-AU" sz="3200" b="1" i="1" dirty="0">
                <a:solidFill>
                  <a:srgbClr val="00B050"/>
                </a:solidFill>
              </a:rPr>
              <a:t>Introduction to Computer Science: </a:t>
            </a:r>
            <a:br>
              <a:rPr lang="en-AU" sz="3200" b="1" i="1" dirty="0"/>
            </a:br>
            <a:r>
              <a:rPr lang="en-AU" sz="3200" b="1" i="1" dirty="0">
                <a:solidFill>
                  <a:srgbClr val="0070C0"/>
                </a:solidFill>
              </a:rPr>
              <a:t>Programming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0126"/>
            <a:ext cx="9144000" cy="166926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altLang="zh-CN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Tutorial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  <a:r>
              <a:rPr lang="en-US" sz="3200" dirty="0">
                <a:solidFill>
                  <a:srgbClr val="7030A0"/>
                </a:solidFill>
                <a:latin typeface="Algerian" panose="04020705040A02060702" pitchFamily="82" charset="0"/>
              </a:rPr>
              <a:t>11</a:t>
            </a:r>
            <a:r>
              <a:rPr lang="en-US" sz="3200" b="1" dirty="0">
                <a:solidFill>
                  <a:srgbClr val="7030A0"/>
                </a:solidFill>
                <a:latin typeface="Algerian" panose="04020705040A02060702" pitchFamily="82" charset="0"/>
              </a:rPr>
              <a:t> </a:t>
            </a:r>
          </a:p>
          <a:p>
            <a:r>
              <a:rPr lang="en-US" altLang="zh-CN" sz="3200" dirty="0">
                <a:solidFill>
                  <a:srgbClr val="002060"/>
                </a:solidFill>
                <a:latin typeface="Algerian" panose="04020705040A02060702" pitchFamily="82" charset="0"/>
              </a:rPr>
              <a:t>RECURSIVE ALGORITHM</a:t>
            </a:r>
            <a:endParaRPr lang="en-US" altLang="zh-CN" sz="2400" b="1" dirty="0">
              <a:latin typeface="Algerian" panose="04020705040A02060702" pitchFamily="82" charset="0"/>
            </a:endParaRPr>
          </a:p>
          <a:p>
            <a:endParaRPr lang="en-US" altLang="zh-CN" b="1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40" y="188229"/>
            <a:ext cx="6909744" cy="120479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dist="50800" sx="1000" sy="1000" algn="ctr" rotWithShape="0">
              <a:schemeClr val="bg1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908" y="1685512"/>
            <a:ext cx="8647619" cy="51047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4241" y="1776046"/>
            <a:ext cx="9059925" cy="49849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81" y="2223536"/>
            <a:ext cx="6594510" cy="2866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917" y="5437688"/>
            <a:ext cx="8312785" cy="1227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92891" y="1652036"/>
            <a:ext cx="4290646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B050"/>
                </a:solidFill>
              </a:rPr>
              <a:t>Try to design a recursive algorithm for computer to determine where it should move.  And write a program to allow you and computer to compete and to see whether you could win or not.  Either </a:t>
            </a:r>
            <a:r>
              <a:rPr lang="zh-CN" altLang="en-US" sz="2000" b="1" dirty="0">
                <a:solidFill>
                  <a:srgbClr val="00B050"/>
                </a:solidFill>
              </a:rPr>
              <a:t>○</a:t>
            </a:r>
            <a:r>
              <a:rPr lang="en-US" altLang="zh-CN" sz="2000" b="1" dirty="0">
                <a:solidFill>
                  <a:srgbClr val="00B050"/>
                </a:solidFill>
              </a:rPr>
              <a:t>(moves first)</a:t>
            </a:r>
            <a:r>
              <a:rPr lang="zh-CN" altLang="en-US" sz="2000" b="1" dirty="0">
                <a:solidFill>
                  <a:srgbClr val="00B050"/>
                </a:solidFill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</a:rPr>
              <a:t>or × could be chosen.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381" y="1641048"/>
            <a:ext cx="314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“The game tree”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 27"/>
          <p:cNvSpPr/>
          <p:nvPr/>
        </p:nvSpPr>
        <p:spPr>
          <a:xfrm>
            <a:off x="926304" y="1780373"/>
            <a:ext cx="38234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Computing factorials: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043" y="2586258"/>
            <a:ext cx="4222298" cy="891667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644635" y="2883878"/>
            <a:ext cx="3801208" cy="879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445843" y="2622268"/>
            <a:ext cx="54841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Base case or stopping condition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396128" y="3411416"/>
            <a:ext cx="386861" cy="60666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953101" y="3952074"/>
            <a:ext cx="30688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Original problem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3435943" y="3411416"/>
            <a:ext cx="1749669" cy="54065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288688" y="3966142"/>
            <a:ext cx="22433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 err="1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Subproblem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473935" y="3209193"/>
            <a:ext cx="17585" cy="75694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003401" y="3966142"/>
            <a:ext cx="24721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Simplest case</a:t>
            </a:r>
            <a:endParaRPr lang="en-US" altLang="zh-CN" sz="2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377" y="4831895"/>
            <a:ext cx="7452534" cy="1916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223" y="3675897"/>
            <a:ext cx="4149969" cy="3108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9638" y="3617282"/>
            <a:ext cx="3496600" cy="24698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0777" y="1597762"/>
            <a:ext cx="10260623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</a:rPr>
              <a:t>The recursive call tree consists of small boxes and directed edges between boxes. Each box represents a function call and  is labeled with the name of the function and the actual arguments passed to the function when it was invoked.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</a:rPr>
              <a:t>The </a:t>
            </a:r>
            <a:r>
              <a:rPr lang="en-US" altLang="zh-CN" sz="1600" b="1" dirty="0">
                <a:solidFill>
                  <a:srgbClr val="002060"/>
                </a:solidFill>
              </a:rPr>
              <a:t>directed edges </a:t>
            </a:r>
            <a:r>
              <a:rPr lang="en-US" altLang="zh-CN" sz="1600" dirty="0">
                <a:solidFill>
                  <a:srgbClr val="002060"/>
                </a:solidFill>
              </a:rPr>
              <a:t>between the boxes indicate the flow of execution. The </a:t>
            </a:r>
            <a:r>
              <a:rPr lang="en-US" altLang="zh-CN" sz="1600" b="1" dirty="0">
                <a:solidFill>
                  <a:srgbClr val="002060"/>
                </a:solidFill>
              </a:rPr>
              <a:t>solid edges </a:t>
            </a:r>
            <a:r>
              <a:rPr lang="en-US" altLang="zh-CN" sz="1600" dirty="0">
                <a:solidFill>
                  <a:srgbClr val="002060"/>
                </a:solidFill>
              </a:rPr>
              <a:t>indicate the function from which a call originated. The </a:t>
            </a:r>
            <a:r>
              <a:rPr lang="en-US" altLang="zh-CN" sz="1600" b="1" dirty="0">
                <a:solidFill>
                  <a:srgbClr val="002060"/>
                </a:solidFill>
              </a:rPr>
              <a:t>dashed edges </a:t>
            </a:r>
            <a:r>
              <a:rPr lang="en-US" altLang="zh-CN" sz="1600" dirty="0">
                <a:solidFill>
                  <a:srgbClr val="002060"/>
                </a:solidFill>
              </a:rPr>
              <a:t>indicate function returns and are labeled with the return value if a value is returned to the caller.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rgbClr val="002060"/>
                </a:solidFill>
              </a:rPr>
              <a:t>The edges are listed </a:t>
            </a:r>
            <a:r>
              <a:rPr lang="en-US" altLang="zh-CN" sz="1600" b="1" dirty="0">
                <a:solidFill>
                  <a:srgbClr val="002060"/>
                </a:solidFill>
              </a:rPr>
              <a:t>left to right </a:t>
            </a:r>
            <a:r>
              <a:rPr lang="en-US" altLang="zh-CN" sz="1600" dirty="0">
                <a:solidFill>
                  <a:srgbClr val="002060"/>
                </a:solidFill>
              </a:rPr>
              <a:t>in the order the calls are made.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95692" y="3685402"/>
            <a:ext cx="25321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</a:rPr>
              <a:t>Questions: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1. What are the outputs?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2. What is the value of y?</a:t>
            </a:r>
          </a:p>
          <a:p>
            <a:r>
              <a:rPr lang="en-US" altLang="zh-CN" sz="2000" b="1" dirty="0">
                <a:solidFill>
                  <a:srgbClr val="00B050"/>
                </a:solidFill>
              </a:rPr>
              <a:t>3. What is y if you pass an even number to foo()?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028700" y="351693"/>
          <a:ext cx="10395438" cy="116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548" y="2206868"/>
            <a:ext cx="5864590" cy="38457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3055" y="2206868"/>
            <a:ext cx="3890926" cy="38220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0777" y="6374830"/>
            <a:ext cx="11148646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/>
              <a:t>Reference book: 《Data Structures and Algorithms Using </a:t>
            </a:r>
            <a:r>
              <a:rPr lang="en-US" altLang="zh-CN" sz="1600" b="1" dirty="0" err="1"/>
              <a:t>Python》by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Rance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D.Necaise</a:t>
            </a:r>
            <a:r>
              <a:rPr lang="en-US" altLang="zh-CN" sz="1600" b="1" dirty="0"/>
              <a:t>, Chapter 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700" y="1630133"/>
            <a:ext cx="958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/>
              <a:t>More examples: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405912" y="1727579"/>
            <a:ext cx="11556022" cy="472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Write a program that define a recursive function </a:t>
            </a:r>
            <a:r>
              <a:rPr lang="en-US" altLang="zh-CN" sz="28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def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conv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(n, base)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that can print out the binary(base=2) or octal(base=8) version of the decimal number n.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ii) Modify the program a little bit to provide a way for solving problem Q2 in Assignment 1. What about the reverse order?</a:t>
            </a:r>
          </a:p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iii) Try to draw the recursive call trees of the three programs respectively if the arguments are 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n=12,base=2</a:t>
            </a:r>
            <a:r>
              <a:rPr lang="en-US" altLang="zh-CN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for (</a:t>
            </a:r>
            <a:r>
              <a:rPr lang="en-US" altLang="zh-CN" sz="2800" b="1" dirty="0" err="1">
                <a:solidFill>
                  <a:srgbClr val="0070C0"/>
                </a:solidFill>
                <a:latin typeface="Baskerville Old Face" panose="02020602080505020303" pitchFamily="18" charset="0"/>
              </a:rPr>
              <a:t>i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) and 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n=3125</a:t>
            </a:r>
            <a:r>
              <a:rPr lang="en-US" altLang="zh-CN" sz="2800" b="1" dirty="0">
                <a:solidFill>
                  <a:srgbClr val="7030A0"/>
                </a:solidFill>
                <a:latin typeface="Baskerville Old Face" panose="02020602080505020303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for (ii).</a:t>
            </a:r>
          </a:p>
          <a:p>
            <a:pPr marL="0" indent="0" algn="ctr">
              <a:buClr>
                <a:srgbClr val="7030A0"/>
              </a:buClr>
              <a:buNone/>
            </a:pPr>
            <a:endParaRPr lang="en-US" altLang="zh-CN" sz="2800" b="1" dirty="0">
              <a:solidFill>
                <a:srgbClr val="0070C0"/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/>
          <p:cNvSpPr txBox="1"/>
          <p:nvPr/>
        </p:nvSpPr>
        <p:spPr>
          <a:xfrm>
            <a:off x="551707" y="1806711"/>
            <a:ext cx="11556022" cy="227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recursive program to print out all the possible permutations given a string with distinct characters. A sample run is as following. Draw the recursive call tree for this example.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7170" y="3889863"/>
            <a:ext cx="3552825" cy="2419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525145" y="1859280"/>
            <a:ext cx="11362055" cy="28111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Write a recursive program to define a function to judge whether it is a palindrome or not. If a string is equal to its reverse, then it is a palindrome. </a:t>
            </a:r>
            <a:b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</a:b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For example, “</a:t>
            </a:r>
            <a:r>
              <a:rPr lang="en-US" altLang="zh-CN" sz="2800" b="1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level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and “</a:t>
            </a:r>
            <a:r>
              <a:rPr lang="en-US" altLang="zh-CN" sz="2800" b="1" i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madam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” are palindromes.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525330" y="1859465"/>
            <a:ext cx="11361870" cy="227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Write a recursive algorithm to rearrange a list of integer values so that all the even values appear before all the odd values. A sample run is as following. Draw the recursive tree given </a:t>
            </a:r>
            <a:r>
              <a:rPr lang="en-US" altLang="zh-CN" sz="2800" b="1" dirty="0" err="1">
                <a:solidFill>
                  <a:srgbClr val="FF0000"/>
                </a:solidFill>
                <a:latin typeface="Baskerville Old Face" panose="02020602080505020303" pitchFamily="18" charset="0"/>
              </a:rPr>
              <a:t>lst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=[1,4,3,2]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to be the input.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510" y="4750637"/>
            <a:ext cx="2857143" cy="9904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5812" y="5126827"/>
            <a:ext cx="1352381" cy="2380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346942" y="5074004"/>
            <a:ext cx="827581" cy="3437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1071918" y="381965"/>
          <a:ext cx="10515600" cy="115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/>
          <p:cNvSpPr txBox="1"/>
          <p:nvPr/>
        </p:nvSpPr>
        <p:spPr>
          <a:xfrm>
            <a:off x="525330" y="1859464"/>
            <a:ext cx="11361870" cy="3530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 Write a recursive algorithm to find all the possible subsets of a list(excluding itself). A sample run is as following. In this example the list 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[1,2,3]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is passed to the function and a list of all subsets is returned. Draw the recursive call tree given the list </a:t>
            </a:r>
            <a:r>
              <a:rPr lang="en-US" altLang="zh-CN" sz="2800" b="1" dirty="0">
                <a:solidFill>
                  <a:srgbClr val="FF0000"/>
                </a:solidFill>
                <a:latin typeface="Baskerville Old Face" panose="02020602080505020303" pitchFamily="18" charset="0"/>
              </a:rPr>
              <a:t>[1,2,3] </a:t>
            </a:r>
            <a:r>
              <a:rPr lang="en-US" altLang="zh-CN" sz="2800" b="1" dirty="0">
                <a:solidFill>
                  <a:srgbClr val="0070C0"/>
                </a:solidFill>
                <a:latin typeface="Baskerville Old Face" panose="02020602080505020303" pitchFamily="18" charset="0"/>
              </a:rPr>
              <a:t>as an example. You should be able to rediscover following output by looking at the recursive call tree.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915" y="5602718"/>
            <a:ext cx="7149868" cy="44254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dg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2593</Words>
  <Application>Microsoft Office PowerPoint</Application>
  <PresentationFormat>宽屏</PresentationFormat>
  <Paragraphs>46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Badge</vt:lpstr>
      <vt:lpstr>Introduction to Computer Science:  Programming Methodology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Science:  Programming Methodology</dc:title>
  <dc:creator>Sun Mengqian(SSE)</dc:creator>
  <cp:lastModifiedBy>shu</cp:lastModifiedBy>
  <cp:revision>422</cp:revision>
  <cp:lastPrinted>2017-01-17T05:47:00Z</cp:lastPrinted>
  <dcterms:created xsi:type="dcterms:W3CDTF">2016-01-12T06:06:00Z</dcterms:created>
  <dcterms:modified xsi:type="dcterms:W3CDTF">2023-11-19T06:47:06Z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