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6" r:id="rId4"/>
    <p:sldId id="355" r:id="rId5"/>
    <p:sldId id="312" r:id="rId6"/>
    <p:sldId id="353" r:id="rId7"/>
    <p:sldId id="354" r:id="rId8"/>
    <p:sldId id="313" r:id="rId9"/>
    <p:sldId id="356" r:id="rId10"/>
    <p:sldId id="364" r:id="rId11"/>
    <p:sldId id="357" r:id="rId12"/>
    <p:sldId id="365" r:id="rId13"/>
    <p:sldId id="358" r:id="rId14"/>
    <p:sldId id="359" r:id="rId15"/>
    <p:sldId id="360" r:id="rId16"/>
    <p:sldId id="361" r:id="rId17"/>
    <p:sldId id="362" r:id="rId18"/>
    <p:sldId id="363" r:id="rId19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#1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#1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1.Data Types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2:Convert Celsius to Fahrenheit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3:Compute the volume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2" loCatId="list" qsTypeId="urn:microsoft.com/office/officeart/2005/8/quickstyle/simple1#12" qsCatId="simple" csTypeId="urn:microsoft.com/office/officeart/2005/8/colors/accent5_5#1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4: Sum the digits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12"/>
    <dgm:cxn modelId="{C2578537-3A4F-46AC-9300-60B2A4F1B91A}" type="presOf" srcId="{32F2416B-09FA-423E-9C02-845FDD114C9D}" destId="{50194297-CF02-435B-8854-5C4B7CF11AAC}" srcOrd="0" destOrd="0" presId="urn:microsoft.com/office/officeart/2005/8/layout/vList2#12"/>
    <dgm:cxn modelId="{75D7C567-6F22-493E-8162-2F11CF9E4DF2}" type="presParOf" srcId="{50194297-CF02-435B-8854-5C4B7CF11AAC}" destId="{8E22013E-9C26-4AA1-B8B4-D1AA5892233B}" srcOrd="0" destOrd="0" presId="urn:microsoft.com/office/officeart/2005/8/layout/vList2#1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3" loCatId="list" qsTypeId="urn:microsoft.com/office/officeart/2005/8/quickstyle/simple1#13" qsCatId="simple" csTypeId="urn:microsoft.com/office/officeart/2005/8/colors/accent5_5#1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5: Number of years and days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13"/>
    <dgm:cxn modelId="{C2578537-3A4F-46AC-9300-60B2A4F1B91A}" type="presOf" srcId="{32F2416B-09FA-423E-9C02-845FDD114C9D}" destId="{50194297-CF02-435B-8854-5C4B7CF11AAC}" srcOrd="0" destOrd="0" presId="urn:microsoft.com/office/officeart/2005/8/layout/vList2#13"/>
    <dgm:cxn modelId="{75D7C567-6F22-493E-8162-2F11CF9E4DF2}" type="presParOf" srcId="{50194297-CF02-435B-8854-5C4B7CF11AAC}" destId="{8E22013E-9C26-4AA1-B8B4-D1AA5892233B}" srcOrd="0" destOrd="0" presId="urn:microsoft.com/office/officeart/2005/8/layout/vList2#1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6: Financial application: compound value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2.print() Function-I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2.print() Function II-</a:t>
          </a:r>
          <a:r>
            <a:rPr lang="en-US" b="1" dirty="0" smtClean="0">
              <a:solidFill>
                <a:srgbClr val="FFC000"/>
              </a:solidFill>
            </a:rPr>
            <a:t>Formatted</a:t>
          </a:r>
          <a:r>
            <a:rPr lang="en-US" b="1" dirty="0" smtClean="0">
              <a:solidFill>
                <a:srgbClr val="00B050"/>
              </a:solidFill>
            </a:rPr>
            <a:t> </a:t>
          </a:r>
          <a:r>
            <a:rPr lang="en-US" b="1" dirty="0" smtClean="0">
              <a:solidFill>
                <a:srgbClr val="FFC000"/>
              </a:solidFill>
            </a:rPr>
            <a:t>Output-A</a:t>
          </a:r>
          <a:endParaRPr lang="en-US" dirty="0">
            <a:solidFill>
              <a:srgbClr val="FFC0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ScaleX="98521" custScaleY="112368" custLinFactNeighborX="90" custLinFactNeighborY="-71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1:Print a table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4.input()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#9"/>
    <dgm:cxn modelId="{C2578537-3A4F-46AC-9300-60B2A4F1B91A}" type="presOf" srcId="{32F2416B-09FA-423E-9C02-845FDD114C9D}" destId="{50194297-CF02-435B-8854-5C4B7CF11AAC}" srcOrd="0" destOrd="0" presId="urn:microsoft.com/office/officeart/2005/8/layout/vList2#9"/>
    <dgm:cxn modelId="{75D7C567-6F22-493E-8162-2F11CF9E4DF2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1.Data Types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95383"/>
          <a:ext cx="10515600" cy="9594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>
              <a:solidFill>
                <a:srgbClr val="00B050"/>
              </a:solidFill>
            </a:rPr>
            <a:t>Practice 2:Convert Celsius to Fahrenheit</a:t>
          </a:r>
          <a:endParaRPr lang="en-US" sz="4100" kern="1200" dirty="0">
            <a:solidFill>
              <a:srgbClr val="00B050"/>
            </a:solidFill>
          </a:endParaRPr>
        </a:p>
      </dsp:txBody>
      <dsp:txXfrm>
        <a:off x="46834" y="142217"/>
        <a:ext cx="10421932" cy="865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3:Compute the volume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4: Sum the digits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48583"/>
          <a:ext cx="10515600" cy="10530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>
              <a:solidFill>
                <a:srgbClr val="00B050"/>
              </a:solidFill>
            </a:rPr>
            <a:t>Practice 5: Number of years and days</a:t>
          </a:r>
          <a:endParaRPr lang="en-US" sz="4500" kern="1200" dirty="0">
            <a:solidFill>
              <a:srgbClr val="00B050"/>
            </a:solidFill>
          </a:endParaRPr>
        </a:p>
      </dsp:txBody>
      <dsp:txXfrm>
        <a:off x="51403" y="99986"/>
        <a:ext cx="10412794" cy="9501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7283"/>
          <a:ext cx="10515600" cy="795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00B050"/>
              </a:solidFill>
            </a:rPr>
            <a:t>Practice 6: Financial application: compound value</a:t>
          </a:r>
          <a:endParaRPr lang="en-US" sz="3400" kern="1200" dirty="0">
            <a:solidFill>
              <a:srgbClr val="00B050"/>
            </a:solidFill>
          </a:endParaRPr>
        </a:p>
      </dsp:txBody>
      <dsp:txXfrm>
        <a:off x="38838" y="216121"/>
        <a:ext cx="104379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2.print() Function-I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101132" y="145712"/>
          <a:ext cx="12011680" cy="1235823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>
              <a:solidFill>
                <a:srgbClr val="00B050"/>
              </a:solidFill>
            </a:rPr>
            <a:t>2.print() Function II-</a:t>
          </a:r>
          <a:r>
            <a:rPr lang="en-US" sz="4600" b="1" kern="1200" dirty="0" smtClean="0">
              <a:solidFill>
                <a:srgbClr val="FFC000"/>
              </a:solidFill>
            </a:rPr>
            <a:t>Formatted</a:t>
          </a:r>
          <a:r>
            <a:rPr lang="en-US" sz="4600" b="1" kern="1200" dirty="0" smtClean="0">
              <a:solidFill>
                <a:srgbClr val="00B050"/>
              </a:solidFill>
            </a:rPr>
            <a:t> </a:t>
          </a:r>
          <a:r>
            <a:rPr lang="en-US" sz="4600" b="1" kern="1200" dirty="0" smtClean="0">
              <a:solidFill>
                <a:srgbClr val="FFC000"/>
              </a:solidFill>
            </a:rPr>
            <a:t>Output-A</a:t>
          </a:r>
          <a:endParaRPr lang="en-US" sz="4600" kern="1200" dirty="0">
            <a:solidFill>
              <a:srgbClr val="FFC000"/>
            </a:solidFill>
          </a:endParaRPr>
        </a:p>
      </dsp:txBody>
      <dsp:txXfrm>
        <a:off x="161460" y="206040"/>
        <a:ext cx="11891024" cy="1115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1:Print a table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4.input()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#1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#1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 smtClean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 smtClean="0"/>
            </a:br>
            <a:r>
              <a:rPr lang="en-AU" sz="3200" b="1" i="1" dirty="0" smtClean="0">
                <a:solidFill>
                  <a:srgbClr val="0070C0"/>
                </a:solidFill>
              </a:rPr>
              <a:t>Programming Methodology</a:t>
            </a:r>
            <a:endParaRPr lang="en-AU" sz="32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3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endParaRPr lang="en-US" sz="3200" b="1" dirty="0" smtClean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PYTHON BASICS</a:t>
            </a:r>
            <a:endParaRPr lang="en-US" altLang="zh-CN" sz="3200" dirty="0"/>
          </a:p>
          <a:p>
            <a:endParaRPr lang="en-US" altLang="zh-CN" sz="3200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 dirty="0" smtClean="0">
              <a:latin typeface="Algerian" panose="04020705040A02060702" pitchFamily="82" charset="0"/>
            </a:endParaRPr>
          </a:p>
          <a:p>
            <a:endParaRPr lang="en-US" altLang="zh-CN" b="1" dirty="0" smtClean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14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nput() is a function used for instructing the users to input a string for a variable. </a:t>
            </a:r>
            <a:b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Notice that the data type that input() function return is a </a:t>
            </a:r>
            <a:r>
              <a:rPr lang="en-US" altLang="zh-CN" sz="26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that is, if you assign the result to a variable e.g. </a:t>
            </a:r>
            <a:r>
              <a:rPr lang="en-US" altLang="zh-CN" sz="26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v=input()</a:t>
            </a: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then v is a string data type.</a:t>
            </a:r>
            <a:endParaRPr lang="en-US" altLang="zh-CN" sz="2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a string as a variable for the input() function as an instruction, e.g. </a:t>
            </a:r>
            <a:r>
              <a:rPr lang="en-US" altLang="zh-CN" sz="26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input(“Please input a number:”)</a:t>
            </a:r>
            <a:endParaRPr lang="en-US" altLang="zh-CN" sz="2600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284" y="5173394"/>
            <a:ext cx="30099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val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() is a function used to parse and evaluate the Python expression(a string) you put as a variable for the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function, i.e. as if the </a:t>
            </a:r>
            <a:r>
              <a:rPr lang="en-US" altLang="zh-CN" sz="24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‘’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of the expression is taken away.</a:t>
            </a:r>
            <a:b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val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() is often used together with input() in order to change the string, which is returned by input() function, into the data type you want, e.g. </a:t>
            </a:r>
            <a:r>
              <a:rPr lang="en-US" altLang="zh-CN" sz="24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N=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(input()) 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value passed to variable </a:t>
            </a:r>
            <a:r>
              <a:rPr lang="en-US" altLang="zh-CN" sz="24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N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be an integer, a floating-point number or a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if you input 9, 3.14 or 3&gt;5 respectively, for instance.</a:t>
            </a: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659" y="5724807"/>
            <a:ext cx="3095625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629" y="5610508"/>
            <a:ext cx="3400425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Example: what are the outputs of the following cases?</a:t>
            </a:r>
            <a:endParaRPr lang="en-US" altLang="zh-CN" sz="2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643" y="2785681"/>
            <a:ext cx="1504762" cy="12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183" y="2890442"/>
            <a:ext cx="1619048" cy="10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2989" y="2644221"/>
            <a:ext cx="3626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endParaRPr lang="zh-CN" alt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5708647" y="2644221"/>
            <a:ext cx="4427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a Celsius degree from the console and converts it to Fahrenheit and displays the result. The formula for the conversion is as follows: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𝐟𝐚𝐡𝐫𝐞𝐧𝐡𝐞𝐢𝐭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 smtClean="0">
                    <a:solidFill>
                      <a:srgbClr val="7030A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𝐜𝐞𝐥𝐬𝐢𝐮𝐬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 rotWithShape="1">
                <a:blip r:embed="rId6"/>
                <a:stretch>
                  <a:fillRect t="-1899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1984" y="4389407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6815" y="5273272"/>
            <a:ext cx="8773404" cy="723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in the radius and length of a cylinder and computes the area and volume using the following formulas: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</m:oMath>
                  </m:oMathPara>
                </a14:m>
                <a:endParaRPr lang="en-US" altLang="zh-CN" sz="3200" b="1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𝐯𝐨𝐥𝐮𝐦𝐞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𝐥𝐞𝐧𝐠𝐭𝐡</m:t>
                      </m:r>
                    </m:oMath>
                  </m:oMathPara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 rotWithShape="1">
                <a:blip r:embed="rId6"/>
                <a:stretch>
                  <a:fillRect t="-1899"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3547" y="4788483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281" y="5443597"/>
            <a:ext cx="4735811" cy="1278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reads an integer between 0 and 1000 and adds all the digits in the integer. For example, if an integer is 932, the sum of all its digits is 14. </a:t>
            </a:r>
            <a:r>
              <a:rPr lang="en-US" altLang="zh-CN" sz="2800" b="1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(Hint: Use the % operator to extract digits, and use the // operator to remove the extracted digit. For instance, 932%10=2 and 932//10=93.)</a:t>
            </a:r>
            <a:endParaRPr lang="en-US" altLang="zh-CN" sz="3200" b="1" dirty="0" smtClean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547" y="4987965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830" y="5786229"/>
            <a:ext cx="6826030" cy="682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prompts the user to enter the minutes (e.g., 1 billion), and displays the number of years and days for the minutes. For simplicity, assume a year has 365 days.</a:t>
            </a:r>
            <a:endParaRPr lang="en-US" altLang="zh-CN" sz="3600" b="1" dirty="0" smtClean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377" y="4055980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344" y="4901778"/>
            <a:ext cx="7584928" cy="602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515292"/>
            <a:ext cx="11637817" cy="3917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Suppose you save $100 each month into a saving account with monthly interest rate 0.417%. That is,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)after the first month, the value in the account becomes 100*(1+0.00417)=100.417; ii)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fter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second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month, the value in the account becomes 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(100+100.417)*(1+0.00417) =201.252; iii)after the third month, the value in the account becomes (100+ 201.252)*(1+0.00417)=302.507; and so on. </a:t>
            </a:r>
            <a:r>
              <a:rPr lang="en-US" altLang="zh-CN" sz="2400" b="1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Write a program that prompts the user to enter a monthly saving amount and displays the account value after the sixth month.</a:t>
            </a:r>
            <a:endParaRPr lang="en-US" altLang="zh-CN" sz="2400" b="1" dirty="0" smtClean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942" y="5394031"/>
            <a:ext cx="6330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595" y="6020924"/>
            <a:ext cx="7395215" cy="562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1. Data 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types, e.g. integer, string,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2. </a:t>
            </a:r>
            <a:r>
              <a:rPr lang="en-US" altLang="zh-CN" sz="3200" b="1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print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3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. Some arithmetic operators, e.g. +, -, *, /, //, %, ** etc.</a:t>
            </a: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. </a:t>
            </a:r>
            <a:r>
              <a:rPr lang="en-US" altLang="zh-CN" sz="3200" b="1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input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5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. </a:t>
            </a:r>
            <a:r>
              <a:rPr lang="en-US" altLang="zh-CN" sz="3200" b="1" dirty="0" err="1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 smtClean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 smtClean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There are several data types very often used: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Integer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e.g. 1,19,-36…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Floating-point number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e.g. 3.14159, 9.80…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iii)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e.g. ‘hello world’, ‘123’, ‘www.cuhk.edu.cn’…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iv)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the value can only be </a:t>
            </a:r>
            <a:r>
              <a:rPr lang="en-US" altLang="zh-CN" b="1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True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or </a:t>
            </a:r>
            <a:r>
              <a:rPr lang="en-US" altLang="zh-CN" b="1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False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e.g. 5&gt;9, ‘b’&lt;‘a’,1==‘1’…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v)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e.g. [1,2,3], [‘h’, ‘e’, ‘l’, ‘l’, ‘o’]…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Assign some value of different types to a variable will make it become different data types.  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Using type() function you can check the data type of a variable.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Data types can be forced to change if possible,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e.g. </a:t>
            </a:r>
            <a:r>
              <a:rPr lang="en-US" altLang="zh-CN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int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(9.8)-&gt;9, </a:t>
            </a:r>
            <a:r>
              <a:rPr lang="en-US" altLang="zh-CN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str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(123)-&gt;’123’,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float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(‘9.8’)-&gt;9.8,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   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(‘hello’)-&gt;</a:t>
            </a:r>
            <a:r>
              <a:rPr lang="en-US" altLang="zh-CN" sz="1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[‘h’, ‘e’, ‘l’, ‘l</a:t>
            </a:r>
            <a:r>
              <a:rPr lang="en-US" altLang="zh-CN" sz="1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’, ‘o’]  …</a:t>
            </a:r>
            <a:endParaRPr lang="en-US" altLang="zh-CN" sz="1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rint() is a function-something you can realize some functionalities by calling it.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The “()” is for you to put in some variables as input. 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help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(print) in shell to check how it is used.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The parameters usually used in print() function is print(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value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end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).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“value” is the content you want to print out, e.g.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print(“hello”)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print(1,2,3)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“</a:t>
            </a:r>
            <a:r>
              <a:rPr lang="en-US" altLang="zh-CN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” is the symbol you use to separate many values, by default it is ‘ ’ if without mentioned.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But you can change it to ‘,’, ‘-’or ‘*’ ... e.g.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print(1,2,3,sep=‘,’)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“end” is the symbol you use to end you output, by default it is ‘\n’if not being mentioned.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You can change it to ‘ ’, ‘;’ or ‘end’… e.g.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print(‘hello’, end=‘#’)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0940" y="2196465"/>
            <a:ext cx="1387475" cy="899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“d” in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d’%v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integer type;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“f” in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f’%v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floating point number;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“s” in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s’%v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string.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Determine the space for the variable to be shown: 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number(‘8’) before ‘d’ in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print(‘%8d’%v) 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means 8 spaces for the integer v;</a:t>
            </a:r>
            <a:b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number(‘7.2’) before ‘f’ in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print(‘%7.2f’%v) 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means 7 spaces for the floating point number v while keeping the 2 digits after decimal point ‘.’. 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To align the result leftward, add the symbol ‘-’: </a:t>
            </a:r>
            <a:r>
              <a:rPr lang="en-US" altLang="zh-CN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print(‘%-8d’%v) </a:t>
            </a:r>
            <a:r>
              <a:rPr lang="en-US" altLang="zh-CN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integer v printed from the left of the 8 spaces. Without ‘-’ will align the result rightward.</a:t>
            </a:r>
            <a:endParaRPr lang="en-US" altLang="zh-CN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7355" y="1550035"/>
            <a:ext cx="1257300" cy="73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6945" y="2768600"/>
            <a:ext cx="1092835" cy="47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2665" y="5578475"/>
            <a:ext cx="2602865" cy="816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To print many values within some predefined formats: </a:t>
            </a:r>
            <a:b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print(‘%s has %d petals and is worth %.2f yuan a bunch.’%(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, Price )) </a:t>
            </a:r>
            <a:br>
              <a:rPr lang="en-US" altLang="zh-CN" sz="26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where the variable ‘</a:t>
            </a:r>
            <a:r>
              <a:rPr lang="en-US" altLang="zh-CN" sz="26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name of a flower(string type), </a:t>
            </a:r>
            <a:b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‘</a:t>
            </a:r>
            <a:r>
              <a:rPr lang="en-US" altLang="zh-CN" sz="26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number of petals of the flower(integer type), </a:t>
            </a:r>
            <a:b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‘Price’ is the price of the flower (floating point number).</a:t>
            </a: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160" y="331657"/>
            <a:ext cx="12011680" cy="1235823"/>
            <a:chOff x="101132" y="145712"/>
            <a:chExt cx="12011680" cy="1235823"/>
          </a:xfrm>
        </p:grpSpPr>
        <p:sp>
          <p:nvSpPr>
            <p:cNvPr id="7" name="Rounded Rectangle 6"/>
            <p:cNvSpPr/>
            <p:nvPr/>
          </p:nvSpPr>
          <p:spPr>
            <a:xfrm>
              <a:off x="101132" y="145712"/>
              <a:ext cx="12011680" cy="1235823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161460" y="206040"/>
              <a:ext cx="11891024" cy="1115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dirty="0" smtClean="0">
                  <a:solidFill>
                    <a:srgbClr val="00B050"/>
                  </a:solidFill>
                </a:rPr>
                <a:t>2.print() Function III-</a:t>
              </a:r>
              <a:r>
                <a:rPr lang="en-US" sz="4000" b="1" kern="1200" dirty="0" smtClean="0">
                  <a:solidFill>
                    <a:srgbClr val="FFC000"/>
                  </a:solidFill>
                </a:rPr>
                <a:t>Formatted</a:t>
              </a:r>
              <a:r>
                <a:rPr lang="en-US" sz="4000" b="1" kern="1200" dirty="0" smtClean="0">
                  <a:solidFill>
                    <a:srgbClr val="00B050"/>
                  </a:solidFill>
                </a:rPr>
                <a:t> </a:t>
              </a:r>
              <a:r>
                <a:rPr lang="en-US" sz="4000" b="1" kern="1200" dirty="0" smtClean="0">
                  <a:solidFill>
                    <a:srgbClr val="FFC000"/>
                  </a:solidFill>
                </a:rPr>
                <a:t>Output-B</a:t>
              </a:r>
              <a:endParaRPr lang="en-US" sz="4000" b="1" kern="1200" dirty="0" smtClean="0">
                <a:solidFill>
                  <a:srgbClr val="FFC00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9115" y="5291381"/>
            <a:ext cx="3352800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147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displace the following table(8 spaces for each numbers and they are aligned leftward):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5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050" y="3833447"/>
            <a:ext cx="3885714" cy="23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19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Some arithmetic operators often used: Addition +, Subtraction -, Multiplication *, Division /, Modulus(Remainder) %, Exponent(Power) **, Floor division // etc.</a:t>
            </a: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Order of operations(Operator precedence):</a:t>
            </a: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505" y="3578860"/>
            <a:ext cx="6369050" cy="2195195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735861" y="5773934"/>
            <a:ext cx="11019453" cy="899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Augmented assignment operators: “x+=1” means “x=x+1”, “x//=10” means “x=x//10”, similar for “x-=1”, “x%=10”, “x**=2”,…</a:t>
            </a: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16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Some operators for string type variables:</a:t>
            </a:r>
            <a:b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+: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oncatenation 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- Adds values on either side of the operator</a:t>
            </a:r>
            <a:br>
              <a:rPr lang="en-US" sz="1800" dirty="0" smtClean="0"/>
            </a:b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*: 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Repetition - Creates new strings, concatenating multiple copies of the same </a:t>
            </a:r>
            <a:r>
              <a:rPr lang="en-US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string</a:t>
            </a:r>
            <a:br>
              <a:rPr lang="en-US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[ ]: 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Slice - Gives the character from the given </a:t>
            </a:r>
            <a:r>
              <a:rPr lang="en-US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index</a:t>
            </a:r>
            <a:br>
              <a:rPr lang="en-US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[ : ]: 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Range Slice - Gives the characters from the given range</a:t>
            </a:r>
            <a:br>
              <a:rPr lang="en-US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370" y="4467958"/>
            <a:ext cx="4448176" cy="2285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5307</Words>
  <Application>WPS 演示</Application>
  <PresentationFormat>宽屏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Gill Sans MT</vt:lpstr>
      <vt:lpstr>Algerian</vt:lpstr>
      <vt:lpstr>Cambria</vt:lpstr>
      <vt:lpstr>微软雅黑</vt:lpstr>
      <vt:lpstr>Baskerville Old Face</vt:lpstr>
      <vt:lpstr>Berlin Sans FB Demi</vt:lpstr>
      <vt:lpstr>Impact</vt:lpstr>
      <vt:lpstr>Arial Unicode MS</vt:lpstr>
      <vt:lpstr>华文中宋</vt:lpstr>
      <vt:lpstr>Calibri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Brando</cp:lastModifiedBy>
  <cp:revision>197</cp:revision>
  <cp:lastPrinted>2017-01-17T05:47:00Z</cp:lastPrinted>
  <dcterms:created xsi:type="dcterms:W3CDTF">2016-01-12T06:06:00Z</dcterms:created>
  <dcterms:modified xsi:type="dcterms:W3CDTF">2021-01-07T04:02:27Z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