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96" r:id="rId4"/>
    <p:sldId id="355" r:id="rId5"/>
    <p:sldId id="312" r:id="rId6"/>
    <p:sldId id="353" r:id="rId7"/>
    <p:sldId id="365" r:id="rId8"/>
    <p:sldId id="364" r:id="rId9"/>
    <p:sldId id="313" r:id="rId10"/>
    <p:sldId id="359" r:id="rId11"/>
    <p:sldId id="360" r:id="rId12"/>
    <p:sldId id="361" r:id="rId13"/>
    <p:sldId id="362" r:id="rId14"/>
    <p:sldId id="363" r:id="rId15"/>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1.Idea of flow control</a:t>
          </a:r>
          <a:endParaRPr lang="en-US"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Q5: Find factors</a:t>
          </a:r>
          <a:endParaRPr lang="en-US"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Q6: Display a pyramid</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00B050"/>
              </a:solidFill>
            </a:rPr>
            <a:t>2. Conditional flow</a:t>
          </a:r>
          <a:endParaRPr lang="en-US" dirty="0">
            <a:solidFill>
              <a:srgbClr val="00B05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Lst>
  <dgm:cxnLst>
    <dgm:cxn modelId="{C2578537-3A4F-46AC-9300-60B2A4F1B91A}" type="presOf" srcId="{32F2416B-09FA-423E-9C02-845FDD114C9D}" destId="{50194297-CF02-435B-8854-5C4B7CF11AA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Lst>
  <dgm:cxnLst>
    <dgm:cxn modelId="{C2578537-3A4F-46AC-9300-60B2A4F1B91A}" type="presOf" srcId="{32F2416B-09FA-423E-9C02-845FDD114C9D}" destId="{50194297-CF02-435B-8854-5C4B7CF11AAC}"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Lst>
  <dgm:cxnLst>
    <dgm:cxn modelId="{C2578537-3A4F-46AC-9300-60B2A4F1B91A}" type="presOf" srcId="{32F2416B-09FA-423E-9C02-845FDD114C9D}" destId="{50194297-CF02-435B-8854-5C4B7CF11AAC}"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Q1: Q</a:t>
          </a:r>
          <a:r>
            <a:rPr lang="en-US" altLang="zh-CN" b="1" dirty="0" smtClean="0">
              <a:solidFill>
                <a:srgbClr val="FFFF00"/>
              </a:solidFill>
            </a:rPr>
            <a:t>uadratic equation</a:t>
          </a:r>
          <a:endParaRPr lang="en-US" dirty="0">
            <a:solidFill>
              <a:srgbClr val="FFFF00"/>
            </a:solidFill>
          </a:endParaRPr>
        </a:p>
      </dgm:t>
    </dgm:pt>
    <dgm:pt modelId="{7CD21E5E-EF6D-4A05-88C0-FACFE117F380}" cxnId="{35269393-7A07-4D9F-92F8-0A8402EC7C01}" type="sibTrans">
      <dgm:prSet/>
      <dgm:spPr/>
      <dgm:t>
        <a:bodyPr/>
        <a:lstStyle/>
        <a:p>
          <a:endParaRPr lang="en-US"/>
        </a:p>
      </dgm:t>
    </dgm:pt>
    <dgm:pt modelId="{9A9D0BBD-81CC-4ADD-B35B-803AAE39C930}" cxnId="{35269393-7A07-4D9F-92F8-0A8402EC7C01}" type="par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dgm:presLayoutVars>
          <dgm:chMax val="0"/>
          <dgm:bulletEnabled val="1"/>
        </dgm:presLayoutVars>
      </dgm:prSet>
      <dgm:spPr/>
      <dgm:t>
        <a:bodyPr/>
        <a:lstStyle/>
        <a:p>
          <a:endParaRPr lang="en-US"/>
        </a:p>
      </dgm:t>
    </dgm:pt>
  </dgm:ptLst>
  <dgm:cxnLst>
    <dgm:cxn modelId="{C2578537-3A4F-46AC-9300-60B2A4F1B91A}" type="presOf" srcId="{32F2416B-09FA-423E-9C02-845FDD114C9D}" destId="{50194297-CF02-435B-8854-5C4B7CF11AAC}" srcOrd="0" destOrd="0" presId="urn:microsoft.com/office/officeart/2005/8/layout/vList2"/>
    <dgm:cxn modelId="{35269393-7A07-4D9F-92F8-0A8402EC7C01}" srcId="{32F2416B-09FA-423E-9C02-845FDD114C9D}" destId="{0E8085F9-02A8-4FC2-8D3B-A0AA5F1EC1F7}" srcOrd="0" destOrd="0" parTransId="{9A9D0BBD-81CC-4ADD-B35B-803AAE39C930}" sibTransId="{7CD21E5E-EF6D-4A05-88C0-FACFE117F380}"/>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Q2: Days in a month</a:t>
          </a:r>
          <a:endParaRPr lang="en-US"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Q3: Sum the digits</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custLinFactNeighborY="156">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smtClean="0">
              <a:solidFill>
                <a:srgbClr val="FFFF00"/>
              </a:solidFill>
            </a:rPr>
            <a:t>Q4: Count numbers</a:t>
          </a:r>
          <a:endParaRPr lang="en-US" b="1" dirty="0">
            <a:solidFill>
              <a:srgbClr val="FFFF00"/>
            </a:solidFill>
          </a:endParaRPr>
        </a:p>
      </dgm:t>
    </dgm:pt>
    <dgm:pt modelId="{9A9D0BBD-81CC-4ADD-B35B-803AAE39C930}" cxnId="{35269393-7A07-4D9F-92F8-0A8402EC7C01}" type="parTrans">
      <dgm:prSet/>
      <dgm:spPr/>
      <dgm:t>
        <a:bodyPr/>
        <a:lstStyle/>
        <a:p>
          <a:endParaRPr lang="en-US"/>
        </a:p>
      </dgm:t>
    </dgm:pt>
    <dgm:pt modelId="{7CD21E5E-EF6D-4A05-88C0-FACFE117F380}" cxnId="{35269393-7A07-4D9F-92F8-0A8402EC7C01}" type="sibTrans">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t>
        <a:bodyPr/>
        <a:lstStyle/>
        <a:p>
          <a:endParaRPr lang="en-US"/>
        </a:p>
      </dgm:t>
    </dgm:pt>
    <dgm:pt modelId="{8E22013E-9C26-4AA1-B8B4-D1AA5892233B}" type="pres">
      <dgm:prSet presAssocID="{0E8085F9-02A8-4FC2-8D3B-A0AA5F1EC1F7}" presName="parentText" presStyleLbl="node1" presStyleIdx="0" presStyleCnt="1">
        <dgm:presLayoutVars>
          <dgm:chMax val="0"/>
          <dgm:bulletEnabled val="1"/>
        </dgm:presLayoutVars>
      </dgm:prSet>
      <dgm:spPr/>
      <dgm:t>
        <a:bodyPr/>
        <a:lstStyle/>
        <a:p>
          <a:endParaRPr lang="en-US"/>
        </a:p>
      </dgm:t>
    </dgm:pt>
  </dgm:ptLst>
  <dgm:cxnLst>
    <dgm:cxn modelId="{35269393-7A07-4D9F-92F8-0A8402EC7C01}" srcId="{32F2416B-09FA-423E-9C02-845FDD114C9D}" destId="{0E8085F9-02A8-4FC2-8D3B-A0AA5F1EC1F7}" srcOrd="0" destOrd="0" parTransId="{9A9D0BBD-81CC-4ADD-B35B-803AAE39C930}" sibTransId="{7CD21E5E-EF6D-4A05-88C0-FACFE117F380}"/>
    <dgm:cxn modelId="{C2578537-3A4F-46AC-9300-60B2A4F1B91A}" type="presOf" srcId="{32F2416B-09FA-423E-9C02-845FDD114C9D}" destId="{50194297-CF02-435B-8854-5C4B7CF11AAC}" srcOrd="0" destOrd="0" presId="urn:microsoft.com/office/officeart/2005/8/layout/vList2"/>
    <dgm:cxn modelId="{13AF7C06-F6C8-4BB9-92F6-08A3D91BB732}" type="presOf" srcId="{0E8085F9-02A8-4FC2-8D3B-A0AA5F1EC1F7}" destId="{8E22013E-9C26-4AA1-B8B4-D1AA5892233B}" srcOrd="0" destOrd="0" presId="urn:microsoft.com/office/officeart/2005/8/layout/vList2"/>
    <dgm:cxn modelId="{75D7C567-6F22-493E-8162-2F11CF9E4DF2}" type="presParOf" srcId="{50194297-CF02-435B-8854-5C4B7CF11AAC}" destId="{8E22013E-9C26-4AA1-B8B4-D1AA5892233B}"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1.Idea of flow control</a:t>
          </a:r>
          <a:endParaRPr lang="en-US" sz="4900" kern="1200" dirty="0">
            <a:solidFill>
              <a:srgbClr val="00B050"/>
            </a:solidFill>
          </a:endParaRPr>
        </a:p>
      </dsp:txBody>
      <dsp:txXfrm>
        <a:off x="55972" y="57755"/>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Q5: Find factors</a:t>
          </a:r>
          <a:endParaRPr lang="en-US" sz="4900" kern="1200" dirty="0">
            <a:solidFill>
              <a:srgbClr val="FFFF00"/>
            </a:solidFill>
          </a:endParaRPr>
        </a:p>
      </dsp:txBody>
      <dsp:txXfrm>
        <a:off x="55972" y="57755"/>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Q6: Display a pyramid</a:t>
          </a:r>
          <a:endParaRPr lang="en-US" sz="4900" b="1" kern="1200" dirty="0">
            <a:solidFill>
              <a:srgbClr val="FFFF00"/>
            </a:solidFill>
          </a:endParaRPr>
        </a:p>
      </dsp:txBody>
      <dsp:txXfrm>
        <a:off x="55972" y="57755"/>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2. Conditional flow</a:t>
          </a:r>
          <a:endParaRPr lang="en-US" sz="4900" kern="1200" dirty="0">
            <a:solidFill>
              <a:srgbClr val="00B050"/>
            </a:solidFill>
          </a:endParaRPr>
        </a:p>
      </dsp:txBody>
      <dsp:txXfrm>
        <a:off x="55972" y="57755"/>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Q1: Q</a:t>
          </a:r>
          <a:r>
            <a:rPr lang="en-US" altLang="zh-CN" sz="4900" b="1" kern="1200" dirty="0" smtClean="0">
              <a:solidFill>
                <a:srgbClr val="FFFF00"/>
              </a:solidFill>
            </a:rPr>
            <a:t>uadratic equation</a:t>
          </a:r>
          <a:endParaRPr lang="en-US" sz="4900" kern="1200" dirty="0">
            <a:solidFill>
              <a:srgbClr val="FFFF00"/>
            </a:solidFill>
          </a:endParaRPr>
        </a:p>
      </dsp:txBody>
      <dsp:txXfrm>
        <a:off x="55972" y="57755"/>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Q2: Days in a month</a:t>
          </a:r>
          <a:endParaRPr lang="en-US" sz="4900" kern="1200" dirty="0">
            <a:solidFill>
              <a:srgbClr val="FFFF00"/>
            </a:solidFill>
          </a:endParaRPr>
        </a:p>
      </dsp:txBody>
      <dsp:txXfrm>
        <a:off x="55972" y="57755"/>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3566"/>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Q3: Sum the digits</a:t>
          </a:r>
          <a:endParaRPr lang="en-US" sz="4900" b="1" kern="1200" dirty="0">
            <a:solidFill>
              <a:srgbClr val="FFFF00"/>
            </a:solidFill>
          </a:endParaRPr>
        </a:p>
      </dsp:txBody>
      <dsp:txXfrm>
        <a:off x="55972" y="59538"/>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FFFF00"/>
              </a:solidFill>
            </a:rPr>
            <a:t>Q4: Count numbers</a:t>
          </a:r>
          <a:endParaRPr lang="en-US" sz="4900" b="1" kern="1200" dirty="0">
            <a:solidFill>
              <a:srgbClr val="FFFF00"/>
            </a:solidFill>
          </a:endParaRPr>
        </a:p>
      </dsp:txBody>
      <dsp:txXfrm>
        <a:off x="55972" y="57755"/>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endParaRPr lang="en-US" altLang="zh-CN" smtClean="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4" name="Content Placeholder 3"/>
          <p:cNvSpPr>
            <a:spLocks noGrp="1"/>
          </p:cNvSpPr>
          <p:nvPr>
            <p:ph sz="half" idx="2"/>
          </p:nvPr>
        </p:nvSpPr>
        <p:spPr>
          <a:xfrm>
            <a:off x="1257300"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endParaRPr lang="en-US" altLang="zh-CN" smtClean="0"/>
          </a:p>
        </p:txBody>
      </p:sp>
      <p:sp>
        <p:nvSpPr>
          <p:cNvPr id="6" name="Content Placeholder 5"/>
          <p:cNvSpPr>
            <a:spLocks noGrp="1"/>
          </p:cNvSpPr>
          <p:nvPr>
            <p:ph sz="quarter" idx="4"/>
          </p:nvPr>
        </p:nvSpPr>
        <p:spPr>
          <a:xfrm>
            <a:off x="6633864" y="2909102"/>
            <a:ext cx="4800600" cy="2996398"/>
          </a:xfrm>
        </p:spPr>
        <p:txBody>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endParaRPr lang="en-US" altLang="zh-CN" smtClean="0"/>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smtClean="0"/>
              <a:t>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4.png"/><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1" Type="http://schemas.openxmlformats.org/officeDocument/2006/relationships/slideLayout" Target="../slideLayouts/slideLayout2.xml"/><Relationship Id="rId10" Type="http://schemas.openxmlformats.org/officeDocument/2006/relationships/image" Target="../media/image11.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0" Type="http://schemas.openxmlformats.org/officeDocument/2006/relationships/slideLayout" Target="../slideLayouts/slideLayout2.xml"/><Relationship Id="rId1"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image" Target="../media/image16.png"/><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0" Type="http://schemas.openxmlformats.org/officeDocument/2006/relationships/slideLayout" Target="../slideLayouts/slideLayout2.xml"/><Relationship Id="rId1"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smtClean="0">
                <a:solidFill>
                  <a:srgbClr val="00B050"/>
                </a:solidFill>
              </a:rPr>
              <a:t>Introduction to Computer Science: </a:t>
            </a:r>
            <a:br>
              <a:rPr lang="en-AU" sz="3200" b="1" i="1" dirty="0" smtClean="0"/>
            </a:br>
            <a:r>
              <a:rPr lang="en-AU" sz="3200" b="1" i="1" dirty="0" smtClean="0">
                <a:solidFill>
                  <a:srgbClr val="0070C0"/>
                </a:solidFill>
              </a:rPr>
              <a:t>Programming Methodology</a:t>
            </a:r>
            <a:endParaRPr lang="en-AU" sz="3200" b="1" i="1" dirty="0">
              <a:solidFill>
                <a:srgbClr val="0070C0"/>
              </a:solidFill>
            </a:endParaRP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smtClean="0"/>
          </a:p>
          <a:p>
            <a:r>
              <a:rPr lang="en-US" altLang="zh-CN" sz="3200" b="1" dirty="0" smtClean="0">
                <a:solidFill>
                  <a:srgbClr val="7030A0"/>
                </a:solidFill>
                <a:latin typeface="Algerian" panose="04020705040A02060702" pitchFamily="82" charset="0"/>
              </a:rPr>
              <a:t>Tutorial</a:t>
            </a:r>
            <a:r>
              <a:rPr lang="en-US" sz="3200" b="1" dirty="0" smtClean="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4</a:t>
            </a:r>
            <a:r>
              <a:rPr lang="en-US" sz="3200" b="1" dirty="0" smtClean="0">
                <a:solidFill>
                  <a:srgbClr val="7030A0"/>
                </a:solidFill>
                <a:latin typeface="Algerian" panose="04020705040A02060702" pitchFamily="82" charset="0"/>
              </a:rPr>
              <a:t> </a:t>
            </a:r>
            <a:endParaRPr lang="en-US" sz="3200" b="1" dirty="0" smtClean="0">
              <a:solidFill>
                <a:srgbClr val="7030A0"/>
              </a:solidFill>
              <a:latin typeface="Algerian" panose="04020705040A02060702" pitchFamily="82" charset="0"/>
            </a:endParaRPr>
          </a:p>
          <a:p>
            <a:r>
              <a:rPr lang="en-US" altLang="zh-CN" sz="3200" b="1" smtClean="0">
                <a:solidFill>
                  <a:srgbClr val="002060"/>
                </a:solidFill>
                <a:latin typeface="Algerian" panose="04020705040A02060702" pitchFamily="82" charset="0"/>
              </a:rPr>
              <a:t>Flow control</a:t>
            </a:r>
            <a:endParaRPr lang="en-US" altLang="zh-CN" sz="3200" b="1" dirty="0" smtClean="0">
              <a:solidFill>
                <a:srgbClr val="002060"/>
              </a:solidFill>
              <a:latin typeface="Algerian" panose="04020705040A02060702" pitchFamily="82" charset="0"/>
            </a:endParaRPr>
          </a:p>
          <a:p>
            <a:endParaRPr lang="en-US" altLang="zh-CN" sz="2400" b="1" dirty="0" smtClean="0">
              <a:latin typeface="Algerian" panose="04020705040A02060702" pitchFamily="82" charset="0"/>
            </a:endParaRPr>
          </a:p>
          <a:p>
            <a:endParaRPr lang="en-US" altLang="zh-CN" b="1" dirty="0" smtClean="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1"/>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304801" y="1769295"/>
            <a:ext cx="11048999" cy="28927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Previously we write a program that reads an integer between 0 and 1000 and adds all the digits in the integer. For example, if an integer is 932, the sum of all its digit is 14. Now please use while loop to solve this problem. Your code should be able to handle numbers greater than 1000.</a:t>
            </a:r>
            <a:endParaRPr lang="en-US" altLang="zh-CN" sz="4400" b="1" dirty="0">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3485717" y="4791808"/>
            <a:ext cx="5841212" cy="191992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331324" y="1724224"/>
            <a:ext cx="11556022"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Write a program that reads an unspecified number of integers, determines how many positive and negative values have been read, and computes the total and average of the input values (not counting zeros). Your program ends with the input 0. Display the average as a floating-point number. Here is a sample run:</a:t>
            </a:r>
            <a:endParaRPr lang="en-US" altLang="zh-CN" sz="2800" b="1" dirty="0" smtClean="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4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6"/>
          <a:stretch>
            <a:fillRect/>
          </a:stretch>
        </p:blipFill>
        <p:spPr>
          <a:xfrm>
            <a:off x="2646483" y="4194517"/>
            <a:ext cx="6619284" cy="2303585"/>
          </a:xfrm>
          <a:prstGeom prst="rect">
            <a:avLst/>
          </a:prstGeom>
        </p:spPr>
      </p:pic>
      <p:pic>
        <p:nvPicPr>
          <p:cNvPr id="4" name="Picture 3"/>
          <p:cNvPicPr>
            <a:picLocks noChangeAspect="1"/>
          </p:cNvPicPr>
          <p:nvPr/>
        </p:nvPicPr>
        <p:blipFill>
          <a:blip r:embed="rId7"/>
          <a:stretch>
            <a:fillRect/>
          </a:stretch>
        </p:blipFill>
        <p:spPr>
          <a:xfrm>
            <a:off x="9225826" y="4679023"/>
            <a:ext cx="530072" cy="291020"/>
          </a:xfrm>
          <a:prstGeom prst="rect">
            <a:avLst/>
          </a:prstGeom>
        </p:spPr>
      </p:pic>
      <p:pic>
        <p:nvPicPr>
          <p:cNvPr id="8" name="Picture 7"/>
          <p:cNvPicPr>
            <a:picLocks noChangeAspect="1"/>
          </p:cNvPicPr>
          <p:nvPr/>
        </p:nvPicPr>
        <p:blipFill>
          <a:blip r:embed="rId7"/>
          <a:stretch>
            <a:fillRect/>
          </a:stretch>
        </p:blipFill>
        <p:spPr>
          <a:xfrm>
            <a:off x="9054465" y="5212080"/>
            <a:ext cx="530225" cy="269240"/>
          </a:xfrm>
          <a:prstGeom prst="rect">
            <a:avLst/>
          </a:prstGeom>
        </p:spPr>
      </p:pic>
      <p:pic>
        <p:nvPicPr>
          <p:cNvPr id="10" name="Picture 9"/>
          <p:cNvPicPr>
            <a:picLocks noChangeAspect="1"/>
          </p:cNvPicPr>
          <p:nvPr/>
        </p:nvPicPr>
        <p:blipFill>
          <a:blip r:embed="rId7"/>
          <a:stretch>
            <a:fillRect/>
          </a:stretch>
        </p:blipFill>
        <p:spPr>
          <a:xfrm>
            <a:off x="9054376" y="4970072"/>
            <a:ext cx="530072" cy="291020"/>
          </a:xfrm>
          <a:prstGeom prst="rect">
            <a:avLst/>
          </a:prstGeom>
        </p:spPr>
      </p:pic>
      <p:pic>
        <p:nvPicPr>
          <p:cNvPr id="7" name="Picture 7"/>
          <p:cNvPicPr>
            <a:picLocks noChangeAspect="1"/>
          </p:cNvPicPr>
          <p:nvPr/>
        </p:nvPicPr>
        <p:blipFill>
          <a:blip r:embed="rId7"/>
          <a:stretch>
            <a:fillRect/>
          </a:stretch>
        </p:blipFill>
        <p:spPr>
          <a:xfrm>
            <a:off x="9054465" y="4485640"/>
            <a:ext cx="530225" cy="269240"/>
          </a:xfrm>
          <a:prstGeom prst="rect">
            <a:avLst/>
          </a:prstGeom>
        </p:spPr>
      </p:pic>
      <p:pic>
        <p:nvPicPr>
          <p:cNvPr id="12" name="Picture 3"/>
          <p:cNvPicPr>
            <a:picLocks noChangeAspect="1"/>
          </p:cNvPicPr>
          <p:nvPr/>
        </p:nvPicPr>
        <p:blipFill>
          <a:blip r:embed="rId7"/>
          <a:stretch>
            <a:fillRect/>
          </a:stretch>
        </p:blipFill>
        <p:spPr>
          <a:xfrm>
            <a:off x="9054376" y="4194518"/>
            <a:ext cx="530072" cy="2910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304801" y="1810570"/>
            <a:ext cx="11048999"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Write a program that reads an integer and displays all its smallest factors, also known as prime factors. For example, if the input integer is 120, the output should be as follows:</a:t>
            </a:r>
            <a:endParaRPr lang="en-US" altLang="zh-CN" sz="3200" b="1" dirty="0" smtClean="0">
              <a:solidFill>
                <a:srgbClr val="0070C0"/>
              </a:solidFill>
              <a:latin typeface="Baskerville Old Face" panose="02020602080505020303" pitchFamily="18" charset="0"/>
            </a:endParaRPr>
          </a:p>
          <a:p>
            <a:pPr marL="457200" lvl="1" indent="0">
              <a:buClr>
                <a:srgbClr val="7030A0"/>
              </a:buClr>
              <a:buNone/>
            </a:pPr>
            <a:r>
              <a:rPr lang="en-US" altLang="zh-CN" sz="3200" b="1" dirty="0">
                <a:solidFill>
                  <a:srgbClr val="0070C0"/>
                </a:solidFill>
                <a:latin typeface="Baskerville Old Face" panose="02020602080505020303" pitchFamily="18" charset="0"/>
              </a:rPr>
              <a:t> </a:t>
            </a:r>
            <a:r>
              <a:rPr lang="en-US" altLang="zh-CN" sz="3200" b="1" dirty="0" smtClean="0">
                <a:solidFill>
                  <a:srgbClr val="0070C0"/>
                </a:solidFill>
                <a:latin typeface="Baskerville Old Face" panose="02020602080505020303" pitchFamily="18" charset="0"/>
              </a:rPr>
              <a:t>                 2,2,2,3,5</a:t>
            </a:r>
            <a:endParaRPr lang="en-US" altLang="zh-CN" sz="3600" b="1" dirty="0" smtClean="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277091" y="1779488"/>
            <a:ext cx="11637817"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Write a program that prompts the user to enter an integer from 1 to 15 and displays a pyramid with height of that integer, as shown in the following sample run:</a:t>
            </a:r>
            <a:endParaRPr lang="en-US" altLang="zh-CN" sz="3200" b="1" dirty="0" smtClean="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6"/>
          <a:stretch>
            <a:fillRect/>
          </a:stretch>
        </p:blipFill>
        <p:spPr>
          <a:xfrm>
            <a:off x="3135343" y="4188719"/>
            <a:ext cx="6673258" cy="1826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038" y="1942566"/>
            <a:ext cx="10689861" cy="4801133"/>
          </a:xfrm>
        </p:spPr>
        <p:txBody>
          <a:bodyPr>
            <a:normAutofit/>
          </a:bodyPr>
          <a:lstStyle/>
          <a:p>
            <a:pPr>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1. Idea of flow control.</a:t>
            </a:r>
            <a:endParaRPr lang="en-US" altLang="zh-CN" sz="32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smtClean="0">
                <a:solidFill>
                  <a:srgbClr val="0070C0"/>
                </a:solidFill>
                <a:latin typeface="Baskerville Old Face" panose="02020602080505020303" pitchFamily="18" charset="0"/>
              </a:rPr>
              <a:t>2. Conditional flows.</a:t>
            </a:r>
            <a:endParaRPr lang="en-US" altLang="zh-CN" sz="32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3</a:t>
            </a:r>
            <a:r>
              <a:rPr lang="en-US" altLang="zh-CN" sz="3200" b="1" dirty="0" smtClean="0">
                <a:solidFill>
                  <a:srgbClr val="0070C0"/>
                </a:solidFill>
                <a:latin typeface="Baskerville Old Face" panose="02020602080505020303" pitchFamily="18" charset="0"/>
              </a:rPr>
              <a:t>. Repeated flows:</a:t>
            </a:r>
            <a:endParaRPr lang="en-US" altLang="zh-CN" sz="3200" b="1" dirty="0" smtClean="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r>
              <a:rPr lang="en-US" altLang="zh-CN" sz="2800" b="1" dirty="0" err="1" smtClean="0">
                <a:solidFill>
                  <a:srgbClr val="0070C0"/>
                </a:solidFill>
                <a:latin typeface="Baskerville Old Face" panose="02020602080505020303" pitchFamily="18" charset="0"/>
              </a:rPr>
              <a:t>i</a:t>
            </a:r>
            <a:r>
              <a:rPr lang="en-US" altLang="zh-CN" sz="2800" b="1" dirty="0" smtClean="0">
                <a:solidFill>
                  <a:srgbClr val="0070C0"/>
                </a:solidFill>
                <a:latin typeface="Baskerville Old Face" panose="02020602080505020303" pitchFamily="18" charset="0"/>
              </a:rPr>
              <a:t>) For loops;		ii) While loops.</a:t>
            </a:r>
            <a:endParaRPr lang="en-US" altLang="zh-CN" sz="28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4</a:t>
            </a:r>
            <a:r>
              <a:rPr lang="en-US" altLang="zh-CN" sz="3200" b="1" dirty="0" smtClean="0">
                <a:solidFill>
                  <a:srgbClr val="0070C0"/>
                </a:solidFill>
                <a:latin typeface="Baskerville Old Face" panose="02020602080505020303" pitchFamily="18" charset="0"/>
              </a:rPr>
              <a:t>. Break and Continue.</a:t>
            </a:r>
            <a:endParaRPr lang="en-US" altLang="zh-CN" sz="32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5</a:t>
            </a:r>
            <a:r>
              <a:rPr lang="en-US" altLang="zh-CN" sz="3200" b="1" dirty="0" smtClean="0">
                <a:solidFill>
                  <a:srgbClr val="0070C0"/>
                </a:solidFill>
                <a:latin typeface="Baskerville Old Face" panose="02020602080505020303" pitchFamily="18" charset="0"/>
              </a:rPr>
              <a:t>. Try/except.</a:t>
            </a:r>
            <a:endParaRPr lang="en-US" altLang="zh-CN" sz="3200" b="1" dirty="0" smtClean="0">
              <a:solidFill>
                <a:srgbClr val="0070C0"/>
              </a:solidFill>
              <a:latin typeface="Baskerville Old Face" panose="02020602080505020303" pitchFamily="18" charset="0"/>
            </a:endParaRPr>
          </a:p>
        </p:txBody>
      </p:sp>
      <p:grpSp>
        <p:nvGrpSpPr>
          <p:cNvPr id="4" name="Group 3"/>
          <p:cNvGrpSpPr/>
          <p:nvPr/>
        </p:nvGrpSpPr>
        <p:grpSpPr>
          <a:xfrm>
            <a:off x="1083039" y="491191"/>
            <a:ext cx="10515600" cy="1146600"/>
            <a:chOff x="0" y="1783"/>
            <a:chExt cx="10515600" cy="1146600"/>
          </a:xfrm>
        </p:grpSpPr>
        <p:sp>
          <p:nvSpPr>
            <p:cNvPr id="5" name="Rounded Rectangle 4"/>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6"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dirty="0" smtClean="0">
                  <a:solidFill>
                    <a:srgbClr val="00B050"/>
                  </a:solidFill>
                  <a:latin typeface="Berlin Sans FB Demi" panose="020E0802020502020306" pitchFamily="34" charset="0"/>
                </a:rPr>
                <a:t>Outline</a:t>
              </a:r>
              <a:r>
                <a:rPr lang="en-US" sz="4900" b="1" kern="1200" dirty="0" smtClean="0">
                  <a:solidFill>
                    <a:srgbClr val="00B050"/>
                  </a:solidFill>
                  <a:latin typeface="Algerian" panose="04020705040A02060702" pitchFamily="82" charset="0"/>
                </a:rPr>
                <a:t> </a:t>
              </a:r>
              <a:endParaRPr lang="en-US" sz="4900" b="1" kern="1200" dirty="0">
                <a:solidFill>
                  <a:srgbClr val="00B050"/>
                </a:solidFill>
                <a:latin typeface="Algerian" panose="04020705040A02060702" pitchFamily="82"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Content Placeholder 2"/>
          <p:cNvSpPr txBox="1"/>
          <p:nvPr/>
        </p:nvSpPr>
        <p:spPr>
          <a:xfrm>
            <a:off x="735861" y="1791019"/>
            <a:ext cx="11019453" cy="13539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smtClean="0">
                <a:solidFill>
                  <a:srgbClr val="FF0000"/>
                </a:solidFill>
                <a:latin typeface="Baskerville Old Face" panose="02020602080505020303" pitchFamily="18" charset="0"/>
              </a:rPr>
              <a:t>Flow control: execute individual statements, instructions or function calls in a specific order – one line by one line from up to down.</a:t>
            </a:r>
            <a:endParaRPr lang="en-US" altLang="zh-CN" sz="2400" b="1" dirty="0">
              <a:solidFill>
                <a:srgbClr val="FF0000"/>
              </a:solidFill>
              <a:latin typeface="Baskerville Old Face" panose="02020602080505020303" pitchFamily="18" charset="0"/>
            </a:endParaRPr>
          </a:p>
        </p:txBody>
      </p:sp>
      <p:pic>
        <p:nvPicPr>
          <p:cNvPr id="6" name="Picture 5"/>
          <p:cNvPicPr>
            <a:picLocks noChangeAspect="1"/>
          </p:cNvPicPr>
          <p:nvPr/>
        </p:nvPicPr>
        <p:blipFill>
          <a:blip r:embed="rId6"/>
          <a:stretch>
            <a:fillRect/>
          </a:stretch>
        </p:blipFill>
        <p:spPr>
          <a:xfrm>
            <a:off x="1569720" y="3459480"/>
            <a:ext cx="4739640" cy="3085465"/>
          </a:xfrm>
          <a:prstGeom prst="rect">
            <a:avLst/>
          </a:prstGeom>
        </p:spPr>
      </p:pic>
      <p:sp>
        <p:nvSpPr>
          <p:cNvPr id="7" name="Content Placeholder 2"/>
          <p:cNvSpPr txBox="1"/>
          <p:nvPr/>
        </p:nvSpPr>
        <p:spPr>
          <a:xfrm>
            <a:off x="7444650" y="2980414"/>
            <a:ext cx="4527467" cy="14277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smtClean="0">
                <a:solidFill>
                  <a:srgbClr val="002060"/>
                </a:solidFill>
                <a:latin typeface="Baskerville Old Face" panose="02020602080505020303" pitchFamily="18" charset="0"/>
              </a:rPr>
              <a:t>Look at the flow chart on the left – imagine a water flow from start to end.</a:t>
            </a:r>
            <a:endParaRPr lang="en-US" altLang="zh-CN" sz="2400" b="1" dirty="0">
              <a:solidFill>
                <a:srgbClr val="002060"/>
              </a:solidFill>
              <a:latin typeface="Baskerville Old Face" panose="02020602080505020303" pitchFamily="18" charset="0"/>
            </a:endParaRPr>
          </a:p>
        </p:txBody>
      </p:sp>
      <p:sp>
        <p:nvSpPr>
          <p:cNvPr id="8" name="Content Placeholder 2"/>
          <p:cNvSpPr txBox="1"/>
          <p:nvPr/>
        </p:nvSpPr>
        <p:spPr>
          <a:xfrm>
            <a:off x="7334160" y="5022135"/>
            <a:ext cx="4527467" cy="142773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b="1" dirty="0" smtClean="0">
                <a:solidFill>
                  <a:srgbClr val="FFFF00"/>
                </a:solidFill>
                <a:latin typeface="Baskerville Old Face" panose="02020602080505020303" pitchFamily="18" charset="0"/>
              </a:rPr>
              <a:t>1. If statement: conditional flow</a:t>
            </a:r>
            <a:endParaRPr lang="en-US" altLang="zh-CN" b="1" dirty="0" smtClean="0">
              <a:solidFill>
                <a:srgbClr val="FFFF00"/>
              </a:solidFill>
              <a:latin typeface="Baskerville Old Face" panose="02020602080505020303" pitchFamily="18" charset="0"/>
            </a:endParaRPr>
          </a:p>
          <a:p>
            <a:pPr>
              <a:buClr>
                <a:srgbClr val="7030A0"/>
              </a:buClr>
              <a:buFont typeface="Wingdings" panose="05000000000000000000" pitchFamily="2" charset="2"/>
              <a:buChar char="Ø"/>
            </a:pPr>
            <a:r>
              <a:rPr lang="en-US" altLang="zh-CN" b="1" dirty="0" smtClean="0">
                <a:solidFill>
                  <a:srgbClr val="FFFF00"/>
                </a:solidFill>
                <a:latin typeface="Baskerville Old Face" panose="02020602080505020303" pitchFamily="18" charset="0"/>
              </a:rPr>
              <a:t>2. Loops: repeated flow(while loop and for loop)</a:t>
            </a:r>
            <a:endParaRPr lang="en-US" altLang="zh-CN" b="1" dirty="0" smtClean="0">
              <a:solidFill>
                <a:srgbClr val="FFFF00"/>
              </a:solidFill>
              <a:latin typeface="Baskerville Old Face" panose="0202060208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Content Placeholder 2"/>
          <p:cNvSpPr txBox="1"/>
          <p:nvPr/>
        </p:nvSpPr>
        <p:spPr>
          <a:xfrm>
            <a:off x="838200" y="1887734"/>
            <a:ext cx="11019453" cy="18665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smtClean="0">
                <a:solidFill>
                  <a:srgbClr val="0070C0"/>
                </a:solidFill>
                <a:latin typeface="Baskerville Old Face" panose="02020602080505020303" pitchFamily="18" charset="0"/>
              </a:rPr>
              <a:t>Conditional flow (or “Decision flow”):</a:t>
            </a:r>
            <a:endParaRPr lang="en-US" altLang="zh-CN" sz="26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2600" b="1" dirty="0" smtClean="0">
                <a:solidFill>
                  <a:srgbClr val="0070C0"/>
                </a:solidFill>
                <a:latin typeface="Baskerville Old Face" panose="02020602080505020303" pitchFamily="18" charset="0"/>
              </a:rPr>
              <a:t>1. One way decision (if);     </a:t>
            </a:r>
            <a:br>
              <a:rPr lang="en-US" altLang="zh-CN" sz="2600" b="1" dirty="0" smtClean="0">
                <a:solidFill>
                  <a:srgbClr val="0070C0"/>
                </a:solidFill>
                <a:latin typeface="Baskerville Old Face" panose="02020602080505020303" pitchFamily="18" charset="0"/>
              </a:rPr>
            </a:br>
            <a:r>
              <a:rPr lang="en-US" altLang="zh-CN" sz="2600" b="1" dirty="0" smtClean="0">
                <a:solidFill>
                  <a:srgbClr val="0070C0"/>
                </a:solidFill>
                <a:latin typeface="Baskerville Old Face" panose="02020602080505020303" pitchFamily="18" charset="0"/>
              </a:rPr>
              <a:t>2</a:t>
            </a:r>
            <a:r>
              <a:rPr lang="en-US" altLang="zh-CN" sz="2600" b="1" dirty="0">
                <a:solidFill>
                  <a:srgbClr val="0070C0"/>
                </a:solidFill>
                <a:latin typeface="Baskerville Old Face" panose="02020602080505020303" pitchFamily="18" charset="0"/>
              </a:rPr>
              <a:t>. Two way decision (if, else</a:t>
            </a:r>
            <a:r>
              <a:rPr lang="en-US" altLang="zh-CN" sz="2600" b="1" dirty="0" smtClean="0">
                <a:solidFill>
                  <a:srgbClr val="0070C0"/>
                </a:solidFill>
                <a:latin typeface="Baskerville Old Face" panose="02020602080505020303" pitchFamily="18" charset="0"/>
              </a:rPr>
              <a:t>);    </a:t>
            </a:r>
            <a:br>
              <a:rPr lang="en-US" altLang="zh-CN" sz="2600" b="1" dirty="0" smtClean="0">
                <a:solidFill>
                  <a:srgbClr val="0070C0"/>
                </a:solidFill>
                <a:latin typeface="Baskerville Old Face" panose="02020602080505020303" pitchFamily="18" charset="0"/>
              </a:rPr>
            </a:br>
            <a:r>
              <a:rPr lang="en-US" altLang="zh-CN" sz="2600" b="1" dirty="0" smtClean="0">
                <a:solidFill>
                  <a:srgbClr val="0070C0"/>
                </a:solidFill>
                <a:latin typeface="Baskerville Old Face" panose="02020602080505020303" pitchFamily="18" charset="0"/>
              </a:rPr>
              <a:t>3</a:t>
            </a:r>
            <a:r>
              <a:rPr lang="en-US" altLang="zh-CN" sz="2600" b="1" dirty="0">
                <a:solidFill>
                  <a:srgbClr val="0070C0"/>
                </a:solidFill>
                <a:latin typeface="Baskerville Old Face" panose="02020602080505020303" pitchFamily="18" charset="0"/>
              </a:rPr>
              <a:t>. Multi-way decision (if, </a:t>
            </a:r>
            <a:r>
              <a:rPr lang="en-US" altLang="zh-CN" sz="2600" b="1" dirty="0" err="1">
                <a:solidFill>
                  <a:srgbClr val="0070C0"/>
                </a:solidFill>
                <a:latin typeface="Baskerville Old Face" panose="02020602080505020303" pitchFamily="18" charset="0"/>
              </a:rPr>
              <a:t>elif</a:t>
            </a:r>
            <a:r>
              <a:rPr lang="en-US" altLang="zh-CN" sz="2600" b="1" dirty="0" smtClean="0">
                <a:solidFill>
                  <a:srgbClr val="0070C0"/>
                </a:solidFill>
                <a:latin typeface="Baskerville Old Face" panose="02020602080505020303" pitchFamily="18" charset="0"/>
              </a:rPr>
              <a:t>, …, </a:t>
            </a:r>
            <a:r>
              <a:rPr lang="en-US" altLang="zh-CN" sz="2600" b="1" dirty="0">
                <a:solidFill>
                  <a:srgbClr val="0070C0"/>
                </a:solidFill>
                <a:latin typeface="Baskerville Old Face" panose="02020602080505020303" pitchFamily="18" charset="0"/>
              </a:rPr>
              <a:t>else).</a:t>
            </a:r>
            <a:endParaRPr lang="en-US" altLang="zh-CN" sz="2600" b="1" dirty="0">
              <a:solidFill>
                <a:srgbClr val="0070C0"/>
              </a:solidFill>
              <a:latin typeface="Baskerville Old Face" panose="02020602080505020303" pitchFamily="18" charset="0"/>
            </a:endParaRPr>
          </a:p>
          <a:p>
            <a:pPr marL="457200" lvl="1" indent="0">
              <a:buClr>
                <a:srgbClr val="7030A0"/>
              </a:buClr>
              <a:buNone/>
            </a:pPr>
            <a:endParaRPr lang="en-US" altLang="zh-CN" sz="2200" b="1" dirty="0">
              <a:solidFill>
                <a:srgbClr val="0070C0"/>
              </a:solidFill>
              <a:latin typeface="Baskerville Old Face" panose="02020602080505020303" pitchFamily="18" charset="0"/>
            </a:endParaRPr>
          </a:p>
        </p:txBody>
      </p:sp>
      <p:pic>
        <p:nvPicPr>
          <p:cNvPr id="9" name="Picture 8"/>
          <p:cNvPicPr>
            <a:picLocks noChangeAspect="1"/>
          </p:cNvPicPr>
          <p:nvPr/>
        </p:nvPicPr>
        <p:blipFill>
          <a:blip r:embed="rId6"/>
          <a:stretch>
            <a:fillRect/>
          </a:stretch>
        </p:blipFill>
        <p:spPr>
          <a:xfrm>
            <a:off x="1498600" y="3754120"/>
            <a:ext cx="6453505" cy="962660"/>
          </a:xfrm>
          <a:prstGeom prst="rect">
            <a:avLst/>
          </a:prstGeom>
        </p:spPr>
      </p:pic>
      <p:pic>
        <p:nvPicPr>
          <p:cNvPr id="10" name="Picture 9"/>
          <p:cNvPicPr>
            <a:picLocks noChangeAspect="1"/>
          </p:cNvPicPr>
          <p:nvPr/>
        </p:nvPicPr>
        <p:blipFill>
          <a:blip r:embed="rId7"/>
          <a:stretch>
            <a:fillRect/>
          </a:stretch>
        </p:blipFill>
        <p:spPr>
          <a:xfrm>
            <a:off x="1498600" y="5019040"/>
            <a:ext cx="5464810" cy="1319530"/>
          </a:xfrm>
          <a:prstGeom prst="rect">
            <a:avLst/>
          </a:prstGeom>
        </p:spPr>
      </p:pic>
      <p:pic>
        <p:nvPicPr>
          <p:cNvPr id="11" name="Picture 10"/>
          <p:cNvPicPr>
            <a:picLocks noChangeAspect="1"/>
          </p:cNvPicPr>
          <p:nvPr/>
        </p:nvPicPr>
        <p:blipFill>
          <a:blip r:embed="rId8"/>
          <a:stretch>
            <a:fillRect/>
          </a:stretch>
        </p:blipFill>
        <p:spPr>
          <a:xfrm>
            <a:off x="7689215" y="5019040"/>
            <a:ext cx="3401695" cy="1677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1"/>
          <a:stretch>
            <a:fillRect/>
          </a:stretch>
        </p:blipFill>
        <p:spPr>
          <a:xfrm>
            <a:off x="6404058" y="3149074"/>
            <a:ext cx="4185269" cy="3577287"/>
          </a:xfrm>
          <a:prstGeom prst="rect">
            <a:avLst/>
          </a:prstGeom>
        </p:spPr>
      </p:pic>
      <p:sp>
        <p:nvSpPr>
          <p:cNvPr id="26" name="Rectangle 25"/>
          <p:cNvSpPr/>
          <p:nvPr/>
        </p:nvSpPr>
        <p:spPr>
          <a:xfrm>
            <a:off x="8634095" y="3493135"/>
            <a:ext cx="3117850" cy="1097280"/>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Rectangle 26"/>
          <p:cNvSpPr/>
          <p:nvPr/>
        </p:nvSpPr>
        <p:spPr>
          <a:xfrm>
            <a:off x="9478645" y="4914900"/>
            <a:ext cx="2623185" cy="1811655"/>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Rectangle 24"/>
          <p:cNvSpPr/>
          <p:nvPr/>
        </p:nvSpPr>
        <p:spPr>
          <a:xfrm>
            <a:off x="8042275" y="2066925"/>
            <a:ext cx="3461385" cy="1292225"/>
          </a:xfrm>
          <a:prstGeom prst="rect">
            <a:avLst/>
          </a:prstGeom>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766115" y="1615207"/>
            <a:ext cx="9823701" cy="209779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smtClean="0">
                <a:solidFill>
                  <a:srgbClr val="0070C0"/>
                </a:solidFill>
                <a:latin typeface="Baskerville Old Face" panose="02020602080505020303" pitchFamily="18" charset="0"/>
              </a:rPr>
              <a:t>Use loops to execute statements repeatedly.</a:t>
            </a:r>
            <a:endParaRPr lang="en-US" altLang="zh-CN" sz="2400" b="1" dirty="0">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3.Repeated flow</a:t>
              </a:r>
              <a:endParaRPr lang="en-US" sz="4900" kern="1200" dirty="0">
                <a:solidFill>
                  <a:srgbClr val="00B050"/>
                </a:solidFill>
              </a:endParaRPr>
            </a:p>
          </p:txBody>
        </p:sp>
      </p:grpSp>
      <p:pic>
        <p:nvPicPr>
          <p:cNvPr id="2" name="Picture 1"/>
          <p:cNvPicPr>
            <a:picLocks noChangeAspect="1"/>
          </p:cNvPicPr>
          <p:nvPr/>
        </p:nvPicPr>
        <p:blipFill>
          <a:blip r:embed="rId7"/>
          <a:stretch>
            <a:fillRect/>
          </a:stretch>
        </p:blipFill>
        <p:spPr>
          <a:xfrm>
            <a:off x="1248931" y="2256222"/>
            <a:ext cx="2501390" cy="646777"/>
          </a:xfrm>
          <a:prstGeom prst="rect">
            <a:avLst/>
          </a:prstGeom>
        </p:spPr>
      </p:pic>
      <p:pic>
        <p:nvPicPr>
          <p:cNvPr id="3" name="Picture 2"/>
          <p:cNvPicPr>
            <a:picLocks noChangeAspect="1"/>
          </p:cNvPicPr>
          <p:nvPr/>
        </p:nvPicPr>
        <p:blipFill>
          <a:blip r:embed="rId8"/>
          <a:stretch>
            <a:fillRect/>
          </a:stretch>
        </p:blipFill>
        <p:spPr>
          <a:xfrm>
            <a:off x="1248948" y="3068453"/>
            <a:ext cx="4839138" cy="857174"/>
          </a:xfrm>
          <a:prstGeom prst="rect">
            <a:avLst/>
          </a:prstGeom>
        </p:spPr>
      </p:pic>
      <p:pic>
        <p:nvPicPr>
          <p:cNvPr id="11" name="Picture 10"/>
          <p:cNvPicPr>
            <a:picLocks noChangeAspect="1"/>
          </p:cNvPicPr>
          <p:nvPr/>
        </p:nvPicPr>
        <p:blipFill>
          <a:blip r:embed="rId9"/>
          <a:stretch>
            <a:fillRect/>
          </a:stretch>
        </p:blipFill>
        <p:spPr>
          <a:xfrm>
            <a:off x="1249263" y="4281812"/>
            <a:ext cx="4761213" cy="857174"/>
          </a:xfrm>
          <a:prstGeom prst="rect">
            <a:avLst/>
          </a:prstGeom>
        </p:spPr>
      </p:pic>
      <p:pic>
        <p:nvPicPr>
          <p:cNvPr id="12" name="Picture 11"/>
          <p:cNvPicPr>
            <a:picLocks noChangeAspect="1"/>
          </p:cNvPicPr>
          <p:nvPr/>
        </p:nvPicPr>
        <p:blipFill>
          <a:blip r:embed="rId10"/>
          <a:stretch>
            <a:fillRect/>
          </a:stretch>
        </p:blipFill>
        <p:spPr>
          <a:xfrm>
            <a:off x="1249263" y="5376199"/>
            <a:ext cx="4761213" cy="1262383"/>
          </a:xfrm>
          <a:prstGeom prst="rect">
            <a:avLst/>
          </a:prstGeom>
        </p:spPr>
      </p:pic>
      <p:sp>
        <p:nvSpPr>
          <p:cNvPr id="13" name="4-Point Star 12"/>
          <p:cNvSpPr/>
          <p:nvPr/>
        </p:nvSpPr>
        <p:spPr>
          <a:xfrm>
            <a:off x="766115" y="242628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4-Point Star 13"/>
          <p:cNvSpPr/>
          <p:nvPr/>
        </p:nvSpPr>
        <p:spPr>
          <a:xfrm>
            <a:off x="788480" y="435504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4-Point Star 17"/>
          <p:cNvSpPr/>
          <p:nvPr/>
        </p:nvSpPr>
        <p:spPr>
          <a:xfrm>
            <a:off x="5899594" y="3220437"/>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155055" y="2195195"/>
            <a:ext cx="1506855" cy="706755"/>
          </a:xfrm>
          <a:prstGeom prst="rect">
            <a:avLst/>
          </a:prstGeom>
          <a:effectLst>
            <a:innerShdw blurRad="63500" dist="50800" dir="162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CN" sz="2000" b="1" i="1" dirty="0" smtClean="0">
                <a:solidFill>
                  <a:srgbClr val="002060"/>
                </a:solidFill>
              </a:rPr>
              <a:t>About range()</a:t>
            </a:r>
            <a:endParaRPr lang="en-US" altLang="zh-CN" sz="2000" b="1" i="1" dirty="0" smtClean="0">
              <a:solidFill>
                <a:srgbClr val="002060"/>
              </a:solidFill>
            </a:endParaRPr>
          </a:p>
        </p:txBody>
      </p:sp>
      <p:sp>
        <p:nvSpPr>
          <p:cNvPr id="20" name="TextBox 19"/>
          <p:cNvSpPr txBox="1"/>
          <p:nvPr/>
        </p:nvSpPr>
        <p:spPr>
          <a:xfrm>
            <a:off x="8742045" y="3575050"/>
            <a:ext cx="2875915" cy="1014730"/>
          </a:xfrm>
          <a:prstGeom prst="rect">
            <a:avLst/>
          </a:prstGeom>
          <a:noFill/>
        </p:spPr>
        <p:txBody>
          <a:bodyPr wrap="square" rtlCol="0">
            <a:spAutoFit/>
          </a:bodyPr>
          <a:lstStyle/>
          <a:p>
            <a:r>
              <a:rPr lang="en-US" altLang="zh-CN" sz="2000" b="1" i="1" dirty="0" smtClean="0">
                <a:solidFill>
                  <a:srgbClr val="002060"/>
                </a:solidFill>
              </a:rPr>
              <a:t>*range() can be changed into list types</a:t>
            </a:r>
            <a:endParaRPr lang="zh-CN" altLang="en-US" sz="2000" b="1" i="1" dirty="0">
              <a:solidFill>
                <a:srgbClr val="002060"/>
              </a:solidFill>
            </a:endParaRPr>
          </a:p>
        </p:txBody>
      </p:sp>
      <p:sp>
        <p:nvSpPr>
          <p:cNvPr id="21" name="TextBox 20"/>
          <p:cNvSpPr txBox="1"/>
          <p:nvPr/>
        </p:nvSpPr>
        <p:spPr>
          <a:xfrm>
            <a:off x="9478645" y="4973320"/>
            <a:ext cx="2623820" cy="1753235"/>
          </a:xfrm>
          <a:prstGeom prst="rect">
            <a:avLst/>
          </a:prstGeom>
          <a:noFill/>
        </p:spPr>
        <p:txBody>
          <a:bodyPr wrap="square" rtlCol="0">
            <a:spAutoFit/>
          </a:bodyPr>
          <a:lstStyle/>
          <a:p>
            <a:r>
              <a:rPr lang="en-US" altLang="zh-CN" b="1" i="1" dirty="0" smtClean="0">
                <a:solidFill>
                  <a:srgbClr val="FF0000"/>
                </a:solidFill>
              </a:rPr>
              <a:t>*range(</a:t>
            </a:r>
            <a:r>
              <a:rPr lang="en-US" altLang="zh-CN" b="1" i="1" dirty="0" err="1" smtClean="0">
                <a:solidFill>
                  <a:srgbClr val="FF0000"/>
                </a:solidFill>
              </a:rPr>
              <a:t>init</a:t>
            </a:r>
            <a:r>
              <a:rPr lang="en-US" altLang="zh-CN" b="1" i="1" dirty="0" smtClean="0">
                <a:solidFill>
                  <a:srgbClr val="FF0000"/>
                </a:solidFill>
              </a:rPr>
              <a:t>, end) means from </a:t>
            </a:r>
            <a:r>
              <a:rPr lang="en-US" altLang="zh-CN" b="1" i="1" u="sng" dirty="0" err="1" smtClean="0">
                <a:solidFill>
                  <a:srgbClr val="FF0000"/>
                </a:solidFill>
              </a:rPr>
              <a:t>init</a:t>
            </a:r>
            <a:r>
              <a:rPr lang="en-US" altLang="zh-CN" b="1" i="1" dirty="0" smtClean="0">
                <a:solidFill>
                  <a:srgbClr val="FF0000"/>
                </a:solidFill>
              </a:rPr>
              <a:t> to </a:t>
            </a:r>
            <a:r>
              <a:rPr lang="en-US" altLang="zh-CN" b="1" i="1" u="sng" dirty="0" smtClean="0">
                <a:solidFill>
                  <a:srgbClr val="FF0000"/>
                </a:solidFill>
              </a:rPr>
              <a:t>end-1;</a:t>
            </a:r>
            <a:r>
              <a:rPr lang="en-US" altLang="zh-CN" b="1" i="1" dirty="0" smtClean="0">
                <a:solidFill>
                  <a:srgbClr val="FF0000"/>
                </a:solidFill>
              </a:rPr>
              <a:t> </a:t>
            </a:r>
            <a:endParaRPr lang="en-US" altLang="zh-CN" b="1" i="1" dirty="0" smtClean="0">
              <a:solidFill>
                <a:srgbClr val="FF0000"/>
              </a:solidFill>
            </a:endParaRPr>
          </a:p>
          <a:p>
            <a:r>
              <a:rPr lang="en-US" altLang="zh-CN" b="1" i="1" dirty="0" smtClean="0">
                <a:solidFill>
                  <a:srgbClr val="FF0000"/>
                </a:solidFill>
              </a:rPr>
              <a:t>*range(</a:t>
            </a:r>
            <a:r>
              <a:rPr lang="en-US" altLang="zh-CN" b="1" i="1" dirty="0" err="1" smtClean="0">
                <a:solidFill>
                  <a:srgbClr val="FF0000"/>
                </a:solidFill>
              </a:rPr>
              <a:t>init</a:t>
            </a:r>
            <a:r>
              <a:rPr lang="en-US" altLang="zh-CN" b="1" i="1" dirty="0" smtClean="0">
                <a:solidFill>
                  <a:srgbClr val="FF0000"/>
                </a:solidFill>
              </a:rPr>
              <a:t>, end, -1) means from </a:t>
            </a:r>
            <a:r>
              <a:rPr lang="en-US" altLang="zh-CN" b="1" i="1" u="sng" dirty="0" err="1" smtClean="0">
                <a:solidFill>
                  <a:srgbClr val="FF0000"/>
                </a:solidFill>
              </a:rPr>
              <a:t>init</a:t>
            </a:r>
            <a:r>
              <a:rPr lang="en-US" altLang="zh-CN" b="1" i="1" dirty="0" smtClean="0">
                <a:solidFill>
                  <a:srgbClr val="FF0000"/>
                </a:solidFill>
              </a:rPr>
              <a:t> to </a:t>
            </a:r>
            <a:r>
              <a:rPr lang="en-US" altLang="zh-CN" b="1" i="1" u="sng" dirty="0" smtClean="0">
                <a:solidFill>
                  <a:srgbClr val="FF0000"/>
                </a:solidFill>
              </a:rPr>
              <a:t>end+1</a:t>
            </a:r>
            <a:r>
              <a:rPr lang="en-US" altLang="zh-CN" b="1" i="1" dirty="0" smtClean="0">
                <a:solidFill>
                  <a:srgbClr val="FF0000"/>
                </a:solidFill>
              </a:rPr>
              <a:t> step=-1.</a:t>
            </a:r>
            <a:endParaRPr lang="en-US" altLang="zh-CN" b="1" i="1" dirty="0" smtClean="0">
              <a:solidFill>
                <a:srgbClr val="FF0000"/>
              </a:solidFill>
            </a:endParaRPr>
          </a:p>
        </p:txBody>
      </p:sp>
      <p:sp>
        <p:nvSpPr>
          <p:cNvPr id="22" name="TextBox 21"/>
          <p:cNvSpPr txBox="1"/>
          <p:nvPr/>
        </p:nvSpPr>
        <p:spPr>
          <a:xfrm>
            <a:off x="8128000" y="2104390"/>
            <a:ext cx="3319780" cy="1322070"/>
          </a:xfrm>
          <a:prstGeom prst="rect">
            <a:avLst/>
          </a:prstGeom>
          <a:noFill/>
        </p:spPr>
        <p:txBody>
          <a:bodyPr wrap="square" rtlCol="0">
            <a:spAutoFit/>
          </a:bodyPr>
          <a:lstStyle/>
          <a:p>
            <a:r>
              <a:rPr lang="en-US" altLang="zh-CN" sz="2000" b="1" i="1" dirty="0" smtClean="0">
                <a:solidFill>
                  <a:srgbClr val="002060"/>
                </a:solidFill>
              </a:rPr>
              <a:t>* In range(</a:t>
            </a:r>
            <a:r>
              <a:rPr lang="en-US" altLang="zh-CN" sz="2000" b="1" i="1" dirty="0" err="1" smtClean="0">
                <a:solidFill>
                  <a:srgbClr val="002060"/>
                </a:solidFill>
              </a:rPr>
              <a:t>init</a:t>
            </a:r>
            <a:r>
              <a:rPr lang="en-US" altLang="zh-CN" sz="2000" b="1" i="1" dirty="0" smtClean="0">
                <a:solidFill>
                  <a:srgbClr val="002060"/>
                </a:solidFill>
              </a:rPr>
              <a:t>, end, step), “</a:t>
            </a:r>
            <a:r>
              <a:rPr lang="en-US" altLang="zh-CN" sz="2000" b="1" i="1" dirty="0" err="1" smtClean="0">
                <a:solidFill>
                  <a:srgbClr val="002060"/>
                </a:solidFill>
              </a:rPr>
              <a:t>init</a:t>
            </a:r>
            <a:r>
              <a:rPr lang="en-US" altLang="zh-CN" sz="2000" b="1" i="1" dirty="0" smtClean="0">
                <a:solidFill>
                  <a:srgbClr val="002060"/>
                </a:solidFill>
              </a:rPr>
              <a:t>” is included but “end” is not.</a:t>
            </a:r>
            <a:endParaRPr lang="zh-CN" altLang="en-US" sz="2000" b="1" i="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5" grpId="0" bldLvl="0" animBg="1"/>
      <p:bldP spid="5" grpId="0"/>
      <p:bldP spid="13" grpId="0" animBg="1"/>
      <p:bldP spid="14" grpId="0" bldLvl="0" animBg="1"/>
      <p:bldP spid="18" grpId="0" animBg="1"/>
      <p:bldP spid="19" grpId="0" bldLvl="0" animBg="1"/>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Content Placeholder 2"/>
          <p:cNvSpPr txBox="1"/>
          <p:nvPr/>
        </p:nvSpPr>
        <p:spPr>
          <a:xfrm>
            <a:off x="902397" y="1659133"/>
            <a:ext cx="5938018" cy="5058189"/>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smtClean="0">
                <a:solidFill>
                  <a:srgbClr val="0070C0"/>
                </a:solidFill>
                <a:latin typeface="Baskerville Old Face" panose="02020602080505020303" pitchFamily="18" charset="0"/>
              </a:rPr>
              <a:t>In Python, break and continue statements can alter the flow of a normal loop.</a:t>
            </a:r>
            <a:endParaRPr lang="en-US" altLang="zh-CN" sz="26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2600" b="1" dirty="0" smtClean="0">
                <a:solidFill>
                  <a:srgbClr val="0070C0"/>
                </a:solidFill>
                <a:latin typeface="Baskerville Old Face" panose="02020602080505020303" pitchFamily="18" charset="0"/>
              </a:rPr>
              <a:t>The break statement </a:t>
            </a:r>
            <a:r>
              <a:rPr lang="en-US" altLang="zh-CN" sz="2600" b="1" dirty="0" smtClean="0">
                <a:solidFill>
                  <a:srgbClr val="FF0000"/>
                </a:solidFill>
                <a:latin typeface="Baskerville Old Face" panose="02020602080505020303" pitchFamily="18" charset="0"/>
              </a:rPr>
              <a:t>terminates the loop </a:t>
            </a:r>
            <a:r>
              <a:rPr lang="en-US" altLang="zh-CN" sz="2600" b="1" dirty="0" smtClean="0">
                <a:solidFill>
                  <a:srgbClr val="0070C0"/>
                </a:solidFill>
                <a:latin typeface="Baskerville Old Face" panose="02020602080505020303" pitchFamily="18" charset="0"/>
              </a:rPr>
              <a:t>containing it. Control of the program flows to the statement immediately after the body of the loop.</a:t>
            </a:r>
            <a:endParaRPr lang="en-US" altLang="zh-CN" sz="26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2600" b="1" dirty="0" smtClean="0">
                <a:solidFill>
                  <a:srgbClr val="0070C0"/>
                </a:solidFill>
                <a:latin typeface="Baskerville Old Face" panose="02020602080505020303" pitchFamily="18" charset="0"/>
              </a:rPr>
              <a:t>The continue statement is used to </a:t>
            </a:r>
            <a:r>
              <a:rPr lang="en-US" altLang="zh-CN" sz="2600" b="1" dirty="0" smtClean="0">
                <a:solidFill>
                  <a:srgbClr val="FF0000"/>
                </a:solidFill>
                <a:latin typeface="Baskerville Old Face" panose="02020602080505020303" pitchFamily="18" charset="0"/>
              </a:rPr>
              <a:t>skip the rest of the code inside a loop </a:t>
            </a:r>
            <a:r>
              <a:rPr lang="en-US" altLang="zh-CN" sz="2600" b="1" dirty="0" smtClean="0">
                <a:solidFill>
                  <a:srgbClr val="0070C0"/>
                </a:solidFill>
                <a:latin typeface="Baskerville Old Face" panose="02020602080505020303" pitchFamily="18" charset="0"/>
              </a:rPr>
              <a:t>for the current iteration only. Loop does not terminate but continues on with the next iteration.</a:t>
            </a:r>
            <a:endParaRPr lang="en-US" altLang="zh-CN" sz="2400" b="1" dirty="0">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smtClean="0">
                  <a:solidFill>
                    <a:srgbClr val="00B050"/>
                  </a:solidFill>
                </a:rPr>
                <a:t>4.Break and Continue</a:t>
              </a:r>
              <a:endParaRPr lang="en-US" sz="4900" kern="1200" dirty="0">
                <a:solidFill>
                  <a:srgbClr val="00B050"/>
                </a:solidFill>
              </a:endParaRPr>
            </a:p>
          </p:txBody>
        </p:sp>
      </p:grpSp>
      <p:pic>
        <p:nvPicPr>
          <p:cNvPr id="3" name="Picture 2"/>
          <p:cNvPicPr>
            <a:picLocks noChangeAspect="1"/>
          </p:cNvPicPr>
          <p:nvPr/>
        </p:nvPicPr>
        <p:blipFill>
          <a:blip r:embed="rId6"/>
          <a:stretch>
            <a:fillRect/>
          </a:stretch>
        </p:blipFill>
        <p:spPr>
          <a:xfrm>
            <a:off x="7082918" y="1651827"/>
            <a:ext cx="2280327" cy="2620266"/>
          </a:xfrm>
          <a:prstGeom prst="rect">
            <a:avLst/>
          </a:prstGeom>
        </p:spPr>
      </p:pic>
      <p:pic>
        <p:nvPicPr>
          <p:cNvPr id="9" name="Picture 8"/>
          <p:cNvPicPr>
            <a:picLocks noChangeAspect="1"/>
          </p:cNvPicPr>
          <p:nvPr/>
        </p:nvPicPr>
        <p:blipFill>
          <a:blip r:embed="rId7"/>
          <a:stretch>
            <a:fillRect/>
          </a:stretch>
        </p:blipFill>
        <p:spPr>
          <a:xfrm>
            <a:off x="9577318" y="1651825"/>
            <a:ext cx="2271306" cy="2602562"/>
          </a:xfrm>
          <a:prstGeom prst="rect">
            <a:avLst/>
          </a:prstGeom>
        </p:spPr>
      </p:pic>
      <p:pic>
        <p:nvPicPr>
          <p:cNvPr id="10" name="Picture 9"/>
          <p:cNvPicPr>
            <a:picLocks noChangeAspect="1"/>
          </p:cNvPicPr>
          <p:nvPr/>
        </p:nvPicPr>
        <p:blipFill>
          <a:blip r:embed="rId8"/>
          <a:stretch>
            <a:fillRect/>
          </a:stretch>
        </p:blipFill>
        <p:spPr>
          <a:xfrm>
            <a:off x="7082917" y="4494507"/>
            <a:ext cx="2280328" cy="2275572"/>
          </a:xfrm>
          <a:prstGeom prst="rect">
            <a:avLst/>
          </a:prstGeom>
        </p:spPr>
      </p:pic>
      <p:pic>
        <p:nvPicPr>
          <p:cNvPr id="11" name="Picture 10"/>
          <p:cNvPicPr>
            <a:picLocks noChangeAspect="1"/>
          </p:cNvPicPr>
          <p:nvPr/>
        </p:nvPicPr>
        <p:blipFill>
          <a:blip r:embed="rId9"/>
          <a:stretch>
            <a:fillRect/>
          </a:stretch>
        </p:blipFill>
        <p:spPr>
          <a:xfrm>
            <a:off x="9605747" y="4494507"/>
            <a:ext cx="2242877" cy="2275572"/>
          </a:xfrm>
          <a:prstGeom prst="rect">
            <a:avLst/>
          </a:prstGeom>
        </p:spPr>
      </p:pic>
      <p:sp>
        <p:nvSpPr>
          <p:cNvPr id="12" name="TextBox 11"/>
          <p:cNvSpPr txBox="1"/>
          <p:nvPr/>
        </p:nvSpPr>
        <p:spPr>
          <a:xfrm>
            <a:off x="7651802" y="1285787"/>
            <a:ext cx="1925516" cy="461665"/>
          </a:xfrm>
          <a:prstGeom prst="rect">
            <a:avLst/>
          </a:prstGeom>
          <a:noFill/>
        </p:spPr>
        <p:txBody>
          <a:bodyPr wrap="square" rtlCol="0">
            <a:spAutoFit/>
          </a:bodyPr>
          <a:lstStyle/>
          <a:p>
            <a:r>
              <a:rPr lang="en-US" altLang="zh-CN" sz="2400" b="1" i="1" dirty="0">
                <a:solidFill>
                  <a:srgbClr val="FFFF00"/>
                </a:solidFill>
              </a:rPr>
              <a:t>b</a:t>
            </a:r>
            <a:r>
              <a:rPr lang="en-US" altLang="zh-CN" sz="2400" b="1" i="1" dirty="0" smtClean="0">
                <a:solidFill>
                  <a:srgbClr val="FFFF00"/>
                </a:solidFill>
              </a:rPr>
              <a:t>reak</a:t>
            </a:r>
            <a:r>
              <a:rPr lang="en-US" altLang="zh-CN" dirty="0" smtClean="0"/>
              <a:t> </a:t>
            </a:r>
            <a:endParaRPr lang="zh-CN" altLang="en-US" dirty="0"/>
          </a:p>
        </p:txBody>
      </p:sp>
      <p:sp>
        <p:nvSpPr>
          <p:cNvPr id="13" name="TextBox 12"/>
          <p:cNvSpPr txBox="1"/>
          <p:nvPr/>
        </p:nvSpPr>
        <p:spPr>
          <a:xfrm>
            <a:off x="10011652" y="1277670"/>
            <a:ext cx="1925516" cy="461665"/>
          </a:xfrm>
          <a:prstGeom prst="rect">
            <a:avLst/>
          </a:prstGeom>
          <a:noFill/>
        </p:spPr>
        <p:txBody>
          <a:bodyPr wrap="square" rtlCol="0">
            <a:spAutoFit/>
          </a:bodyPr>
          <a:lstStyle/>
          <a:p>
            <a:r>
              <a:rPr lang="en-US" altLang="zh-CN" sz="2400" b="1" i="1" dirty="0" smtClean="0">
                <a:solidFill>
                  <a:srgbClr val="FFFF00"/>
                </a:solidFill>
              </a:rPr>
              <a:t>continue</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Content Placeholder 2"/>
          <p:cNvSpPr txBox="1"/>
          <p:nvPr/>
        </p:nvSpPr>
        <p:spPr>
          <a:xfrm>
            <a:off x="893603" y="1676718"/>
            <a:ext cx="11222197" cy="26081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Use try/except to capture the error in your code. </a:t>
            </a:r>
            <a:endParaRPr lang="en-US" altLang="zh-CN" sz="24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a:t>
            </a:r>
            <a:r>
              <a:rPr lang="en-US" altLang="zh-CN" sz="2400" b="1" dirty="0" smtClean="0">
                <a:solidFill>
                  <a:srgbClr val="FF0000"/>
                </a:solidFill>
                <a:latin typeface="Baskerville Old Face" panose="02020602080505020303" pitchFamily="18" charset="0"/>
              </a:rPr>
              <a:t>try</a:t>
            </a:r>
            <a:r>
              <a:rPr lang="en-US" altLang="zh-CN" sz="2400" b="1" dirty="0" smtClean="0">
                <a:solidFill>
                  <a:srgbClr val="0070C0"/>
                </a:solidFill>
                <a:latin typeface="Baskerville Old Face" panose="02020602080505020303" pitchFamily="18" charset="0"/>
              </a:rPr>
              <a:t> </a:t>
            </a:r>
            <a:r>
              <a:rPr lang="en-US" altLang="zh-CN" b="1" dirty="0" smtClean="0">
                <a:solidFill>
                  <a:srgbClr val="0070C0"/>
                </a:solidFill>
                <a:latin typeface="Baskerville Old Face" panose="02020602080505020303" pitchFamily="18" charset="0"/>
              </a:rPr>
              <a:t>block </a:t>
            </a:r>
            <a:r>
              <a:rPr lang="en-US" altLang="zh-CN" sz="2400" b="1" dirty="0" smtClean="0">
                <a:solidFill>
                  <a:srgbClr val="0070C0"/>
                </a:solidFill>
                <a:latin typeface="Baskerville Old Face" panose="02020602080505020303" pitchFamily="18" charset="0"/>
              </a:rPr>
              <a:t>lets you test a block of code for errors. If the code in it is good, it will run normally; </a:t>
            </a:r>
            <a:br>
              <a:rPr lang="en-US" altLang="zh-CN" sz="2400" b="1" dirty="0" smtClean="0">
                <a:solidFill>
                  <a:srgbClr val="0070C0"/>
                </a:solidFill>
                <a:latin typeface="Baskerville Old Face" panose="02020602080505020303" pitchFamily="18" charset="0"/>
              </a:rPr>
            </a:br>
            <a:r>
              <a:rPr lang="en-US" altLang="zh-CN" sz="2400" b="1" dirty="0" smtClean="0">
                <a:solidFill>
                  <a:srgbClr val="0070C0"/>
                </a:solidFill>
                <a:latin typeface="Baskerville Old Face" panose="02020602080505020303" pitchFamily="18" charset="0"/>
              </a:rPr>
              <a:t>otherwise, if with errors, it can be skipped, without the program being terminated.</a:t>
            </a:r>
            <a:endParaRPr lang="en-US" altLang="zh-CN" sz="24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a:t>
            </a:r>
            <a:r>
              <a:rPr lang="en-US" altLang="zh-CN" sz="2400" b="1" dirty="0" smtClean="0">
                <a:solidFill>
                  <a:srgbClr val="FF0000"/>
                </a:solidFill>
                <a:latin typeface="Baskerville Old Face" panose="02020602080505020303" pitchFamily="18" charset="0"/>
              </a:rPr>
              <a:t>except</a:t>
            </a:r>
            <a:r>
              <a:rPr lang="en-US" altLang="zh-CN" sz="2400" b="1" dirty="0" smtClean="0">
                <a:solidFill>
                  <a:srgbClr val="0070C0"/>
                </a:solidFill>
                <a:latin typeface="Baskerville Old Face" panose="02020602080505020303" pitchFamily="18" charset="0"/>
              </a:rPr>
              <a:t> block lets you handle the error.</a:t>
            </a:r>
            <a:endParaRPr lang="en-US" altLang="zh-CN" sz="2400" b="1" dirty="0" smtClean="0">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dirty="0" smtClean="0">
                  <a:solidFill>
                    <a:srgbClr val="00B050"/>
                  </a:solidFill>
                </a:rPr>
                <a:t>5</a:t>
              </a:r>
              <a:r>
                <a:rPr lang="en-US" sz="4900" b="1" kern="1200" dirty="0" smtClean="0">
                  <a:solidFill>
                    <a:srgbClr val="00B050"/>
                  </a:solidFill>
                </a:rPr>
                <a:t>.Try/except</a:t>
              </a:r>
              <a:endParaRPr lang="en-US" sz="4900" kern="1200" dirty="0">
                <a:solidFill>
                  <a:srgbClr val="00B050"/>
                </a:solidFill>
              </a:endParaRPr>
            </a:p>
          </p:txBody>
        </p:sp>
      </p:grpSp>
      <p:pic>
        <p:nvPicPr>
          <p:cNvPr id="9" name="Picture 8"/>
          <p:cNvPicPr>
            <a:picLocks noChangeAspect="1"/>
          </p:cNvPicPr>
          <p:nvPr/>
        </p:nvPicPr>
        <p:blipFill>
          <a:blip r:embed="rId6"/>
          <a:stretch>
            <a:fillRect/>
          </a:stretch>
        </p:blipFill>
        <p:spPr>
          <a:xfrm>
            <a:off x="1242688" y="5662034"/>
            <a:ext cx="5539051" cy="1098191"/>
          </a:xfrm>
          <a:prstGeom prst="rect">
            <a:avLst/>
          </a:prstGeom>
        </p:spPr>
      </p:pic>
      <p:pic>
        <p:nvPicPr>
          <p:cNvPr id="10" name="Picture 9"/>
          <p:cNvPicPr>
            <a:picLocks noChangeAspect="1"/>
          </p:cNvPicPr>
          <p:nvPr/>
        </p:nvPicPr>
        <p:blipFill>
          <a:blip r:embed="rId7"/>
          <a:stretch>
            <a:fillRect/>
          </a:stretch>
        </p:blipFill>
        <p:spPr>
          <a:xfrm>
            <a:off x="1242688" y="4195565"/>
            <a:ext cx="6324619" cy="1370734"/>
          </a:xfrm>
          <a:prstGeom prst="rect">
            <a:avLst/>
          </a:prstGeom>
        </p:spPr>
      </p:pic>
      <p:sp>
        <p:nvSpPr>
          <p:cNvPr id="15" name="TextBox 14"/>
          <p:cNvSpPr txBox="1"/>
          <p:nvPr/>
        </p:nvSpPr>
        <p:spPr>
          <a:xfrm>
            <a:off x="7567295" y="4380230"/>
            <a:ext cx="4253230" cy="1076325"/>
          </a:xfrm>
          <a:prstGeom prst="rect">
            <a:avLst/>
          </a:prstGeom>
          <a:noFill/>
        </p:spPr>
        <p:txBody>
          <a:bodyPr wrap="square" rtlCol="0">
            <a:spAutoFit/>
          </a:bodyPr>
          <a:lstStyle/>
          <a:p>
            <a:r>
              <a:rPr lang="en-US" altLang="zh-CN" sz="1600" b="1" i="1" dirty="0" smtClean="0">
                <a:solidFill>
                  <a:srgbClr val="002060"/>
                </a:solidFill>
              </a:rPr>
              <a:t>* If variable “b” is defined, nothing wrong with try block; </a:t>
            </a:r>
            <a:endParaRPr lang="en-US" altLang="zh-CN" sz="1600" b="1" i="1" dirty="0" smtClean="0">
              <a:solidFill>
                <a:srgbClr val="002060"/>
              </a:solidFill>
            </a:endParaRPr>
          </a:p>
          <a:p>
            <a:r>
              <a:rPr lang="en-US" altLang="zh-CN" sz="1600" b="1" i="1" dirty="0" smtClean="0">
                <a:solidFill>
                  <a:srgbClr val="002060"/>
                </a:solidFill>
              </a:rPr>
              <a:t>otherwise except block will be executed as a warning.</a:t>
            </a:r>
            <a:endParaRPr lang="en-US" altLang="zh-CN" sz="1600" b="1" i="1" dirty="0" smtClean="0">
              <a:solidFill>
                <a:srgbClr val="002060"/>
              </a:solidFill>
            </a:endParaRPr>
          </a:p>
        </p:txBody>
      </p:sp>
      <p:sp>
        <p:nvSpPr>
          <p:cNvPr id="23" name="TextBox 22"/>
          <p:cNvSpPr txBox="1"/>
          <p:nvPr/>
        </p:nvSpPr>
        <p:spPr>
          <a:xfrm>
            <a:off x="6763960" y="5683602"/>
            <a:ext cx="5202176" cy="1076325"/>
          </a:xfrm>
          <a:prstGeom prst="rect">
            <a:avLst/>
          </a:prstGeom>
          <a:noFill/>
        </p:spPr>
        <p:txBody>
          <a:bodyPr wrap="square" rtlCol="0">
            <a:spAutoFit/>
          </a:bodyPr>
          <a:lstStyle/>
          <a:p>
            <a:r>
              <a:rPr lang="en-US" altLang="zh-CN" sz="1600" b="1" i="1" dirty="0" smtClean="0">
                <a:solidFill>
                  <a:srgbClr val="002060"/>
                </a:solidFill>
              </a:rPr>
              <a:t>* If an integer is input, the program is fine; </a:t>
            </a:r>
            <a:br>
              <a:rPr lang="en-US" altLang="zh-CN" sz="1600" b="1" i="1" dirty="0" smtClean="0">
                <a:solidFill>
                  <a:srgbClr val="002060"/>
                </a:solidFill>
              </a:rPr>
            </a:br>
            <a:r>
              <a:rPr lang="en-US" altLang="zh-CN" sz="1600" b="1" i="1" dirty="0" smtClean="0">
                <a:solidFill>
                  <a:srgbClr val="002060"/>
                </a:solidFill>
              </a:rPr>
              <a:t>if, however, what is input is not an integer, like letters “</a:t>
            </a:r>
            <a:r>
              <a:rPr lang="en-US" altLang="zh-CN" sz="1600" b="1" i="1" dirty="0" err="1" smtClean="0">
                <a:solidFill>
                  <a:srgbClr val="002060"/>
                </a:solidFill>
              </a:rPr>
              <a:t>abc</a:t>
            </a:r>
            <a:r>
              <a:rPr lang="en-US" altLang="zh-CN" sz="1600" b="1" i="1" dirty="0" smtClean="0">
                <a:solidFill>
                  <a:srgbClr val="002060"/>
                </a:solidFill>
              </a:rPr>
              <a:t>”, a warning to the user occurs.</a:t>
            </a:r>
            <a:endParaRPr lang="en-US" altLang="zh-CN" sz="1600" b="1" i="1"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mc:AlternateContent xmlns:mc="http://schemas.openxmlformats.org/markup-compatibility/2006">
        <mc:Choice xmlns:a14="http://schemas.microsoft.com/office/drawing/2010/main" Requires="a14">
          <p:sp>
            <p:nvSpPr>
              <p:cNvPr id="6" name="Content Placeholder 2"/>
              <p:cNvSpPr txBox="1">
                <a:spLocks/>
              </p:cNvSpPr>
              <p:nvPr/>
            </p:nvSpPr>
            <p:spPr>
              <a:xfrm>
                <a:off x="291612" y="1707749"/>
                <a:ext cx="11815396" cy="36115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smtClean="0">
                    <a:solidFill>
                      <a:srgbClr val="0070C0"/>
                    </a:solidFill>
                    <a:latin typeface="Baskerville Old Face" panose="02020602080505020303" pitchFamily="18" charset="0"/>
                  </a:rPr>
                  <a:t>The two roots of a quadratic equation, for example, </a:t>
                </a:r>
                <a14:m>
                  <m:oMath xmlns:m="http://schemas.openxmlformats.org/officeDocument/2006/math">
                    <m:r>
                      <a:rPr lang="en-US" altLang="zh-CN" sz="2000" b="1" i="1" smtClean="0">
                        <a:solidFill>
                          <a:srgbClr val="0070C0"/>
                        </a:solidFill>
                        <a:latin typeface="Cambria Math" panose="02040503050406030204" pitchFamily="18" charset="0"/>
                      </a:rPr>
                      <m:t>𝒂</m:t>
                    </m:r>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𝒙</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𝒃𝒙</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𝒄</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𝟎</m:t>
                    </m:r>
                  </m:oMath>
                </a14:m>
                <a:r>
                  <a:rPr lang="en-US" altLang="zh-CN" sz="2400" b="1" dirty="0" smtClean="0">
                    <a:solidFill>
                      <a:srgbClr val="0070C0"/>
                    </a:solidFill>
                    <a:latin typeface="Baskerville Old Face" panose="02020602080505020303" pitchFamily="18" charset="0"/>
                  </a:rPr>
                  <a:t>, can be obtained </a:t>
                </a:r>
              </a:p>
              <a:p>
                <a:pPr marL="457200" lvl="1" indent="0">
                  <a:buClr>
                    <a:srgbClr val="7030A0"/>
                  </a:buClr>
                  <a:buNone/>
                </a:pPr>
                <a:r>
                  <a:rPr lang="en-US" altLang="zh-CN" sz="2400" b="1" dirty="0" smtClean="0">
                    <a:solidFill>
                      <a:srgbClr val="0070C0"/>
                    </a:solidFill>
                    <a:latin typeface="Baskerville Old Face" panose="02020602080505020303" pitchFamily="18" charset="0"/>
                  </a:rPr>
                  <a:t>using the following formula:</a:t>
                </a:r>
              </a:p>
              <a:p>
                <a:pPr marL="457200" lvl="1" indent="0">
                  <a:buClr>
                    <a:srgbClr val="7030A0"/>
                  </a:buClr>
                  <a:buNone/>
                </a:pPr>
                <a14:m>
                  <m:oMathPara xmlns:m="http://schemas.openxmlformats.org/officeDocument/2006/math">
                    <m:oMathParaPr>
                      <m:jc m:val="center"/>
                    </m:oMathParaPr>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𝟏</m:t>
                          </m:r>
                        </m:sub>
                      </m:sSub>
                      <m:r>
                        <a:rPr lang="en-US" altLang="zh-CN" sz="2000" b="1" i="1" smtClean="0">
                          <a:solidFill>
                            <a:srgbClr val="0070C0"/>
                          </a:solidFill>
                          <a:latin typeface="Cambria Math" panose="02040503050406030204" pitchFamily="18" charset="0"/>
                        </a:rPr>
                        <m:t>=</m:t>
                      </m:r>
                      <m:f>
                        <m:fPr>
                          <m:ctrlPr>
                            <a:rPr lang="en-US" altLang="zh-CN" sz="2000" b="1" i="1" smtClean="0">
                              <a:solidFill>
                                <a:srgbClr val="0070C0"/>
                              </a:solidFill>
                              <a:latin typeface="Cambria Math" panose="02040503050406030204" pitchFamily="18" charset="0"/>
                            </a:rPr>
                          </m:ctrlPr>
                        </m:fPr>
                        <m:num>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smtClean="0">
                                  <a:solidFill>
                                    <a:srgbClr val="0070C0"/>
                                  </a:solidFill>
                                  <a:latin typeface="Cambria Math" panose="02040503050406030204" pitchFamily="18" charset="0"/>
                                </a:rPr>
                              </m:ctrlPr>
                            </m:radPr>
                            <m:deg/>
                            <m:e>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𝒃</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𝟒</m:t>
                              </m:r>
                              <m:r>
                                <a:rPr lang="en-US" altLang="zh-CN" sz="2000" b="1" i="1" smtClean="0">
                                  <a:solidFill>
                                    <a:srgbClr val="0070C0"/>
                                  </a:solidFill>
                                  <a:latin typeface="Cambria Math" panose="02040503050406030204" pitchFamily="18" charset="0"/>
                                </a:rPr>
                                <m:t>𝒂𝒄</m:t>
                              </m:r>
                            </m:e>
                          </m:rad>
                        </m:num>
                        <m:den>
                          <m:r>
                            <a:rPr lang="en-US" altLang="zh-CN" sz="2000" b="1" i="1" smtClean="0">
                              <a:solidFill>
                                <a:srgbClr val="0070C0"/>
                              </a:solidFill>
                              <a:latin typeface="Cambria Math" panose="02040503050406030204" pitchFamily="18" charset="0"/>
                            </a:rPr>
                            <m:t>𝟐</m:t>
                          </m:r>
                          <m:r>
                            <a:rPr lang="en-US" altLang="zh-CN" sz="2000" b="1" i="1" smtClean="0">
                              <a:solidFill>
                                <a:srgbClr val="0070C0"/>
                              </a:solidFill>
                              <a:latin typeface="Cambria Math" panose="02040503050406030204" pitchFamily="18" charset="0"/>
                            </a:rPr>
                            <m:t>𝒂</m:t>
                          </m:r>
                        </m:den>
                      </m:f>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𝟐</m:t>
                          </m:r>
                        </m:sub>
                      </m:sSub>
                      <m:r>
                        <a:rPr lang="en-US" altLang="zh-CN" sz="2000" b="1" i="1">
                          <a:solidFill>
                            <a:srgbClr val="0070C0"/>
                          </a:solidFill>
                          <a:latin typeface="Cambria Math" panose="02040503050406030204" pitchFamily="18" charset="0"/>
                        </a:rPr>
                        <m:t>=</m:t>
                      </m:r>
                      <m:f>
                        <m:fPr>
                          <m:ctrlPr>
                            <a:rPr lang="en-US" altLang="zh-CN" sz="2000" b="1" i="1">
                              <a:solidFill>
                                <a:srgbClr val="0070C0"/>
                              </a:solidFill>
                              <a:latin typeface="Cambria Math" panose="02040503050406030204" pitchFamily="18" charset="0"/>
                            </a:rPr>
                          </m:ctrlPr>
                        </m:fPr>
                        <m:num>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a:solidFill>
                                    <a:srgbClr val="0070C0"/>
                                  </a:solidFill>
                                  <a:latin typeface="Cambria Math" panose="02040503050406030204" pitchFamily="18" charset="0"/>
                                </a:rPr>
                              </m:ctrlPr>
                            </m:radPr>
                            <m:deg/>
                            <m:e>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e>
                          </m:rad>
                        </m:num>
                        <m:den>
                          <m:r>
                            <a:rPr lang="en-US" altLang="zh-CN" sz="2000" b="1" i="1">
                              <a:solidFill>
                                <a:srgbClr val="0070C0"/>
                              </a:solidFill>
                              <a:latin typeface="Cambria Math" panose="02040503050406030204" pitchFamily="18" charset="0"/>
                            </a:rPr>
                            <m:t>𝟐</m:t>
                          </m:r>
                          <m:r>
                            <a:rPr lang="en-US" altLang="zh-CN" sz="2000" b="1" i="1">
                              <a:solidFill>
                                <a:srgbClr val="0070C0"/>
                              </a:solidFill>
                              <a:latin typeface="Cambria Math" panose="02040503050406030204" pitchFamily="18" charset="0"/>
                            </a:rPr>
                            <m:t>𝒂</m:t>
                          </m:r>
                        </m:den>
                      </m:f>
                    </m:oMath>
                  </m:oMathPara>
                </a14:m>
                <a:endParaRPr lang="en-US" altLang="zh-CN" sz="2400" b="1" dirty="0" smtClean="0">
                  <a:solidFill>
                    <a:srgbClr val="0070C0"/>
                  </a:solidFill>
                  <a:latin typeface="Baskerville Old Face" panose="02020602080505020303" pitchFamily="18" charset="0"/>
                </a:endParaRPr>
              </a:p>
              <a:p>
                <a:pPr marL="457200" lvl="1" indent="0">
                  <a:buClr>
                    <a:srgbClr val="7030A0"/>
                  </a:buClr>
                  <a:buNone/>
                </a:pPr>
                <a14:m>
                  <m:oMath xmlns:m="http://schemas.openxmlformats.org/officeDocument/2006/math">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oMath>
                </a14:m>
                <a:r>
                  <a:rPr lang="en-US" altLang="zh-CN" sz="2000" b="1" dirty="0" smtClean="0">
                    <a:solidFill>
                      <a:srgbClr val="0070C0"/>
                    </a:solidFill>
                    <a:latin typeface="Baskerville Old Face" panose="02020602080505020303" pitchFamily="18" charset="0"/>
                  </a:rPr>
                  <a:t> </a:t>
                </a:r>
                <a:r>
                  <a:rPr lang="en-US" altLang="zh-CN" sz="2400" b="1" dirty="0" smtClean="0">
                    <a:solidFill>
                      <a:srgbClr val="0070C0"/>
                    </a:solidFill>
                    <a:latin typeface="Baskerville Old Face" panose="02020602080505020303" pitchFamily="18" charset="0"/>
                  </a:rPr>
                  <a:t>is called the discriminant of the quadratic equation. If it is positive, the equation has two real roots. If it is zero, the equation has one root. If it is negative, the equation has no real roots. Write a program that prompts the user to enter values for </a:t>
                </a:r>
                <a14:m>
                  <m:oMath xmlns:m="http://schemas.openxmlformats.org/officeDocument/2006/math">
                    <m:r>
                      <a:rPr lang="en-US" altLang="zh-CN" sz="2000" b="1" i="1" smtClean="0">
                        <a:solidFill>
                          <a:srgbClr val="0070C0"/>
                        </a:solidFill>
                        <a:latin typeface="Cambria Math" panose="02040503050406030204" pitchFamily="18" charset="0"/>
                      </a:rPr>
                      <m:t>𝒂</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𝒄</m:t>
                    </m:r>
                  </m:oMath>
                </a14:m>
                <a:r>
                  <a:rPr lang="en-US" altLang="zh-CN" sz="2000" b="1" dirty="0" smtClean="0">
                    <a:solidFill>
                      <a:srgbClr val="0070C0"/>
                    </a:solidFill>
                    <a:latin typeface="Baskerville Old Face" panose="02020602080505020303" pitchFamily="18" charset="0"/>
                  </a:rPr>
                  <a:t> </a:t>
                </a:r>
                <a:r>
                  <a:rPr lang="en-US" altLang="zh-CN" sz="2400" b="1" dirty="0" smtClean="0">
                    <a:solidFill>
                      <a:srgbClr val="0070C0"/>
                    </a:solidFill>
                    <a:latin typeface="Baskerville Old Face" panose="02020602080505020303" pitchFamily="18" charset="0"/>
                  </a:rPr>
                  <a:t>and displays the result based on the discriminant.  Here are sample runs:</a:t>
                </a:r>
                <a:endParaRPr lang="en-US" altLang="zh-CN" sz="2400" b="1" dirty="0">
                  <a:solidFill>
                    <a:srgbClr val="0070C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6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smtClean="0">
                  <a:solidFill>
                    <a:srgbClr val="0070C0"/>
                  </a:solidFill>
                  <a:latin typeface="Baskerville Old Face" panose="02020602080505020303" pitchFamily="18" charset="0"/>
                </a:endParaRPr>
              </a:p>
              <a:p>
                <a:pPr marL="0" indent="0" algn="ctr">
                  <a:buClr>
                    <a:srgbClr val="7030A0"/>
                  </a:buClr>
                  <a:buNone/>
                </a:pPr>
                <a:endParaRPr lang="en-US" altLang="zh-CN" sz="2400" b="1" dirty="0" smtClean="0">
                  <a:solidFill>
                    <a:srgbClr val="0070C0"/>
                  </a:solidFill>
                  <a:latin typeface="Baskerville Old Face" panose="02020602080505020303" pitchFamily="18" charset="0"/>
                </a:endParaRPr>
              </a:p>
            </p:txBody>
          </p:sp>
        </mc:Choice>
        <mc:Fallback>
          <p:sp>
            <p:nvSpPr>
              <p:cNvPr id="6" name="Content Placeholder 2"/>
              <p:cNvSpPr txBox="1">
                <a:spLocks noRot="1" noChangeAspect="1" noMove="1" noResize="1" noEditPoints="1" noAdjustHandles="1" noChangeArrowheads="1" noChangeShapeType="1" noTextEdit="1"/>
              </p:cNvSpPr>
              <p:nvPr/>
            </p:nvSpPr>
            <p:spPr>
              <a:xfrm>
                <a:off x="548005" y="1732915"/>
                <a:ext cx="11096625" cy="3392170"/>
              </a:xfrm>
              <a:prstGeom prst="rect">
                <a:avLst/>
              </a:prstGeom>
              <a:blipFill rotWithShape="1">
                <a:blip r:embed="rId6"/>
                <a:stretch>
                  <a:fillRect t="-675" r="-980"/>
                </a:stretch>
              </a:blipFill>
            </p:spPr>
            <p:txBody>
              <a:bodyPr/>
              <a:lstStyle/>
              <a:p>
                <a:r>
                  <a:rPr lang="zh-CN" altLang="en-US" sz="800">
                    <a:noFill/>
                  </a:rPr>
                  <a:t> </a:t>
                </a:r>
                <a:endParaRPr lang="zh-CN" altLang="en-US" sz="800">
                  <a:noFill/>
                </a:endParaRPr>
              </a:p>
            </p:txBody>
          </p:sp>
        </mc:Fallback>
      </mc:AlternateContent>
      <p:pic>
        <p:nvPicPr>
          <p:cNvPr id="3" name="Picture 2"/>
          <p:cNvPicPr>
            <a:picLocks noChangeAspect="1"/>
          </p:cNvPicPr>
          <p:nvPr/>
        </p:nvPicPr>
        <p:blipFill>
          <a:blip r:embed="rId7"/>
          <a:stretch>
            <a:fillRect/>
          </a:stretch>
        </p:blipFill>
        <p:spPr>
          <a:xfrm>
            <a:off x="1737405" y="4999850"/>
            <a:ext cx="8923809" cy="485714"/>
          </a:xfrm>
          <a:prstGeom prst="rect">
            <a:avLst/>
          </a:prstGeom>
        </p:spPr>
      </p:pic>
      <p:pic>
        <p:nvPicPr>
          <p:cNvPr id="4" name="Picture 3"/>
          <p:cNvPicPr>
            <a:picLocks noChangeAspect="1"/>
          </p:cNvPicPr>
          <p:nvPr/>
        </p:nvPicPr>
        <p:blipFill>
          <a:blip r:embed="rId8"/>
          <a:stretch>
            <a:fillRect/>
          </a:stretch>
        </p:blipFill>
        <p:spPr>
          <a:xfrm>
            <a:off x="1727880" y="5604572"/>
            <a:ext cx="8942857" cy="533333"/>
          </a:xfrm>
          <a:prstGeom prst="rect">
            <a:avLst/>
          </a:prstGeom>
        </p:spPr>
      </p:pic>
      <p:pic>
        <p:nvPicPr>
          <p:cNvPr id="7" name="Picture 6"/>
          <p:cNvPicPr>
            <a:picLocks noChangeAspect="1"/>
          </p:cNvPicPr>
          <p:nvPr/>
        </p:nvPicPr>
        <p:blipFill>
          <a:blip r:embed="rId9"/>
          <a:stretch>
            <a:fillRect/>
          </a:stretch>
        </p:blipFill>
        <p:spPr>
          <a:xfrm>
            <a:off x="1727245" y="6218179"/>
            <a:ext cx="8961905" cy="523810"/>
          </a:xfrm>
          <a:prstGeom prst="rect">
            <a:avLst/>
          </a:prstGeom>
        </p:spPr>
      </p:pic>
      <p:sp>
        <p:nvSpPr>
          <p:cNvPr id="8" name="4-Point Star 7"/>
          <p:cNvSpPr/>
          <p:nvPr/>
        </p:nvSpPr>
        <p:spPr>
          <a:xfrm>
            <a:off x="1362808" y="5146431"/>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1362807" y="5708922"/>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4-Point Star 9"/>
          <p:cNvSpPr/>
          <p:nvPr/>
        </p:nvSpPr>
        <p:spPr>
          <a:xfrm>
            <a:off x="1380391" y="629046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Content Placeholder 2"/>
          <p:cNvSpPr txBox="1"/>
          <p:nvPr/>
        </p:nvSpPr>
        <p:spPr>
          <a:xfrm>
            <a:off x="325582" y="1833525"/>
            <a:ext cx="11540835" cy="33917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smtClean="0">
                <a:solidFill>
                  <a:srgbClr val="0070C0"/>
                </a:solidFill>
                <a:latin typeface="Baskerville Old Face" panose="02020602080505020303" pitchFamily="18" charset="0"/>
              </a:rPr>
              <a:t>Write a program that prompts the user to enter the month and year and displays the number of days in the month. </a:t>
            </a:r>
            <a:br>
              <a:rPr lang="en-US" altLang="zh-CN" sz="2800" b="1" dirty="0" smtClean="0">
                <a:solidFill>
                  <a:srgbClr val="0070C0"/>
                </a:solidFill>
                <a:latin typeface="Baskerville Old Face" panose="02020602080505020303" pitchFamily="18" charset="0"/>
              </a:rPr>
            </a:br>
            <a:r>
              <a:rPr lang="en-US" altLang="zh-CN" sz="2800" b="1" dirty="0" smtClean="0">
                <a:solidFill>
                  <a:srgbClr val="0070C0"/>
                </a:solidFill>
                <a:latin typeface="Baskerville Old Face" panose="02020602080505020303" pitchFamily="18" charset="0"/>
              </a:rPr>
              <a:t>For example, if the user entered moth 2 and year 2000, the program should display that February 2000 has 29 days. </a:t>
            </a:r>
            <a:br>
              <a:rPr lang="en-US" altLang="zh-CN" sz="2800" b="1" dirty="0" smtClean="0">
                <a:solidFill>
                  <a:srgbClr val="0070C0"/>
                </a:solidFill>
                <a:latin typeface="Baskerville Old Face" panose="02020602080505020303" pitchFamily="18" charset="0"/>
              </a:rPr>
            </a:br>
            <a:r>
              <a:rPr lang="en-US" altLang="zh-CN" sz="2800" b="1" dirty="0" smtClean="0">
                <a:solidFill>
                  <a:srgbClr val="0070C0"/>
                </a:solidFill>
                <a:latin typeface="Baskerville Old Face" panose="02020602080505020303" pitchFamily="18" charset="0"/>
              </a:rPr>
              <a:t>If the user entered month 3 and year 2005, the program should display the March 2005 has 31 days. </a:t>
            </a:r>
            <a:br>
              <a:rPr lang="en-US" altLang="zh-CN" sz="2800" b="1" dirty="0" smtClean="0">
                <a:solidFill>
                  <a:srgbClr val="0070C0"/>
                </a:solidFill>
                <a:latin typeface="Baskerville Old Face" panose="02020602080505020303" pitchFamily="18" charset="0"/>
              </a:rPr>
            </a:br>
            <a:r>
              <a:rPr lang="en-US" altLang="zh-CN" sz="2800" b="1" dirty="0" smtClean="0">
                <a:solidFill>
                  <a:srgbClr val="0070C0"/>
                </a:solidFill>
                <a:latin typeface="Baskerville Old Face" panose="02020602080505020303" pitchFamily="18" charset="0"/>
              </a:rPr>
              <a:t>Here are sample runs:</a:t>
            </a:r>
            <a:endParaRPr lang="en-US" altLang="zh-CN" sz="4400" b="1" dirty="0">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dirty="0" smtClean="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smtClean="0">
              <a:solidFill>
                <a:srgbClr val="0070C0"/>
              </a:solidFill>
              <a:latin typeface="Baskerville Old Face" panose="02020602080505020303" pitchFamily="18" charset="0"/>
            </a:endParaRPr>
          </a:p>
          <a:p>
            <a:pPr marL="0" indent="0" algn="ctr">
              <a:buClr>
                <a:srgbClr val="7030A0"/>
              </a:buClr>
              <a:buNone/>
            </a:pPr>
            <a:endParaRPr lang="en-US" altLang="zh-CN" sz="2800" b="1" dirty="0" smtClean="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6"/>
          <a:stretch>
            <a:fillRect/>
          </a:stretch>
        </p:blipFill>
        <p:spPr>
          <a:xfrm>
            <a:off x="3292642" y="5389685"/>
            <a:ext cx="4978296" cy="580292"/>
          </a:xfrm>
          <a:prstGeom prst="rect">
            <a:avLst/>
          </a:prstGeom>
        </p:spPr>
      </p:pic>
      <p:pic>
        <p:nvPicPr>
          <p:cNvPr id="3" name="Picture 2"/>
          <p:cNvPicPr>
            <a:picLocks noChangeAspect="1"/>
          </p:cNvPicPr>
          <p:nvPr/>
        </p:nvPicPr>
        <p:blipFill>
          <a:blip r:embed="rId7"/>
          <a:stretch>
            <a:fillRect/>
          </a:stretch>
        </p:blipFill>
        <p:spPr>
          <a:xfrm>
            <a:off x="3292642" y="6049508"/>
            <a:ext cx="4978296" cy="582777"/>
          </a:xfrm>
          <a:prstGeom prst="rect">
            <a:avLst/>
          </a:prstGeom>
        </p:spPr>
      </p:pic>
      <p:sp>
        <p:nvSpPr>
          <p:cNvPr id="8" name="4-Point Star 7"/>
          <p:cNvSpPr/>
          <p:nvPr/>
        </p:nvSpPr>
        <p:spPr>
          <a:xfrm>
            <a:off x="2901462" y="5543550"/>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2901461" y="6204615"/>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0</TotalTime>
  <Words>3219</Words>
  <Application>WPS 演示</Application>
  <PresentationFormat>Widescreen</PresentationFormat>
  <Paragraphs>86</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Gill Sans MT</vt:lpstr>
      <vt:lpstr>Algerian</vt:lpstr>
      <vt:lpstr>Gabriola</vt:lpstr>
      <vt:lpstr>Cambria</vt:lpstr>
      <vt:lpstr>微软雅黑</vt:lpstr>
      <vt:lpstr>Baskerville Old Face</vt:lpstr>
      <vt:lpstr>Berlin Sans FB Demi</vt:lpstr>
      <vt:lpstr>Impact</vt:lpstr>
      <vt:lpstr>Arial Unicode MS</vt:lpstr>
      <vt:lpstr>华文中宋</vt:lpstr>
      <vt:lpstr>Calibri</vt:lpstr>
      <vt:lpstr>Segoe Print</vt: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win10</cp:lastModifiedBy>
  <cp:revision>233</cp:revision>
  <cp:lastPrinted>2017-01-17T05:47:00Z</cp:lastPrinted>
  <dcterms:created xsi:type="dcterms:W3CDTF">2016-01-12T06:06:00Z</dcterms:created>
  <dcterms:modified xsi:type="dcterms:W3CDTF">2020-02-22T16:11:05Z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