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10.xml" ContentType="application/vnd.openxmlformats-officedocument.drawingml.diagramColors+xml"/>
  <Override PartName="/ppt/diagrams/colors1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colors9.xml" ContentType="application/vnd.openxmlformats-officedocument.drawingml.diagramColors+xml"/>
  <Override PartName="/ppt/diagrams/data1.xml" ContentType="application/vnd.openxmlformats-officedocument.drawingml.diagramData+xml"/>
  <Override PartName="/ppt/diagrams/data10.xml" ContentType="application/vnd.openxmlformats-officedocument.drawingml.diagramData+xml"/>
  <Override PartName="/ppt/diagrams/data1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ata8.xml" ContentType="application/vnd.openxmlformats-officedocument.drawingml.diagramData+xml"/>
  <Override PartName="/ppt/diagrams/data9.xml" ContentType="application/vnd.openxmlformats-officedocument.drawingml.diagramData+xml"/>
  <Override PartName="/ppt/diagrams/drawing1.xml" ContentType="application/vnd.ms-office.drawingml.diagramDrawing+xml"/>
  <Override PartName="/ppt/diagrams/drawing10.xml" ContentType="application/vnd.ms-office.drawingml.diagramDrawing+xml"/>
  <Override PartName="/ppt/diagrams/drawing1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drawing8.xml" ContentType="application/vnd.ms-office.drawingml.diagramDrawing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layout10.xml" ContentType="application/vnd.openxmlformats-officedocument.drawingml.diagramLayout+xml"/>
  <Override PartName="/ppt/diagrams/layout1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ppt/diagrams/layout8.xml" ContentType="application/vnd.openxmlformats-officedocument.drawingml.diagramLayout+xml"/>
  <Override PartName="/ppt/diagrams/layout9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10.xml" ContentType="application/vnd.openxmlformats-officedocument.drawingml.diagramStyle+xml"/>
  <Override PartName="/ppt/diagrams/quickStyle1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diagrams/quickStyle8.xml" ContentType="application/vnd.openxmlformats-officedocument.drawingml.diagramStyle+xml"/>
  <Override PartName="/ppt/diagrams/quickStyle9.xml" ContentType="application/vnd.openxmlformats-officedocument.drawingml.diagram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7" r:id="rId3"/>
    <p:sldId id="355" r:id="rId4"/>
    <p:sldId id="362" r:id="rId5"/>
    <p:sldId id="369" r:id="rId6"/>
    <p:sldId id="361" r:id="rId7"/>
    <p:sldId id="365" r:id="rId8"/>
    <p:sldId id="366" r:id="rId9"/>
    <p:sldId id="367" r:id="rId10"/>
    <p:sldId id="368" r:id="rId11"/>
    <p:sldId id="370" r:id="rId12"/>
    <p:sldId id="371" r:id="rId13"/>
    <p:sldId id="372" r:id="rId14"/>
  </p:sldIdLst>
  <p:sldSz cx="12192000" cy="6858000"/>
  <p:notesSz cx="7048500" cy="10185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rgbClr val="00B050"/>
              </a:solidFill>
            </a:rPr>
            <a:t>Structure of a recursive algorithm</a:t>
          </a:r>
          <a:endParaRPr lang="en-US" b="1" dirty="0">
            <a:solidFill>
              <a:srgbClr val="00B050"/>
            </a:solidFill>
          </a:endParaRPr>
        </a:p>
      </dgm:t>
    </dgm:pt>
    <dgm:pt modelId="{9A9D0BBD-81CC-4ADD-B35B-803AAE39C930}" cxnId="{35269393-7A07-4D9F-92F8-0A8402EC7C01}" type="parTrans">
      <dgm:prSet/>
      <dgm:spPr/>
      <dgm:t>
        <a:bodyPr/>
        <a:lstStyle/>
        <a:p>
          <a:endParaRPr lang="en-US"/>
        </a:p>
      </dgm:t>
    </dgm:pt>
    <dgm:pt modelId="{7CD21E5E-EF6D-4A05-88C0-FACFE117F380}" cxnId="{35269393-7A07-4D9F-92F8-0A8402EC7C01}" type="sibTrans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22013E-9C26-4AA1-B8B4-D1AA5892233B}" type="pres">
      <dgm:prSet presAssocID="{0E8085F9-02A8-4FC2-8D3B-A0AA5F1EC1F7}" presName="parentText" presStyleLbl="node1" presStyleIdx="0" presStyleCnt="1" custLinFactNeighborX="-808" custLinFactNeighborY="74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13AF7C06-F6C8-4BB9-92F6-08A3D91BB732}" type="presOf" srcId="{0E8085F9-02A8-4FC2-8D3B-A0AA5F1EC1F7}" destId="{8E22013E-9C26-4AA1-B8B4-D1AA5892233B}" srcOrd="0" destOrd="0" presId="urn:microsoft.com/office/officeart/2005/8/layout/vList2"/>
    <dgm:cxn modelId="{C2578537-3A4F-46AC-9300-60B2A4F1B91A}" type="presOf" srcId="{32F2416B-09FA-423E-9C02-845FDD114C9D}" destId="{50194297-CF02-435B-8854-5C4B7CF11AAC}" srcOrd="0" destOrd="0" presId="urn:microsoft.com/office/officeart/2005/8/layout/vList2"/>
    <dgm:cxn modelId="{75D7C567-6F22-493E-8162-2F11CF9E4DF2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rgbClr val="FFFF00"/>
              </a:solidFill>
            </a:rPr>
            <a:t>Q6: Playing Tic-Tac-Toe-II</a:t>
          </a:r>
          <a:endParaRPr lang="en-US" b="1" dirty="0">
            <a:solidFill>
              <a:srgbClr val="FFFF00"/>
            </a:solidFill>
          </a:endParaRPr>
        </a:p>
      </dgm:t>
    </dgm:pt>
    <dgm:pt modelId="{9A9D0BBD-81CC-4ADD-B35B-803AAE39C930}" cxnId="{35269393-7A07-4D9F-92F8-0A8402EC7C01}" type="parTrans">
      <dgm:prSet/>
      <dgm:spPr/>
      <dgm:t>
        <a:bodyPr/>
        <a:lstStyle/>
        <a:p>
          <a:endParaRPr lang="en-US"/>
        </a:p>
      </dgm:t>
    </dgm:pt>
    <dgm:pt modelId="{7CD21E5E-EF6D-4A05-88C0-FACFE117F380}" cxnId="{35269393-7A07-4D9F-92F8-0A8402EC7C01}" type="sibTrans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22013E-9C26-4AA1-B8B4-D1AA5892233B}" type="pres">
      <dgm:prSet presAssocID="{0E8085F9-02A8-4FC2-8D3B-A0AA5F1EC1F7}" presName="parentText" presStyleLbl="node1" presStyleIdx="0" presStyleCnt="1" custLinFactNeighborX="2910" custLinFactNeighborY="3665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13AF7C06-F6C8-4BB9-92F6-08A3D91BB732}" type="presOf" srcId="{0E8085F9-02A8-4FC2-8D3B-A0AA5F1EC1F7}" destId="{8E22013E-9C26-4AA1-B8B4-D1AA5892233B}" srcOrd="0" destOrd="0" presId="urn:microsoft.com/office/officeart/2005/8/layout/vList2"/>
    <dgm:cxn modelId="{C2578537-3A4F-46AC-9300-60B2A4F1B91A}" type="presOf" srcId="{32F2416B-09FA-423E-9C02-845FDD114C9D}" destId="{50194297-CF02-435B-8854-5C4B7CF11AAC}" srcOrd="0" destOrd="0" presId="urn:microsoft.com/office/officeart/2005/8/layout/vList2"/>
    <dgm:cxn modelId="{75D7C567-6F22-493E-8162-2F11CF9E4DF2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rgbClr val="FFFF00"/>
              </a:solidFill>
            </a:rPr>
            <a:t>Q6: Playing Tic-Tac-Toe-III</a:t>
          </a:r>
          <a:endParaRPr lang="en-US" b="1" dirty="0">
            <a:solidFill>
              <a:srgbClr val="FFFF00"/>
            </a:solidFill>
          </a:endParaRPr>
        </a:p>
      </dgm:t>
    </dgm:pt>
    <dgm:pt modelId="{9A9D0BBD-81CC-4ADD-B35B-803AAE39C930}" cxnId="{35269393-7A07-4D9F-92F8-0A8402EC7C01}" type="parTrans">
      <dgm:prSet/>
      <dgm:spPr/>
      <dgm:t>
        <a:bodyPr/>
        <a:lstStyle/>
        <a:p>
          <a:endParaRPr lang="en-US"/>
        </a:p>
      </dgm:t>
    </dgm:pt>
    <dgm:pt modelId="{7CD21E5E-EF6D-4A05-88C0-FACFE117F380}" cxnId="{35269393-7A07-4D9F-92F8-0A8402EC7C01}" type="sibTrans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22013E-9C26-4AA1-B8B4-D1AA5892233B}" type="pres">
      <dgm:prSet presAssocID="{0E8085F9-02A8-4FC2-8D3B-A0AA5F1EC1F7}" presName="parentText" presStyleLbl="node1" presStyleIdx="0" presStyleCnt="1" custLinFactNeighborX="2910" custLinFactNeighborY="3665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13AF7C06-F6C8-4BB9-92F6-08A3D91BB732}" type="presOf" srcId="{0E8085F9-02A8-4FC2-8D3B-A0AA5F1EC1F7}" destId="{8E22013E-9C26-4AA1-B8B4-D1AA5892233B}" srcOrd="0" destOrd="0" presId="urn:microsoft.com/office/officeart/2005/8/layout/vList2"/>
    <dgm:cxn modelId="{C2578537-3A4F-46AC-9300-60B2A4F1B91A}" type="presOf" srcId="{32F2416B-09FA-423E-9C02-845FDD114C9D}" destId="{50194297-CF02-435B-8854-5C4B7CF11AAC}" srcOrd="0" destOrd="0" presId="urn:microsoft.com/office/officeart/2005/8/layout/vList2"/>
    <dgm:cxn modelId="{75D7C567-6F22-493E-8162-2F11CF9E4DF2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rgbClr val="00B050"/>
              </a:solidFill>
            </a:rPr>
            <a:t>Recursive call tree</a:t>
          </a:r>
          <a:r>
            <a:rPr lang="en-US" altLang="zh-CN" b="1" dirty="0" smtClean="0">
              <a:solidFill>
                <a:srgbClr val="00B050"/>
              </a:solidFill>
            </a:rPr>
            <a:t>-I</a:t>
          </a:r>
          <a:endParaRPr lang="en-US" b="1" dirty="0">
            <a:solidFill>
              <a:srgbClr val="00B050"/>
            </a:solidFill>
          </a:endParaRPr>
        </a:p>
      </dgm:t>
    </dgm:pt>
    <dgm:pt modelId="{9A9D0BBD-81CC-4ADD-B35B-803AAE39C930}" cxnId="{35269393-7A07-4D9F-92F8-0A8402EC7C01}" type="parTrans">
      <dgm:prSet/>
      <dgm:spPr/>
      <dgm:t>
        <a:bodyPr/>
        <a:lstStyle/>
        <a:p>
          <a:endParaRPr lang="en-US"/>
        </a:p>
      </dgm:t>
    </dgm:pt>
    <dgm:pt modelId="{7CD21E5E-EF6D-4A05-88C0-FACFE117F380}" cxnId="{35269393-7A07-4D9F-92F8-0A8402EC7C01}" type="sibTrans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22013E-9C26-4AA1-B8B4-D1AA5892233B}" type="pres">
      <dgm:prSet presAssocID="{0E8085F9-02A8-4FC2-8D3B-A0AA5F1EC1F7}" presName="parentText" presStyleLbl="node1" presStyleIdx="0" presStyleCnt="1" custLinFactNeighborX="-808" custLinFactNeighborY="74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13AF7C06-F6C8-4BB9-92F6-08A3D91BB732}" type="presOf" srcId="{0E8085F9-02A8-4FC2-8D3B-A0AA5F1EC1F7}" destId="{8E22013E-9C26-4AA1-B8B4-D1AA5892233B}" srcOrd="0" destOrd="0" presId="urn:microsoft.com/office/officeart/2005/8/layout/vList2"/>
    <dgm:cxn modelId="{C2578537-3A4F-46AC-9300-60B2A4F1B91A}" type="presOf" srcId="{32F2416B-09FA-423E-9C02-845FDD114C9D}" destId="{50194297-CF02-435B-8854-5C4B7CF11AAC}" srcOrd="0" destOrd="0" presId="urn:microsoft.com/office/officeart/2005/8/layout/vList2"/>
    <dgm:cxn modelId="{75D7C567-6F22-493E-8162-2F11CF9E4DF2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rgbClr val="00B050"/>
              </a:solidFill>
            </a:rPr>
            <a:t>Recursive call tree</a:t>
          </a:r>
          <a:r>
            <a:rPr lang="en-US" altLang="zh-CN" b="1" dirty="0" smtClean="0">
              <a:solidFill>
                <a:srgbClr val="00B050"/>
              </a:solidFill>
            </a:rPr>
            <a:t>-II</a:t>
          </a:r>
          <a:endParaRPr lang="en-US" b="1" dirty="0">
            <a:solidFill>
              <a:srgbClr val="00B050"/>
            </a:solidFill>
          </a:endParaRPr>
        </a:p>
      </dgm:t>
    </dgm:pt>
    <dgm:pt modelId="{9A9D0BBD-81CC-4ADD-B35B-803AAE39C930}" cxnId="{35269393-7A07-4D9F-92F8-0A8402EC7C01}" type="parTrans">
      <dgm:prSet/>
      <dgm:spPr/>
      <dgm:t>
        <a:bodyPr/>
        <a:lstStyle/>
        <a:p>
          <a:endParaRPr lang="en-US"/>
        </a:p>
      </dgm:t>
    </dgm:pt>
    <dgm:pt modelId="{7CD21E5E-EF6D-4A05-88C0-FACFE117F380}" cxnId="{35269393-7A07-4D9F-92F8-0A8402EC7C01}" type="sibTrans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22013E-9C26-4AA1-B8B4-D1AA5892233B}" type="pres">
      <dgm:prSet presAssocID="{0E8085F9-02A8-4FC2-8D3B-A0AA5F1EC1F7}" presName="parentText" presStyleLbl="node1" presStyleIdx="0" presStyleCnt="1" custLinFactNeighborX="-808" custLinFactNeighborY="74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13AF7C06-F6C8-4BB9-92F6-08A3D91BB732}" type="presOf" srcId="{0E8085F9-02A8-4FC2-8D3B-A0AA5F1EC1F7}" destId="{8E22013E-9C26-4AA1-B8B4-D1AA5892233B}" srcOrd="0" destOrd="0" presId="urn:microsoft.com/office/officeart/2005/8/layout/vList2"/>
    <dgm:cxn modelId="{C2578537-3A4F-46AC-9300-60B2A4F1B91A}" type="presOf" srcId="{32F2416B-09FA-423E-9C02-845FDD114C9D}" destId="{50194297-CF02-435B-8854-5C4B7CF11AAC}" srcOrd="0" destOrd="0" presId="urn:microsoft.com/office/officeart/2005/8/layout/vList2"/>
    <dgm:cxn modelId="{75D7C567-6F22-493E-8162-2F11CF9E4DF2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rgbClr val="FFFF00"/>
              </a:solidFill>
            </a:rPr>
            <a:t>Q1: Number system conversion</a:t>
          </a:r>
          <a:endParaRPr lang="en-US" b="1" dirty="0">
            <a:solidFill>
              <a:srgbClr val="FFFF00"/>
            </a:solidFill>
          </a:endParaRPr>
        </a:p>
      </dgm:t>
    </dgm:pt>
    <dgm:pt modelId="{9A9D0BBD-81CC-4ADD-B35B-803AAE39C930}" cxnId="{35269393-7A07-4D9F-92F8-0A8402EC7C01}" type="parTrans">
      <dgm:prSet/>
      <dgm:spPr/>
      <dgm:t>
        <a:bodyPr/>
        <a:lstStyle/>
        <a:p>
          <a:endParaRPr lang="en-US"/>
        </a:p>
      </dgm:t>
    </dgm:pt>
    <dgm:pt modelId="{7CD21E5E-EF6D-4A05-88C0-FACFE117F380}" cxnId="{35269393-7A07-4D9F-92F8-0A8402EC7C01}" type="sibTrans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22013E-9C26-4AA1-B8B4-D1AA5892233B}" type="pres">
      <dgm:prSet presAssocID="{0E8085F9-02A8-4FC2-8D3B-A0AA5F1EC1F7}" presName="parentText" presStyleLbl="node1" presStyleIdx="0" presStyleCnt="1" custLinFactNeighborX="84" custLinFactNeighborY="-15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13AF7C06-F6C8-4BB9-92F6-08A3D91BB732}" type="presOf" srcId="{0E8085F9-02A8-4FC2-8D3B-A0AA5F1EC1F7}" destId="{8E22013E-9C26-4AA1-B8B4-D1AA5892233B}" srcOrd="0" destOrd="0" presId="urn:microsoft.com/office/officeart/2005/8/layout/vList2"/>
    <dgm:cxn modelId="{C2578537-3A4F-46AC-9300-60B2A4F1B91A}" type="presOf" srcId="{32F2416B-09FA-423E-9C02-845FDD114C9D}" destId="{50194297-CF02-435B-8854-5C4B7CF11AAC}" srcOrd="0" destOrd="0" presId="urn:microsoft.com/office/officeart/2005/8/layout/vList2"/>
    <dgm:cxn modelId="{75D7C567-6F22-493E-8162-2F11CF9E4DF2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rgbClr val="FFFF00"/>
              </a:solidFill>
            </a:rPr>
            <a:t>Q2: All Permutations of a string</a:t>
          </a:r>
          <a:endParaRPr lang="en-US" b="1" dirty="0">
            <a:solidFill>
              <a:srgbClr val="FFFF00"/>
            </a:solidFill>
          </a:endParaRPr>
        </a:p>
      </dgm:t>
    </dgm:pt>
    <dgm:pt modelId="{9A9D0BBD-81CC-4ADD-B35B-803AAE39C930}" cxnId="{35269393-7A07-4D9F-92F8-0A8402EC7C01}" type="parTrans">
      <dgm:prSet/>
      <dgm:spPr/>
      <dgm:t>
        <a:bodyPr/>
        <a:lstStyle/>
        <a:p>
          <a:endParaRPr lang="en-US"/>
        </a:p>
      </dgm:t>
    </dgm:pt>
    <dgm:pt modelId="{7CD21E5E-EF6D-4A05-88C0-FACFE117F380}" cxnId="{35269393-7A07-4D9F-92F8-0A8402EC7C01}" type="sibTrans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22013E-9C26-4AA1-B8B4-D1AA5892233B}" type="pres">
      <dgm:prSet presAssocID="{0E8085F9-02A8-4FC2-8D3B-A0AA5F1EC1F7}" presName="parentText" presStyleLbl="node1" presStyleIdx="0" presStyleCnt="1" custLinFactNeighborX="84" custLinFactNeighborY="-15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13AF7C06-F6C8-4BB9-92F6-08A3D91BB732}" type="presOf" srcId="{0E8085F9-02A8-4FC2-8D3B-A0AA5F1EC1F7}" destId="{8E22013E-9C26-4AA1-B8B4-D1AA5892233B}" srcOrd="0" destOrd="0" presId="urn:microsoft.com/office/officeart/2005/8/layout/vList2"/>
    <dgm:cxn modelId="{C2578537-3A4F-46AC-9300-60B2A4F1B91A}" type="presOf" srcId="{32F2416B-09FA-423E-9C02-845FDD114C9D}" destId="{50194297-CF02-435B-8854-5C4B7CF11AAC}" srcOrd="0" destOrd="0" presId="urn:microsoft.com/office/officeart/2005/8/layout/vList2"/>
    <dgm:cxn modelId="{75D7C567-6F22-493E-8162-2F11CF9E4DF2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rgbClr val="FFFF00"/>
              </a:solidFill>
            </a:rPr>
            <a:t>Q3: Judge palindrome</a:t>
          </a:r>
          <a:endParaRPr lang="en-US" b="1" dirty="0">
            <a:solidFill>
              <a:srgbClr val="FFFF00"/>
            </a:solidFill>
          </a:endParaRPr>
        </a:p>
      </dgm:t>
    </dgm:pt>
    <dgm:pt modelId="{9A9D0BBD-81CC-4ADD-B35B-803AAE39C930}" cxnId="{35269393-7A07-4D9F-92F8-0A8402EC7C01}" type="parTrans">
      <dgm:prSet/>
      <dgm:spPr/>
      <dgm:t>
        <a:bodyPr/>
        <a:lstStyle/>
        <a:p>
          <a:endParaRPr lang="en-US"/>
        </a:p>
      </dgm:t>
    </dgm:pt>
    <dgm:pt modelId="{7CD21E5E-EF6D-4A05-88C0-FACFE117F380}" cxnId="{35269393-7A07-4D9F-92F8-0A8402EC7C01}" type="sibTrans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22013E-9C26-4AA1-B8B4-D1AA5892233B}" type="pres">
      <dgm:prSet presAssocID="{0E8085F9-02A8-4FC2-8D3B-A0AA5F1EC1F7}" presName="parentText" presStyleLbl="node1" presStyleIdx="0" presStyleCnt="1" custLinFactNeighborX="84" custLinFactNeighborY="-15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13AF7C06-F6C8-4BB9-92F6-08A3D91BB732}" type="presOf" srcId="{0E8085F9-02A8-4FC2-8D3B-A0AA5F1EC1F7}" destId="{8E22013E-9C26-4AA1-B8B4-D1AA5892233B}" srcOrd="0" destOrd="0" presId="urn:microsoft.com/office/officeart/2005/8/layout/vList2"/>
    <dgm:cxn modelId="{C2578537-3A4F-46AC-9300-60B2A4F1B91A}" type="presOf" srcId="{32F2416B-09FA-423E-9C02-845FDD114C9D}" destId="{50194297-CF02-435B-8854-5C4B7CF11AAC}" srcOrd="0" destOrd="0" presId="urn:microsoft.com/office/officeart/2005/8/layout/vList2"/>
    <dgm:cxn modelId="{75D7C567-6F22-493E-8162-2F11CF9E4DF2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rgbClr val="FFFF00"/>
              </a:solidFill>
            </a:rPr>
            <a:t>Q4: Rearrange a list</a:t>
          </a:r>
          <a:endParaRPr lang="en-US" b="1" dirty="0">
            <a:solidFill>
              <a:srgbClr val="FFFF00"/>
            </a:solidFill>
          </a:endParaRPr>
        </a:p>
      </dgm:t>
    </dgm:pt>
    <dgm:pt modelId="{9A9D0BBD-81CC-4ADD-B35B-803AAE39C930}" cxnId="{35269393-7A07-4D9F-92F8-0A8402EC7C01}" type="parTrans">
      <dgm:prSet/>
      <dgm:spPr/>
      <dgm:t>
        <a:bodyPr/>
        <a:lstStyle/>
        <a:p>
          <a:endParaRPr lang="en-US"/>
        </a:p>
      </dgm:t>
    </dgm:pt>
    <dgm:pt modelId="{7CD21E5E-EF6D-4A05-88C0-FACFE117F380}" cxnId="{35269393-7A07-4D9F-92F8-0A8402EC7C01}" type="sibTrans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22013E-9C26-4AA1-B8B4-D1AA5892233B}" type="pres">
      <dgm:prSet presAssocID="{0E8085F9-02A8-4FC2-8D3B-A0AA5F1EC1F7}" presName="parentText" presStyleLbl="node1" presStyleIdx="0" presStyleCnt="1" custLinFactNeighborX="84" custLinFactNeighborY="-15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13AF7C06-F6C8-4BB9-92F6-08A3D91BB732}" type="presOf" srcId="{0E8085F9-02A8-4FC2-8D3B-A0AA5F1EC1F7}" destId="{8E22013E-9C26-4AA1-B8B4-D1AA5892233B}" srcOrd="0" destOrd="0" presId="urn:microsoft.com/office/officeart/2005/8/layout/vList2"/>
    <dgm:cxn modelId="{C2578537-3A4F-46AC-9300-60B2A4F1B91A}" type="presOf" srcId="{32F2416B-09FA-423E-9C02-845FDD114C9D}" destId="{50194297-CF02-435B-8854-5C4B7CF11AAC}" srcOrd="0" destOrd="0" presId="urn:microsoft.com/office/officeart/2005/8/layout/vList2"/>
    <dgm:cxn modelId="{75D7C567-6F22-493E-8162-2F11CF9E4DF2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rgbClr val="FFFF00"/>
              </a:solidFill>
            </a:rPr>
            <a:t>Q5: Find all the possible subsets</a:t>
          </a:r>
          <a:endParaRPr lang="en-US" b="1" dirty="0">
            <a:solidFill>
              <a:srgbClr val="FFFF00"/>
            </a:solidFill>
          </a:endParaRPr>
        </a:p>
      </dgm:t>
    </dgm:pt>
    <dgm:pt modelId="{9A9D0BBD-81CC-4ADD-B35B-803AAE39C930}" cxnId="{35269393-7A07-4D9F-92F8-0A8402EC7C01}" type="parTrans">
      <dgm:prSet/>
      <dgm:spPr/>
      <dgm:t>
        <a:bodyPr/>
        <a:lstStyle/>
        <a:p>
          <a:endParaRPr lang="en-US"/>
        </a:p>
      </dgm:t>
    </dgm:pt>
    <dgm:pt modelId="{7CD21E5E-EF6D-4A05-88C0-FACFE117F380}" cxnId="{35269393-7A07-4D9F-92F8-0A8402EC7C01}" type="sibTrans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22013E-9C26-4AA1-B8B4-D1AA5892233B}" type="pres">
      <dgm:prSet presAssocID="{0E8085F9-02A8-4FC2-8D3B-A0AA5F1EC1F7}" presName="parentText" presStyleLbl="node1" presStyleIdx="0" presStyleCnt="1" custLinFactNeighborX="84" custLinFactNeighborY="-15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13AF7C06-F6C8-4BB9-92F6-08A3D91BB732}" type="presOf" srcId="{0E8085F9-02A8-4FC2-8D3B-A0AA5F1EC1F7}" destId="{8E22013E-9C26-4AA1-B8B4-D1AA5892233B}" srcOrd="0" destOrd="0" presId="urn:microsoft.com/office/officeart/2005/8/layout/vList2"/>
    <dgm:cxn modelId="{C2578537-3A4F-46AC-9300-60B2A4F1B91A}" type="presOf" srcId="{32F2416B-09FA-423E-9C02-845FDD114C9D}" destId="{50194297-CF02-435B-8854-5C4B7CF11AAC}" srcOrd="0" destOrd="0" presId="urn:microsoft.com/office/officeart/2005/8/layout/vList2"/>
    <dgm:cxn modelId="{75D7C567-6F22-493E-8162-2F11CF9E4DF2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rgbClr val="FFFF00"/>
              </a:solidFill>
            </a:rPr>
            <a:t>Q6: Playing Tic-Tac-Toe-I</a:t>
          </a:r>
          <a:endParaRPr lang="en-US" b="1" dirty="0">
            <a:solidFill>
              <a:srgbClr val="FFFF00"/>
            </a:solidFill>
          </a:endParaRPr>
        </a:p>
      </dgm:t>
    </dgm:pt>
    <dgm:pt modelId="{9A9D0BBD-81CC-4ADD-B35B-803AAE39C930}" cxnId="{35269393-7A07-4D9F-92F8-0A8402EC7C01}" type="parTrans">
      <dgm:prSet/>
      <dgm:spPr/>
      <dgm:t>
        <a:bodyPr/>
        <a:lstStyle/>
        <a:p>
          <a:endParaRPr lang="en-US"/>
        </a:p>
      </dgm:t>
    </dgm:pt>
    <dgm:pt modelId="{7CD21E5E-EF6D-4A05-88C0-FACFE117F380}" cxnId="{35269393-7A07-4D9F-92F8-0A8402EC7C01}" type="sibTrans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22013E-9C26-4AA1-B8B4-D1AA5892233B}" type="pres">
      <dgm:prSet presAssocID="{0E8085F9-02A8-4FC2-8D3B-A0AA5F1EC1F7}" presName="parentText" presStyleLbl="node1" presStyleIdx="0" presStyleCnt="1" custLinFactNeighborX="84" custLinFactNeighborY="-15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13AF7C06-F6C8-4BB9-92F6-08A3D91BB732}" type="presOf" srcId="{0E8085F9-02A8-4FC2-8D3B-A0AA5F1EC1F7}" destId="{8E22013E-9C26-4AA1-B8B4-D1AA5892233B}" srcOrd="0" destOrd="0" presId="urn:microsoft.com/office/officeart/2005/8/layout/vList2"/>
    <dgm:cxn modelId="{C2578537-3A4F-46AC-9300-60B2A4F1B91A}" type="presOf" srcId="{32F2416B-09FA-423E-9C02-845FDD114C9D}" destId="{50194297-CF02-435B-8854-5C4B7CF11AAC}" srcOrd="0" destOrd="0" presId="urn:microsoft.com/office/officeart/2005/8/layout/vList2"/>
    <dgm:cxn modelId="{75D7C567-6F22-493E-8162-2F11CF9E4DF2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28522"/>
          <a:ext cx="10395437" cy="1123199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l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b="1" kern="1200" dirty="0" smtClean="0">
              <a:solidFill>
                <a:srgbClr val="00B050"/>
              </a:solidFill>
            </a:rPr>
            <a:t>Structure of a recursive algorithm</a:t>
          </a:r>
          <a:endParaRPr lang="en-US" sz="4800" b="1" kern="1200" dirty="0">
            <a:solidFill>
              <a:srgbClr val="00B050"/>
            </a:solidFill>
          </a:endParaRPr>
        </a:p>
      </dsp:txBody>
      <dsp:txXfrm>
        <a:off x="54830" y="83352"/>
        <a:ext cx="10285777" cy="101353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3566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b="1" kern="1200" dirty="0" smtClean="0">
              <a:solidFill>
                <a:srgbClr val="FFFF00"/>
              </a:solidFill>
            </a:rPr>
            <a:t>Q6: Playing Tic-Tac-Toe-II</a:t>
          </a:r>
          <a:endParaRPr lang="en-US" sz="4900" b="1" kern="1200" dirty="0">
            <a:solidFill>
              <a:srgbClr val="FFFF00"/>
            </a:solidFill>
          </a:endParaRPr>
        </a:p>
      </dsp:txBody>
      <dsp:txXfrm>
        <a:off x="55972" y="59538"/>
        <a:ext cx="10403656" cy="103465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3566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b="1" kern="1200" dirty="0" smtClean="0">
              <a:solidFill>
                <a:srgbClr val="FFFF00"/>
              </a:solidFill>
            </a:rPr>
            <a:t>Q6: Playing Tic-Tac-Toe-III</a:t>
          </a:r>
          <a:endParaRPr lang="en-US" sz="4900" b="1" kern="1200" dirty="0">
            <a:solidFill>
              <a:srgbClr val="FFFF00"/>
            </a:solidFill>
          </a:endParaRPr>
        </a:p>
      </dsp:txBody>
      <dsp:txXfrm>
        <a:off x="55972" y="59538"/>
        <a:ext cx="10403656" cy="10346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6995"/>
          <a:ext cx="10395437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b="1" kern="1200" dirty="0" smtClean="0">
              <a:solidFill>
                <a:srgbClr val="00B050"/>
              </a:solidFill>
            </a:rPr>
            <a:t>Recursive call tree</a:t>
          </a:r>
          <a:r>
            <a:rPr lang="en-US" altLang="zh-CN" sz="4900" b="1" kern="1200" dirty="0" smtClean="0">
              <a:solidFill>
                <a:srgbClr val="00B050"/>
              </a:solidFill>
            </a:rPr>
            <a:t>-I</a:t>
          </a:r>
          <a:endParaRPr lang="en-US" sz="4900" b="1" kern="1200" dirty="0">
            <a:solidFill>
              <a:srgbClr val="00B050"/>
            </a:solidFill>
          </a:endParaRPr>
        </a:p>
      </dsp:txBody>
      <dsp:txXfrm>
        <a:off x="55972" y="72967"/>
        <a:ext cx="10283493" cy="10346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6995"/>
          <a:ext cx="10395437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b="1" kern="1200" dirty="0" smtClean="0">
              <a:solidFill>
                <a:srgbClr val="00B050"/>
              </a:solidFill>
            </a:rPr>
            <a:t>Recursive call tree</a:t>
          </a:r>
          <a:r>
            <a:rPr lang="en-US" altLang="zh-CN" sz="4900" b="1" kern="1200" dirty="0" smtClean="0">
              <a:solidFill>
                <a:srgbClr val="00B050"/>
              </a:solidFill>
            </a:rPr>
            <a:t>-II</a:t>
          </a:r>
          <a:endParaRPr lang="en-US" sz="4900" b="1" kern="1200" dirty="0">
            <a:solidFill>
              <a:srgbClr val="00B050"/>
            </a:solidFill>
          </a:endParaRPr>
        </a:p>
      </dsp:txBody>
      <dsp:txXfrm>
        <a:off x="55972" y="72967"/>
        <a:ext cx="10283493" cy="10346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0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b="1" kern="1200" dirty="0" smtClean="0">
              <a:solidFill>
                <a:srgbClr val="FFFF00"/>
              </a:solidFill>
            </a:rPr>
            <a:t>Q1: Number system conversion</a:t>
          </a:r>
          <a:endParaRPr lang="en-US" sz="4900" b="1" kern="1200" dirty="0">
            <a:solidFill>
              <a:srgbClr val="FFFF00"/>
            </a:solidFill>
          </a:endParaRPr>
        </a:p>
      </dsp:txBody>
      <dsp:txXfrm>
        <a:off x="55972" y="55972"/>
        <a:ext cx="10403656" cy="10346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0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b="1" kern="1200" dirty="0" smtClean="0">
              <a:solidFill>
                <a:srgbClr val="FFFF00"/>
              </a:solidFill>
            </a:rPr>
            <a:t>Q2: All Permutations of a string</a:t>
          </a:r>
          <a:endParaRPr lang="en-US" sz="4900" b="1" kern="1200" dirty="0">
            <a:solidFill>
              <a:srgbClr val="FFFF00"/>
            </a:solidFill>
          </a:endParaRPr>
        </a:p>
      </dsp:txBody>
      <dsp:txXfrm>
        <a:off x="55972" y="55972"/>
        <a:ext cx="10403656" cy="103465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0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b="1" kern="1200" dirty="0" smtClean="0">
              <a:solidFill>
                <a:srgbClr val="FFFF00"/>
              </a:solidFill>
            </a:rPr>
            <a:t>Q3: Judge palindrome</a:t>
          </a:r>
          <a:endParaRPr lang="en-US" sz="4900" b="1" kern="1200" dirty="0">
            <a:solidFill>
              <a:srgbClr val="FFFF00"/>
            </a:solidFill>
          </a:endParaRPr>
        </a:p>
      </dsp:txBody>
      <dsp:txXfrm>
        <a:off x="55972" y="55972"/>
        <a:ext cx="10403656" cy="103465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0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b="1" kern="1200" dirty="0" smtClean="0">
              <a:solidFill>
                <a:srgbClr val="FFFF00"/>
              </a:solidFill>
            </a:rPr>
            <a:t>Q4: Rearrange a list</a:t>
          </a:r>
          <a:endParaRPr lang="en-US" sz="4900" b="1" kern="1200" dirty="0">
            <a:solidFill>
              <a:srgbClr val="FFFF00"/>
            </a:solidFill>
          </a:endParaRPr>
        </a:p>
      </dsp:txBody>
      <dsp:txXfrm>
        <a:off x="55972" y="55972"/>
        <a:ext cx="10403656" cy="103465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0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b="1" kern="1200" dirty="0" smtClean="0">
              <a:solidFill>
                <a:srgbClr val="FFFF00"/>
              </a:solidFill>
            </a:rPr>
            <a:t>Q5: Find all the possible subsets</a:t>
          </a:r>
          <a:endParaRPr lang="en-US" sz="4900" b="1" kern="1200" dirty="0">
            <a:solidFill>
              <a:srgbClr val="FFFF00"/>
            </a:solidFill>
          </a:endParaRPr>
        </a:p>
      </dsp:txBody>
      <dsp:txXfrm>
        <a:off x="55972" y="55972"/>
        <a:ext cx="10403656" cy="103465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0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b="1" kern="1200" dirty="0" smtClean="0">
              <a:solidFill>
                <a:srgbClr val="FFFF00"/>
              </a:solidFill>
            </a:rPr>
            <a:t>Q6: Playing Tic-Tac-Toe-I</a:t>
          </a:r>
          <a:endParaRPr lang="en-US" sz="4900" b="1" kern="1200" dirty="0">
            <a:solidFill>
              <a:srgbClr val="FFFF00"/>
            </a:solidFill>
          </a:endParaRPr>
        </a:p>
      </dsp:txBody>
      <dsp:txXfrm>
        <a:off x="55972" y="55972"/>
        <a:ext cx="10403656" cy="10346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4350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2563" y="0"/>
            <a:ext cx="3054350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94C42-8D0B-4A87-A2BD-615C5BF966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69900" y="1273175"/>
            <a:ext cx="6108700" cy="34369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4850" y="4902200"/>
            <a:ext cx="5638800" cy="40100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674225"/>
            <a:ext cx="3054350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2563" y="9674225"/>
            <a:ext cx="3054350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FE0F3-13EB-40C5-9A6D-2DDBF460432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00E1B6D-CB0E-4747-8721-9A4B6962661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AC770CD-E693-47DC-A6AB-30FC6333656A}" type="slidenum">
              <a:rPr lang="en-US" smtClean="0"/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00E1B6D-CB0E-4747-8721-9A4B6962661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AC770CD-E693-47DC-A6AB-30FC6333656A}" type="slidenum">
              <a:rPr lang="en-US" smtClean="0"/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00E1B6D-CB0E-4747-8721-9A4B6962661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AC770CD-E693-47DC-A6AB-30FC6333656A}" type="slidenum">
              <a:rPr lang="en-US" smtClean="0"/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00E1B6D-CB0E-4747-8721-9A4B6962661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5AC770CD-E693-47DC-A6AB-30FC6333656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00E1B6D-CB0E-4747-8721-9A4B6962661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AC770CD-E693-47DC-A6AB-30FC6333656A}" type="slidenum">
              <a:rPr lang="en-US" smtClean="0"/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microsoft.com/office/2007/relationships/diagramDrawing" Target="../diagrams/drawing9.xml"/><Relationship Id="rId4" Type="http://schemas.openxmlformats.org/officeDocument/2006/relationships/diagramColors" Target="../diagrams/colors9.xml"/><Relationship Id="rId3" Type="http://schemas.openxmlformats.org/officeDocument/2006/relationships/diagramQuickStyle" Target="../diagrams/quickStyle9.xml"/><Relationship Id="rId2" Type="http://schemas.openxmlformats.org/officeDocument/2006/relationships/diagramLayout" Target="../diagrams/layout9.xml"/><Relationship Id="rId1" Type="http://schemas.openxmlformats.org/officeDocument/2006/relationships/diagramData" Target="../diagrams/data9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microsoft.com/office/2007/relationships/diagramDrawing" Target="../diagrams/drawing10.xml"/><Relationship Id="rId4" Type="http://schemas.openxmlformats.org/officeDocument/2006/relationships/diagramColors" Target="../diagrams/colors10.xml"/><Relationship Id="rId3" Type="http://schemas.openxmlformats.org/officeDocument/2006/relationships/diagramQuickStyle" Target="../diagrams/quickStyle10.xml"/><Relationship Id="rId2" Type="http://schemas.openxmlformats.org/officeDocument/2006/relationships/diagramLayout" Target="../diagrams/layout10.xml"/><Relationship Id="rId1" Type="http://schemas.openxmlformats.org/officeDocument/2006/relationships/diagramData" Target="../diagrams/data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microsoft.com/office/2007/relationships/diagramDrawing" Target="../diagrams/drawing11.xml"/><Relationship Id="rId4" Type="http://schemas.openxmlformats.org/officeDocument/2006/relationships/diagramColors" Target="../diagrams/colors11.xml"/><Relationship Id="rId3" Type="http://schemas.openxmlformats.org/officeDocument/2006/relationships/diagramQuickStyle" Target="../diagrams/quickStyle11.xml"/><Relationship Id="rId2" Type="http://schemas.openxmlformats.org/officeDocument/2006/relationships/diagramLayout" Target="../diagrams/layout11.xml"/><Relationship Id="rId1" Type="http://schemas.openxmlformats.org/officeDocument/2006/relationships/diagramData" Target="../diagrams/data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6" Type="http://schemas.openxmlformats.org/officeDocument/2006/relationships/image" Target="../media/image3.png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" Type="http://schemas.openxmlformats.org/officeDocument/2006/relationships/diagramData" Target="../diagrams/data5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6.xml"/><Relationship Id="rId4" Type="http://schemas.openxmlformats.org/officeDocument/2006/relationships/diagramColors" Target="../diagrams/colors6.xml"/><Relationship Id="rId3" Type="http://schemas.openxmlformats.org/officeDocument/2006/relationships/diagramQuickStyle" Target="../diagrams/quickStyle6.xml"/><Relationship Id="rId2" Type="http://schemas.openxmlformats.org/officeDocument/2006/relationships/diagramLayout" Target="../diagrams/layout6.xml"/><Relationship Id="rId1" Type="http://schemas.openxmlformats.org/officeDocument/2006/relationships/diagramData" Target="../diagrams/data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microsoft.com/office/2007/relationships/diagramDrawing" Target="../diagrams/drawing7.xml"/><Relationship Id="rId4" Type="http://schemas.openxmlformats.org/officeDocument/2006/relationships/diagramColors" Target="../diagrams/colors7.xml"/><Relationship Id="rId3" Type="http://schemas.openxmlformats.org/officeDocument/2006/relationships/diagramQuickStyle" Target="../diagrams/quickStyle7.xml"/><Relationship Id="rId2" Type="http://schemas.openxmlformats.org/officeDocument/2006/relationships/diagramLayout" Target="../diagrams/layout7.xml"/><Relationship Id="rId1" Type="http://schemas.openxmlformats.org/officeDocument/2006/relationships/diagramData" Target="../diagrams/data7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microsoft.com/office/2007/relationships/diagramDrawing" Target="../diagrams/drawing8.xml"/><Relationship Id="rId4" Type="http://schemas.openxmlformats.org/officeDocument/2006/relationships/diagramColors" Target="../diagrams/colors8.xml"/><Relationship Id="rId3" Type="http://schemas.openxmlformats.org/officeDocument/2006/relationships/diagramQuickStyle" Target="../diagrams/quickStyle8.xml"/><Relationship Id="rId2" Type="http://schemas.openxmlformats.org/officeDocument/2006/relationships/diagramLayout" Target="../diagrams/layout8.xml"/><Relationship Id="rId1" Type="http://schemas.openxmlformats.org/officeDocument/2006/relationships/diagramData" Target="../diagrams/data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615" y="1611601"/>
            <a:ext cx="11658599" cy="2387600"/>
          </a:xfrm>
        </p:spPr>
        <p:txBody>
          <a:bodyPr>
            <a:normAutofit/>
          </a:bodyPr>
          <a:lstStyle/>
          <a:p>
            <a:r>
              <a:rPr lang="en-AU" sz="3200" b="1" i="1" dirty="0" smtClean="0">
                <a:solidFill>
                  <a:srgbClr val="00B050"/>
                </a:solidFill>
              </a:rPr>
              <a:t>Introduction to Computer Science: </a:t>
            </a:r>
            <a:br>
              <a:rPr lang="en-AU" sz="3200" b="1" i="1" dirty="0" smtClean="0"/>
            </a:br>
            <a:r>
              <a:rPr lang="en-AU" sz="3200" b="1" i="1" dirty="0" smtClean="0">
                <a:solidFill>
                  <a:srgbClr val="0070C0"/>
                </a:solidFill>
              </a:rPr>
              <a:t>Programming Methodology</a:t>
            </a:r>
            <a:endParaRPr lang="en-AU" sz="3200" b="1" i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40126"/>
            <a:ext cx="9144000" cy="1669266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altLang="zh-CN" sz="3200" b="1" dirty="0" smtClean="0">
                <a:solidFill>
                  <a:srgbClr val="7030A0"/>
                </a:solidFill>
                <a:latin typeface="Algerian" panose="04020705040A02060702" pitchFamily="82" charset="0"/>
              </a:rPr>
              <a:t>Tutorial</a:t>
            </a:r>
            <a:r>
              <a:rPr lang="en-US" sz="3200" b="1" dirty="0" smtClean="0">
                <a:solidFill>
                  <a:srgbClr val="7030A0"/>
                </a:solidFill>
                <a:latin typeface="Algerian" panose="04020705040A02060702" pitchFamily="82" charset="0"/>
              </a:rPr>
              <a:t> </a:t>
            </a:r>
            <a:r>
              <a:rPr lang="en-US" sz="3200" dirty="0" smtClean="0">
                <a:solidFill>
                  <a:srgbClr val="7030A0"/>
                </a:solidFill>
                <a:latin typeface="Algerian" panose="04020705040A02060702" pitchFamily="82" charset="0"/>
              </a:rPr>
              <a:t>11</a:t>
            </a:r>
            <a:r>
              <a:rPr lang="en-US" sz="3200" b="1" dirty="0" smtClean="0">
                <a:solidFill>
                  <a:srgbClr val="7030A0"/>
                </a:solidFill>
                <a:latin typeface="Algerian" panose="04020705040A02060702" pitchFamily="82" charset="0"/>
              </a:rPr>
              <a:t> </a:t>
            </a:r>
            <a:endParaRPr lang="en-US" sz="3200" b="1" dirty="0" smtClean="0">
              <a:solidFill>
                <a:srgbClr val="7030A0"/>
              </a:solidFill>
              <a:latin typeface="Algerian" panose="04020705040A02060702" pitchFamily="82" charset="0"/>
            </a:endParaRPr>
          </a:p>
          <a:p>
            <a:r>
              <a:rPr lang="en-US" altLang="zh-CN" sz="32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RECURSIVE ALGORITHM</a:t>
            </a:r>
            <a:endParaRPr lang="en-US" altLang="zh-CN" sz="2400" b="1" dirty="0" smtClean="0">
              <a:latin typeface="Algerian" panose="04020705040A02060702" pitchFamily="82" charset="0"/>
            </a:endParaRPr>
          </a:p>
          <a:p>
            <a:endParaRPr lang="en-US" altLang="zh-CN" b="1" dirty="0" smtClean="0"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7240" y="188229"/>
            <a:ext cx="6909744" cy="120479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effectLst>
            <a:outerShdw dist="50800" sx="1000" sy="1000" algn="ctr" rotWithShape="0">
              <a:schemeClr val="bg1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1071918" y="381965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5908" y="1685512"/>
            <a:ext cx="8647619" cy="51047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1071918" y="381965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4241" y="1776046"/>
            <a:ext cx="9059925" cy="49849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1071918" y="381965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8381" y="2223536"/>
            <a:ext cx="6594510" cy="286679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1917" y="5437688"/>
            <a:ext cx="8312785" cy="12270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92891" y="1652036"/>
            <a:ext cx="4290646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b="1" dirty="0" smtClean="0">
                <a:solidFill>
                  <a:srgbClr val="00B050"/>
                </a:solidFill>
              </a:rPr>
              <a:t>Try to design a recursive algorithm for computer to determine where it should move.  And write a program to allow you and computer to compete and to see whether you could win or not. </a:t>
            </a:r>
            <a:r>
              <a:rPr lang="en-US" altLang="zh-CN" sz="2000" b="1" dirty="0">
                <a:solidFill>
                  <a:srgbClr val="00B050"/>
                </a:solidFill>
              </a:rPr>
              <a:t> 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Either </a:t>
            </a:r>
            <a:r>
              <a:rPr lang="zh-CN" altLang="en-US" sz="2000" b="1" dirty="0" smtClean="0">
                <a:solidFill>
                  <a:srgbClr val="00B050"/>
                </a:solidFill>
              </a:rPr>
              <a:t>○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(moves first)</a:t>
            </a:r>
            <a:r>
              <a:rPr lang="zh-CN" altLang="en-US" sz="2000" b="1" dirty="0" smtClean="0">
                <a:solidFill>
                  <a:srgbClr val="00B050"/>
                </a:solidFill>
              </a:rPr>
              <a:t> </a:t>
            </a:r>
            <a:r>
              <a:rPr lang="en-US" altLang="zh-CN" sz="2000" b="1" dirty="0">
                <a:solidFill>
                  <a:srgbClr val="00B050"/>
                </a:solidFill>
              </a:rPr>
              <a:t>or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 × could be chosen.</a:t>
            </a:r>
            <a:endParaRPr lang="en-US" altLang="zh-CN" sz="2000" b="1" dirty="0" smtClean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8381" y="1641048"/>
            <a:ext cx="3147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“The game tree”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028700" y="351693"/>
          <a:ext cx="10395438" cy="1163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28" name="Rectangle 27"/>
          <p:cNvSpPr/>
          <p:nvPr/>
        </p:nvSpPr>
        <p:spPr>
          <a:xfrm>
            <a:off x="926304" y="1780373"/>
            <a:ext cx="382348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Computing factorials:</a:t>
            </a:r>
            <a:endParaRPr lang="en-US" altLang="zh-CN" sz="28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8043" y="2586258"/>
            <a:ext cx="4222298" cy="891667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>
            <a:off x="2644635" y="2883878"/>
            <a:ext cx="3801208" cy="8792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445843" y="2622268"/>
            <a:ext cx="548419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Base case or stopping condition</a:t>
            </a:r>
            <a:endParaRPr lang="en-US" altLang="zh-CN" sz="28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396128" y="3411416"/>
            <a:ext cx="386861" cy="606669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953101" y="3952074"/>
            <a:ext cx="306885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Original problem</a:t>
            </a:r>
            <a:endParaRPr lang="en-US" altLang="zh-CN" sz="28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435943" y="3411416"/>
            <a:ext cx="1749669" cy="540658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288688" y="3966142"/>
            <a:ext cx="224330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 err="1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Subproblem</a:t>
            </a:r>
            <a:endParaRPr lang="en-US" altLang="zh-CN" sz="28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8473935" y="3209193"/>
            <a:ext cx="17585" cy="756949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003401" y="3966142"/>
            <a:ext cx="247215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Simplest case</a:t>
            </a:r>
            <a:endParaRPr lang="en-US" altLang="zh-CN" sz="28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9377" y="4831895"/>
            <a:ext cx="7452534" cy="19169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028700" y="351693"/>
          <a:ext cx="10395438" cy="1163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5223" y="3675897"/>
            <a:ext cx="4149969" cy="31088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48253" y="3675897"/>
            <a:ext cx="3496600" cy="24698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40777" y="1597762"/>
            <a:ext cx="10260623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solidFill>
                  <a:srgbClr val="002060"/>
                </a:solidFill>
              </a:rPr>
              <a:t>The recursive call tree consists of small boxes and directed edges between boxes. Each box represents a function call and  is labeled with the name of the function and the actual arguments passed to the function when it was invoked. </a:t>
            </a:r>
            <a:endParaRPr lang="en-US" altLang="zh-CN" sz="1600" dirty="0" smtClean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solidFill>
                  <a:srgbClr val="002060"/>
                </a:solidFill>
              </a:rPr>
              <a:t>The </a:t>
            </a:r>
            <a:r>
              <a:rPr lang="en-US" altLang="zh-CN" sz="1600" b="1" dirty="0" smtClean="0">
                <a:solidFill>
                  <a:srgbClr val="002060"/>
                </a:solidFill>
              </a:rPr>
              <a:t>directed edges </a:t>
            </a:r>
            <a:r>
              <a:rPr lang="en-US" altLang="zh-CN" sz="1600" dirty="0" smtClean="0">
                <a:solidFill>
                  <a:srgbClr val="002060"/>
                </a:solidFill>
              </a:rPr>
              <a:t>between the boxes indicate the flow of execution. The </a:t>
            </a:r>
            <a:r>
              <a:rPr lang="en-US" altLang="zh-CN" sz="1600" b="1" dirty="0" smtClean="0">
                <a:solidFill>
                  <a:srgbClr val="002060"/>
                </a:solidFill>
              </a:rPr>
              <a:t>solid edges </a:t>
            </a:r>
            <a:r>
              <a:rPr lang="en-US" altLang="zh-CN" sz="1600" dirty="0" smtClean="0">
                <a:solidFill>
                  <a:srgbClr val="002060"/>
                </a:solidFill>
              </a:rPr>
              <a:t>indicate the function from which a call originated. The </a:t>
            </a:r>
            <a:r>
              <a:rPr lang="en-US" altLang="zh-CN" sz="1600" b="1" dirty="0" smtClean="0">
                <a:solidFill>
                  <a:srgbClr val="002060"/>
                </a:solidFill>
              </a:rPr>
              <a:t>dashed edges </a:t>
            </a:r>
            <a:r>
              <a:rPr lang="en-US" altLang="zh-CN" sz="1600" dirty="0" smtClean="0">
                <a:solidFill>
                  <a:srgbClr val="002060"/>
                </a:solidFill>
              </a:rPr>
              <a:t>indicate function returns and are labeled with the return value if a value is returned to the caller.  </a:t>
            </a:r>
            <a:endParaRPr lang="en-US" altLang="zh-CN" sz="1600" dirty="0" smtClean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solidFill>
                  <a:srgbClr val="002060"/>
                </a:solidFill>
              </a:rPr>
              <a:t>The edges are listed </a:t>
            </a:r>
            <a:r>
              <a:rPr lang="en-US" altLang="zh-CN" sz="1600" b="1" dirty="0" smtClean="0">
                <a:solidFill>
                  <a:srgbClr val="002060"/>
                </a:solidFill>
              </a:rPr>
              <a:t>left to right </a:t>
            </a:r>
            <a:r>
              <a:rPr lang="en-US" altLang="zh-CN" sz="1600" dirty="0" smtClean="0">
                <a:solidFill>
                  <a:srgbClr val="002060"/>
                </a:solidFill>
              </a:rPr>
              <a:t>in the order the calls are made.</a:t>
            </a:r>
            <a:endParaRPr lang="en-US" altLang="zh-CN" sz="1600" dirty="0" smtClean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495692" y="3685402"/>
            <a:ext cx="25321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B050"/>
                </a:solidFill>
              </a:rPr>
              <a:t>Questions:</a:t>
            </a:r>
            <a:endParaRPr lang="en-US" altLang="zh-CN" sz="2000" b="1" dirty="0" smtClean="0">
              <a:solidFill>
                <a:srgbClr val="00B050"/>
              </a:solidFill>
            </a:endParaRPr>
          </a:p>
          <a:p>
            <a:r>
              <a:rPr lang="en-US" altLang="zh-CN" sz="2000" b="1" dirty="0" smtClean="0">
                <a:solidFill>
                  <a:srgbClr val="00B050"/>
                </a:solidFill>
              </a:rPr>
              <a:t>1. What are the outputs?</a:t>
            </a:r>
            <a:endParaRPr lang="en-US" altLang="zh-CN" sz="2000" b="1" dirty="0" smtClean="0">
              <a:solidFill>
                <a:srgbClr val="00B050"/>
              </a:solidFill>
            </a:endParaRPr>
          </a:p>
          <a:p>
            <a:r>
              <a:rPr lang="en-US" altLang="zh-CN" sz="2000" b="1" dirty="0" smtClean="0">
                <a:solidFill>
                  <a:srgbClr val="00B050"/>
                </a:solidFill>
              </a:rPr>
              <a:t>2. What is the value of y?</a:t>
            </a:r>
            <a:endParaRPr lang="en-US" altLang="zh-CN" sz="2000" b="1" dirty="0" smtClean="0">
              <a:solidFill>
                <a:srgbClr val="00B050"/>
              </a:solidFill>
            </a:endParaRPr>
          </a:p>
          <a:p>
            <a:r>
              <a:rPr lang="en-US" altLang="zh-CN" sz="2000" b="1" dirty="0" smtClean="0">
                <a:solidFill>
                  <a:srgbClr val="00B050"/>
                </a:solidFill>
              </a:rPr>
              <a:t>3. What is y if you pass an even number to foo()?</a:t>
            </a:r>
            <a:endParaRPr lang="zh-CN" altLang="en-US" sz="20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028700" y="351693"/>
          <a:ext cx="10395438" cy="1163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9548" y="2206868"/>
            <a:ext cx="5864590" cy="38457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3055" y="2206868"/>
            <a:ext cx="3890926" cy="38220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40777" y="6374830"/>
            <a:ext cx="11148646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b="1" dirty="0" smtClean="0"/>
              <a:t>Reference book: 《Data Structures and Algorithms Using </a:t>
            </a:r>
            <a:r>
              <a:rPr lang="en-US" altLang="zh-CN" sz="1600" b="1" dirty="0" err="1" smtClean="0"/>
              <a:t>Python》by</a:t>
            </a:r>
            <a:r>
              <a:rPr lang="en-US" altLang="zh-CN" sz="1600" b="1" dirty="0" smtClean="0"/>
              <a:t> </a:t>
            </a:r>
            <a:r>
              <a:rPr lang="en-US" altLang="zh-CN" sz="1600" b="1" dirty="0" err="1" smtClean="0"/>
              <a:t>Rance</a:t>
            </a:r>
            <a:r>
              <a:rPr lang="en-US" altLang="zh-CN" sz="1600" b="1" dirty="0" smtClean="0"/>
              <a:t> </a:t>
            </a:r>
            <a:r>
              <a:rPr lang="en-US" altLang="zh-CN" sz="1600" b="1" dirty="0" err="1" smtClean="0"/>
              <a:t>D.Necaise</a:t>
            </a:r>
            <a:r>
              <a:rPr lang="en-US" altLang="zh-CN" sz="1600" b="1" dirty="0" smtClean="0"/>
              <a:t>, Chapter 10</a:t>
            </a:r>
            <a:endParaRPr lang="en-US" altLang="zh-CN" sz="16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028700" y="1630133"/>
            <a:ext cx="9582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 dirty="0" smtClean="0"/>
              <a:t>More examples: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1071918" y="381965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6" name="Content Placeholder 2"/>
          <p:cNvSpPr txBox="1"/>
          <p:nvPr/>
        </p:nvSpPr>
        <p:spPr>
          <a:xfrm>
            <a:off x="405912" y="1727579"/>
            <a:ext cx="11556022" cy="4725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err="1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i</a:t>
            </a:r>
            <a:r>
              <a:rPr lang="en-US" altLang="zh-CN" sz="28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) Write a program that define a recursive function 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def</a:t>
            </a:r>
            <a:r>
              <a:rPr lang="en-US" altLang="zh-CN" sz="2800" b="1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 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conv</a:t>
            </a:r>
            <a:r>
              <a:rPr lang="en-US" altLang="zh-CN" sz="2800" b="1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(n, base) </a:t>
            </a:r>
            <a:r>
              <a:rPr lang="en-US" altLang="zh-CN" sz="28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that can print out the binary(base=2) or octal(base=8) version of the decimal number n.</a:t>
            </a:r>
            <a:endParaRPr lang="en-US" altLang="zh-CN" sz="2800" b="1" dirty="0" smtClean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i</a:t>
            </a:r>
            <a:r>
              <a:rPr lang="en-US" altLang="zh-CN" sz="28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i) Modify the program a little bit to provide a way for solving problem Q2 in Assignment 1. What about the reverse order?</a:t>
            </a:r>
            <a:endParaRPr lang="en-US" altLang="zh-CN" sz="2800" b="1" dirty="0" smtClean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iii) Try to draw the recursive call trees of the three programs respectively if the arguments are </a:t>
            </a:r>
            <a:r>
              <a:rPr lang="en-US" altLang="zh-CN" sz="2800" b="1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n=12,base=2</a:t>
            </a:r>
            <a:r>
              <a:rPr lang="en-US" altLang="zh-CN" sz="2800" b="1" dirty="0" smtClean="0">
                <a:solidFill>
                  <a:srgbClr val="7030A0"/>
                </a:solidFill>
                <a:latin typeface="Baskerville Old Face" panose="02020602080505020303" pitchFamily="18" charset="0"/>
              </a:rPr>
              <a:t> </a:t>
            </a:r>
            <a:r>
              <a:rPr lang="en-US" altLang="zh-CN" sz="28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for (</a:t>
            </a:r>
            <a:r>
              <a:rPr lang="en-US" altLang="zh-CN" sz="2800" b="1" dirty="0" err="1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i</a:t>
            </a:r>
            <a:r>
              <a:rPr lang="en-US" altLang="zh-CN" sz="28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) and </a:t>
            </a:r>
            <a:r>
              <a:rPr lang="en-US" altLang="zh-CN" sz="2800" b="1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n=3125</a:t>
            </a:r>
            <a:r>
              <a:rPr lang="en-US" altLang="zh-CN" sz="2800" b="1" dirty="0" smtClean="0">
                <a:solidFill>
                  <a:srgbClr val="7030A0"/>
                </a:solidFill>
                <a:latin typeface="Baskerville Old Face" panose="02020602080505020303" pitchFamily="18" charset="0"/>
              </a:rPr>
              <a:t> </a:t>
            </a:r>
            <a:r>
              <a:rPr lang="en-US" altLang="zh-CN" sz="28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for (ii).</a:t>
            </a:r>
            <a:endParaRPr lang="en-US" altLang="zh-CN" sz="2800" b="1" dirty="0" smtClean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0" indent="0" algn="ctr">
              <a:buClr>
                <a:srgbClr val="7030A0"/>
              </a:buClr>
              <a:buNone/>
            </a:pPr>
            <a:endParaRPr lang="en-US" altLang="zh-CN" sz="2800" b="1" dirty="0" smtClean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1071918" y="381965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6" name="Content Placeholder 2"/>
          <p:cNvSpPr txBox="1"/>
          <p:nvPr/>
        </p:nvSpPr>
        <p:spPr>
          <a:xfrm>
            <a:off x="551707" y="1806711"/>
            <a:ext cx="11556022" cy="2272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Write a recursive program to print out all the possible permutations given a string with distinct characters. A sample run is as following. Draw the recursive call tree for this example.</a:t>
            </a:r>
            <a:endParaRPr lang="en-US" altLang="zh-CN" sz="2800" b="1" dirty="0" smtClean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7170" y="3889863"/>
            <a:ext cx="3552825" cy="2419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1071918" y="381965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4" name="Content Placeholder 2"/>
          <p:cNvSpPr txBox="1"/>
          <p:nvPr/>
        </p:nvSpPr>
        <p:spPr>
          <a:xfrm>
            <a:off x="525145" y="1859280"/>
            <a:ext cx="11362055" cy="281114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Write a recursive program to define a function to judge whether it is a palindrome or not. If a string is equal to its reverse, then it is a palindrome. </a:t>
            </a:r>
            <a:br>
              <a:rPr lang="en-US" altLang="zh-CN" sz="28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 sz="28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For example, “</a:t>
            </a:r>
            <a:r>
              <a:rPr lang="en-US" altLang="zh-CN" sz="2800" b="1" i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level</a:t>
            </a:r>
            <a:r>
              <a:rPr lang="en-US" altLang="zh-CN" sz="28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” and “</a:t>
            </a:r>
            <a:r>
              <a:rPr lang="en-US" altLang="zh-CN" sz="2800" b="1" i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madam</a:t>
            </a:r>
            <a:r>
              <a:rPr lang="en-US" altLang="zh-CN" sz="28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” are palindromes.</a:t>
            </a:r>
            <a:endParaRPr lang="en-US" altLang="zh-CN" sz="2800" b="1" dirty="0" smtClean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1071918" y="381965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4" name="Content Placeholder 2"/>
          <p:cNvSpPr txBox="1"/>
          <p:nvPr/>
        </p:nvSpPr>
        <p:spPr>
          <a:xfrm>
            <a:off x="525330" y="1859465"/>
            <a:ext cx="11361870" cy="2272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 Write a recursive algorithm to rearrange a list of integer values so that all the even values appear before all the odd values. A sample run is as following. Draw the recursive tree given 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lst</a:t>
            </a:r>
            <a:r>
              <a:rPr lang="en-US" altLang="zh-CN" sz="2800" b="1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=[1,4,3,2] </a:t>
            </a:r>
            <a:r>
              <a:rPr lang="en-US" altLang="zh-CN" sz="28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to be the input.</a:t>
            </a:r>
            <a:endParaRPr lang="en-US" altLang="zh-CN" sz="2800" b="1" dirty="0" smtClean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8510" y="4750637"/>
            <a:ext cx="2857143" cy="9904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5812" y="5126827"/>
            <a:ext cx="1352381" cy="238095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6346942" y="5074004"/>
            <a:ext cx="827581" cy="3437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1071918" y="381965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4" name="Content Placeholder 2"/>
          <p:cNvSpPr txBox="1"/>
          <p:nvPr/>
        </p:nvSpPr>
        <p:spPr>
          <a:xfrm>
            <a:off x="525330" y="1859464"/>
            <a:ext cx="11361870" cy="3530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 Write a recursive algorithm to find all the possible subsets of a list(excluding itself). A sample run is as following. In this example the list </a:t>
            </a:r>
            <a:r>
              <a:rPr lang="en-US" altLang="zh-CN" sz="2800" b="1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[1,2,3] </a:t>
            </a:r>
            <a:r>
              <a:rPr lang="en-US" altLang="zh-CN" sz="28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is passed to the function and a list of all subsets is returned. Draw the recursive call tree given the list </a:t>
            </a:r>
            <a:r>
              <a:rPr lang="en-US" altLang="zh-CN" sz="2800" b="1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[1,2,3] </a:t>
            </a:r>
            <a:r>
              <a:rPr lang="en-US" altLang="zh-CN" sz="28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as an example. You should be able to rediscover following output by looking at the recursive call tree.</a:t>
            </a:r>
            <a:endParaRPr lang="en-US" altLang="zh-CN" sz="2800" b="1" dirty="0" smtClean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3915" y="5602718"/>
            <a:ext cx="7149868" cy="4425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dg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0</TotalTime>
  <Words>2593</Words>
  <Application>WPS 演示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宋体</vt:lpstr>
      <vt:lpstr>Wingdings</vt:lpstr>
      <vt:lpstr>Gill Sans MT</vt:lpstr>
      <vt:lpstr>Algerian</vt:lpstr>
      <vt:lpstr>Gabriola</vt:lpstr>
      <vt:lpstr>Cambria</vt:lpstr>
      <vt:lpstr>微软雅黑</vt:lpstr>
      <vt:lpstr>Baskerville Old Face</vt:lpstr>
      <vt:lpstr>Impact</vt:lpstr>
      <vt:lpstr>Arial Unicode MS</vt:lpstr>
      <vt:lpstr>华文中宋</vt:lpstr>
      <vt:lpstr>等线</vt:lpstr>
      <vt:lpstr>Badge</vt:lpstr>
      <vt:lpstr>Introduction to Computer Science:  Programming Methodology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Science:  Programming Methodology</dc:title>
  <dc:creator>Sun Mengqian(SSE)</dc:creator>
  <cp:lastModifiedBy>shu</cp:lastModifiedBy>
  <cp:revision>416</cp:revision>
  <cp:lastPrinted>2017-01-17T05:47:00Z</cp:lastPrinted>
  <dcterms:created xsi:type="dcterms:W3CDTF">2016-01-12T06:06:00Z</dcterms:created>
  <dcterms:modified xsi:type="dcterms:W3CDTF">2020-04-11T19:25:31Z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