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6" r:id="rId3"/>
    <p:sldId id="355" r:id="rId4"/>
    <p:sldId id="312" r:id="rId5"/>
    <p:sldId id="366" r:id="rId6"/>
    <p:sldId id="353" r:id="rId7"/>
    <p:sldId id="354" r:id="rId8"/>
    <p:sldId id="313" r:id="rId9"/>
    <p:sldId id="356" r:id="rId10"/>
    <p:sldId id="364" r:id="rId11"/>
    <p:sldId id="357" r:id="rId12"/>
    <p:sldId id="365" r:id="rId13"/>
    <p:sldId id="358" r:id="rId14"/>
    <p:sldId id="359" r:id="rId15"/>
    <p:sldId id="360" r:id="rId16"/>
    <p:sldId id="361" r:id="rId17"/>
    <p:sldId id="362" r:id="rId18"/>
    <p:sldId id="363" r:id="rId19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1.Data Types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2:Convert Celsius to Fahrenheit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3:Compute the volume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4: Sum the digits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5: Number of years and days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6: Financial application: compound value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 II-</a:t>
          </a:r>
          <a:r>
            <a:rPr lang="en-US" b="1" dirty="0">
              <a:solidFill>
                <a:srgbClr val="FFC000"/>
              </a:solidFill>
            </a:rPr>
            <a:t>Formatted</a:t>
          </a:r>
          <a:r>
            <a:rPr lang="en-US" b="1" dirty="0">
              <a:solidFill>
                <a:srgbClr val="00B050"/>
              </a:solidFill>
            </a:rPr>
            <a:t> </a:t>
          </a:r>
          <a:r>
            <a:rPr lang="en-US" b="1" dirty="0">
              <a:solidFill>
                <a:srgbClr val="FFC000"/>
              </a:solidFill>
            </a:rPr>
            <a:t>Output-A</a:t>
          </a:r>
          <a:endParaRPr lang="en-US" dirty="0">
            <a:solidFill>
              <a:srgbClr val="FFC0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1:Print a table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4.input()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1.Data Types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solidFill>
                <a:srgbClr val="00B050"/>
              </a:solidFill>
            </a:rPr>
            <a:t>Practice 2:Convert Celsius to Fahrenheit</a:t>
          </a:r>
          <a:endParaRPr lang="en-US" sz="4100" kern="1200" dirty="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3:Compute the volume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4: Sum the digits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solidFill>
                <a:srgbClr val="00B050"/>
              </a:solidFill>
            </a:rPr>
            <a:t>Practice 5: Number of years and days</a:t>
          </a:r>
          <a:endParaRPr lang="en-US" sz="4500" kern="1200" dirty="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rgbClr val="00B050"/>
              </a:solidFill>
            </a:rPr>
            <a:t>Practice 6: Financial application: compound value</a:t>
          </a:r>
          <a:endParaRPr lang="en-US" sz="3400" kern="1200" dirty="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>
              <a:solidFill>
                <a:srgbClr val="00B050"/>
              </a:solidFill>
            </a:rPr>
            <a:t>2.print() Function II-</a:t>
          </a:r>
          <a:r>
            <a:rPr lang="en-US" sz="4600" b="1" kern="1200" dirty="0">
              <a:solidFill>
                <a:srgbClr val="FFC000"/>
              </a:solidFill>
            </a:rPr>
            <a:t>Formatted</a:t>
          </a:r>
          <a:r>
            <a:rPr lang="en-US" sz="4600" b="1" kern="1200" dirty="0">
              <a:solidFill>
                <a:srgbClr val="00B050"/>
              </a:solidFill>
            </a:rPr>
            <a:t> </a:t>
          </a:r>
          <a:r>
            <a:rPr lang="en-US" sz="4600" b="1" kern="1200" dirty="0">
              <a:solidFill>
                <a:srgbClr val="FFC000"/>
              </a:solidFill>
            </a:rPr>
            <a:t>Output-A</a:t>
          </a:r>
          <a:endParaRPr lang="en-US" sz="4600" kern="1200" dirty="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1:Print a table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4.input()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6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8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 dirty="0"/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724E1D-B1C2-F0D4-23A8-F660944DDC2E}"/>
              </a:ext>
            </a:extLst>
          </p:cNvPr>
          <p:cNvSpPr txBox="1"/>
          <p:nvPr/>
        </p:nvSpPr>
        <p:spPr>
          <a:xfrm>
            <a:off x="1901536" y="498911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err="1"/>
              <a:t>Chulin</a:t>
            </a:r>
            <a:r>
              <a:rPr kumimoji="1" lang="en-US" altLang="zh-CN" sz="3200" b="1" dirty="0"/>
              <a:t> Dai </a:t>
            </a:r>
          </a:p>
          <a:p>
            <a:pPr algn="ctr"/>
            <a:r>
              <a:rPr kumimoji="1" lang="en-US" altLang="zh-CN" sz="3200" b="1" dirty="0"/>
              <a:t>122090066@link.cuhk.edu.cn</a:t>
            </a:r>
            <a:endParaRPr kumimoji="1" lang="zh-CN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+: C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- Adds values on either side of the operator</a:t>
            </a:r>
            <a:br>
              <a:rPr lang="en-US" sz="1800" dirty="0"/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string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]: Slice - Gives the character from the given index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: ]: Range Slice - Gives the characters from the given range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046" y="3977427"/>
            <a:ext cx="5423255" cy="2786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input() is a function used for instructing the users to input a string for a variable.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348" y="5027921"/>
            <a:ext cx="5786564" cy="1464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25" y="5309755"/>
            <a:ext cx="4293177" cy="1413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207572"/>
            <a:ext cx="4130378" cy="15156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643" y="2785681"/>
            <a:ext cx="2786058" cy="2274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2" y="2890441"/>
            <a:ext cx="3265955" cy="20556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after the second month, the value in the account becomes (100+100.417)*(1+0.00417) =201.252; iii)after the third month, the value in the account becomes (100+ 201.252)*(1+0.00417)=302.507; and so on. </a:t>
            </a:r>
            <a:r>
              <a:rPr lang="en-US" altLang="zh-CN" sz="24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 Data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types, e.g. integer, string,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 Some arithmetic operators, e.g. +, -, *, /, //, %, **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4.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5. </a:t>
            </a:r>
            <a:r>
              <a:rPr lang="en-US" altLang="zh-CN" sz="3200" b="1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There are several data types very often used: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Integer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1,19,-36…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Floating-point number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3.14159, 9.80…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‘hello world’, ‘123’, ‘www.cuhk.edu.cn’…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value can only be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True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or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False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5&gt;9, ‘b’&lt;‘a’,1==‘1’…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[1,2,3], [‘h’, ‘e’, ‘l’, ‘l’, ‘o’]…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 some value of different types to a variable will make it become different data types. 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Using type() function you can check the data type of a variable.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Data types can be forced to change if possible,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e.g.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(9.8)-&gt;9,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str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(123)-&gt;’123’,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(‘9.8’)-&gt;9.8,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(‘hello’)-&gt;</a:t>
            </a: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[‘h’, ‘e’, ‘l’, ‘l’, ‘o’] 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print() is a function-something you can realize some functionalities by calling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940" y="2196465"/>
            <a:ext cx="1387475" cy="899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661419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" altLang="zh-CN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Escape Character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6DD3F9-65DF-ECC5-8EC8-B0AC103B67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271"/>
          <a:stretch/>
        </p:blipFill>
        <p:spPr>
          <a:xfrm>
            <a:off x="1193652" y="2516531"/>
            <a:ext cx="4414485" cy="404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5B39DA-9F8F-A079-EB11-4AC13C479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5989" y="1528504"/>
            <a:ext cx="5770150" cy="50972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F1ED00-AD48-BDA1-B6AB-D0EBEE6B11B2}"/>
              </a:ext>
            </a:extLst>
          </p:cNvPr>
          <p:cNvSpPr/>
          <p:nvPr/>
        </p:nvSpPr>
        <p:spPr>
          <a:xfrm>
            <a:off x="1193652" y="3013364"/>
            <a:ext cx="3357565" cy="1063781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1E09B9-7864-1594-F66F-12BEF005F51E}"/>
              </a:ext>
            </a:extLst>
          </p:cNvPr>
          <p:cNvSpPr/>
          <p:nvPr/>
        </p:nvSpPr>
        <p:spPr>
          <a:xfrm>
            <a:off x="1209433" y="4521712"/>
            <a:ext cx="3357565" cy="41054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181" y="5308095"/>
            <a:ext cx="1840173" cy="1082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752" y="5308095"/>
            <a:ext cx="2487646" cy="1086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782" y="5308095"/>
            <a:ext cx="3464675" cy="10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dirty="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 dirty="0">
                  <a:solidFill>
                    <a:srgbClr val="00B050"/>
                  </a:solidFill>
                </a:rPr>
                <a:t> 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Output-B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03" y="4659553"/>
            <a:ext cx="5274411" cy="196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505" y="3578860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3709</TotalTime>
  <Words>1501</Words>
  <Application>Microsoft Macintosh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Algerian</vt:lpstr>
      <vt:lpstr>Arial</vt:lpstr>
      <vt:lpstr>Baskerville Old Face</vt:lpstr>
      <vt:lpstr>Berlin Sans FB Demi</vt:lpstr>
      <vt:lpstr>Cambria</vt:lpstr>
      <vt:lpstr>Cambria Math</vt:lpstr>
      <vt:lpstr>Gill Sans MT</vt:lpstr>
      <vt:lpstr>Impact</vt:lpstr>
      <vt:lpstr>Source Sans Pro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A15198</cp:lastModifiedBy>
  <cp:revision>200</cp:revision>
  <cp:lastPrinted>2017-01-17T05:47:00Z</cp:lastPrinted>
  <dcterms:created xsi:type="dcterms:W3CDTF">2016-01-12T06:06:00Z</dcterms:created>
  <dcterms:modified xsi:type="dcterms:W3CDTF">2023-09-21T09:15:31Z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