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62" r:id="rId4"/>
    <p:sldId id="369" r:id="rId5"/>
    <p:sldId id="361" r:id="rId6"/>
    <p:sldId id="365" r:id="rId7"/>
    <p:sldId id="366" r:id="rId8"/>
    <p:sldId id="367" r:id="rId9"/>
    <p:sldId id="368" r:id="rId10"/>
    <p:sldId id="370" r:id="rId11"/>
    <p:sldId id="371" r:id="rId12"/>
    <p:sldId id="372" r:id="rId13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2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2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1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1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1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1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1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2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2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2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Structure of a recursive algorithm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3" loCatId="list" qsTypeId="urn:microsoft.com/office/officeart/2005/8/quickstyle/simple1#23" qsCatId="simple" csTypeId="urn:microsoft.com/office/officeart/2005/8/colors/accent5_5#2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3"/>
    <dgm:cxn modelId="{C2578537-3A4F-46AC-9300-60B2A4F1B91A}" type="presOf" srcId="{32F2416B-09FA-423E-9C02-845FDD114C9D}" destId="{50194297-CF02-435B-8854-5C4B7CF11AAC}" srcOrd="0" destOrd="0" presId="urn:microsoft.com/office/officeart/2005/8/layout/vList2#2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4" loCatId="list" qsTypeId="urn:microsoft.com/office/officeart/2005/8/quickstyle/simple1#24" qsCatId="simple" csTypeId="urn:microsoft.com/office/officeart/2005/8/colors/accent5_5#2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Tic-Tac-Toe-III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4"/>
    <dgm:cxn modelId="{C2578537-3A4F-46AC-9300-60B2A4F1B91A}" type="presOf" srcId="{32F2416B-09FA-423E-9C02-845FDD114C9D}" destId="{50194297-CF02-435B-8854-5C4B7CF11AAC}" srcOrd="0" destOrd="0" presId="urn:microsoft.com/office/officeart/2005/8/layout/vList2#2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5" loCatId="list" qsTypeId="urn:microsoft.com/office/officeart/2005/8/quickstyle/simple1#15" qsCatId="simple" csTypeId="urn:microsoft.com/office/officeart/2005/8/colors/accent5_5#1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Recursive call tree</a:t>
          </a:r>
          <a:r>
            <a:rPr lang="en-US" altLang="zh-CN" b="1" dirty="0">
              <a:solidFill>
                <a:srgbClr val="00B050"/>
              </a:solidFill>
            </a:rPr>
            <a:t>-I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5"/>
    <dgm:cxn modelId="{C2578537-3A4F-46AC-9300-60B2A4F1B91A}" type="presOf" srcId="{32F2416B-09FA-423E-9C02-845FDD114C9D}" destId="{50194297-CF02-435B-8854-5C4B7CF11AAC}" srcOrd="0" destOrd="0" presId="urn:microsoft.com/office/officeart/2005/8/layout/vList2#1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6" loCatId="list" qsTypeId="urn:microsoft.com/office/officeart/2005/8/quickstyle/simple1#16" qsCatId="simple" csTypeId="urn:microsoft.com/office/officeart/2005/8/colors/accent5_5#1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Recursive call tree</a:t>
          </a:r>
          <a:r>
            <a:rPr lang="en-US" altLang="zh-CN" b="1" dirty="0">
              <a:solidFill>
                <a:srgbClr val="00B050"/>
              </a:solidFill>
            </a:rPr>
            <a:t>-II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6"/>
    <dgm:cxn modelId="{C2578537-3A4F-46AC-9300-60B2A4F1B91A}" type="presOf" srcId="{32F2416B-09FA-423E-9C02-845FDD114C9D}" destId="{50194297-CF02-435B-8854-5C4B7CF11AAC}" srcOrd="0" destOrd="0" presId="urn:microsoft.com/office/officeart/2005/8/layout/vList2#1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7" loCatId="list" qsTypeId="urn:microsoft.com/office/officeart/2005/8/quickstyle/simple1#17" qsCatId="simple" csTypeId="urn:microsoft.com/office/officeart/2005/8/colors/accent5_5#1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Q1: Number system conversion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7"/>
    <dgm:cxn modelId="{C2578537-3A4F-46AC-9300-60B2A4F1B91A}" type="presOf" srcId="{32F2416B-09FA-423E-9C02-845FDD114C9D}" destId="{50194297-CF02-435B-8854-5C4B7CF11AAC}" srcOrd="0" destOrd="0" presId="urn:microsoft.com/office/officeart/2005/8/layout/vList2#1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8" loCatId="list" qsTypeId="urn:microsoft.com/office/officeart/2005/8/quickstyle/simple1#18" qsCatId="simple" csTypeId="urn:microsoft.com/office/officeart/2005/8/colors/accent5_5#1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Q2: All Permutations of a string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8"/>
    <dgm:cxn modelId="{C2578537-3A4F-46AC-9300-60B2A4F1B91A}" type="presOf" srcId="{32F2416B-09FA-423E-9C02-845FDD114C9D}" destId="{50194297-CF02-435B-8854-5C4B7CF11AAC}" srcOrd="0" destOrd="0" presId="urn:microsoft.com/office/officeart/2005/8/layout/vList2#1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9" loCatId="list" qsTypeId="urn:microsoft.com/office/officeart/2005/8/quickstyle/simple1#19" qsCatId="simple" csTypeId="urn:microsoft.com/office/officeart/2005/8/colors/accent5_5#1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Q3: Judge palindrome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9"/>
    <dgm:cxn modelId="{C2578537-3A4F-46AC-9300-60B2A4F1B91A}" type="presOf" srcId="{32F2416B-09FA-423E-9C02-845FDD114C9D}" destId="{50194297-CF02-435B-8854-5C4B7CF11AAC}" srcOrd="0" destOrd="0" presId="urn:microsoft.com/office/officeart/2005/8/layout/vList2#1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0" loCatId="list" qsTypeId="urn:microsoft.com/office/officeart/2005/8/quickstyle/simple1#20" qsCatId="simple" csTypeId="urn:microsoft.com/office/officeart/2005/8/colors/accent5_5#2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Q4: Rearrange a list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0"/>
    <dgm:cxn modelId="{C2578537-3A4F-46AC-9300-60B2A4F1B91A}" type="presOf" srcId="{32F2416B-09FA-423E-9C02-845FDD114C9D}" destId="{50194297-CF02-435B-8854-5C4B7CF11AAC}" srcOrd="0" destOrd="0" presId="urn:microsoft.com/office/officeart/2005/8/layout/vList2#2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1" loCatId="list" qsTypeId="urn:microsoft.com/office/officeart/2005/8/quickstyle/simple1#21" qsCatId="simple" csTypeId="urn:microsoft.com/office/officeart/2005/8/colors/accent5_5#2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Q5: Find all the possible subsets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1"/>
    <dgm:cxn modelId="{C2578537-3A4F-46AC-9300-60B2A4F1B91A}" type="presOf" srcId="{32F2416B-09FA-423E-9C02-845FDD114C9D}" destId="{50194297-CF02-435B-8854-5C4B7CF11AAC}" srcOrd="0" destOrd="0" presId="urn:microsoft.com/office/officeart/2005/8/layout/vList2#2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2" loCatId="list" qsTypeId="urn:microsoft.com/office/officeart/2005/8/quickstyle/simple1#22" qsCatId="simple" csTypeId="urn:microsoft.com/office/officeart/2005/8/colors/accent5_5#2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2"/>
    <dgm:cxn modelId="{C2578537-3A4F-46AC-9300-60B2A4F1B91A}" type="presOf" srcId="{32F2416B-09FA-423E-9C02-845FDD114C9D}" destId="{50194297-CF02-435B-8854-5C4B7CF11AAC}" srcOrd="0" destOrd="0" presId="urn:microsoft.com/office/officeart/2005/8/layout/vList2#2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8522"/>
          <a:ext cx="10395437" cy="1123199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Structure of a recursive algorithm</a:t>
          </a:r>
        </a:p>
      </dsp:txBody>
      <dsp:txXfrm>
        <a:off x="54830" y="83352"/>
        <a:ext cx="10285777" cy="1013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Tic-Tac-Toe-II</a:t>
          </a:r>
        </a:p>
      </dsp:txBody>
      <dsp:txXfrm>
        <a:off x="55972" y="59538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Tic-Tac-Toe-III</a:t>
          </a:r>
        </a:p>
      </dsp:txBody>
      <dsp:txXfrm>
        <a:off x="55972" y="59538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>
              <a:solidFill>
                <a:srgbClr val="00B050"/>
              </a:solidFill>
            </a:rPr>
            <a:t>-I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>
              <a:solidFill>
                <a:srgbClr val="00B050"/>
              </a:solidFill>
            </a:rPr>
            <a:t>-II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Q1: Number system conversion</a:t>
          </a:r>
        </a:p>
      </dsp:txBody>
      <dsp:txXfrm>
        <a:off x="55972" y="55972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Q2: All Permutations of a string</a:t>
          </a:r>
        </a:p>
      </dsp:txBody>
      <dsp:txXfrm>
        <a:off x="55972" y="55972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Q3: Judge palindrome</a:t>
          </a:r>
        </a:p>
      </dsp:txBody>
      <dsp:txXfrm>
        <a:off x="55972" y="55972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Q4: Rearrange a list</a:t>
          </a:r>
        </a:p>
      </dsp:txBody>
      <dsp:txXfrm>
        <a:off x="55972" y="55972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Q5: Find all the possible subsets</a:t>
          </a:r>
        </a:p>
      </dsp:txBody>
      <dsp:txXfrm>
        <a:off x="55972" y="55972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</a:t>
          </a:r>
        </a:p>
      </dsp:txBody>
      <dsp:txXfrm>
        <a:off x="55972" y="55972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2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2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1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1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1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2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2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2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2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2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2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11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RECURSIVE ALGORITHM</a:t>
            </a:r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B3C3F08-0EDD-4238-B631-E496B50EDE38}"/>
              </a:ext>
            </a:extLst>
          </p:cNvPr>
          <p:cNvSpPr txBox="1">
            <a:spLocks/>
          </p:cNvSpPr>
          <p:nvPr/>
        </p:nvSpPr>
        <p:spPr>
          <a:xfrm>
            <a:off x="3896457" y="4630473"/>
            <a:ext cx="4399086" cy="222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cap="none" dirty="0">
              <a:latin typeface="Montserrat Black" panose="00000A00000000000000" pitchFamily="2" charset="0"/>
            </a:endParaRPr>
          </a:p>
          <a:p>
            <a:pPr algn="ctr"/>
            <a:r>
              <a:rPr lang="en-US" altLang="zh-CN" sz="1800" cap="none" dirty="0">
                <a:solidFill>
                  <a:srgbClr val="7030A0"/>
                </a:solidFill>
                <a:latin typeface="Montserrat Black" panose="00000A00000000000000" pitchFamily="2" charset="0"/>
              </a:rPr>
              <a:t>Frederick Khasanto</a:t>
            </a:r>
            <a:r>
              <a:rPr lang="en-US" sz="1800" cap="none" dirty="0">
                <a:solidFill>
                  <a:srgbClr val="7030A0"/>
                </a:solidFill>
                <a:latin typeface="Montserrat Black" panose="00000A00000000000000" pitchFamily="2" charset="0"/>
              </a:rPr>
              <a:t> </a:t>
            </a:r>
          </a:p>
          <a:p>
            <a:pPr algn="ctr"/>
            <a:r>
              <a:rPr lang="en-US" altLang="zh-CN" sz="1800" cap="none" dirty="0">
                <a:solidFill>
                  <a:srgbClr val="002060"/>
                </a:solidFill>
                <a:latin typeface="Montserrat Black" panose="00000A00000000000000" pitchFamily="2" charset="0"/>
              </a:rPr>
              <a:t>122040014</a:t>
            </a:r>
          </a:p>
          <a:p>
            <a:pPr algn="ctr"/>
            <a:endParaRPr lang="en-US" altLang="zh-CN" sz="1800" cap="none" dirty="0">
              <a:solidFill>
                <a:srgbClr val="002060"/>
              </a:solidFill>
              <a:latin typeface="Montserrat Black" panose="00000A00000000000000" pitchFamily="2" charset="0"/>
            </a:endParaRPr>
          </a:p>
          <a:p>
            <a:pPr algn="ctr"/>
            <a:endParaRPr lang="en-US" altLang="zh-CN" sz="1800" cap="none" dirty="0">
              <a:solidFill>
                <a:srgbClr val="002060"/>
              </a:solidFill>
              <a:latin typeface="Montserrat Black" panose="00000A00000000000000" pitchFamily="2" charset="0"/>
            </a:endParaRPr>
          </a:p>
          <a:p>
            <a:pPr algn="ctr"/>
            <a:r>
              <a:rPr lang="en-US" altLang="zh-CN" dirty="0">
                <a:solidFill>
                  <a:srgbClr val="002060"/>
                </a:solidFill>
                <a:latin typeface="Montserrat Black" panose="00000A00000000000000" pitchFamily="2" charset="0"/>
              </a:rPr>
              <a:t>1</a:t>
            </a:r>
            <a:r>
              <a:rPr lang="en-US" altLang="zh-CN" sz="1800" cap="none" dirty="0">
                <a:solidFill>
                  <a:srgbClr val="002060"/>
                </a:solidFill>
                <a:latin typeface="Montserrat Black" panose="00000A00000000000000" pitchFamily="2" charset="0"/>
              </a:rPr>
              <a:t>6 November 2023</a:t>
            </a:r>
          </a:p>
          <a:p>
            <a:pPr algn="ctr"/>
            <a:endParaRPr lang="en-US" altLang="zh-CN" sz="1400" cap="none" dirty="0">
              <a:latin typeface="Montserrat Black" panose="00000A00000000000000" pitchFamily="2" charset="0"/>
            </a:endParaRPr>
          </a:p>
          <a:p>
            <a:pPr algn="ctr"/>
            <a:endParaRPr lang="en-US" altLang="zh-CN" sz="1200" cap="none" dirty="0">
              <a:latin typeface="Montserrat Black" panose="00000A00000000000000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908" y="1685512"/>
            <a:ext cx="8647619" cy="51047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241" y="1776046"/>
            <a:ext cx="9059925" cy="4984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81" y="2223536"/>
            <a:ext cx="6594510" cy="2866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917" y="5437688"/>
            <a:ext cx="8312785" cy="1227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2891" y="1652036"/>
            <a:ext cx="429064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Try to design a recursive algorithm for computer to determine where it should move.  And write a program to allow you and computer to compete and to see whether you could win or not.  Either </a:t>
            </a:r>
            <a:r>
              <a:rPr lang="zh-CN" altLang="en-US" sz="2000" b="1" dirty="0">
                <a:solidFill>
                  <a:srgbClr val="00B050"/>
                </a:solidFill>
              </a:rPr>
              <a:t>○</a:t>
            </a:r>
            <a:r>
              <a:rPr lang="en-US" altLang="zh-CN" sz="2000" b="1" dirty="0">
                <a:solidFill>
                  <a:srgbClr val="00B050"/>
                </a:solidFill>
              </a:rPr>
              <a:t>(moves first)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or × could be chosen.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381" y="1641048"/>
            <a:ext cx="31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“The game tree”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7"/>
          <p:cNvSpPr/>
          <p:nvPr/>
        </p:nvSpPr>
        <p:spPr>
          <a:xfrm>
            <a:off x="926304" y="1780373"/>
            <a:ext cx="3823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factorials: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043" y="2586258"/>
            <a:ext cx="4222298" cy="89166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644635" y="2883878"/>
            <a:ext cx="3801208" cy="87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5843" y="2622268"/>
            <a:ext cx="54841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case or stopping condition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96128" y="3411416"/>
            <a:ext cx="386861" cy="60666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3101" y="3952074"/>
            <a:ext cx="3068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Original 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35943" y="3411416"/>
            <a:ext cx="1749669" cy="540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8688" y="3966142"/>
            <a:ext cx="22433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473935" y="3209193"/>
            <a:ext cx="17585" cy="7569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03401" y="3966142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Simplest case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377" y="4831895"/>
            <a:ext cx="7452534" cy="1916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23" y="3675897"/>
            <a:ext cx="4149969" cy="310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253" y="3675897"/>
            <a:ext cx="3496600" cy="2469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777" y="1597762"/>
            <a:ext cx="1026062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recursive call tree consists of small boxes and directed edges between boxes. Each box represents a function call and  is labeled with the name of the function and the actual arguments passed to the function when it was invoked.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</a:t>
            </a:r>
            <a:r>
              <a:rPr lang="en-US" altLang="zh-CN" sz="1600" b="1" dirty="0">
                <a:solidFill>
                  <a:srgbClr val="002060"/>
                </a:solidFill>
              </a:rPr>
              <a:t>directed edges </a:t>
            </a:r>
            <a:r>
              <a:rPr lang="en-US" altLang="zh-CN" sz="1600" dirty="0">
                <a:solidFill>
                  <a:srgbClr val="002060"/>
                </a:solidFill>
              </a:rPr>
              <a:t>between the boxes indicate the flow of execution. The </a:t>
            </a:r>
            <a:r>
              <a:rPr lang="en-US" altLang="zh-CN" sz="1600" b="1" dirty="0">
                <a:solidFill>
                  <a:srgbClr val="002060"/>
                </a:solidFill>
              </a:rPr>
              <a:t>solid edges </a:t>
            </a:r>
            <a:r>
              <a:rPr lang="en-US" altLang="zh-CN" sz="1600" dirty="0">
                <a:solidFill>
                  <a:srgbClr val="002060"/>
                </a:solidFill>
              </a:rPr>
              <a:t>indicate the function from which a call originated. The </a:t>
            </a:r>
            <a:r>
              <a:rPr lang="en-US" altLang="zh-CN" sz="1600" b="1" dirty="0">
                <a:solidFill>
                  <a:srgbClr val="002060"/>
                </a:solidFill>
              </a:rPr>
              <a:t>dashed edges </a:t>
            </a:r>
            <a:r>
              <a:rPr lang="en-US" altLang="zh-CN" sz="1600" dirty="0">
                <a:solidFill>
                  <a:srgbClr val="002060"/>
                </a:solidFill>
              </a:rPr>
              <a:t>indicate function returns and are labeled with the return value if a value is returned to the caller.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edges are listed </a:t>
            </a:r>
            <a:r>
              <a:rPr lang="en-US" altLang="zh-CN" sz="1600" b="1" dirty="0">
                <a:solidFill>
                  <a:srgbClr val="002060"/>
                </a:solidFill>
              </a:rPr>
              <a:t>left to right </a:t>
            </a:r>
            <a:r>
              <a:rPr lang="en-US" altLang="zh-CN" sz="1600" dirty="0">
                <a:solidFill>
                  <a:srgbClr val="002060"/>
                </a:solidFill>
              </a:rPr>
              <a:t>in the order the calls are made.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5692" y="3685402"/>
            <a:ext cx="2532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Questions: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1. What are the outputs?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2. What is the value of y?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3. What is y if you pass an even number to foo()?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548" y="2206868"/>
            <a:ext cx="5864590" cy="384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055" y="2206868"/>
            <a:ext cx="3890926" cy="3822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777" y="6374830"/>
            <a:ext cx="111486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Reference book: 《Data Structures and Algorithms Using </a:t>
            </a:r>
            <a:r>
              <a:rPr lang="en-US" altLang="zh-CN" sz="1600" b="1" dirty="0" err="1"/>
              <a:t>Python》by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Rance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D.Necaise</a:t>
            </a:r>
            <a:r>
              <a:rPr lang="en-US" altLang="zh-CN" sz="1600" b="1" dirty="0"/>
              <a:t>, Chapter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00" y="1630133"/>
            <a:ext cx="958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More examples: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47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Write a program that define a recursive function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def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conv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(n, base)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that can print out the binary(base=2) or octal(base=8) version of the decimal number 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Modify the program a little bit to provide a way for solving problem Q2 in Assignment 1. What about the reverse order?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Try to draw the recursive call trees of the three programs respectively if the arguments are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n=12,base=2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(</a:t>
            </a: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and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n=3125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(ii).</a:t>
            </a: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551707" y="1806711"/>
            <a:ext cx="11556022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print out all the possible permutations given a string with distinct characters. A sample run is as following. Draw the recursive call tree for this example.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7170" y="3889863"/>
            <a:ext cx="35528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145" y="1859280"/>
            <a:ext cx="11362055" cy="28111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define a function to judge whether it is a palindrome or not. If a string is equal to its reverse, then it is a palindrome. </a:t>
            </a:r>
            <a:b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example, “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level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and “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madam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are palindromes.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5"/>
            <a:ext cx="11361870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rearrange a list of integer values so that all the even values appear before all the odd values. A sample run is as following. Draw the recursive tree given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lst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=[1,4,3,2]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be the input.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510" y="4750637"/>
            <a:ext cx="2857143" cy="9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5812" y="5126827"/>
            <a:ext cx="1352381" cy="2380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346942" y="5074004"/>
            <a:ext cx="827581" cy="343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4"/>
            <a:ext cx="11361870" cy="3530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find all the possible subsets of a list(excluding itself). A sample run is as following. In this example the list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is passed to the function and a list of all subsets is returned. Draw the recursive call tree given the list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 an example. You should be able to rediscover following output by looking at the recursive call tree.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915" y="5602718"/>
            <a:ext cx="7149868" cy="4425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Algerian</vt:lpstr>
      <vt:lpstr>Arial</vt:lpstr>
      <vt:lpstr>Baskerville Old Face</vt:lpstr>
      <vt:lpstr>Cambria</vt:lpstr>
      <vt:lpstr>Gill Sans MT</vt:lpstr>
      <vt:lpstr>Impact</vt:lpstr>
      <vt:lpstr>Montserrat Black</vt:lpstr>
      <vt:lpstr>Wingdings</vt:lpstr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Frederick Khasanto</cp:lastModifiedBy>
  <cp:revision>417</cp:revision>
  <cp:lastPrinted>2017-01-17T05:47:00Z</cp:lastPrinted>
  <dcterms:created xsi:type="dcterms:W3CDTF">2016-01-12T06:06:00Z</dcterms:created>
  <dcterms:modified xsi:type="dcterms:W3CDTF">2023-11-15T01:07:38Z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