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96" r:id="rId3"/>
    <p:sldId id="312" r:id="rId4"/>
    <p:sldId id="313" r:id="rId5"/>
    <p:sldId id="333" r:id="rId6"/>
    <p:sldId id="353" r:id="rId7"/>
    <p:sldId id="334" r:id="rId8"/>
    <p:sldId id="335" r:id="rId9"/>
    <p:sldId id="336" r:id="rId10"/>
    <p:sldId id="338" r:id="rId11"/>
    <p:sldId id="337" r:id="rId12"/>
    <p:sldId id="321" r:id="rId13"/>
    <p:sldId id="339" r:id="rId14"/>
    <p:sldId id="323" r:id="rId15"/>
    <p:sldId id="351" r:id="rId16"/>
    <p:sldId id="352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Number System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</a:t>
          </a:r>
          <a:r>
            <a:rPr lang="en-US" b="1" dirty="0" smtClean="0"/>
            <a:t> 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039DE1-7676-4EB7-9084-1E6DE84DF5BB}" type="presOf" srcId="{0E8085F9-02A8-4FC2-8D3B-A0AA5F1EC1F7}" destId="{8E22013E-9C26-4AA1-B8B4-D1AA5892233B}" srcOrd="0" destOrd="0" presId="urn:microsoft.com/office/officeart/2005/8/layout/vList2"/>
    <dgm:cxn modelId="{B88F5E1E-AAA6-4EA4-8414-4DAAF45027B9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A3DFCD55-D70A-45AD-B031-A0990173B118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4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Think!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Solution?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4800" b="1" dirty="0" smtClean="0">
              <a:solidFill>
                <a:srgbClr val="00B050"/>
              </a:solidFill>
            </a:rPr>
            <a:t>Conversion Between Binary, Octal and Hexadecimal</a:t>
          </a:r>
          <a:endParaRPr lang="en-US" sz="4800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ScaleY="320489" custLinFactNeighborY="-75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Binary and Octal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Binary and Hexadecimal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5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6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Data Representation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7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Use Python as calculator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1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2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From Decimal to Others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Practice 3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Number System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</a:t>
          </a:r>
          <a:r>
            <a:rPr lang="en-US" sz="4900" b="1" kern="1200" dirty="0" smtClean="0"/>
            <a:t> 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4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Think!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Solution?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35520"/>
          <a:ext cx="10515600" cy="1535884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rgbClr val="00B050"/>
              </a:solidFill>
            </a:rPr>
            <a:t>Conversion Between Binary, Octal and Hexadecimal</a:t>
          </a:r>
          <a:endParaRPr lang="en-US" sz="4800" kern="1200" dirty="0">
            <a:solidFill>
              <a:srgbClr val="00B050"/>
            </a:solidFill>
          </a:endParaRPr>
        </a:p>
      </dsp:txBody>
      <dsp:txXfrm>
        <a:off x="74976" y="310496"/>
        <a:ext cx="10365648" cy="13859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Binary and Octal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Binary and Hexadecimal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5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6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Data Representation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7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Use Python as calculator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1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2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From Decimal to Others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Practice 3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7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9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0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3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r>
              <a:rPr lang="en-AU" sz="3200" b="1" i="1" dirty="0" smtClean="0"/>
              <a:t/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2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DATA REPRESENTATION AND CONVERSION</a:t>
            </a:r>
            <a:endParaRPr lang="en-US" altLang="zh-CN" sz="3200" dirty="0"/>
          </a:p>
          <a:p>
            <a:endParaRPr lang="en-US" altLang="zh-CN" sz="3200" b="1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340058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integer part, use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division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err="1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</a:t>
                </a:r>
                <a:r>
                  <a:rPr lang="en-US" altLang="zh-CN" sz="2600" b="1" dirty="0" err="1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N,b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mod(N//b, 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iii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mod(N//b//</a:t>
                </a:r>
                <a:r>
                  <a:rPr lang="en-US" altLang="zh-CN" sz="2600" b="1" dirty="0" err="1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until finally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mod(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the representation for </a:t>
                </a:r>
                <a:r>
                  <a:rPr lang="en-AU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fractional part, use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multiplication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𝐅𝐫𝐚𝐜𝐭𝐢𝐨𝐧𝐚𝐥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so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/>
                </a:r>
                <a:b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err="1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/>
                </a:r>
                <a:b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/>
                </a:r>
                <a:b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iii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)…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until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left, no negative power terms of b.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/>
                </a:r>
                <a:b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Then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representation for</a:t>
                </a:r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607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709713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Year 2019 can also be represented as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468657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03" y="2120455"/>
            <a:ext cx="4972050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53" y="4078168"/>
            <a:ext cx="5067300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628" y="1820008"/>
            <a:ext cx="571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195662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242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Convert decimal number 100.96875 into binary, octal and hexadecimal number.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2" y="1747088"/>
            <a:ext cx="6758066" cy="505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44" y="2521444"/>
            <a:ext cx="3864340" cy="33581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400" y="33591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 smtClean="0">
                  <a:solidFill>
                    <a:srgbClr val="00B050"/>
                  </a:solidFill>
                </a:rPr>
                <a:t>Solution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3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961083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1.Convert decimal number 0.3 into octal number.</a:t>
                </a:r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2.Convert decimal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3.Convert decimal number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1341767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(Check by calculating the limit of the corresponding infinite series.)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𝟏𝟏𝟎𝟑𝟕𝟓𝟓𝟐𝟒𝟐𝟏𝟎𝟐𝟔𝟒𝟑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4676" y="2495916"/>
            <a:ext cx="3472523" cy="421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229" y="4348295"/>
            <a:ext cx="2392240" cy="23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592962"/>
              </p:ext>
            </p:extLst>
          </p:nvPr>
        </p:nvGraphicFramePr>
        <p:xfrm>
          <a:off x="838200" y="365126"/>
          <a:ext cx="10515600" cy="207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02524"/>
            <a:ext cx="11048999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Use one-to-one relationship between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3-digit binary number and the symbols of octal number, ii) 4-digit binary number and the symbols of hexadecimal number.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To do conversion between octal and hexadecimal, use binary as a bridge.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97806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1694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3-digit binary number and the symbols of octal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51" y="3515977"/>
            <a:ext cx="2377646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779005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1341"/>
            <a:ext cx="11048999" cy="1703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4-digit binary number and the symbols of hexadecimal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1.Data representation using positional notation.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Conversion from binary(2), octal(8) and hexadecimal(16) system to decimal(10) system.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2.Conversion from decimal system(10) to hexadecimal(16), octal(8) and binary(2) system.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 Integer part.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i. Fractional part.</a:t>
            </a:r>
            <a:endParaRPr lang="en-US" altLang="zh-CN" sz="30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3.One-to-one relationship between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octal and binary system; ii) hexadecimal and binary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 smtClean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 smtClean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9279720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8734"/>
            <a:ext cx="11048999" cy="37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1.Convert binary number 10100101.01011 to octal and hexadecimal number respectively.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2.Convert octal number 7654.123 to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186775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3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1000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  <a:blipFill>
                <a:blip r:embed="rId7"/>
                <a:stretch>
                  <a:fillRect l="-1159" t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468407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8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8322526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0.110011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u="sng" smtClean="0">
                          <a:latin typeface="Cambria Math" panose="02040503050406030204" pitchFamily="18" charset="0"/>
                        </a:rPr>
                        <m:t> +   </m:t>
                      </m:r>
                      <m:r>
                        <a:rPr lang="en-US" altLang="zh-CN" sz="28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0.001101</m:t>
                      </m:r>
                    </m:oMath>
                  </m:oMathPara>
                </a14:m>
                <a:endParaRPr lang="en-US" altLang="zh-CN" sz="2800" b="0" u="sng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1.000000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867841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of the following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equalities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is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incorrect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D.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798166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of the following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equalities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is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incorrect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431071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3546"/>
              </p:ext>
            </p:extLst>
          </p:nvPr>
        </p:nvGraphicFramePr>
        <p:xfrm>
          <a:off x="1724269" y="4545623"/>
          <a:ext cx="8773745" cy="2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82">
                  <a:extLst>
                    <a:ext uri="{9D8B030D-6E8A-4147-A177-3AD203B41FA5}">
                      <a16:colId xmlns:a16="http://schemas.microsoft.com/office/drawing/2014/main" val="201953828"/>
                    </a:ext>
                  </a:extLst>
                </a:gridCol>
                <a:gridCol w="1371079">
                  <a:extLst>
                    <a:ext uri="{9D8B030D-6E8A-4147-A177-3AD203B41FA5}">
                      <a16:colId xmlns:a16="http://schemas.microsoft.com/office/drawing/2014/main" val="189521079"/>
                    </a:ext>
                  </a:extLst>
                </a:gridCol>
                <a:gridCol w="4478084">
                  <a:extLst>
                    <a:ext uri="{9D8B030D-6E8A-4147-A177-3AD203B41FA5}">
                      <a16:colId xmlns:a16="http://schemas.microsoft.com/office/drawing/2014/main" val="1568267118"/>
                    </a:ext>
                  </a:extLst>
                </a:gridCol>
              </a:tblGrid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 of symbols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5757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Decimal</a:t>
                      </a:r>
                      <a:r>
                        <a:rPr lang="en-US" altLang="zh-CN" baseline="0" dirty="0" smtClean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0,1,2,3,4,5,6,7,8,9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9242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Binary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874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Octal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0,1,2,3,4,5,6,7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45533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Hexadecimal</a:t>
                      </a:r>
                      <a:r>
                        <a:rPr lang="en-US" altLang="zh-CN" baseline="0" dirty="0" smtClean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0,1,2,3,4,5,6,7,8,9,A,B,C,D,E,F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769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basic idea of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positional notation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: Each number system contains two elements, a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base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and a set of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symbols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 Symbols put at different positions have different value(weight).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𝟏𝟗𝟎𝟏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𝟓𝟔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𝑬𝑫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represent numbers in different number system, and they can be decomposed into a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series</a:t>
                </a:r>
                <a:r>
                  <a:rPr lang="en-US" altLang="zh-CN" sz="32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as shown in the next page. For hexadecimal system: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26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6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2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  <a:blipFill>
                <a:blip r:embed="rId7"/>
                <a:stretch>
                  <a:fillRect l="-941" t="-1991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35422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Data</a:t>
                </a: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45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Decomposition</a:t>
                </a: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(The first symbol at the left of decimal point </a:t>
                </a:r>
                <a:r>
                  <a:rPr lang="en-US" altLang="zh-CN" sz="4500" b="1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“.”</a:t>
                </a: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 has position 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, and increase(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towards left while decrease(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 right.):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AU" altLang="zh-CN" sz="4500" dirty="0">
                    <a:solidFill>
                      <a:srgbClr val="0070C0"/>
                    </a:solidFill>
                  </a:rPr>
                  <a:t> </a:t>
                </a:r>
                <a:r>
                  <a:rPr lang="en-AU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𝐅𝐫𝐚𝐜𝐭𝐢𝐨𝐧𝐚𝐥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𝐩𝐚𝐫𝐭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Every number can be decomposed into the sum of a series of numbers, each is represented by a set of positional value(</a:t>
                </a:r>
                <a14:m>
                  <m:oMath xmlns:m="http://schemas.openxmlformats.org/officeDocument/2006/math"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times the corresponding weight(</a:t>
                </a:r>
                <a14:m>
                  <m:oMath xmlns:m="http://schemas.openxmlformats.org/officeDocument/2006/math"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),where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decimal system: b=10,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binary system: b=2,</a:t>
                </a:r>
                <a:r>
                  <a:rPr lang="en-US" altLang="zh-CN" sz="4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45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octal system: b=8,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8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hexadecimal system: b=16,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8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:r>
                  <a:rPr lang="en-US" altLang="zh-CN" sz="45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where</a:t>
                </a:r>
                <a:r>
                  <a:rPr lang="en-US" altLang="zh-CN" sz="38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3800" b="1" dirty="0" smtClean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  <a:blipFill>
                <a:blip r:embed="rId7"/>
                <a:stretch>
                  <a:fillRect l="-828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2444477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In Python Shell, you could just type the computational formulas and press Ente</a:t>
            </a:r>
            <a: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r, the result will be auto calculated and displayed.</a:t>
            </a:r>
            <a:b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/>
            </a:r>
            <a:b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Create a new 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6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file, define different variables, do calculation for these variables, and print the result.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655" y="3835643"/>
            <a:ext cx="3644046" cy="129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616" y="3195603"/>
            <a:ext cx="3723176" cy="2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Binary number 100.1 equals to decimal number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_________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ii) Octal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iii) Hexadecimal number 100.1 equals to decimal number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960310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𝟐𝟓𝟔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𝟎𝟔𝟐𝟓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6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3351" y="1722624"/>
            <a:ext cx="1738680" cy="80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310" y="3780487"/>
            <a:ext cx="3469651" cy="2682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537" y="3780487"/>
            <a:ext cx="3402624" cy="265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3737" y="3780487"/>
            <a:ext cx="3459225" cy="26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162597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7555"/>
            <a:ext cx="11048999" cy="394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Convert binary number 10101010.0101 into decimal number.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Convert octal number 6.6, 66.66, 666.666, and 6666.6666 into decimal number.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Convert hexadecimal number 3D5.F9 into decimal number.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61173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𝟏𝟎𝟏𝟎𝟏𝟎𝟏𝟎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𝟎𝟏𝟎𝟏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𝟏𝟕𝟎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𝟖𝟒𝟑𝟕𝟓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𝟒𝟑𝟖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𝟖𝟓𝟓𝟒𝟔𝟖𝟕𝟓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𝟑𝟓𝟏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𝟖𝟓𝟔𝟗𝟑𝟑𝟓𝟗𝟑𝟕𝟓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𝟗𝟖𝟏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𝟗𝟕𝟐𝟔𝟓𝟔𝟐𝟓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 smtClean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1619</TotalTime>
  <Words>512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华文中宋</vt:lpstr>
      <vt:lpstr>宋体</vt:lpstr>
      <vt:lpstr>微软雅黑</vt:lpstr>
      <vt:lpstr>Algerian</vt:lpstr>
      <vt:lpstr>Arial</vt:lpstr>
      <vt:lpstr>Baskerville Old Face</vt:lpstr>
      <vt:lpstr>Berlin Sans FB Demi</vt:lpstr>
      <vt:lpstr>Cambria</vt:lpstr>
      <vt:lpstr>Cambria Math</vt:lpstr>
      <vt:lpstr>Gill Sans MT</vt:lpstr>
      <vt:lpstr>Impact</vt:lpstr>
      <vt:lpstr>Wingdings</vt:lpstr>
      <vt:lpstr>Badge</vt:lpstr>
      <vt:lpstr>Introduction to Computer Science:  Programming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Li Yishu (SSE)</cp:lastModifiedBy>
  <cp:revision>137</cp:revision>
  <cp:lastPrinted>2017-01-17T05:47:44Z</cp:lastPrinted>
  <dcterms:created xsi:type="dcterms:W3CDTF">2016-01-12T06:06:33Z</dcterms:created>
  <dcterms:modified xsi:type="dcterms:W3CDTF">2019-01-16T13:30:01Z</dcterms:modified>
</cp:coreProperties>
</file>