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96" r:id="rId3"/>
    <p:sldId id="355" r:id="rId4"/>
    <p:sldId id="312" r:id="rId5"/>
    <p:sldId id="366" r:id="rId6"/>
    <p:sldId id="353" r:id="rId7"/>
    <p:sldId id="354" r:id="rId8"/>
    <p:sldId id="313" r:id="rId9"/>
    <p:sldId id="356" r:id="rId10"/>
    <p:sldId id="364" r:id="rId11"/>
    <p:sldId id="357" r:id="rId12"/>
    <p:sldId id="365" r:id="rId13"/>
    <p:sldId id="358" r:id="rId14"/>
    <p:sldId id="359" r:id="rId15"/>
    <p:sldId id="360" r:id="rId16"/>
    <p:sldId id="361" r:id="rId17"/>
    <p:sldId id="362" r:id="rId18"/>
    <p:sldId id="363" r:id="rId19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6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#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#1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#1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#1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#1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5#1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1.Data Types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9" loCatId="list" qsTypeId="urn:microsoft.com/office/officeart/2005/8/quickstyle/simple1#9" qsCatId="simple" csTypeId="urn:microsoft.com/office/officeart/2005/8/colors/accent5_5#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5.eval()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9"/>
    <dgm:cxn modelId="{C2578537-3A4F-46AC-9300-60B2A4F1B91A}" type="presOf" srcId="{32F2416B-09FA-423E-9C02-845FDD114C9D}" destId="{50194297-CF02-435B-8854-5C4B7CF11AAC}" srcOrd="0" destOrd="0" presId="urn:microsoft.com/office/officeart/2005/8/layout/vList2#9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0" loCatId="list" qsTypeId="urn:microsoft.com/office/officeart/2005/8/quickstyle/simple1#10" qsCatId="simple" csTypeId="urn:microsoft.com/office/officeart/2005/8/colors/accent5_5#1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2:Convert Celsius to Fahrenheit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0"/>
    <dgm:cxn modelId="{C2578537-3A4F-46AC-9300-60B2A4F1B91A}" type="presOf" srcId="{32F2416B-09FA-423E-9C02-845FDD114C9D}" destId="{50194297-CF02-435B-8854-5C4B7CF11AAC}" srcOrd="0" destOrd="0" presId="urn:microsoft.com/office/officeart/2005/8/layout/vList2#10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1" loCatId="list" qsTypeId="urn:microsoft.com/office/officeart/2005/8/quickstyle/simple1#11" qsCatId="simple" csTypeId="urn:microsoft.com/office/officeart/2005/8/colors/accent5_5#1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3:Compute the volume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1"/>
    <dgm:cxn modelId="{C2578537-3A4F-46AC-9300-60B2A4F1B91A}" type="presOf" srcId="{32F2416B-09FA-423E-9C02-845FDD114C9D}" destId="{50194297-CF02-435B-8854-5C4B7CF11AAC}" srcOrd="0" destOrd="0" presId="urn:microsoft.com/office/officeart/2005/8/layout/vList2#1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2" loCatId="list" qsTypeId="urn:microsoft.com/office/officeart/2005/8/quickstyle/simple1#12" qsCatId="simple" csTypeId="urn:microsoft.com/office/officeart/2005/8/colors/accent5_5#1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4: Sum the digits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2"/>
    <dgm:cxn modelId="{C2578537-3A4F-46AC-9300-60B2A4F1B91A}" type="presOf" srcId="{32F2416B-09FA-423E-9C02-845FDD114C9D}" destId="{50194297-CF02-435B-8854-5C4B7CF11AAC}" srcOrd="0" destOrd="0" presId="urn:microsoft.com/office/officeart/2005/8/layout/vList2#1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3" loCatId="list" qsTypeId="urn:microsoft.com/office/officeart/2005/8/quickstyle/simple1#13" qsCatId="simple" csTypeId="urn:microsoft.com/office/officeart/2005/8/colors/accent5_5#1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5: Number of years and days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3"/>
    <dgm:cxn modelId="{C2578537-3A4F-46AC-9300-60B2A4F1B91A}" type="presOf" srcId="{32F2416B-09FA-423E-9C02-845FDD114C9D}" destId="{50194297-CF02-435B-8854-5C4B7CF11AAC}" srcOrd="0" destOrd="0" presId="urn:microsoft.com/office/officeart/2005/8/layout/vList2#1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4" loCatId="list" qsTypeId="urn:microsoft.com/office/officeart/2005/8/quickstyle/simple1#14" qsCatId="simple" csTypeId="urn:microsoft.com/office/officeart/2005/8/colors/accent5_5#1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6: Financial application: compound value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4"/>
    <dgm:cxn modelId="{C2578537-3A4F-46AC-9300-60B2A4F1B91A}" type="presOf" srcId="{32F2416B-09FA-423E-9C02-845FDD114C9D}" destId="{50194297-CF02-435B-8854-5C4B7CF11AAC}" srcOrd="0" destOrd="0" presId="urn:microsoft.com/office/officeart/2005/8/layout/vList2#1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2.print() Function-I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2.print() Function-I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2.print() Function II-</a:t>
          </a:r>
          <a:r>
            <a:rPr lang="en-US" b="1" dirty="0">
              <a:solidFill>
                <a:srgbClr val="FFC000"/>
              </a:solidFill>
            </a:rPr>
            <a:t>Formatted</a:t>
          </a:r>
          <a:r>
            <a:rPr lang="en-US" b="1" dirty="0">
              <a:solidFill>
                <a:srgbClr val="00B050"/>
              </a:solidFill>
            </a:rPr>
            <a:t> </a:t>
          </a:r>
          <a:r>
            <a:rPr lang="en-US" b="1" dirty="0">
              <a:solidFill>
                <a:srgbClr val="FFC000"/>
              </a:solidFill>
            </a:rPr>
            <a:t>Output-A</a:t>
          </a:r>
          <a:endParaRPr lang="en-US" dirty="0">
            <a:solidFill>
              <a:srgbClr val="FFC0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ScaleX="98521" custScaleY="112368" custLinFactNeighborX="90" custLinFactNeighborY="-7195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3"/>
    <dgm:cxn modelId="{C2578537-3A4F-46AC-9300-60B2A4F1B91A}" type="presOf" srcId="{32F2416B-09FA-423E-9C02-845FDD114C9D}" destId="{50194297-CF02-435B-8854-5C4B7CF11AAC}" srcOrd="0" destOrd="0" presId="urn:microsoft.com/office/officeart/2005/8/layout/vList2#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1:Print a table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4"/>
    <dgm:cxn modelId="{C2578537-3A4F-46AC-9300-60B2A4F1B91A}" type="presOf" srcId="{32F2416B-09FA-423E-9C02-845FDD114C9D}" destId="{50194297-CF02-435B-8854-5C4B7CF11AAC}" srcOrd="0" destOrd="0" presId="urn:microsoft.com/office/officeart/2005/8/layout/vList2#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3.Arithmetic Operators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3.Arithmetic Operators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4.input()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5.eval()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1.Data Types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5.eval()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95383"/>
          <a:ext cx="10515600" cy="9594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>
              <a:solidFill>
                <a:srgbClr val="00B050"/>
              </a:solidFill>
            </a:rPr>
            <a:t>Practice 2:Convert Celsius to Fahrenheit</a:t>
          </a:r>
          <a:endParaRPr lang="en-US" sz="4100" kern="1200" dirty="0">
            <a:solidFill>
              <a:srgbClr val="00B050"/>
            </a:solidFill>
          </a:endParaRPr>
        </a:p>
      </dsp:txBody>
      <dsp:txXfrm>
        <a:off x="46834" y="142217"/>
        <a:ext cx="10421932" cy="8657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3:Compute the volume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4: Sum the digits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48583"/>
          <a:ext cx="10515600" cy="10530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>
              <a:solidFill>
                <a:srgbClr val="00B050"/>
              </a:solidFill>
            </a:rPr>
            <a:t>Practice 5: Number of years and days</a:t>
          </a:r>
          <a:endParaRPr lang="en-US" sz="4500" kern="1200" dirty="0">
            <a:solidFill>
              <a:srgbClr val="00B050"/>
            </a:solidFill>
          </a:endParaRPr>
        </a:p>
      </dsp:txBody>
      <dsp:txXfrm>
        <a:off x="51403" y="99986"/>
        <a:ext cx="10412794" cy="95019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7283"/>
          <a:ext cx="10515600" cy="795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rgbClr val="00B050"/>
              </a:solidFill>
            </a:rPr>
            <a:t>Practice 6: Financial application: compound value</a:t>
          </a:r>
          <a:endParaRPr lang="en-US" sz="3400" kern="1200" dirty="0">
            <a:solidFill>
              <a:srgbClr val="00B050"/>
            </a:solidFill>
          </a:endParaRPr>
        </a:p>
      </dsp:txBody>
      <dsp:txXfrm>
        <a:off x="38838" y="216121"/>
        <a:ext cx="1043792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2.print() Function-I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2.print() Function-I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101132" y="145712"/>
          <a:ext cx="12011680" cy="1235823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>
              <a:solidFill>
                <a:srgbClr val="00B050"/>
              </a:solidFill>
            </a:rPr>
            <a:t>2.print() Function II-</a:t>
          </a:r>
          <a:r>
            <a:rPr lang="en-US" sz="4600" b="1" kern="1200" dirty="0">
              <a:solidFill>
                <a:srgbClr val="FFC000"/>
              </a:solidFill>
            </a:rPr>
            <a:t>Formatted</a:t>
          </a:r>
          <a:r>
            <a:rPr lang="en-US" sz="4600" b="1" kern="1200" dirty="0">
              <a:solidFill>
                <a:srgbClr val="00B050"/>
              </a:solidFill>
            </a:rPr>
            <a:t> </a:t>
          </a:r>
          <a:r>
            <a:rPr lang="en-US" sz="4600" b="1" kern="1200" dirty="0">
              <a:solidFill>
                <a:srgbClr val="FFC000"/>
              </a:solidFill>
            </a:rPr>
            <a:t>Output-A</a:t>
          </a:r>
          <a:endParaRPr lang="en-US" sz="4600" kern="1200" dirty="0">
            <a:solidFill>
              <a:srgbClr val="FFC000"/>
            </a:solidFill>
          </a:endParaRPr>
        </a:p>
      </dsp:txBody>
      <dsp:txXfrm>
        <a:off x="161460" y="206040"/>
        <a:ext cx="11891024" cy="1115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1:Print a table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3.Arithmetic Operators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3.Arithmetic Operators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4.input()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5.eval()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#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1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#1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#1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#1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6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8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3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dirty="0">
                <a:solidFill>
                  <a:srgbClr val="002060"/>
                </a:solidFill>
                <a:latin typeface="Algerian" panose="04020705040A02060702" pitchFamily="82" charset="0"/>
              </a:rPr>
              <a:t>PYTHON BASICS</a:t>
            </a:r>
            <a:endParaRPr lang="en-US" altLang="zh-CN" sz="3200" dirty="0"/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724E1D-B1C2-F0D4-23A8-F660944DDC2E}"/>
              </a:ext>
            </a:extLst>
          </p:cNvPr>
          <p:cNvSpPr txBox="1"/>
          <p:nvPr/>
        </p:nvSpPr>
        <p:spPr>
          <a:xfrm>
            <a:off x="1901536" y="498911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err="1"/>
              <a:t>Chulin</a:t>
            </a:r>
            <a:r>
              <a:rPr kumimoji="1" lang="en-US" altLang="zh-CN" sz="3200" b="1" dirty="0"/>
              <a:t> Dai </a:t>
            </a:r>
          </a:p>
          <a:p>
            <a:pPr algn="ctr"/>
            <a:r>
              <a:rPr kumimoji="1" lang="en-US" altLang="zh-CN" sz="3200" b="1" dirty="0"/>
              <a:t>122090066@link.cuhk.edu.cn</a:t>
            </a:r>
            <a:endParaRPr kumimoji="1" lang="zh-CN" alt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16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operators for string type variables:</a:t>
            </a:r>
            <a:b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+: C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oncatenation - Adds values on either side of the operator</a:t>
            </a:r>
            <a:br>
              <a:rPr lang="en-US" sz="1800" dirty="0"/>
            </a:b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*: 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Repetition - Creates new strings, concatenating multiple copies of the same string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[ ]: Slice - Gives the character from the given index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[ : ]: Range Slice - Gives the characters from the given range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046" y="3977427"/>
            <a:ext cx="5423255" cy="27860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14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input() is a function used for instructing the users to input a string for a variable.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Notice that the data type that input() function return is a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that is, if you assign the result to a variable e.g.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v=input()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then v is a string data type.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a string as a variable for the input() function as an instruction, e.g.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input(“Please input a number:”)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348" y="5027921"/>
            <a:ext cx="5786564" cy="14649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is a function used to parse and evaluate the Python expression(a string) you put as a variable for the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function, i.e. as if the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‘’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of the expression is taken away.</a:t>
            </a:r>
            <a:b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is often used together with input() in order to change the string, which is returned by input() function, into the data type you want, e.g.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N=</a:t>
            </a:r>
            <a:r>
              <a:rPr lang="en-US" altLang="zh-CN" sz="24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(input())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value passed to variable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be an integer, a floating-point number or a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if you input 9, 3.14 or 3&gt;5 respectively, for instance.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425" y="5309755"/>
            <a:ext cx="4293177" cy="1413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207572"/>
            <a:ext cx="4130378" cy="15156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Example: what are the outputs of the following cases?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643" y="2785681"/>
            <a:ext cx="2786058" cy="2274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0182" y="2890441"/>
            <a:ext cx="3265955" cy="20556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2989" y="2644221"/>
            <a:ext cx="3626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endParaRPr lang="zh-CN" alt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5708647" y="2644221"/>
            <a:ext cx="4427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a Celsius degree from the console and converts it to Fahrenheit and displays the result. The formula for the conversion is as follows: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𝐟𝐚𝐡𝐫𝐞𝐧𝐡𝐞𝐢𝐭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7030A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𝐜𝐞𝐥𝐬𝐢𝐮𝐬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en-US" altLang="zh-CN" sz="4500" b="1" dirty="0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 rotWithShape="1">
                <a:blip r:embed="rId7"/>
                <a:stretch>
                  <a:fillRect t="-1899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31984" y="4389407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815" y="5273272"/>
            <a:ext cx="8773404" cy="7230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in the radius and length of a cylinder and computes the area and volume using the following formulas: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𝛑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𝐯𝐨𝐥𝐮𝐦𝐞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𝐥𝐞𝐧𝐠𝐭𝐡</m:t>
                      </m:r>
                    </m:oMath>
                  </m:oMathPara>
                </a14:m>
                <a:endParaRPr lang="en-US" altLang="zh-CN" sz="4500" b="1" dirty="0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 rotWithShape="1">
                <a:blip r:embed="rId7"/>
                <a:stretch>
                  <a:fillRect t="-1899" r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3547" y="4788483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8281" y="5443597"/>
            <a:ext cx="4735811" cy="12783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reads an integer between 0 and 1000 and adds all the digits in the integer. For example, if an integer is 932, the sum of all its digits is 14. </a:t>
            </a:r>
            <a:r>
              <a:rPr lang="en-US" altLang="zh-CN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(Hint: Use the % operator to extract digits, and use the // operator to remove the extracted digit. For instance, 932%10=2 and 932//10=93.)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547" y="4987965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830" y="5786229"/>
            <a:ext cx="6826030" cy="6826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prompts the user to enter the minutes (e.g., 1 billion), and displays the number of years and days for the minutes. For simplicity, assume a year has 365 days.</a:t>
            </a:r>
            <a:endParaRPr lang="en-US" altLang="zh-CN" sz="36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377" y="4055980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344" y="4901778"/>
            <a:ext cx="7584928" cy="6022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515292"/>
            <a:ext cx="11637817" cy="3917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Suppose you save $100 each month into a saving account with monthly interest rate 0.417%. That is,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)after the first month, the value in the account becomes 100*(1+0.00417)=100.417; ii)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after the second month, the value in the account becomes (100+100.417)*(1+0.00417) =201.252; iii)after the third month, the value in the account becomes (100+ 201.252)*(1+0.00417)=302.507; and so on. </a:t>
            </a:r>
            <a:r>
              <a:rPr lang="en-US" altLang="zh-CN" sz="24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Write a program that prompts the user to enter a monthly saving amount and displays the account value after the sixth month.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942" y="5394031"/>
            <a:ext cx="6330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595" y="6020924"/>
            <a:ext cx="7395215" cy="562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1. Data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types, e.g. integer, string,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 </a:t>
            </a:r>
            <a:r>
              <a:rPr lang="en-US" altLang="zh-CN" sz="32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print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3. Some arithmetic operators, e.g. +, -, *, /, //, %, **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4. </a:t>
            </a:r>
            <a:r>
              <a:rPr lang="en-US" altLang="zh-CN" sz="32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input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5. </a:t>
            </a:r>
            <a:r>
              <a:rPr lang="en-US" altLang="zh-CN" sz="3200" b="1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There are several data types very often used: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Integer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1,19,-36…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Floating-point number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3.14159, 9.80…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iii)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‘hello world’, ‘123’, ‘www.cuhk.edu.cn’…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iv)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 value can only be </a:t>
            </a:r>
            <a:r>
              <a:rPr lang="en-US" altLang="zh-CN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True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or </a:t>
            </a:r>
            <a:r>
              <a:rPr lang="en-US" altLang="zh-CN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False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5&gt;9, ‘b’&lt;‘a’,1==‘1’…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v)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List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[1,2,3], [‘h’, ‘e’, ‘l’, ‘l’, ‘o’]…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Assign some value of different types to a variable will make it become different data types. 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Using type() function you can check the data type of a variable.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Data types can be forced to change if possible,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e.g.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int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(9.8)-&gt;9,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str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(123)-&gt;’123’,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float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(‘9.8’)-&gt;9.8,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list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(‘hello’)-&gt;</a:t>
            </a:r>
            <a:r>
              <a:rPr lang="en-US" altLang="zh-CN" sz="1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[‘h’, ‘e’, ‘l’, ‘l’, ‘o’] 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print() is a function-something you can realize some functionalities by calling it.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“()” is for you to put in some variables as input.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help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(print) in shell to check how it is used.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parameters usually used in print() function is print(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value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end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“value” is the content you want to print out,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print(“hello”)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print(1,2,3)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“</a:t>
            </a: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is the symbol you use to separate many values, by default it is ‘ ’ if without mentioned.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But you can change it to ‘,’, ‘-’or ‘*’ ...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print(1,2,3,sep=‘,’)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“end” is the symbol you use to end you output, by default it is ‘\n’if not being mentioned.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change it to ‘ ’, ‘;’ or ‘end’…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print(‘hello’, end=‘#’)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0940" y="2196465"/>
            <a:ext cx="1387475" cy="899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661419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" altLang="zh-CN" sz="4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Escape Character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6DD3F9-65DF-ECC5-8EC8-B0AC103B67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3271"/>
          <a:stretch/>
        </p:blipFill>
        <p:spPr>
          <a:xfrm>
            <a:off x="1193652" y="2516531"/>
            <a:ext cx="4414485" cy="4042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5B39DA-9F8F-A079-EB11-4AC13C4790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5989" y="1528504"/>
            <a:ext cx="5770150" cy="50972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8F1ED00-AD48-BDA1-B6AB-D0EBEE6B11B2}"/>
              </a:ext>
            </a:extLst>
          </p:cNvPr>
          <p:cNvSpPr/>
          <p:nvPr/>
        </p:nvSpPr>
        <p:spPr>
          <a:xfrm>
            <a:off x="1193652" y="3013364"/>
            <a:ext cx="3357565" cy="1063781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1E09B9-7864-1594-F66F-12BEF005F51E}"/>
              </a:ext>
            </a:extLst>
          </p:cNvPr>
          <p:cNvSpPr/>
          <p:nvPr/>
        </p:nvSpPr>
        <p:spPr>
          <a:xfrm>
            <a:off x="1209433" y="4521712"/>
            <a:ext cx="3357565" cy="410545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“d”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d’%v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integer type;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“f”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f’%v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floating point number;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“s”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string.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Determine the space for the variable to be shown: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number(‘8’) before ‘d’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print(‘%8d’%v)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8 spaces for the integer v;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number(‘7.2’) before ‘f’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print(‘%7.2f’%v)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7 spaces for the floating point number v while keeping the 2 digits after decimal point ‘.’.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align the result leftward, add the symbol ‘-’: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print(‘%-8d’%v)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integer v printed from the left of the 8 spaces. Without ‘-’ will align the result rightward.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0181" y="5308095"/>
            <a:ext cx="1840173" cy="1082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2752" y="5308095"/>
            <a:ext cx="2487646" cy="1086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3782" y="5308095"/>
            <a:ext cx="3464675" cy="108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print many values within some predefined formats: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print(‘%s has %d petals and is worth %.2f yuan a bunch.’%(</a:t>
            </a:r>
            <a:r>
              <a:rPr lang="en-US" altLang="zh-CN" sz="26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sz="26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, Price )) </a:t>
            </a:r>
            <a:b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where the variable ‘</a:t>
            </a:r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name of a flower(string type),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‘</a:t>
            </a:r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number of petals of the flower(integer type),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‘Price’ is the price of the flower (floating point number).</a:t>
            </a: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160" y="331657"/>
            <a:ext cx="12011680" cy="1235823"/>
            <a:chOff x="101132" y="145712"/>
            <a:chExt cx="12011680" cy="1235823"/>
          </a:xfrm>
        </p:grpSpPr>
        <p:sp>
          <p:nvSpPr>
            <p:cNvPr id="7" name="Rounded Rectangle 6"/>
            <p:cNvSpPr/>
            <p:nvPr/>
          </p:nvSpPr>
          <p:spPr>
            <a:xfrm>
              <a:off x="101132" y="145712"/>
              <a:ext cx="12011680" cy="1235823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161460" y="206040"/>
              <a:ext cx="11891024" cy="1115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dirty="0">
                  <a:solidFill>
                    <a:srgbClr val="00B050"/>
                  </a:solidFill>
                </a:rPr>
                <a:t>2.print() Function III-</a:t>
              </a:r>
              <a:r>
                <a:rPr lang="en-US" sz="4000" b="1" kern="1200" dirty="0">
                  <a:solidFill>
                    <a:srgbClr val="FFC000"/>
                  </a:solidFill>
                </a:rPr>
                <a:t>Formatted</a:t>
              </a:r>
              <a:r>
                <a:rPr lang="en-US" sz="4000" b="1" kern="1200" dirty="0">
                  <a:solidFill>
                    <a:srgbClr val="00B050"/>
                  </a:solidFill>
                </a:rPr>
                <a:t> </a:t>
              </a:r>
              <a:r>
                <a:rPr lang="en-US" sz="4000" b="1" kern="1200" dirty="0">
                  <a:solidFill>
                    <a:srgbClr val="FFC000"/>
                  </a:solidFill>
                </a:rPr>
                <a:t>Output-B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03" y="4659553"/>
            <a:ext cx="5274411" cy="1962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147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displace the following table(8 spaces for each numbers and they are aligned leftward):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5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050" y="3833447"/>
            <a:ext cx="3885714" cy="2314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19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arithmetic operators often used: Addition +, Subtraction -, Multiplication *, Division /, Modulus(Remainder) %, Exponent(Power) **, Floor division //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Order of operations(Operator precedence):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505" y="3578860"/>
            <a:ext cx="6369050" cy="2195195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735861" y="5773934"/>
            <a:ext cx="11019453" cy="899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Augmented assignment operators: “x+=1” means “x=x+1”, “x//=10” means “x=x//10”, similar for “x-=1”, “x%=10”, “x**=2”,…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3712</TotalTime>
  <Words>1501</Words>
  <Application>Microsoft Macintosh PowerPoint</Application>
  <PresentationFormat>宽屏</PresentationFormat>
  <Paragraphs>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Algerian</vt:lpstr>
      <vt:lpstr>Arial</vt:lpstr>
      <vt:lpstr>Baskerville Old Face</vt:lpstr>
      <vt:lpstr>Berlin Sans FB Demi</vt:lpstr>
      <vt:lpstr>Cambria</vt:lpstr>
      <vt:lpstr>Cambria Math</vt:lpstr>
      <vt:lpstr>Gill Sans MT</vt:lpstr>
      <vt:lpstr>Impact</vt:lpstr>
      <vt:lpstr>Source Sans Pro</vt:lpstr>
      <vt:lpstr>Wingdings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A15198</cp:lastModifiedBy>
  <cp:revision>200</cp:revision>
  <cp:lastPrinted>2017-01-17T05:47:00Z</cp:lastPrinted>
  <dcterms:created xsi:type="dcterms:W3CDTF">2016-01-12T06:06:00Z</dcterms:created>
  <dcterms:modified xsi:type="dcterms:W3CDTF">2023-09-21T09:18:56Z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