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 id="2147483690" r:id="rId4"/>
    <p:sldMasterId id="2147483704" r:id="rId5"/>
    <p:sldMasterId id="2147483718" r:id="rId6"/>
    <p:sldMasterId id="2147483732" r:id="rId7"/>
    <p:sldMasterId id="2147483746" r:id="rId8"/>
  </p:sldMasterIdLst>
  <p:notesMasterIdLst>
    <p:notesMasterId r:id="rId54"/>
  </p:notesMasterIdLst>
  <p:handoutMasterIdLst>
    <p:handoutMasterId r:id="rId55"/>
  </p:handoutMasterIdLst>
  <p:sldIdLst>
    <p:sldId id="342" r:id="rId9"/>
    <p:sldId id="370" r:id="rId10"/>
    <p:sldId id="1246" r:id="rId11"/>
    <p:sldId id="1498" r:id="rId12"/>
    <p:sldId id="1504" r:id="rId13"/>
    <p:sldId id="1530" r:id="rId14"/>
    <p:sldId id="1532" r:id="rId15"/>
    <p:sldId id="1531" r:id="rId16"/>
    <p:sldId id="1556" r:id="rId17"/>
    <p:sldId id="1533" r:id="rId18"/>
    <p:sldId id="1506" r:id="rId19"/>
    <p:sldId id="1247" r:id="rId20"/>
    <p:sldId id="1507" r:id="rId21"/>
    <p:sldId id="1508" r:id="rId22"/>
    <p:sldId id="1509" r:id="rId23"/>
    <p:sldId id="1510" r:id="rId24"/>
    <p:sldId id="1511" r:id="rId25"/>
    <p:sldId id="1513" r:id="rId26"/>
    <p:sldId id="1534" r:id="rId27"/>
    <p:sldId id="1551" r:id="rId28"/>
    <p:sldId id="1552" r:id="rId29"/>
    <p:sldId id="1512" r:id="rId30"/>
    <p:sldId id="1515" r:id="rId31"/>
    <p:sldId id="1536" r:id="rId32"/>
    <p:sldId id="1516" r:id="rId33"/>
    <p:sldId id="1517" r:id="rId34"/>
    <p:sldId id="1518" r:id="rId35"/>
    <p:sldId id="1553" r:id="rId36"/>
    <p:sldId id="1519" r:id="rId37"/>
    <p:sldId id="1537" r:id="rId38"/>
    <p:sldId id="1520" r:id="rId39"/>
    <p:sldId id="1554" r:id="rId40"/>
    <p:sldId id="1538" r:id="rId41"/>
    <p:sldId id="1522" r:id="rId42"/>
    <p:sldId id="1523" r:id="rId43"/>
    <p:sldId id="1521" r:id="rId44"/>
    <p:sldId id="1543" r:id="rId45"/>
    <p:sldId id="1540" r:id="rId46"/>
    <p:sldId id="1544" r:id="rId47"/>
    <p:sldId id="1541" r:id="rId48"/>
    <p:sldId id="1545" r:id="rId49"/>
    <p:sldId id="1524" r:id="rId50"/>
    <p:sldId id="1542" r:id="rId51"/>
    <p:sldId id="1548" r:id="rId52"/>
    <p:sldId id="258" r:id="rId53"/>
  </p:sldIdLst>
  <p:sldSz cx="24384000" cy="13716000"/>
  <p:notesSz cx="6858000" cy="9144000"/>
  <p:custDataLst>
    <p:tags r:id="rId56"/>
  </p:custDataLst>
  <p:defaultTex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81724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15:guide id="1" orient="horz" pos="4341">
          <p15:clr>
            <a:srgbClr val="A4A3A4"/>
          </p15:clr>
        </p15:guide>
        <p15:guide id="2" orient="horz" pos="5186">
          <p15:clr>
            <a:srgbClr val="A4A3A4"/>
          </p15:clr>
        </p15:guide>
        <p15:guide id="3" pos="76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hao" initials="E" lastIdx="1" clrIdx="0"/>
  <p:cmAuthor id="2" name="xueb" initials="x" lastIdx="1" clrIdx="1"/>
  <p:cmAuthor id="3" name="LX" initials="MOU" lastIdx="1" clrIdx="2"/>
  <p:cmAuthor id="4" name="孙 雨杭" initials="孙"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87E"/>
    <a:srgbClr val="DCE5F4"/>
    <a:srgbClr val="5A9DFF"/>
    <a:srgbClr val="4E8FEF"/>
    <a:srgbClr val="CADEF6"/>
    <a:srgbClr val="E7E7E7"/>
    <a:srgbClr val="653C74"/>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27" autoAdjust="0"/>
    <p:restoredTop sz="96923" autoAdjust="0"/>
  </p:normalViewPr>
  <p:slideViewPr>
    <p:cSldViewPr showGuides="1">
      <p:cViewPr varScale="1">
        <p:scale>
          <a:sx n="58" d="100"/>
          <a:sy n="58" d="100"/>
        </p:scale>
        <p:origin x="108" y="78"/>
      </p:cViewPr>
      <p:guideLst>
        <p:guide orient="horz" pos="4341"/>
        <p:guide orient="horz" pos="5186"/>
        <p:guide pos="769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commentAuthors" Target="commentAuthor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2120" latinLnBrk="0">
      <a:lnSpc>
        <a:spcPct val="118000"/>
      </a:lnSpc>
      <a:defRPr sz="2200">
        <a:latin typeface="+mj-lt"/>
        <a:ea typeface="+mj-ea"/>
        <a:cs typeface="+mj-cs"/>
        <a:sym typeface="Helvetica Neue"/>
      </a:defRPr>
    </a:lvl1pPr>
    <a:lvl2pPr indent="226060" defTabSz="452120" latinLnBrk="0">
      <a:lnSpc>
        <a:spcPct val="118000"/>
      </a:lnSpc>
      <a:defRPr sz="2200">
        <a:latin typeface="+mj-lt"/>
        <a:ea typeface="+mj-ea"/>
        <a:cs typeface="+mj-cs"/>
        <a:sym typeface="Helvetica Neue"/>
      </a:defRPr>
    </a:lvl2pPr>
    <a:lvl3pPr indent="452120" defTabSz="452120" latinLnBrk="0">
      <a:lnSpc>
        <a:spcPct val="118000"/>
      </a:lnSpc>
      <a:defRPr sz="2200">
        <a:latin typeface="+mj-lt"/>
        <a:ea typeface="+mj-ea"/>
        <a:cs typeface="+mj-cs"/>
        <a:sym typeface="Helvetica Neue"/>
      </a:defRPr>
    </a:lvl3pPr>
    <a:lvl4pPr indent="678815" defTabSz="452120" latinLnBrk="0">
      <a:lnSpc>
        <a:spcPct val="118000"/>
      </a:lnSpc>
      <a:defRPr sz="2200">
        <a:latin typeface="+mj-lt"/>
        <a:ea typeface="+mj-ea"/>
        <a:cs typeface="+mj-cs"/>
        <a:sym typeface="Helvetica Neue"/>
      </a:defRPr>
    </a:lvl4pPr>
    <a:lvl5pPr indent="904875" defTabSz="452120" latinLnBrk="0">
      <a:lnSpc>
        <a:spcPct val="118000"/>
      </a:lnSpc>
      <a:defRPr sz="2200">
        <a:latin typeface="+mj-lt"/>
        <a:ea typeface="+mj-ea"/>
        <a:cs typeface="+mj-cs"/>
        <a:sym typeface="Helvetica Neue"/>
      </a:defRPr>
    </a:lvl5pPr>
    <a:lvl6pPr indent="1130935" defTabSz="452120" latinLnBrk="0">
      <a:lnSpc>
        <a:spcPct val="118000"/>
      </a:lnSpc>
      <a:defRPr sz="2200">
        <a:latin typeface="+mj-lt"/>
        <a:ea typeface="+mj-ea"/>
        <a:cs typeface="+mj-cs"/>
        <a:sym typeface="Helvetica Neue"/>
      </a:defRPr>
    </a:lvl6pPr>
    <a:lvl7pPr indent="1357630" defTabSz="452120" latinLnBrk="0">
      <a:lnSpc>
        <a:spcPct val="118000"/>
      </a:lnSpc>
      <a:defRPr sz="2200">
        <a:latin typeface="+mj-lt"/>
        <a:ea typeface="+mj-ea"/>
        <a:cs typeface="+mj-cs"/>
        <a:sym typeface="Helvetica Neue"/>
      </a:defRPr>
    </a:lvl7pPr>
    <a:lvl8pPr indent="1583690" defTabSz="452120" latinLnBrk="0">
      <a:lnSpc>
        <a:spcPct val="118000"/>
      </a:lnSpc>
      <a:defRPr sz="2200">
        <a:latin typeface="+mj-lt"/>
        <a:ea typeface="+mj-ea"/>
        <a:cs typeface="+mj-cs"/>
        <a:sym typeface="Helvetica Neue"/>
      </a:defRPr>
    </a:lvl8pPr>
    <a:lvl9pPr indent="1809750" defTabSz="452120" latinLnBrk="0">
      <a:lnSpc>
        <a:spcPct val="118000"/>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4EFF05-1E98-496D-9FAC-4D9DBAE89F8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9</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9" y="914400"/>
            <a:ext cx="7864474" cy="3200400"/>
          </a:xfrm>
        </p:spPr>
        <p:txBody>
          <a:bodyPr anchor="b"/>
          <a:lstStyle>
            <a:lvl1pPr>
              <a:defRPr sz="6400"/>
            </a:lvl1pPr>
          </a:lstStyle>
          <a:p>
            <a:r>
              <a:rPr lang="zh-CN" altLang="en-US"/>
              <a:t>单击此处编辑母版标题样式</a:t>
            </a:r>
          </a:p>
        </p:txBody>
      </p:sp>
      <p:sp>
        <p:nvSpPr>
          <p:cNvPr id="3" name="图片占位符 2"/>
          <p:cNvSpPr>
            <a:spLocks noGrp="1"/>
          </p:cNvSpPr>
          <p:nvPr>
            <p:ph type="pic" idx="1"/>
          </p:nvPr>
        </p:nvSpPr>
        <p:spPr>
          <a:xfrm>
            <a:off x="10366376" y="1974853"/>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zh-CN" altLang="en-US"/>
          </a:p>
        </p:txBody>
      </p:sp>
      <p:sp>
        <p:nvSpPr>
          <p:cNvPr id="4" name="文本占位符 3"/>
          <p:cNvSpPr>
            <a:spLocks noGrp="1"/>
          </p:cNvSpPr>
          <p:nvPr>
            <p:ph type="body" sz="half" idx="2"/>
          </p:nvPr>
        </p:nvSpPr>
        <p:spPr>
          <a:xfrm>
            <a:off x="167957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449800" y="730250"/>
            <a:ext cx="5257800" cy="11623676"/>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76400" y="730250"/>
            <a:ext cx="15468600" cy="1162367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标题占位符 1"/>
          <p:cNvSpPr>
            <a:spLocks noGrp="1"/>
          </p:cNvSpPr>
          <p:nvPr>
            <p:ph type="title"/>
          </p:nvPr>
        </p:nvSpPr>
        <p:spPr>
          <a:xfrm>
            <a:off x="381150" y="521296"/>
            <a:ext cx="21945600" cy="836116"/>
          </a:xfrm>
          <a:prstGeom prst="rect">
            <a:avLst/>
          </a:prstGeom>
        </p:spPr>
        <p:txBody>
          <a:bodyPr vert="horz" lIns="91440" tIns="45720" rIns="91440" bIns="45720" rtlCol="0" anchor="ctr">
            <a:normAutofit/>
          </a:bodyPr>
          <a:lstStyle>
            <a:lvl1pPr algn="l">
              <a:defRPr sz="6400"/>
            </a:lvl1pPr>
          </a:lstStyle>
          <a:p>
            <a:r>
              <a:rPr lang="zh-CN" altLang="en-US"/>
              <a:t>单击此处编辑母版标题样式</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65539" name="图片 11" descr="未标题-1.png"/>
          <p:cNvPicPr>
            <a:picLocks noChangeAspect="1"/>
          </p:cNvPicPr>
          <p:nvPr userDrawn="1"/>
        </p:nvPicPr>
        <p:blipFill>
          <a:blip r:embed="rId2"/>
          <a:stretch>
            <a:fillRect/>
          </a:stretch>
        </p:blipFill>
        <p:spPr>
          <a:xfrm>
            <a:off x="660423" y="474016"/>
            <a:ext cx="1193798" cy="1193504"/>
          </a:xfrm>
          <a:prstGeom prst="rect">
            <a:avLst/>
          </a:prstGeom>
          <a:noFill/>
          <a:ln w="9525">
            <a:noFill/>
          </a:ln>
        </p:spPr>
      </p:pic>
      <p:sp>
        <p:nvSpPr>
          <p:cNvPr id="9" name="矩形 8"/>
          <p:cNvSpPr/>
          <p:nvPr/>
        </p:nvSpPr>
        <p:spPr>
          <a:xfrm>
            <a:off x="23139431" y="13001619"/>
            <a:ext cx="1151466" cy="57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1954" tIns="100978" rIns="201954" bIns="100978" anchor="ctr"/>
          <a:lstStyle/>
          <a:p>
            <a:pPr marL="0" marR="0" lvl="0" indent="0" algn="ctr" defTabSz="100965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800" b="0" i="0" u="none" strike="noStrike" kern="1200" cap="none" spc="0" normalizeH="0" baseline="0" noProof="1">
              <a:ln>
                <a:noFill/>
              </a:ln>
              <a:solidFill>
                <a:schemeClr val="lt1"/>
              </a:solidFill>
              <a:effectLst/>
              <a:uLnTx/>
              <a:uFillTx/>
              <a:latin typeface="+mn-lt"/>
              <a:ea typeface="+mn-ea"/>
              <a:cs typeface="+mn-cs"/>
              <a:sym typeface="+mn-ea"/>
            </a:endParaRPr>
          </a:p>
        </p:txBody>
      </p:sp>
      <p:grpSp>
        <p:nvGrpSpPr>
          <p:cNvPr id="65541" name="组合 9"/>
          <p:cNvGrpSpPr/>
          <p:nvPr userDrawn="1"/>
        </p:nvGrpSpPr>
        <p:grpSpPr>
          <a:xfrm>
            <a:off x="-33865" y="13564515"/>
            <a:ext cx="24722666" cy="203150"/>
            <a:chOff x="0" y="7259"/>
            <a:chExt cx="14600" cy="250"/>
          </a:xfrm>
        </p:grpSpPr>
        <p:sp>
          <p:nvSpPr>
            <p:cNvPr id="11" name="矩形 2"/>
            <p:cNvSpPr/>
            <p:nvPr/>
          </p:nvSpPr>
          <p:spPr>
            <a:xfrm flipV="1">
              <a:off x="6613" y="7259"/>
              <a:ext cx="7987" cy="2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09650" rtl="0" eaLnBrk="0" fontAlgn="base" latinLnBrk="0" hangingPunct="0">
                <a:lnSpc>
                  <a:spcPct val="100000"/>
                </a:lnSpc>
                <a:spcBef>
                  <a:spcPct val="0"/>
                </a:spcBef>
                <a:spcAft>
                  <a:spcPct val="0"/>
                </a:spcAft>
                <a:buClrTx/>
                <a:buSzTx/>
                <a:buFontTx/>
                <a:buNone/>
                <a:defRPr/>
              </a:pPr>
              <a:endParaRPr kumimoji="0" lang="zh-CN" altLang="en-US" sz="4800" b="0" i="0" u="none" strike="noStrike" kern="1200" cap="none" spc="0" normalizeH="0" baseline="0" noProof="0">
                <a:ln>
                  <a:noFill/>
                </a:ln>
                <a:solidFill>
                  <a:schemeClr val="lt1"/>
                </a:solidFill>
                <a:effectLst/>
                <a:uLnTx/>
                <a:uFillTx/>
                <a:latin typeface="+mn-lt"/>
                <a:ea typeface="+mn-ea"/>
                <a:cs typeface="+mn-cs"/>
                <a:sym typeface="+mn-ea"/>
              </a:endParaRPr>
            </a:p>
          </p:txBody>
        </p:sp>
        <p:sp>
          <p:nvSpPr>
            <p:cNvPr id="12" name="矩形 11"/>
            <p:cNvSpPr/>
            <p:nvPr/>
          </p:nvSpPr>
          <p:spPr>
            <a:xfrm flipV="1">
              <a:off x="0" y="7259"/>
              <a:ext cx="7988" cy="250"/>
            </a:xfrm>
            <a:prstGeom prst="rect">
              <a:avLst/>
            </a:prstGeom>
            <a:solidFill>
              <a:srgbClr val="303E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09650" rtl="0" eaLnBrk="0" fontAlgn="base" latinLnBrk="0" hangingPunct="0">
                <a:lnSpc>
                  <a:spcPct val="100000"/>
                </a:lnSpc>
                <a:spcBef>
                  <a:spcPct val="0"/>
                </a:spcBef>
                <a:spcAft>
                  <a:spcPct val="0"/>
                </a:spcAft>
                <a:buClrTx/>
                <a:buSzTx/>
                <a:buFontTx/>
                <a:buNone/>
                <a:defRPr/>
              </a:pPr>
              <a:endParaRPr kumimoji="0" lang="zh-CN" altLang="en-US" sz="4800" b="0" i="0" u="none" strike="noStrike" kern="1200" cap="none" spc="0" normalizeH="0" baseline="0" noProof="0">
                <a:ln>
                  <a:noFill/>
                </a:ln>
                <a:solidFill>
                  <a:schemeClr val="lt1"/>
                </a:solidFill>
                <a:effectLst/>
                <a:uLnTx/>
                <a:uFillTx/>
                <a:latin typeface="+mn-lt"/>
                <a:ea typeface="+mn-ea"/>
                <a:cs typeface="+mn-cs"/>
                <a:sym typeface="+mn-ea"/>
              </a:endParaRPr>
            </a:p>
          </p:txBody>
        </p:sp>
      </p:grpSp>
      <p:sp>
        <p:nvSpPr>
          <p:cNvPr id="13" name="日期占位符 1"/>
          <p:cNvSpPr>
            <a:spLocks noGrp="1"/>
          </p:cNvSpPr>
          <p:nvPr>
            <p:ph type="dt" sz="half" idx="2"/>
          </p:nvPr>
        </p:nvSpPr>
        <p:spPr>
          <a:xfrm>
            <a:off x="1219202" y="12713825"/>
            <a:ext cx="5689600" cy="727954"/>
          </a:xfrm>
          <a:prstGeom prst="rect">
            <a:avLst/>
          </a:prstGeom>
        </p:spPr>
        <p:txBody>
          <a:bodyPr vert="horz" lIns="100978" tIns="50490" rIns="100978" bIns="50490" rtlCol="0" anchor="ctr"/>
          <a:lstStyle>
            <a:lvl1pPr>
              <a:defRPr/>
            </a:lvl1pPr>
          </a:lstStyle>
          <a:p>
            <a:pPr defTabSz="1009650" fontAlgn="base">
              <a:defRPr/>
            </a:pPr>
            <a:endParaRPr lang="zh-CN" altLang="en-US" sz="1400"/>
          </a:p>
        </p:txBody>
      </p:sp>
      <p:sp>
        <p:nvSpPr>
          <p:cNvPr id="14" name="页脚占位符 2"/>
          <p:cNvSpPr>
            <a:spLocks noGrp="1"/>
          </p:cNvSpPr>
          <p:nvPr>
            <p:ph type="ftr" sz="quarter" idx="3"/>
          </p:nvPr>
        </p:nvSpPr>
        <p:spPr>
          <a:xfrm>
            <a:off x="8331200" y="12713825"/>
            <a:ext cx="7721600" cy="727954"/>
          </a:xfrm>
          <a:prstGeom prst="rect">
            <a:avLst/>
          </a:prstGeom>
        </p:spPr>
        <p:txBody>
          <a:bodyPr vert="horz" lIns="100978" tIns="50490" rIns="100978" bIns="50490" rtlCol="0" anchor="ctr"/>
          <a:lstStyle>
            <a:lvl1pPr>
              <a:defRPr/>
            </a:lvl1pPr>
          </a:lstStyle>
          <a:p>
            <a:pPr defTabSz="1009650" fontAlgn="base">
              <a:defRPr/>
            </a:pPr>
            <a:endParaRPr lang="zh-CN" altLang="en-US" sz="1400"/>
          </a:p>
        </p:txBody>
      </p:sp>
      <p:sp>
        <p:nvSpPr>
          <p:cNvPr id="15" name="灯片编号占位符 3"/>
          <p:cNvSpPr>
            <a:spLocks noGrp="1"/>
          </p:cNvSpPr>
          <p:nvPr>
            <p:ph type="sldNum" sz="quarter" idx="4"/>
          </p:nvPr>
        </p:nvSpPr>
        <p:spPr>
          <a:xfrm>
            <a:off x="18482736" y="12713825"/>
            <a:ext cx="5689600" cy="727954"/>
          </a:xfrm>
        </p:spPr>
        <p:txBody>
          <a:bodyPr/>
          <a:lstStyle>
            <a:lvl1pPr>
              <a:defRPr/>
            </a:lvl1pPr>
          </a:lstStyle>
          <a:p>
            <a:pPr defTabSz="1009650" fontAlgn="base">
              <a:spcBef>
                <a:spcPct val="0"/>
              </a:spcBef>
              <a:spcAft>
                <a:spcPct val="0"/>
              </a:spcAft>
              <a:defRPr/>
            </a:pPr>
            <a:r>
              <a:rPr lang="en-US" sz="1400" noProof="1">
                <a:solidFill>
                  <a:schemeClr val="tx1"/>
                </a:solidFill>
                <a:ea typeface="宋体" panose="02010600030101010101" pitchFamily="2" charset="-122"/>
              </a:rPr>
              <a:t>  </a:t>
            </a:r>
            <a:fld id="{52A908E3-2476-BF4F-B62B-E7061C006825}" type="slidenum">
              <a:rPr lang="en-US" altLang="en-US" sz="1400" noProof="1" smtClean="0">
                <a:solidFill>
                  <a:schemeClr val="tx1"/>
                </a:solidFill>
                <a:ea typeface="宋体" panose="02010600030101010101" pitchFamily="2" charset="-122"/>
              </a:rPr>
              <a:t>‹#›</a:t>
            </a:fld>
            <a:endParaRPr lang="en-US" altLang="en-US" sz="1400" noProof="1">
              <a:solidFill>
                <a:schemeClr val="tx1"/>
              </a:solidFill>
              <a:ea typeface="宋体" panose="02010600030101010101" pitchFamily="2"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724572" y="5111298"/>
            <a:ext cx="4934856" cy="4934856"/>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45"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45" y="7203665"/>
            <a:ext cx="18288006" cy="3311322"/>
          </a:xfrm>
        </p:spPr>
        <p:txBody>
          <a:bodyPr/>
          <a:lstStyle>
            <a:lvl1pPr marL="0" indent="0" algn="ctr">
              <a:buNone/>
              <a:defRPr sz="4800"/>
            </a:lvl1pPr>
            <a:lvl2pPr marL="908685" indent="0" algn="ctr">
              <a:buNone/>
              <a:defRPr sz="4000"/>
            </a:lvl2pPr>
            <a:lvl3pPr marL="1816100" indent="0" algn="ctr">
              <a:buNone/>
              <a:defRPr sz="3800"/>
            </a:lvl3pPr>
            <a:lvl4pPr marL="2724785" indent="0" algn="ctr">
              <a:buNone/>
              <a:defRPr sz="3200"/>
            </a:lvl4pPr>
            <a:lvl5pPr marL="3632200" indent="0" algn="ctr">
              <a:buNone/>
              <a:defRPr sz="3200"/>
            </a:lvl5pPr>
            <a:lvl6pPr marL="4540885" indent="0" algn="ctr">
              <a:buNone/>
              <a:defRPr sz="3200"/>
            </a:lvl6pPr>
            <a:lvl7pPr marL="5447665" indent="0" algn="ctr">
              <a:buNone/>
              <a:defRPr sz="3200"/>
            </a:lvl7pPr>
            <a:lvl8pPr marL="6356985" indent="0" algn="ctr">
              <a:buNone/>
              <a:defRPr sz="3200"/>
            </a:lvl8pPr>
            <a:lvl9pPr marL="7263765"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36"/>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4120" indent="0">
              <a:buNone/>
              <a:defRPr sz="4800">
                <a:solidFill>
                  <a:schemeClr val="tx1">
                    <a:tint val="75000"/>
                  </a:schemeClr>
                </a:solidFill>
              </a:defRPr>
            </a:lvl2pPr>
            <a:lvl3pPr marL="2428240" indent="0">
              <a:buNone/>
              <a:defRPr sz="4600">
                <a:solidFill>
                  <a:schemeClr val="tx1">
                    <a:tint val="75000"/>
                  </a:schemeClr>
                </a:solidFill>
              </a:defRPr>
            </a:lvl3pPr>
            <a:lvl4pPr marL="3642360" indent="0">
              <a:buNone/>
              <a:defRPr sz="3800">
                <a:solidFill>
                  <a:schemeClr val="tx1">
                    <a:tint val="75000"/>
                  </a:schemeClr>
                </a:solidFill>
              </a:defRPr>
            </a:lvl4pPr>
            <a:lvl5pPr marL="4856480" indent="0">
              <a:buNone/>
              <a:defRPr sz="3800">
                <a:solidFill>
                  <a:schemeClr val="tx1">
                    <a:tint val="75000"/>
                  </a:schemeClr>
                </a:solidFill>
              </a:defRPr>
            </a:lvl5pPr>
            <a:lvl6pPr marL="6070600" indent="0">
              <a:buNone/>
              <a:defRPr sz="3800">
                <a:solidFill>
                  <a:schemeClr val="tx1">
                    <a:tint val="75000"/>
                  </a:schemeClr>
                </a:solidFill>
              </a:defRPr>
            </a:lvl6pPr>
            <a:lvl7pPr marL="7285355" indent="0">
              <a:buNone/>
              <a:defRPr sz="3800">
                <a:solidFill>
                  <a:schemeClr val="tx1">
                    <a:tint val="75000"/>
                  </a:schemeClr>
                </a:solidFill>
              </a:defRPr>
            </a:lvl7pPr>
            <a:lvl8pPr marL="8499475" indent="0">
              <a:buNone/>
              <a:defRPr sz="3800">
                <a:solidFill>
                  <a:schemeClr val="tx1">
                    <a:tint val="75000"/>
                  </a:schemeClr>
                </a:solidFill>
              </a:defRPr>
            </a:lvl8pPr>
            <a:lvl9pPr marL="9713595"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4120" indent="0">
              <a:buNone/>
              <a:defRPr sz="5400" b="1"/>
            </a:lvl2pPr>
            <a:lvl3pPr marL="2428240" indent="0">
              <a:buNone/>
              <a:defRPr sz="4800" b="1"/>
            </a:lvl3pPr>
            <a:lvl4pPr marL="3642360" indent="0">
              <a:buNone/>
              <a:defRPr sz="4600" b="1"/>
            </a:lvl4pPr>
            <a:lvl5pPr marL="4856480" indent="0">
              <a:buNone/>
              <a:defRPr sz="4600" b="1"/>
            </a:lvl5pPr>
            <a:lvl6pPr marL="6070600" indent="0">
              <a:buNone/>
              <a:defRPr sz="4600" b="1"/>
            </a:lvl6pPr>
            <a:lvl7pPr marL="7285355" indent="0">
              <a:buNone/>
              <a:defRPr sz="4600" b="1"/>
            </a:lvl7pPr>
            <a:lvl8pPr marL="8499475" indent="0">
              <a:buNone/>
              <a:defRPr sz="4600" b="1"/>
            </a:lvl8pPr>
            <a:lvl9pPr marL="9713595"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91" y="3070039"/>
            <a:ext cx="10778070" cy="1279446"/>
          </a:xfrm>
        </p:spPr>
        <p:txBody>
          <a:bodyPr anchor="b"/>
          <a:lstStyle>
            <a:lvl1pPr marL="0" indent="0">
              <a:buNone/>
              <a:defRPr sz="6400" b="1"/>
            </a:lvl1pPr>
            <a:lvl2pPr marL="1214120" indent="0">
              <a:buNone/>
              <a:defRPr sz="5400" b="1"/>
            </a:lvl2pPr>
            <a:lvl3pPr marL="2428240" indent="0">
              <a:buNone/>
              <a:defRPr sz="4800" b="1"/>
            </a:lvl3pPr>
            <a:lvl4pPr marL="3642360" indent="0">
              <a:buNone/>
              <a:defRPr sz="4600" b="1"/>
            </a:lvl4pPr>
            <a:lvl5pPr marL="4856480" indent="0">
              <a:buNone/>
              <a:defRPr sz="4600" b="1"/>
            </a:lvl5pPr>
            <a:lvl6pPr marL="6070600" indent="0">
              <a:buNone/>
              <a:defRPr sz="4600" b="1"/>
            </a:lvl6pPr>
            <a:lvl7pPr marL="7285355" indent="0">
              <a:buNone/>
              <a:defRPr sz="4600" b="1"/>
            </a:lvl7pPr>
            <a:lvl8pPr marL="8499475" indent="0">
              <a:buNone/>
              <a:defRPr sz="4600" b="1"/>
            </a:lvl8pPr>
            <a:lvl9pPr marL="9713595"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91"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40"/>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4120" indent="0">
              <a:buNone/>
              <a:defRPr sz="4800">
                <a:solidFill>
                  <a:schemeClr val="tx1">
                    <a:tint val="75000"/>
                  </a:schemeClr>
                </a:solidFill>
              </a:defRPr>
            </a:lvl2pPr>
            <a:lvl3pPr marL="2428240" indent="0">
              <a:buNone/>
              <a:defRPr sz="4600">
                <a:solidFill>
                  <a:schemeClr val="tx1">
                    <a:tint val="75000"/>
                  </a:schemeClr>
                </a:solidFill>
              </a:defRPr>
            </a:lvl3pPr>
            <a:lvl4pPr marL="3641725" indent="0">
              <a:buNone/>
              <a:defRPr sz="3800">
                <a:solidFill>
                  <a:schemeClr val="tx1">
                    <a:tint val="75000"/>
                  </a:schemeClr>
                </a:solidFill>
              </a:defRPr>
            </a:lvl4pPr>
            <a:lvl5pPr marL="4855845" indent="0">
              <a:buNone/>
              <a:defRPr sz="3800">
                <a:solidFill>
                  <a:schemeClr val="tx1">
                    <a:tint val="75000"/>
                  </a:schemeClr>
                </a:solidFill>
              </a:defRPr>
            </a:lvl5pPr>
            <a:lvl6pPr marL="6069965" indent="0">
              <a:buNone/>
              <a:defRPr sz="3800">
                <a:solidFill>
                  <a:schemeClr val="tx1">
                    <a:tint val="75000"/>
                  </a:schemeClr>
                </a:solidFill>
              </a:defRPr>
            </a:lvl6pPr>
            <a:lvl7pPr marL="7284085" indent="0">
              <a:buNone/>
              <a:defRPr sz="3800">
                <a:solidFill>
                  <a:schemeClr val="tx1">
                    <a:tint val="75000"/>
                  </a:schemeClr>
                </a:solidFill>
              </a:defRPr>
            </a:lvl7pPr>
            <a:lvl8pPr marL="8498205" indent="0">
              <a:buNone/>
              <a:defRPr sz="3800">
                <a:solidFill>
                  <a:schemeClr val="tx1">
                    <a:tint val="75000"/>
                  </a:schemeClr>
                </a:solidFill>
              </a:defRPr>
            </a:lvl8pPr>
            <a:lvl9pPr marL="9712325"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16" y="546173"/>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48"/>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16" y="2870027"/>
            <a:ext cx="8022168" cy="9381546"/>
          </a:xfrm>
        </p:spPr>
        <p:txBody>
          <a:bodyPr/>
          <a:lstStyle>
            <a:lvl1pPr marL="0" indent="0">
              <a:buNone/>
              <a:defRPr sz="3800"/>
            </a:lvl1pPr>
            <a:lvl2pPr marL="1214120" indent="0">
              <a:buNone/>
              <a:defRPr sz="3200"/>
            </a:lvl2pPr>
            <a:lvl3pPr marL="2428240" indent="0">
              <a:buNone/>
              <a:defRPr sz="3000"/>
            </a:lvl3pPr>
            <a:lvl4pPr marL="3642360" indent="0">
              <a:buNone/>
              <a:defRPr sz="2400"/>
            </a:lvl4pPr>
            <a:lvl5pPr marL="4856480" indent="0">
              <a:buNone/>
              <a:defRPr sz="2400"/>
            </a:lvl5pPr>
            <a:lvl6pPr marL="6070600" indent="0">
              <a:buNone/>
              <a:defRPr sz="2400"/>
            </a:lvl6pPr>
            <a:lvl7pPr marL="7285355" indent="0">
              <a:buNone/>
              <a:defRPr sz="2400"/>
            </a:lvl7pPr>
            <a:lvl8pPr marL="8499475" indent="0">
              <a:buNone/>
              <a:defRPr sz="2400"/>
            </a:lvl8pPr>
            <a:lvl9pPr marL="971359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86"/>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4120" indent="0">
              <a:buNone/>
              <a:defRPr sz="7800"/>
            </a:lvl2pPr>
            <a:lvl3pPr marL="2428240" indent="0">
              <a:buNone/>
              <a:defRPr sz="6400"/>
            </a:lvl3pPr>
            <a:lvl4pPr marL="3642360" indent="0">
              <a:buNone/>
              <a:defRPr sz="5400"/>
            </a:lvl4pPr>
            <a:lvl5pPr marL="4856480" indent="0">
              <a:buNone/>
              <a:defRPr sz="5400"/>
            </a:lvl5pPr>
            <a:lvl6pPr marL="6070600" indent="0">
              <a:buNone/>
              <a:defRPr sz="5400"/>
            </a:lvl6pPr>
            <a:lvl7pPr marL="7285355" indent="0">
              <a:buNone/>
              <a:defRPr sz="5400"/>
            </a:lvl7pPr>
            <a:lvl8pPr marL="8499475" indent="0">
              <a:buNone/>
              <a:defRPr sz="5400"/>
            </a:lvl8pPr>
            <a:lvl9pPr marL="9713595" indent="0">
              <a:buNone/>
              <a:defRPr sz="5400"/>
            </a:lvl9pPr>
          </a:lstStyle>
          <a:p>
            <a:pPr lvl="0"/>
            <a:endParaRPr lang="zh-CN" altLang="en-US" noProof="0"/>
          </a:p>
        </p:txBody>
      </p:sp>
      <p:sp>
        <p:nvSpPr>
          <p:cNvPr id="4" name="文本占位符 3"/>
          <p:cNvSpPr>
            <a:spLocks noGrp="1"/>
          </p:cNvSpPr>
          <p:nvPr>
            <p:ph type="body" sz="half" idx="2"/>
          </p:nvPr>
        </p:nvSpPr>
        <p:spPr>
          <a:xfrm>
            <a:off x="4779438" y="10734094"/>
            <a:ext cx="14630400" cy="1609624"/>
          </a:xfrm>
        </p:spPr>
        <p:txBody>
          <a:bodyPr/>
          <a:lstStyle>
            <a:lvl1pPr marL="0" indent="0">
              <a:buNone/>
              <a:defRPr sz="3800"/>
            </a:lvl1pPr>
            <a:lvl2pPr marL="1214120" indent="0">
              <a:buNone/>
              <a:defRPr sz="3200"/>
            </a:lvl2pPr>
            <a:lvl3pPr marL="2428240" indent="0">
              <a:buNone/>
              <a:defRPr sz="3000"/>
            </a:lvl3pPr>
            <a:lvl4pPr marL="3642360" indent="0">
              <a:buNone/>
              <a:defRPr sz="2400"/>
            </a:lvl4pPr>
            <a:lvl5pPr marL="4856480" indent="0">
              <a:buNone/>
              <a:defRPr sz="2400"/>
            </a:lvl5pPr>
            <a:lvl6pPr marL="6070600" indent="0">
              <a:buNone/>
              <a:defRPr sz="2400"/>
            </a:lvl6pPr>
            <a:lvl7pPr marL="7285355" indent="0">
              <a:buNone/>
              <a:defRPr sz="2400"/>
            </a:lvl7pPr>
            <a:lvl8pPr marL="8499475" indent="0">
              <a:buNone/>
              <a:defRPr sz="2400"/>
            </a:lvl8pPr>
            <a:lvl9pPr marL="971359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45"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45" y="7203665"/>
            <a:ext cx="18288006" cy="3311322"/>
          </a:xfrm>
        </p:spPr>
        <p:txBody>
          <a:bodyPr/>
          <a:lstStyle>
            <a:lvl1pPr marL="0" indent="0" algn="ctr">
              <a:buNone/>
              <a:defRPr sz="4800"/>
            </a:lvl1pPr>
            <a:lvl2pPr marL="908685" indent="0" algn="ctr">
              <a:buNone/>
              <a:defRPr sz="4000"/>
            </a:lvl2pPr>
            <a:lvl3pPr marL="1816100" indent="0" algn="ctr">
              <a:buNone/>
              <a:defRPr sz="3800"/>
            </a:lvl3pPr>
            <a:lvl4pPr marL="2725420" indent="0" algn="ctr">
              <a:buNone/>
              <a:defRPr sz="3200"/>
            </a:lvl4pPr>
            <a:lvl5pPr marL="3632200" indent="0" algn="ctr">
              <a:buNone/>
              <a:defRPr sz="3200"/>
            </a:lvl5pPr>
            <a:lvl6pPr marL="4541520" indent="0" algn="ctr">
              <a:buNone/>
              <a:defRPr sz="3200"/>
            </a:lvl6pPr>
            <a:lvl7pPr marL="5448935" indent="0" algn="ctr">
              <a:buNone/>
              <a:defRPr sz="3200"/>
            </a:lvl7pPr>
            <a:lvl8pPr marL="6357620" indent="0" algn="ctr">
              <a:buNone/>
              <a:defRPr sz="3200"/>
            </a:lvl8pPr>
            <a:lvl9pPr marL="7265035"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32"/>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4755" indent="0">
              <a:buNone/>
              <a:defRPr sz="4800">
                <a:solidFill>
                  <a:schemeClr val="tx1">
                    <a:tint val="75000"/>
                  </a:schemeClr>
                </a:solidFill>
              </a:defRPr>
            </a:lvl2pPr>
            <a:lvl3pPr marL="2428875" indent="0">
              <a:buNone/>
              <a:defRPr sz="4600">
                <a:solidFill>
                  <a:schemeClr val="tx1">
                    <a:tint val="75000"/>
                  </a:schemeClr>
                </a:solidFill>
              </a:defRPr>
            </a:lvl3pPr>
            <a:lvl4pPr marL="3643630" indent="0">
              <a:buNone/>
              <a:defRPr sz="3800">
                <a:solidFill>
                  <a:schemeClr val="tx1">
                    <a:tint val="75000"/>
                  </a:schemeClr>
                </a:solidFill>
              </a:defRPr>
            </a:lvl4pPr>
            <a:lvl5pPr marL="4857750" indent="0">
              <a:buNone/>
              <a:defRPr sz="3800">
                <a:solidFill>
                  <a:schemeClr val="tx1">
                    <a:tint val="75000"/>
                  </a:schemeClr>
                </a:solidFill>
              </a:defRPr>
            </a:lvl5pPr>
            <a:lvl6pPr marL="6072505" indent="0">
              <a:buNone/>
              <a:defRPr sz="3800">
                <a:solidFill>
                  <a:schemeClr val="tx1">
                    <a:tint val="75000"/>
                  </a:schemeClr>
                </a:solidFill>
              </a:defRPr>
            </a:lvl6pPr>
            <a:lvl7pPr marL="7287260" indent="0">
              <a:buNone/>
              <a:defRPr sz="3800">
                <a:solidFill>
                  <a:schemeClr val="tx1">
                    <a:tint val="75000"/>
                  </a:schemeClr>
                </a:solidFill>
              </a:defRPr>
            </a:lvl7pPr>
            <a:lvl8pPr marL="8501380" indent="0">
              <a:buNone/>
              <a:defRPr sz="3800">
                <a:solidFill>
                  <a:schemeClr val="tx1">
                    <a:tint val="75000"/>
                  </a:schemeClr>
                </a:solidFill>
              </a:defRPr>
            </a:lvl8pPr>
            <a:lvl9pPr marL="9716135"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4755" indent="0">
              <a:buNone/>
              <a:defRPr sz="5400" b="1"/>
            </a:lvl2pPr>
            <a:lvl3pPr marL="2428875" indent="0">
              <a:buNone/>
              <a:defRPr sz="4800" b="1"/>
            </a:lvl3pPr>
            <a:lvl4pPr marL="3643630" indent="0">
              <a:buNone/>
              <a:defRPr sz="4600" b="1"/>
            </a:lvl4pPr>
            <a:lvl5pPr marL="4857750" indent="0">
              <a:buNone/>
              <a:defRPr sz="4600" b="1"/>
            </a:lvl5pPr>
            <a:lvl6pPr marL="6072505" indent="0">
              <a:buNone/>
              <a:defRPr sz="4600" b="1"/>
            </a:lvl6pPr>
            <a:lvl7pPr marL="7287260" indent="0">
              <a:buNone/>
              <a:defRPr sz="4600" b="1"/>
            </a:lvl7pPr>
            <a:lvl8pPr marL="8501380" indent="0">
              <a:buNone/>
              <a:defRPr sz="4600" b="1"/>
            </a:lvl8pPr>
            <a:lvl9pPr marL="9716135"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77" y="3070039"/>
            <a:ext cx="10778070" cy="1279446"/>
          </a:xfrm>
        </p:spPr>
        <p:txBody>
          <a:bodyPr anchor="b"/>
          <a:lstStyle>
            <a:lvl1pPr marL="0" indent="0">
              <a:buNone/>
              <a:defRPr sz="6400" b="1"/>
            </a:lvl1pPr>
            <a:lvl2pPr marL="1214755" indent="0">
              <a:buNone/>
              <a:defRPr sz="5400" b="1"/>
            </a:lvl2pPr>
            <a:lvl3pPr marL="2428875" indent="0">
              <a:buNone/>
              <a:defRPr sz="4800" b="1"/>
            </a:lvl3pPr>
            <a:lvl4pPr marL="3643630" indent="0">
              <a:buNone/>
              <a:defRPr sz="4600" b="1"/>
            </a:lvl4pPr>
            <a:lvl5pPr marL="4857750" indent="0">
              <a:buNone/>
              <a:defRPr sz="4600" b="1"/>
            </a:lvl5pPr>
            <a:lvl6pPr marL="6072505" indent="0">
              <a:buNone/>
              <a:defRPr sz="4600" b="1"/>
            </a:lvl6pPr>
            <a:lvl7pPr marL="7287260" indent="0">
              <a:buNone/>
              <a:defRPr sz="4600" b="1"/>
            </a:lvl7pPr>
            <a:lvl8pPr marL="8501380" indent="0">
              <a:buNone/>
              <a:defRPr sz="4600" b="1"/>
            </a:lvl8pPr>
            <a:lvl9pPr marL="9716135"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77"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16" y="546161"/>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42"/>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16" y="2870027"/>
            <a:ext cx="8022168" cy="9381546"/>
          </a:xfrm>
        </p:spPr>
        <p:txBody>
          <a:bodyPr/>
          <a:lstStyle>
            <a:lvl1pPr marL="0" indent="0">
              <a:buNone/>
              <a:defRPr sz="3800"/>
            </a:lvl1pPr>
            <a:lvl2pPr marL="1214755" indent="0">
              <a:buNone/>
              <a:defRPr sz="3200"/>
            </a:lvl2pPr>
            <a:lvl3pPr marL="2428875" indent="0">
              <a:buNone/>
              <a:defRPr sz="3000"/>
            </a:lvl3pPr>
            <a:lvl4pPr marL="3643630" indent="0">
              <a:buNone/>
              <a:defRPr sz="2400"/>
            </a:lvl4pPr>
            <a:lvl5pPr marL="4857750" indent="0">
              <a:buNone/>
              <a:defRPr sz="2400"/>
            </a:lvl5pPr>
            <a:lvl6pPr marL="6072505" indent="0">
              <a:buNone/>
              <a:defRPr sz="2400"/>
            </a:lvl6pPr>
            <a:lvl7pPr marL="7287260" indent="0">
              <a:buNone/>
              <a:defRPr sz="2400"/>
            </a:lvl7pPr>
            <a:lvl8pPr marL="8501380" indent="0">
              <a:buNone/>
              <a:defRPr sz="2400"/>
            </a:lvl8pPr>
            <a:lvl9pPr marL="971613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80"/>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4755" indent="0">
              <a:buNone/>
              <a:defRPr sz="7800"/>
            </a:lvl2pPr>
            <a:lvl3pPr marL="2428875" indent="0">
              <a:buNone/>
              <a:defRPr sz="6400"/>
            </a:lvl3pPr>
            <a:lvl4pPr marL="3643630" indent="0">
              <a:buNone/>
              <a:defRPr sz="5400"/>
            </a:lvl4pPr>
            <a:lvl5pPr marL="4857750" indent="0">
              <a:buNone/>
              <a:defRPr sz="5400"/>
            </a:lvl5pPr>
            <a:lvl6pPr marL="6072505" indent="0">
              <a:buNone/>
              <a:defRPr sz="5400"/>
            </a:lvl6pPr>
            <a:lvl7pPr marL="7287260" indent="0">
              <a:buNone/>
              <a:defRPr sz="5400"/>
            </a:lvl7pPr>
            <a:lvl8pPr marL="8501380" indent="0">
              <a:buNone/>
              <a:defRPr sz="5400"/>
            </a:lvl8pPr>
            <a:lvl9pPr marL="9716135" indent="0">
              <a:buNone/>
              <a:defRPr sz="5400"/>
            </a:lvl9pPr>
          </a:lstStyle>
          <a:p>
            <a:pPr lvl="0"/>
            <a:endParaRPr lang="zh-CN" altLang="en-US" noProof="0"/>
          </a:p>
        </p:txBody>
      </p:sp>
      <p:sp>
        <p:nvSpPr>
          <p:cNvPr id="4" name="文本占位符 3"/>
          <p:cNvSpPr>
            <a:spLocks noGrp="1"/>
          </p:cNvSpPr>
          <p:nvPr>
            <p:ph type="body" sz="half" idx="2"/>
          </p:nvPr>
        </p:nvSpPr>
        <p:spPr>
          <a:xfrm>
            <a:off x="4779438" y="10734088"/>
            <a:ext cx="14630400" cy="1609624"/>
          </a:xfrm>
        </p:spPr>
        <p:txBody>
          <a:bodyPr/>
          <a:lstStyle>
            <a:lvl1pPr marL="0" indent="0">
              <a:buNone/>
              <a:defRPr sz="3800"/>
            </a:lvl1pPr>
            <a:lvl2pPr marL="1214755" indent="0">
              <a:buNone/>
              <a:defRPr sz="3200"/>
            </a:lvl2pPr>
            <a:lvl3pPr marL="2428875" indent="0">
              <a:buNone/>
              <a:defRPr sz="3000"/>
            </a:lvl3pPr>
            <a:lvl4pPr marL="3643630" indent="0">
              <a:buNone/>
              <a:defRPr sz="2400"/>
            </a:lvl4pPr>
            <a:lvl5pPr marL="4857750" indent="0">
              <a:buNone/>
              <a:defRPr sz="2400"/>
            </a:lvl5pPr>
            <a:lvl6pPr marL="6072505" indent="0">
              <a:buNone/>
              <a:defRPr sz="2400"/>
            </a:lvl6pPr>
            <a:lvl7pPr marL="7287260" indent="0">
              <a:buNone/>
              <a:defRPr sz="2400"/>
            </a:lvl7pPr>
            <a:lvl8pPr marL="8501380" indent="0">
              <a:buNone/>
              <a:defRPr sz="2400"/>
            </a:lvl8pPr>
            <a:lvl9pPr marL="971613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35"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35" y="7203665"/>
            <a:ext cx="18288006" cy="3311322"/>
          </a:xfrm>
        </p:spPr>
        <p:txBody>
          <a:bodyPr/>
          <a:lstStyle>
            <a:lvl1pPr marL="0" indent="0" algn="ctr">
              <a:buNone/>
              <a:defRPr sz="4800"/>
            </a:lvl1pPr>
            <a:lvl2pPr marL="909320" indent="0" algn="ctr">
              <a:buNone/>
              <a:defRPr sz="4000"/>
            </a:lvl2pPr>
            <a:lvl3pPr marL="1816735" indent="0" algn="ctr">
              <a:buNone/>
              <a:defRPr sz="3800"/>
            </a:lvl3pPr>
            <a:lvl4pPr marL="2726055" indent="0" algn="ctr">
              <a:buNone/>
              <a:defRPr sz="3200"/>
            </a:lvl4pPr>
            <a:lvl5pPr marL="3633470" indent="0" algn="ctr">
              <a:buNone/>
              <a:defRPr sz="3200"/>
            </a:lvl5pPr>
            <a:lvl6pPr marL="4542790" indent="0" algn="ctr">
              <a:buNone/>
              <a:defRPr sz="3200"/>
            </a:lvl6pPr>
            <a:lvl7pPr marL="5450205" indent="0" algn="ctr">
              <a:buNone/>
              <a:defRPr sz="3200"/>
            </a:lvl7pPr>
            <a:lvl8pPr marL="6359525" indent="0" algn="ctr">
              <a:buNone/>
              <a:defRPr sz="3200"/>
            </a:lvl8pPr>
            <a:lvl9pPr marL="7266940"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4120" indent="0">
              <a:buNone/>
              <a:defRPr sz="5400" b="1"/>
            </a:lvl2pPr>
            <a:lvl3pPr marL="2428240" indent="0">
              <a:buNone/>
              <a:defRPr sz="4800" b="1"/>
            </a:lvl3pPr>
            <a:lvl4pPr marL="3641725" indent="0">
              <a:buNone/>
              <a:defRPr sz="4600" b="1"/>
            </a:lvl4pPr>
            <a:lvl5pPr marL="4855845" indent="0">
              <a:buNone/>
              <a:defRPr sz="4600" b="1"/>
            </a:lvl5pPr>
            <a:lvl6pPr marL="6069965" indent="0">
              <a:buNone/>
              <a:defRPr sz="4600" b="1"/>
            </a:lvl6pPr>
            <a:lvl7pPr marL="7284085" indent="0">
              <a:buNone/>
              <a:defRPr sz="4600" b="1"/>
            </a:lvl7pPr>
            <a:lvl8pPr marL="8498205" indent="0">
              <a:buNone/>
              <a:defRPr sz="4600" b="1"/>
            </a:lvl8pPr>
            <a:lvl9pPr marL="9712325"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91" y="3070039"/>
            <a:ext cx="10778070" cy="1279446"/>
          </a:xfrm>
        </p:spPr>
        <p:txBody>
          <a:bodyPr anchor="b"/>
          <a:lstStyle>
            <a:lvl1pPr marL="0" indent="0">
              <a:buNone/>
              <a:defRPr sz="6400" b="1"/>
            </a:lvl1pPr>
            <a:lvl2pPr marL="1214120" indent="0">
              <a:buNone/>
              <a:defRPr sz="5400" b="1"/>
            </a:lvl2pPr>
            <a:lvl3pPr marL="2428240" indent="0">
              <a:buNone/>
              <a:defRPr sz="4800" b="1"/>
            </a:lvl3pPr>
            <a:lvl4pPr marL="3641725" indent="0">
              <a:buNone/>
              <a:defRPr sz="4600" b="1"/>
            </a:lvl4pPr>
            <a:lvl5pPr marL="4855845" indent="0">
              <a:buNone/>
              <a:defRPr sz="4600" b="1"/>
            </a:lvl5pPr>
            <a:lvl6pPr marL="6069965" indent="0">
              <a:buNone/>
              <a:defRPr sz="4600" b="1"/>
            </a:lvl6pPr>
            <a:lvl7pPr marL="7284085" indent="0">
              <a:buNone/>
              <a:defRPr sz="4600" b="1"/>
            </a:lvl7pPr>
            <a:lvl8pPr marL="8498205" indent="0">
              <a:buNone/>
              <a:defRPr sz="4600" b="1"/>
            </a:lvl8pPr>
            <a:lvl9pPr marL="9712325"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91"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24"/>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4755" indent="0">
              <a:buNone/>
              <a:defRPr sz="4800">
                <a:solidFill>
                  <a:schemeClr val="tx1">
                    <a:tint val="75000"/>
                  </a:schemeClr>
                </a:solidFill>
              </a:defRPr>
            </a:lvl2pPr>
            <a:lvl3pPr marL="2430145" indent="0">
              <a:buNone/>
              <a:defRPr sz="4600">
                <a:solidFill>
                  <a:schemeClr val="tx1">
                    <a:tint val="75000"/>
                  </a:schemeClr>
                </a:solidFill>
              </a:defRPr>
            </a:lvl3pPr>
            <a:lvl4pPr marL="3644900" indent="0">
              <a:buNone/>
              <a:defRPr sz="3800">
                <a:solidFill>
                  <a:schemeClr val="tx1">
                    <a:tint val="75000"/>
                  </a:schemeClr>
                </a:solidFill>
              </a:defRPr>
            </a:lvl4pPr>
            <a:lvl5pPr marL="4860290" indent="0">
              <a:buNone/>
              <a:defRPr sz="3800">
                <a:solidFill>
                  <a:schemeClr val="tx1">
                    <a:tint val="75000"/>
                  </a:schemeClr>
                </a:solidFill>
              </a:defRPr>
            </a:lvl5pPr>
            <a:lvl6pPr marL="6075045" indent="0">
              <a:buNone/>
              <a:defRPr sz="3800">
                <a:solidFill>
                  <a:schemeClr val="tx1">
                    <a:tint val="75000"/>
                  </a:schemeClr>
                </a:solidFill>
              </a:defRPr>
            </a:lvl6pPr>
            <a:lvl7pPr marL="7289800" indent="0">
              <a:buNone/>
              <a:defRPr sz="3800">
                <a:solidFill>
                  <a:schemeClr val="tx1">
                    <a:tint val="75000"/>
                  </a:schemeClr>
                </a:solidFill>
              </a:defRPr>
            </a:lvl7pPr>
            <a:lvl8pPr marL="8505190" indent="0">
              <a:buNone/>
              <a:defRPr sz="3800">
                <a:solidFill>
                  <a:schemeClr val="tx1">
                    <a:tint val="75000"/>
                  </a:schemeClr>
                </a:solidFill>
              </a:defRPr>
            </a:lvl8pPr>
            <a:lvl9pPr marL="9719945"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4755" indent="0">
              <a:buNone/>
              <a:defRPr sz="5400" b="1"/>
            </a:lvl2pPr>
            <a:lvl3pPr marL="2430145" indent="0">
              <a:buNone/>
              <a:defRPr sz="4800" b="1"/>
            </a:lvl3pPr>
            <a:lvl4pPr marL="3644900" indent="0">
              <a:buNone/>
              <a:defRPr sz="4600" b="1"/>
            </a:lvl4pPr>
            <a:lvl5pPr marL="4860290" indent="0">
              <a:buNone/>
              <a:defRPr sz="4600" b="1"/>
            </a:lvl5pPr>
            <a:lvl6pPr marL="6075045" indent="0">
              <a:buNone/>
              <a:defRPr sz="4600" b="1"/>
            </a:lvl6pPr>
            <a:lvl7pPr marL="7289800" indent="0">
              <a:buNone/>
              <a:defRPr sz="4600" b="1"/>
            </a:lvl7pPr>
            <a:lvl8pPr marL="8505190" indent="0">
              <a:buNone/>
              <a:defRPr sz="4600" b="1"/>
            </a:lvl8pPr>
            <a:lvl9pPr marL="9719945"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63" y="3070039"/>
            <a:ext cx="10778070" cy="1279446"/>
          </a:xfrm>
        </p:spPr>
        <p:txBody>
          <a:bodyPr anchor="b"/>
          <a:lstStyle>
            <a:lvl1pPr marL="0" indent="0">
              <a:buNone/>
              <a:defRPr sz="6400" b="1"/>
            </a:lvl1pPr>
            <a:lvl2pPr marL="1214755" indent="0">
              <a:buNone/>
              <a:defRPr sz="5400" b="1"/>
            </a:lvl2pPr>
            <a:lvl3pPr marL="2430145" indent="0">
              <a:buNone/>
              <a:defRPr sz="4800" b="1"/>
            </a:lvl3pPr>
            <a:lvl4pPr marL="3644900" indent="0">
              <a:buNone/>
              <a:defRPr sz="4600" b="1"/>
            </a:lvl4pPr>
            <a:lvl5pPr marL="4860290" indent="0">
              <a:buNone/>
              <a:defRPr sz="4600" b="1"/>
            </a:lvl5pPr>
            <a:lvl6pPr marL="6075045" indent="0">
              <a:buNone/>
              <a:defRPr sz="4600" b="1"/>
            </a:lvl6pPr>
            <a:lvl7pPr marL="7289800" indent="0">
              <a:buNone/>
              <a:defRPr sz="4600" b="1"/>
            </a:lvl7pPr>
            <a:lvl8pPr marL="8505190" indent="0">
              <a:buNone/>
              <a:defRPr sz="4600" b="1"/>
            </a:lvl8pPr>
            <a:lvl9pPr marL="9719945"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63"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16" y="546151"/>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34"/>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16" y="2870027"/>
            <a:ext cx="8022168" cy="9381546"/>
          </a:xfrm>
        </p:spPr>
        <p:txBody>
          <a:bodyPr/>
          <a:lstStyle>
            <a:lvl1pPr marL="0" indent="0">
              <a:buNone/>
              <a:defRPr sz="3800"/>
            </a:lvl1pPr>
            <a:lvl2pPr marL="1214755" indent="0">
              <a:buNone/>
              <a:defRPr sz="3200"/>
            </a:lvl2pPr>
            <a:lvl3pPr marL="2430145" indent="0">
              <a:buNone/>
              <a:defRPr sz="3000"/>
            </a:lvl3pPr>
            <a:lvl4pPr marL="3644900" indent="0">
              <a:buNone/>
              <a:defRPr sz="2400"/>
            </a:lvl4pPr>
            <a:lvl5pPr marL="4860290" indent="0">
              <a:buNone/>
              <a:defRPr sz="2400"/>
            </a:lvl5pPr>
            <a:lvl6pPr marL="6075045" indent="0">
              <a:buNone/>
              <a:defRPr sz="2400"/>
            </a:lvl6pPr>
            <a:lvl7pPr marL="7289800" indent="0">
              <a:buNone/>
              <a:defRPr sz="2400"/>
            </a:lvl7pPr>
            <a:lvl8pPr marL="8505190" indent="0">
              <a:buNone/>
              <a:defRPr sz="2400"/>
            </a:lvl8pPr>
            <a:lvl9pPr marL="971994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72"/>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4755" indent="0">
              <a:buNone/>
              <a:defRPr sz="7800"/>
            </a:lvl2pPr>
            <a:lvl3pPr marL="2430145" indent="0">
              <a:buNone/>
              <a:defRPr sz="6400"/>
            </a:lvl3pPr>
            <a:lvl4pPr marL="3644900" indent="0">
              <a:buNone/>
              <a:defRPr sz="5400"/>
            </a:lvl4pPr>
            <a:lvl5pPr marL="4860290" indent="0">
              <a:buNone/>
              <a:defRPr sz="5400"/>
            </a:lvl5pPr>
            <a:lvl6pPr marL="6075045" indent="0">
              <a:buNone/>
              <a:defRPr sz="5400"/>
            </a:lvl6pPr>
            <a:lvl7pPr marL="7289800" indent="0">
              <a:buNone/>
              <a:defRPr sz="5400"/>
            </a:lvl7pPr>
            <a:lvl8pPr marL="8505190" indent="0">
              <a:buNone/>
              <a:defRPr sz="5400"/>
            </a:lvl8pPr>
            <a:lvl9pPr marL="9719945" indent="0">
              <a:buNone/>
              <a:defRPr sz="5400"/>
            </a:lvl9pPr>
          </a:lstStyle>
          <a:p>
            <a:pPr lvl="0"/>
            <a:endParaRPr lang="zh-CN" altLang="en-US" noProof="0"/>
          </a:p>
        </p:txBody>
      </p:sp>
      <p:sp>
        <p:nvSpPr>
          <p:cNvPr id="4" name="文本占位符 3"/>
          <p:cNvSpPr>
            <a:spLocks noGrp="1"/>
          </p:cNvSpPr>
          <p:nvPr>
            <p:ph type="body" sz="half" idx="2"/>
          </p:nvPr>
        </p:nvSpPr>
        <p:spPr>
          <a:xfrm>
            <a:off x="4779438" y="10734080"/>
            <a:ext cx="14630400" cy="1609624"/>
          </a:xfrm>
        </p:spPr>
        <p:txBody>
          <a:bodyPr/>
          <a:lstStyle>
            <a:lvl1pPr marL="0" indent="0">
              <a:buNone/>
              <a:defRPr sz="3800"/>
            </a:lvl1pPr>
            <a:lvl2pPr marL="1214755" indent="0">
              <a:buNone/>
              <a:defRPr sz="3200"/>
            </a:lvl2pPr>
            <a:lvl3pPr marL="2430145" indent="0">
              <a:buNone/>
              <a:defRPr sz="3000"/>
            </a:lvl3pPr>
            <a:lvl4pPr marL="3644900" indent="0">
              <a:buNone/>
              <a:defRPr sz="2400"/>
            </a:lvl4pPr>
            <a:lvl5pPr marL="4860290" indent="0">
              <a:buNone/>
              <a:defRPr sz="2400"/>
            </a:lvl5pPr>
            <a:lvl6pPr marL="6075045" indent="0">
              <a:buNone/>
              <a:defRPr sz="2400"/>
            </a:lvl6pPr>
            <a:lvl7pPr marL="7289800" indent="0">
              <a:buNone/>
              <a:defRPr sz="2400"/>
            </a:lvl7pPr>
            <a:lvl8pPr marL="8505190" indent="0">
              <a:buNone/>
              <a:defRPr sz="2400"/>
            </a:lvl8pPr>
            <a:lvl9pPr marL="971994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27"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27" y="7203665"/>
            <a:ext cx="18288006" cy="3311322"/>
          </a:xfrm>
        </p:spPr>
        <p:txBody>
          <a:bodyPr/>
          <a:lstStyle>
            <a:lvl1pPr marL="0" indent="0" algn="ctr">
              <a:buNone/>
              <a:defRPr sz="4800"/>
            </a:lvl1pPr>
            <a:lvl2pPr marL="909320" indent="0" algn="ctr">
              <a:buNone/>
              <a:defRPr sz="4000"/>
            </a:lvl2pPr>
            <a:lvl3pPr marL="1817370" indent="0" algn="ctr">
              <a:buNone/>
              <a:defRPr sz="3800"/>
            </a:lvl3pPr>
            <a:lvl4pPr marL="2727325" indent="0" algn="ctr">
              <a:buNone/>
              <a:defRPr sz="3200"/>
            </a:lvl4pPr>
            <a:lvl5pPr marL="3634740" indent="0" algn="ctr">
              <a:buNone/>
              <a:defRPr sz="3200"/>
            </a:lvl5pPr>
            <a:lvl6pPr marL="4544695" indent="0" algn="ctr">
              <a:buNone/>
              <a:defRPr sz="3200"/>
            </a:lvl6pPr>
            <a:lvl7pPr marL="5452110" indent="0" algn="ctr">
              <a:buNone/>
              <a:defRPr sz="3200"/>
            </a:lvl7pPr>
            <a:lvl8pPr marL="6362065" indent="0" algn="ctr">
              <a:buNone/>
              <a:defRPr sz="3200"/>
            </a:lvl8pPr>
            <a:lvl9pPr marL="7270115"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12"/>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5390" indent="0">
              <a:buNone/>
              <a:defRPr sz="4800">
                <a:solidFill>
                  <a:schemeClr val="tx1">
                    <a:tint val="75000"/>
                  </a:schemeClr>
                </a:solidFill>
              </a:defRPr>
            </a:lvl2pPr>
            <a:lvl3pPr marL="2431415" indent="0">
              <a:buNone/>
              <a:defRPr sz="4600">
                <a:solidFill>
                  <a:schemeClr val="tx1">
                    <a:tint val="75000"/>
                  </a:schemeClr>
                </a:solidFill>
              </a:defRPr>
            </a:lvl3pPr>
            <a:lvl4pPr marL="3646805" indent="0">
              <a:buNone/>
              <a:defRPr sz="3800">
                <a:solidFill>
                  <a:schemeClr val="tx1">
                    <a:tint val="75000"/>
                  </a:schemeClr>
                </a:solidFill>
              </a:defRPr>
            </a:lvl4pPr>
            <a:lvl5pPr marL="4862830" indent="0">
              <a:buNone/>
              <a:defRPr sz="3800">
                <a:solidFill>
                  <a:schemeClr val="tx1">
                    <a:tint val="75000"/>
                  </a:schemeClr>
                </a:solidFill>
              </a:defRPr>
            </a:lvl5pPr>
            <a:lvl6pPr marL="6078220" indent="0">
              <a:buNone/>
              <a:defRPr sz="3800">
                <a:solidFill>
                  <a:schemeClr val="tx1">
                    <a:tint val="75000"/>
                  </a:schemeClr>
                </a:solidFill>
              </a:defRPr>
            </a:lvl6pPr>
            <a:lvl7pPr marL="7294245" indent="0">
              <a:buNone/>
              <a:defRPr sz="3800">
                <a:solidFill>
                  <a:schemeClr val="tx1">
                    <a:tint val="75000"/>
                  </a:schemeClr>
                </a:solidFill>
              </a:defRPr>
            </a:lvl7pPr>
            <a:lvl8pPr marL="8509635" indent="0">
              <a:buNone/>
              <a:defRPr sz="3800">
                <a:solidFill>
                  <a:schemeClr val="tx1">
                    <a:tint val="75000"/>
                  </a:schemeClr>
                </a:solidFill>
              </a:defRPr>
            </a:lvl8pPr>
            <a:lvl9pPr marL="9725660"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5390" indent="0">
              <a:buNone/>
              <a:defRPr sz="5400" b="1"/>
            </a:lvl2pPr>
            <a:lvl3pPr marL="2431415" indent="0">
              <a:buNone/>
              <a:defRPr sz="4800" b="1"/>
            </a:lvl3pPr>
            <a:lvl4pPr marL="3646805" indent="0">
              <a:buNone/>
              <a:defRPr sz="4600" b="1"/>
            </a:lvl4pPr>
            <a:lvl5pPr marL="4862830" indent="0">
              <a:buNone/>
              <a:defRPr sz="4600" b="1"/>
            </a:lvl5pPr>
            <a:lvl6pPr marL="6078220" indent="0">
              <a:buNone/>
              <a:defRPr sz="4600" b="1"/>
            </a:lvl6pPr>
            <a:lvl7pPr marL="7294245" indent="0">
              <a:buNone/>
              <a:defRPr sz="4600" b="1"/>
            </a:lvl7pPr>
            <a:lvl8pPr marL="8509635" indent="0">
              <a:buNone/>
              <a:defRPr sz="4600" b="1"/>
            </a:lvl8pPr>
            <a:lvl9pPr marL="9725660"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59" y="3070039"/>
            <a:ext cx="10778070" cy="1279446"/>
          </a:xfrm>
        </p:spPr>
        <p:txBody>
          <a:bodyPr anchor="b"/>
          <a:lstStyle>
            <a:lvl1pPr marL="0" indent="0">
              <a:buNone/>
              <a:defRPr sz="6400" b="1"/>
            </a:lvl1pPr>
            <a:lvl2pPr marL="1215390" indent="0">
              <a:buNone/>
              <a:defRPr sz="5400" b="1"/>
            </a:lvl2pPr>
            <a:lvl3pPr marL="2431415" indent="0">
              <a:buNone/>
              <a:defRPr sz="4800" b="1"/>
            </a:lvl3pPr>
            <a:lvl4pPr marL="3646805" indent="0">
              <a:buNone/>
              <a:defRPr sz="4600" b="1"/>
            </a:lvl4pPr>
            <a:lvl5pPr marL="4862830" indent="0">
              <a:buNone/>
              <a:defRPr sz="4600" b="1"/>
            </a:lvl5pPr>
            <a:lvl6pPr marL="6078220" indent="0">
              <a:buNone/>
              <a:defRPr sz="4600" b="1"/>
            </a:lvl6pPr>
            <a:lvl7pPr marL="7294245" indent="0">
              <a:buNone/>
              <a:defRPr sz="4600" b="1"/>
            </a:lvl7pPr>
            <a:lvl8pPr marL="8509635" indent="0">
              <a:buNone/>
              <a:defRPr sz="4600" b="1"/>
            </a:lvl8pPr>
            <a:lvl9pPr marL="9725660"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59"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16" y="546141"/>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24"/>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16" y="2870027"/>
            <a:ext cx="8022168" cy="9381546"/>
          </a:xfrm>
        </p:spPr>
        <p:txBody>
          <a:bodyPr/>
          <a:lstStyle>
            <a:lvl1pPr marL="0" indent="0">
              <a:buNone/>
              <a:defRPr sz="3800"/>
            </a:lvl1pPr>
            <a:lvl2pPr marL="1215390" indent="0">
              <a:buNone/>
              <a:defRPr sz="3200"/>
            </a:lvl2pPr>
            <a:lvl3pPr marL="2431415" indent="0">
              <a:buNone/>
              <a:defRPr sz="3000"/>
            </a:lvl3pPr>
            <a:lvl4pPr marL="3646805" indent="0">
              <a:buNone/>
              <a:defRPr sz="2400"/>
            </a:lvl4pPr>
            <a:lvl5pPr marL="4862830" indent="0">
              <a:buNone/>
              <a:defRPr sz="2400"/>
            </a:lvl5pPr>
            <a:lvl6pPr marL="6078220" indent="0">
              <a:buNone/>
              <a:defRPr sz="2400"/>
            </a:lvl6pPr>
            <a:lvl7pPr marL="7294245" indent="0">
              <a:buNone/>
              <a:defRPr sz="2400"/>
            </a:lvl7pPr>
            <a:lvl8pPr marL="8509635" indent="0">
              <a:buNone/>
              <a:defRPr sz="2400"/>
            </a:lvl8pPr>
            <a:lvl9pPr marL="9725660"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62"/>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5390" indent="0">
              <a:buNone/>
              <a:defRPr sz="7800"/>
            </a:lvl2pPr>
            <a:lvl3pPr marL="2431415" indent="0">
              <a:buNone/>
              <a:defRPr sz="6400"/>
            </a:lvl3pPr>
            <a:lvl4pPr marL="3646805" indent="0">
              <a:buNone/>
              <a:defRPr sz="5400"/>
            </a:lvl4pPr>
            <a:lvl5pPr marL="4862830" indent="0">
              <a:buNone/>
              <a:defRPr sz="5400"/>
            </a:lvl5pPr>
            <a:lvl6pPr marL="6078220" indent="0">
              <a:buNone/>
              <a:defRPr sz="5400"/>
            </a:lvl6pPr>
            <a:lvl7pPr marL="7294245" indent="0">
              <a:buNone/>
              <a:defRPr sz="5400"/>
            </a:lvl7pPr>
            <a:lvl8pPr marL="8509635" indent="0">
              <a:buNone/>
              <a:defRPr sz="5400"/>
            </a:lvl8pPr>
            <a:lvl9pPr marL="9725660" indent="0">
              <a:buNone/>
              <a:defRPr sz="5400"/>
            </a:lvl9pPr>
          </a:lstStyle>
          <a:p>
            <a:pPr lvl="0"/>
            <a:endParaRPr lang="zh-CN" altLang="en-US" noProof="0"/>
          </a:p>
        </p:txBody>
      </p:sp>
      <p:sp>
        <p:nvSpPr>
          <p:cNvPr id="4" name="文本占位符 3"/>
          <p:cNvSpPr>
            <a:spLocks noGrp="1"/>
          </p:cNvSpPr>
          <p:nvPr>
            <p:ph type="body" sz="half" idx="2"/>
          </p:nvPr>
        </p:nvSpPr>
        <p:spPr>
          <a:xfrm>
            <a:off x="4779438" y="10734070"/>
            <a:ext cx="14630400" cy="1609624"/>
          </a:xfrm>
        </p:spPr>
        <p:txBody>
          <a:bodyPr/>
          <a:lstStyle>
            <a:lvl1pPr marL="0" indent="0">
              <a:buNone/>
              <a:defRPr sz="3800"/>
            </a:lvl1pPr>
            <a:lvl2pPr marL="1215390" indent="0">
              <a:buNone/>
              <a:defRPr sz="3200"/>
            </a:lvl2pPr>
            <a:lvl3pPr marL="2431415" indent="0">
              <a:buNone/>
              <a:defRPr sz="3000"/>
            </a:lvl3pPr>
            <a:lvl4pPr marL="3646805" indent="0">
              <a:buNone/>
              <a:defRPr sz="2400"/>
            </a:lvl4pPr>
            <a:lvl5pPr marL="4862830" indent="0">
              <a:buNone/>
              <a:defRPr sz="2400"/>
            </a:lvl5pPr>
            <a:lvl6pPr marL="6078220" indent="0">
              <a:buNone/>
              <a:defRPr sz="2400"/>
            </a:lvl6pPr>
            <a:lvl7pPr marL="7294245" indent="0">
              <a:buNone/>
              <a:defRPr sz="2400"/>
            </a:lvl7pPr>
            <a:lvl8pPr marL="8509635" indent="0">
              <a:buNone/>
              <a:defRPr sz="2400"/>
            </a:lvl8pPr>
            <a:lvl9pPr marL="9725660"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13"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13" y="7203665"/>
            <a:ext cx="18288006" cy="3311322"/>
          </a:xfrm>
        </p:spPr>
        <p:txBody>
          <a:bodyPr/>
          <a:lstStyle>
            <a:lvl1pPr marL="0" indent="0" algn="ctr">
              <a:buNone/>
              <a:defRPr sz="4800"/>
            </a:lvl1pPr>
            <a:lvl2pPr marL="909955" indent="0" algn="ctr">
              <a:buNone/>
              <a:defRPr sz="4000"/>
            </a:lvl2pPr>
            <a:lvl3pPr marL="1818640" indent="0" algn="ctr">
              <a:buNone/>
              <a:defRPr sz="3800"/>
            </a:lvl3pPr>
            <a:lvl4pPr marL="2728595" indent="0" algn="ctr">
              <a:buNone/>
              <a:defRPr sz="3200"/>
            </a:lvl4pPr>
            <a:lvl5pPr marL="3636645" indent="0" algn="ctr">
              <a:buNone/>
              <a:defRPr sz="3200"/>
            </a:lvl5pPr>
            <a:lvl6pPr marL="4547235" indent="0" algn="ctr">
              <a:buNone/>
              <a:defRPr sz="3200"/>
            </a:lvl6pPr>
            <a:lvl7pPr marL="5455285" indent="0" algn="ctr">
              <a:buNone/>
              <a:defRPr sz="3200"/>
            </a:lvl7pPr>
            <a:lvl8pPr marL="6365240" indent="0" algn="ctr">
              <a:buNone/>
              <a:defRPr sz="3200"/>
            </a:lvl8pPr>
            <a:lvl9pPr marL="7273925"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300"/>
            <a:ext cx="20726400" cy="2723984"/>
          </a:xfrm>
        </p:spPr>
        <p:txBody>
          <a:bodyPr anchor="t"/>
          <a:lstStyle>
            <a:lvl1pPr algn="l">
              <a:defRPr sz="110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6660" indent="0">
              <a:buNone/>
              <a:defRPr sz="4800">
                <a:solidFill>
                  <a:schemeClr val="tx1">
                    <a:tint val="75000"/>
                  </a:schemeClr>
                </a:solidFill>
              </a:defRPr>
            </a:lvl2pPr>
            <a:lvl3pPr marL="2433320" indent="0">
              <a:buNone/>
              <a:defRPr sz="4600">
                <a:solidFill>
                  <a:schemeClr val="tx1">
                    <a:tint val="75000"/>
                  </a:schemeClr>
                </a:solidFill>
              </a:defRPr>
            </a:lvl3pPr>
            <a:lvl4pPr marL="3649345" indent="0">
              <a:buNone/>
              <a:defRPr sz="3800">
                <a:solidFill>
                  <a:schemeClr val="tx1">
                    <a:tint val="75000"/>
                  </a:schemeClr>
                </a:solidFill>
              </a:defRPr>
            </a:lvl4pPr>
            <a:lvl5pPr marL="4866005" indent="0">
              <a:buNone/>
              <a:defRPr sz="3800">
                <a:solidFill>
                  <a:schemeClr val="tx1">
                    <a:tint val="75000"/>
                  </a:schemeClr>
                </a:solidFill>
              </a:defRPr>
            </a:lvl5pPr>
            <a:lvl6pPr marL="6082665" indent="0">
              <a:buNone/>
              <a:defRPr sz="3800">
                <a:solidFill>
                  <a:schemeClr val="tx1">
                    <a:tint val="75000"/>
                  </a:schemeClr>
                </a:solidFill>
              </a:defRPr>
            </a:lvl6pPr>
            <a:lvl7pPr marL="7299325" indent="0">
              <a:buNone/>
              <a:defRPr sz="3800">
                <a:solidFill>
                  <a:schemeClr val="tx1">
                    <a:tint val="75000"/>
                  </a:schemeClr>
                </a:solidFill>
              </a:defRPr>
            </a:lvl7pPr>
            <a:lvl8pPr marL="8515350" indent="0">
              <a:buNone/>
              <a:defRPr sz="3800">
                <a:solidFill>
                  <a:schemeClr val="tx1">
                    <a:tint val="75000"/>
                  </a:schemeClr>
                </a:solidFill>
              </a:defRPr>
            </a:lvl8pPr>
            <a:lvl9pPr marL="9732010"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17"/>
            <a:ext cx="10769600" cy="9051366"/>
          </a:xfrm>
        </p:spPr>
        <p:txBody>
          <a:bodyPr/>
          <a:lstStyle>
            <a:lvl1pPr>
              <a:defRPr sz="78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47" y="3070039"/>
            <a:ext cx="10773838" cy="1279446"/>
          </a:xfrm>
        </p:spPr>
        <p:txBody>
          <a:bodyPr anchor="b"/>
          <a:lstStyle>
            <a:lvl1pPr marL="0" indent="0">
              <a:buNone/>
              <a:defRPr sz="6400" b="1"/>
            </a:lvl1pPr>
            <a:lvl2pPr marL="1216660" indent="0">
              <a:buNone/>
              <a:defRPr sz="5400" b="1"/>
            </a:lvl2pPr>
            <a:lvl3pPr marL="2433320" indent="0">
              <a:buNone/>
              <a:defRPr sz="4800" b="1"/>
            </a:lvl3pPr>
            <a:lvl4pPr marL="3649345" indent="0">
              <a:buNone/>
              <a:defRPr sz="4600" b="1"/>
            </a:lvl4pPr>
            <a:lvl5pPr marL="4866005" indent="0">
              <a:buNone/>
              <a:defRPr sz="4600" b="1"/>
            </a:lvl5pPr>
            <a:lvl6pPr marL="6082665" indent="0">
              <a:buNone/>
              <a:defRPr sz="4600" b="1"/>
            </a:lvl6pPr>
            <a:lvl7pPr marL="7299325" indent="0">
              <a:buNone/>
              <a:defRPr sz="4600" b="1"/>
            </a:lvl7pPr>
            <a:lvl8pPr marL="8515350" indent="0">
              <a:buNone/>
              <a:defRPr sz="4600" b="1"/>
            </a:lvl8pPr>
            <a:lvl9pPr marL="9732010" indent="0">
              <a:buNone/>
              <a:defRPr sz="4600" b="1"/>
            </a:lvl9pPr>
          </a:lstStyle>
          <a:p>
            <a:pPr lvl="0"/>
            <a:r>
              <a:rPr lang="zh-CN" altLang="en-US"/>
              <a:t>单击此处编辑母版文本样式</a:t>
            </a:r>
          </a:p>
        </p:txBody>
      </p:sp>
      <p:sp>
        <p:nvSpPr>
          <p:cNvPr id="4" name="内容占位符 3"/>
          <p:cNvSpPr>
            <a:spLocks noGrp="1"/>
          </p:cNvSpPr>
          <p:nvPr>
            <p:ph sz="half" idx="2"/>
          </p:nvPr>
        </p:nvSpPr>
        <p:spPr>
          <a:xfrm>
            <a:off x="1219247" y="4349480"/>
            <a:ext cx="10773838"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45" y="3070039"/>
            <a:ext cx="10778070" cy="1279446"/>
          </a:xfrm>
        </p:spPr>
        <p:txBody>
          <a:bodyPr anchor="b"/>
          <a:lstStyle>
            <a:lvl1pPr marL="0" indent="0">
              <a:buNone/>
              <a:defRPr sz="6400" b="1"/>
            </a:lvl1pPr>
            <a:lvl2pPr marL="1216660" indent="0">
              <a:buNone/>
              <a:defRPr sz="5400" b="1"/>
            </a:lvl2pPr>
            <a:lvl3pPr marL="2433320" indent="0">
              <a:buNone/>
              <a:defRPr sz="4800" b="1"/>
            </a:lvl3pPr>
            <a:lvl4pPr marL="3649345" indent="0">
              <a:buNone/>
              <a:defRPr sz="4600" b="1"/>
            </a:lvl4pPr>
            <a:lvl5pPr marL="4866005" indent="0">
              <a:buNone/>
              <a:defRPr sz="4600" b="1"/>
            </a:lvl5pPr>
            <a:lvl6pPr marL="6082665" indent="0">
              <a:buNone/>
              <a:defRPr sz="4600" b="1"/>
            </a:lvl6pPr>
            <a:lvl7pPr marL="7299325" indent="0">
              <a:buNone/>
              <a:defRPr sz="4600" b="1"/>
            </a:lvl7pPr>
            <a:lvl8pPr marL="8515350" indent="0">
              <a:buNone/>
              <a:defRPr sz="4600" b="1"/>
            </a:lvl8pPr>
            <a:lvl9pPr marL="9732010" indent="0">
              <a:buNone/>
              <a:defRPr sz="4600" b="1"/>
            </a:lvl9pPr>
          </a:lstStyle>
          <a:p>
            <a:pPr lvl="0"/>
            <a:r>
              <a:rPr lang="zh-CN" altLang="en-US"/>
              <a:t>单击此处编辑母版文本样式</a:t>
            </a:r>
          </a:p>
        </p:txBody>
      </p:sp>
      <p:sp>
        <p:nvSpPr>
          <p:cNvPr id="6" name="内容占位符 5"/>
          <p:cNvSpPr>
            <a:spLocks noGrp="1"/>
          </p:cNvSpPr>
          <p:nvPr>
            <p:ph sz="quarter" idx="4"/>
          </p:nvPr>
        </p:nvSpPr>
        <p:spPr>
          <a:xfrm>
            <a:off x="12386745" y="4349480"/>
            <a:ext cx="10778070" cy="7902088"/>
          </a:xfrm>
        </p:spPr>
        <p:txBody>
          <a:bodyPr/>
          <a:lstStyle>
            <a:lvl1pPr>
              <a:defRPr sz="6400"/>
            </a:lvl1pPr>
            <a:lvl2pPr>
              <a:defRPr sz="5400"/>
            </a:lvl2pPr>
            <a:lvl3pPr>
              <a:defRPr sz="4800"/>
            </a:lvl3pPr>
            <a:lvl4pPr>
              <a:defRPr sz="4600"/>
            </a:lvl4pPr>
            <a:lvl5pPr>
              <a:defRPr sz="4600"/>
            </a:lvl5pPr>
            <a:lvl6pPr>
              <a:defRPr sz="4600"/>
            </a:lvl6pPr>
            <a:lvl7pPr>
              <a:defRPr sz="4600"/>
            </a:lvl7pPr>
            <a:lvl8pPr>
              <a:defRPr sz="4600"/>
            </a:lvl8pPr>
            <a:lvl9pPr>
              <a:defRPr sz="4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16" y="546173"/>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50"/>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16" y="2870027"/>
            <a:ext cx="8022168" cy="9381546"/>
          </a:xfrm>
        </p:spPr>
        <p:txBody>
          <a:bodyPr/>
          <a:lstStyle>
            <a:lvl1pPr marL="0" indent="0">
              <a:buNone/>
              <a:defRPr sz="3800"/>
            </a:lvl1pPr>
            <a:lvl2pPr marL="1214120" indent="0">
              <a:buNone/>
              <a:defRPr sz="3200"/>
            </a:lvl2pPr>
            <a:lvl3pPr marL="2428240" indent="0">
              <a:buNone/>
              <a:defRPr sz="3000"/>
            </a:lvl3pPr>
            <a:lvl4pPr marL="3641725" indent="0">
              <a:buNone/>
              <a:defRPr sz="2400"/>
            </a:lvl4pPr>
            <a:lvl5pPr marL="4855845" indent="0">
              <a:buNone/>
              <a:defRPr sz="2400"/>
            </a:lvl5pPr>
            <a:lvl6pPr marL="6069965" indent="0">
              <a:buNone/>
              <a:defRPr sz="2400"/>
            </a:lvl6pPr>
            <a:lvl7pPr marL="7284085" indent="0">
              <a:buNone/>
              <a:defRPr sz="2400"/>
            </a:lvl7pPr>
            <a:lvl8pPr marL="8498205" indent="0">
              <a:buNone/>
              <a:defRPr sz="2400"/>
            </a:lvl8pPr>
            <a:lvl9pPr marL="971232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8" y="546129"/>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87" y="546110"/>
            <a:ext cx="13631334" cy="11705504"/>
          </a:xfrm>
        </p:spPr>
        <p:txBody>
          <a:bodyPr/>
          <a:lstStyle>
            <a:lvl1pPr>
              <a:defRPr sz="8600"/>
            </a:lvl1pPr>
            <a:lvl2pPr>
              <a:defRPr sz="78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8" y="2870027"/>
            <a:ext cx="8022168" cy="9381546"/>
          </a:xfrm>
        </p:spPr>
        <p:txBody>
          <a:bodyPr/>
          <a:lstStyle>
            <a:lvl1pPr marL="0" indent="0">
              <a:buNone/>
              <a:defRPr sz="3800"/>
            </a:lvl1pPr>
            <a:lvl2pPr marL="1216660" indent="0">
              <a:buNone/>
              <a:defRPr sz="3200"/>
            </a:lvl2pPr>
            <a:lvl3pPr marL="2433320" indent="0">
              <a:buNone/>
              <a:defRPr sz="3000"/>
            </a:lvl3pPr>
            <a:lvl4pPr marL="3649345" indent="0">
              <a:buNone/>
              <a:defRPr sz="2400"/>
            </a:lvl4pPr>
            <a:lvl5pPr marL="4866005" indent="0">
              <a:buNone/>
              <a:defRPr sz="2400"/>
            </a:lvl5pPr>
            <a:lvl6pPr marL="6082665" indent="0">
              <a:buNone/>
              <a:defRPr sz="2400"/>
            </a:lvl6pPr>
            <a:lvl7pPr marL="7299325" indent="0">
              <a:buNone/>
              <a:defRPr sz="2400"/>
            </a:lvl7pPr>
            <a:lvl8pPr marL="8515350" indent="0">
              <a:buNone/>
              <a:defRPr sz="2400"/>
            </a:lvl8pPr>
            <a:lvl9pPr marL="9732010"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48"/>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6660" indent="0">
              <a:buNone/>
              <a:defRPr sz="7800"/>
            </a:lvl2pPr>
            <a:lvl3pPr marL="2433320" indent="0">
              <a:buNone/>
              <a:defRPr sz="6400"/>
            </a:lvl3pPr>
            <a:lvl4pPr marL="3649345" indent="0">
              <a:buNone/>
              <a:defRPr sz="5400"/>
            </a:lvl4pPr>
            <a:lvl5pPr marL="4866005" indent="0">
              <a:buNone/>
              <a:defRPr sz="5400"/>
            </a:lvl5pPr>
            <a:lvl6pPr marL="6082665" indent="0">
              <a:buNone/>
              <a:defRPr sz="5400"/>
            </a:lvl6pPr>
            <a:lvl7pPr marL="7299325" indent="0">
              <a:buNone/>
              <a:defRPr sz="5400"/>
            </a:lvl7pPr>
            <a:lvl8pPr marL="8515350" indent="0">
              <a:buNone/>
              <a:defRPr sz="5400"/>
            </a:lvl8pPr>
            <a:lvl9pPr marL="9732010" indent="0">
              <a:buNone/>
              <a:defRPr sz="5400"/>
            </a:lvl9pPr>
          </a:lstStyle>
          <a:p>
            <a:pPr lvl="0"/>
            <a:endParaRPr lang="zh-CN" altLang="en-US" noProof="0"/>
          </a:p>
        </p:txBody>
      </p:sp>
      <p:sp>
        <p:nvSpPr>
          <p:cNvPr id="4" name="文本占位符 3"/>
          <p:cNvSpPr>
            <a:spLocks noGrp="1"/>
          </p:cNvSpPr>
          <p:nvPr>
            <p:ph type="body" sz="half" idx="2"/>
          </p:nvPr>
        </p:nvSpPr>
        <p:spPr>
          <a:xfrm>
            <a:off x="4779438" y="10734056"/>
            <a:ext cx="14630400" cy="1609624"/>
          </a:xfrm>
        </p:spPr>
        <p:txBody>
          <a:bodyPr/>
          <a:lstStyle>
            <a:lvl1pPr marL="0" indent="0">
              <a:buNone/>
              <a:defRPr sz="3800"/>
            </a:lvl1pPr>
            <a:lvl2pPr marL="1216660" indent="0">
              <a:buNone/>
              <a:defRPr sz="3200"/>
            </a:lvl2pPr>
            <a:lvl3pPr marL="2433320" indent="0">
              <a:buNone/>
              <a:defRPr sz="3000"/>
            </a:lvl3pPr>
            <a:lvl4pPr marL="3649345" indent="0">
              <a:buNone/>
              <a:defRPr sz="2400"/>
            </a:lvl4pPr>
            <a:lvl5pPr marL="4866005" indent="0">
              <a:buNone/>
              <a:defRPr sz="2400"/>
            </a:lvl5pPr>
            <a:lvl6pPr marL="6082665" indent="0">
              <a:buNone/>
              <a:defRPr sz="2400"/>
            </a:lvl6pPr>
            <a:lvl7pPr marL="7299325" indent="0">
              <a:buNone/>
              <a:defRPr sz="2400"/>
            </a:lvl7pPr>
            <a:lvl8pPr marL="8515350" indent="0">
              <a:buNone/>
              <a:defRPr sz="2400"/>
            </a:lvl8pPr>
            <a:lvl9pPr marL="9732010"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3" y="2244590"/>
            <a:ext cx="18288006"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03" y="7203665"/>
            <a:ext cx="18288006" cy="3311322"/>
          </a:xfrm>
        </p:spPr>
        <p:txBody>
          <a:bodyPr/>
          <a:lstStyle>
            <a:lvl1pPr marL="0" indent="0" algn="ctr">
              <a:buNone/>
              <a:defRPr sz="4800"/>
            </a:lvl1pPr>
            <a:lvl2pPr marL="910590" indent="0" algn="ctr">
              <a:buNone/>
              <a:defRPr sz="4000"/>
            </a:lvl2pPr>
            <a:lvl3pPr marL="1819910" indent="0" algn="ctr">
              <a:buNone/>
              <a:defRPr sz="3800"/>
            </a:lvl3pPr>
            <a:lvl4pPr marL="2730500" indent="0" algn="ctr">
              <a:buNone/>
              <a:defRPr sz="3200"/>
            </a:lvl4pPr>
            <a:lvl5pPr marL="3639185" indent="0" algn="ctr">
              <a:buNone/>
              <a:defRPr sz="3200"/>
            </a:lvl5pPr>
            <a:lvl6pPr marL="4550410" indent="0" algn="ctr">
              <a:buNone/>
              <a:defRPr sz="3200"/>
            </a:lvl6pPr>
            <a:lvl7pPr marL="5459095" indent="0" algn="ctr">
              <a:buNone/>
              <a:defRPr sz="3200"/>
            </a:lvl7pPr>
            <a:lvl8pPr marL="6369685" indent="0" algn="ctr">
              <a:buNone/>
              <a:defRPr sz="3200"/>
            </a:lvl8pPr>
            <a:lvl9pPr marL="7279005"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8" y="9600688"/>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8" y="1225472"/>
            <a:ext cx="14630400" cy="8229092"/>
          </a:xfrm>
        </p:spPr>
        <p:txBody>
          <a:bodyPr rtlCol="0">
            <a:normAutofit/>
          </a:bodyPr>
          <a:lstStyle>
            <a:lvl1pPr marL="0" indent="0">
              <a:buNone/>
              <a:defRPr sz="8600"/>
            </a:lvl1pPr>
            <a:lvl2pPr marL="1214120" indent="0">
              <a:buNone/>
              <a:defRPr sz="7800"/>
            </a:lvl2pPr>
            <a:lvl3pPr marL="2428240" indent="0">
              <a:buNone/>
              <a:defRPr sz="6400"/>
            </a:lvl3pPr>
            <a:lvl4pPr marL="3641725" indent="0">
              <a:buNone/>
              <a:defRPr sz="5400"/>
            </a:lvl4pPr>
            <a:lvl5pPr marL="4855845" indent="0">
              <a:buNone/>
              <a:defRPr sz="5400"/>
            </a:lvl5pPr>
            <a:lvl6pPr marL="6069965" indent="0">
              <a:buNone/>
              <a:defRPr sz="5400"/>
            </a:lvl6pPr>
            <a:lvl7pPr marL="7284085" indent="0">
              <a:buNone/>
              <a:defRPr sz="5400"/>
            </a:lvl7pPr>
            <a:lvl8pPr marL="8498205" indent="0">
              <a:buNone/>
              <a:defRPr sz="5400"/>
            </a:lvl8pPr>
            <a:lvl9pPr marL="9712325" indent="0">
              <a:buNone/>
              <a:defRPr sz="5400"/>
            </a:lvl9pPr>
          </a:lstStyle>
          <a:p>
            <a:pPr lvl="0"/>
            <a:endParaRPr lang="zh-CN" altLang="en-US" noProof="0"/>
          </a:p>
        </p:txBody>
      </p:sp>
      <p:sp>
        <p:nvSpPr>
          <p:cNvPr id="4" name="文本占位符 3"/>
          <p:cNvSpPr>
            <a:spLocks noGrp="1"/>
          </p:cNvSpPr>
          <p:nvPr>
            <p:ph type="body" sz="half" idx="2"/>
          </p:nvPr>
        </p:nvSpPr>
        <p:spPr>
          <a:xfrm>
            <a:off x="4779438" y="10734096"/>
            <a:ext cx="14630400" cy="1609624"/>
          </a:xfrm>
        </p:spPr>
        <p:txBody>
          <a:bodyPr/>
          <a:lstStyle>
            <a:lvl1pPr marL="0" indent="0">
              <a:buNone/>
              <a:defRPr sz="3800"/>
            </a:lvl1pPr>
            <a:lvl2pPr marL="1214120" indent="0">
              <a:buNone/>
              <a:defRPr sz="3200"/>
            </a:lvl2pPr>
            <a:lvl3pPr marL="2428240" indent="0">
              <a:buNone/>
              <a:defRPr sz="3000"/>
            </a:lvl3pPr>
            <a:lvl4pPr marL="3641725" indent="0">
              <a:buNone/>
              <a:defRPr sz="2400"/>
            </a:lvl4pPr>
            <a:lvl5pPr marL="4855845" indent="0">
              <a:buNone/>
              <a:defRPr sz="2400"/>
            </a:lvl5pPr>
            <a:lvl6pPr marL="6069965" indent="0">
              <a:buNone/>
              <a:defRPr sz="2400"/>
            </a:lvl6pPr>
            <a:lvl7pPr marL="7284085" indent="0">
              <a:buNone/>
              <a:defRPr sz="2400"/>
            </a:lvl7pPr>
            <a:lvl8pPr marL="8498205" indent="0">
              <a:buNone/>
              <a:defRPr sz="2400"/>
            </a:lvl8pPr>
            <a:lvl9pPr marL="971232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6168" y="8813284"/>
            <a:ext cx="20726400" cy="2723984"/>
          </a:xfrm>
        </p:spPr>
        <p:txBody>
          <a:bodyPr anchor="t"/>
          <a:lstStyle>
            <a:lvl1pPr algn="l">
              <a:defRPr sz="10800" b="1" cap="all"/>
            </a:lvl1pPr>
          </a:lstStyle>
          <a:p>
            <a:r>
              <a:rPr lang="zh-CN" altLang="en-US"/>
              <a:t>单击此处编辑母版标题样式</a:t>
            </a:r>
          </a:p>
        </p:txBody>
      </p:sp>
      <p:sp>
        <p:nvSpPr>
          <p:cNvPr id="3" name="文本占位符 2"/>
          <p:cNvSpPr>
            <a:spLocks noGrp="1"/>
          </p:cNvSpPr>
          <p:nvPr>
            <p:ph type="body" idx="1"/>
          </p:nvPr>
        </p:nvSpPr>
        <p:spPr>
          <a:xfrm>
            <a:off x="1926168" y="5813066"/>
            <a:ext cx="20726400" cy="3000188"/>
          </a:xfrm>
        </p:spPr>
        <p:txBody>
          <a:bodyPr anchor="b"/>
          <a:lstStyle>
            <a:lvl1pPr marL="0" indent="0">
              <a:buNone/>
              <a:defRPr sz="5400">
                <a:solidFill>
                  <a:schemeClr val="tx1">
                    <a:tint val="75000"/>
                  </a:schemeClr>
                </a:solidFill>
              </a:defRPr>
            </a:lvl1pPr>
            <a:lvl2pPr marL="1217295" indent="0">
              <a:buNone/>
              <a:defRPr sz="4800">
                <a:solidFill>
                  <a:schemeClr val="tx1">
                    <a:tint val="75000"/>
                  </a:schemeClr>
                </a:solidFill>
              </a:defRPr>
            </a:lvl2pPr>
            <a:lvl3pPr marL="2435225" indent="0">
              <a:buNone/>
              <a:defRPr sz="4400">
                <a:solidFill>
                  <a:schemeClr val="tx1">
                    <a:tint val="75000"/>
                  </a:schemeClr>
                </a:solidFill>
              </a:defRPr>
            </a:lvl3pPr>
            <a:lvl4pPr marL="3652520" indent="0">
              <a:buNone/>
              <a:defRPr sz="3800">
                <a:solidFill>
                  <a:schemeClr val="tx1">
                    <a:tint val="75000"/>
                  </a:schemeClr>
                </a:solidFill>
              </a:defRPr>
            </a:lvl4pPr>
            <a:lvl5pPr marL="4869815" indent="0">
              <a:buNone/>
              <a:defRPr sz="3800">
                <a:solidFill>
                  <a:schemeClr val="tx1">
                    <a:tint val="75000"/>
                  </a:schemeClr>
                </a:solidFill>
              </a:defRPr>
            </a:lvl5pPr>
            <a:lvl6pPr marL="6087745" indent="0">
              <a:buNone/>
              <a:defRPr sz="3800">
                <a:solidFill>
                  <a:schemeClr val="tx1">
                    <a:tint val="75000"/>
                  </a:schemeClr>
                </a:solidFill>
              </a:defRPr>
            </a:lvl6pPr>
            <a:lvl7pPr marL="7305040" indent="0">
              <a:buNone/>
              <a:defRPr sz="3800">
                <a:solidFill>
                  <a:schemeClr val="tx1">
                    <a:tint val="75000"/>
                  </a:schemeClr>
                </a:solidFill>
              </a:defRPr>
            </a:lvl7pPr>
            <a:lvl8pPr marL="8522970" indent="0">
              <a:buNone/>
              <a:defRPr sz="3800">
                <a:solidFill>
                  <a:schemeClr val="tx1">
                    <a:tint val="75000"/>
                  </a:schemeClr>
                </a:solidFill>
              </a:defRPr>
            </a:lvl8pPr>
            <a:lvl9pPr marL="9740265" indent="0">
              <a:buNone/>
              <a:defRPr sz="38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9740CC6-B8AC-4AF4-A42C-FADF71630C50}"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B5E4644-291D-4F0A-9CD7-F990DBF4386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3200203"/>
            <a:ext cx="10769600" cy="9051366"/>
          </a:xfrm>
        </p:spPr>
        <p:txBody>
          <a:bodyPr/>
          <a:lstStyle>
            <a:lvl1pPr>
              <a:defRPr sz="76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95200" y="3200203"/>
            <a:ext cx="10769600" cy="9051366"/>
          </a:xfrm>
        </p:spPr>
        <p:txBody>
          <a:bodyPr/>
          <a:lstStyle>
            <a:lvl1pPr>
              <a:defRPr sz="76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71E2600-8D5F-4C4E-AF61-B897824AC6B9}"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FF5E4BF-5765-444E-A150-8119E2BF4DDB}"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219200" y="3070039"/>
            <a:ext cx="10773836" cy="1279446"/>
          </a:xfrm>
        </p:spPr>
        <p:txBody>
          <a:bodyPr anchor="b"/>
          <a:lstStyle>
            <a:lvl1pPr marL="0" indent="0">
              <a:buNone/>
              <a:defRPr sz="6400" b="1"/>
            </a:lvl1pPr>
            <a:lvl2pPr marL="1217295" indent="0">
              <a:buNone/>
              <a:defRPr sz="5400" b="1"/>
            </a:lvl2pPr>
            <a:lvl3pPr marL="2435225" indent="0">
              <a:buNone/>
              <a:defRPr sz="4800" b="1"/>
            </a:lvl3pPr>
            <a:lvl4pPr marL="3652520" indent="0">
              <a:buNone/>
              <a:defRPr sz="4400" b="1"/>
            </a:lvl4pPr>
            <a:lvl5pPr marL="4869815" indent="0">
              <a:buNone/>
              <a:defRPr sz="4400" b="1"/>
            </a:lvl5pPr>
            <a:lvl6pPr marL="6087745" indent="0">
              <a:buNone/>
              <a:defRPr sz="4400" b="1"/>
            </a:lvl6pPr>
            <a:lvl7pPr marL="7305040" indent="0">
              <a:buNone/>
              <a:defRPr sz="4400" b="1"/>
            </a:lvl7pPr>
            <a:lvl8pPr marL="8522970" indent="0">
              <a:buNone/>
              <a:defRPr sz="4400" b="1"/>
            </a:lvl8pPr>
            <a:lvl9pPr marL="9740265" indent="0">
              <a:buNone/>
              <a:defRPr sz="4400" b="1"/>
            </a:lvl9pPr>
          </a:lstStyle>
          <a:p>
            <a:pPr lvl="0"/>
            <a:r>
              <a:rPr lang="zh-CN" altLang="en-US"/>
              <a:t>单击此处编辑母版文本样式</a:t>
            </a:r>
          </a:p>
        </p:txBody>
      </p:sp>
      <p:sp>
        <p:nvSpPr>
          <p:cNvPr id="4" name="内容占位符 3"/>
          <p:cNvSpPr>
            <a:spLocks noGrp="1"/>
          </p:cNvSpPr>
          <p:nvPr>
            <p:ph sz="half" idx="2"/>
          </p:nvPr>
        </p:nvSpPr>
        <p:spPr>
          <a:xfrm>
            <a:off x="1219200" y="4349480"/>
            <a:ext cx="10773836" cy="7902088"/>
          </a:xfrm>
        </p:spPr>
        <p:txBody>
          <a:bodyPr/>
          <a:lstStyle>
            <a:lvl1pPr>
              <a:defRPr sz="6400"/>
            </a:lvl1pPr>
            <a:lvl2pPr>
              <a:defRPr sz="5400"/>
            </a:lvl2pPr>
            <a:lvl3pPr>
              <a:defRPr sz="4800"/>
            </a:lvl3pPr>
            <a:lvl4pPr>
              <a:defRPr sz="4400"/>
            </a:lvl4pPr>
            <a:lvl5pPr>
              <a:defRPr sz="4400"/>
            </a:lvl5pPr>
            <a:lvl6pPr>
              <a:defRPr sz="4400"/>
            </a:lvl6pPr>
            <a:lvl7pPr>
              <a:defRPr sz="4400"/>
            </a:lvl7pPr>
            <a:lvl8pPr>
              <a:defRPr sz="4400"/>
            </a:lvl8pPr>
            <a:lvl9pPr>
              <a:defRPr sz="4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86764" y="3070039"/>
            <a:ext cx="10778068" cy="1279446"/>
          </a:xfrm>
        </p:spPr>
        <p:txBody>
          <a:bodyPr anchor="b"/>
          <a:lstStyle>
            <a:lvl1pPr marL="0" indent="0">
              <a:buNone/>
              <a:defRPr sz="6400" b="1"/>
            </a:lvl1pPr>
            <a:lvl2pPr marL="1217295" indent="0">
              <a:buNone/>
              <a:defRPr sz="5400" b="1"/>
            </a:lvl2pPr>
            <a:lvl3pPr marL="2435225" indent="0">
              <a:buNone/>
              <a:defRPr sz="4800" b="1"/>
            </a:lvl3pPr>
            <a:lvl4pPr marL="3652520" indent="0">
              <a:buNone/>
              <a:defRPr sz="4400" b="1"/>
            </a:lvl4pPr>
            <a:lvl5pPr marL="4869815" indent="0">
              <a:buNone/>
              <a:defRPr sz="4400" b="1"/>
            </a:lvl5pPr>
            <a:lvl6pPr marL="6087745" indent="0">
              <a:buNone/>
              <a:defRPr sz="4400" b="1"/>
            </a:lvl6pPr>
            <a:lvl7pPr marL="7305040" indent="0">
              <a:buNone/>
              <a:defRPr sz="4400" b="1"/>
            </a:lvl7pPr>
            <a:lvl8pPr marL="8522970" indent="0">
              <a:buNone/>
              <a:defRPr sz="4400" b="1"/>
            </a:lvl8pPr>
            <a:lvl9pPr marL="9740265" indent="0">
              <a:buNone/>
              <a:defRPr sz="4400" b="1"/>
            </a:lvl9pPr>
          </a:lstStyle>
          <a:p>
            <a:pPr lvl="0"/>
            <a:r>
              <a:rPr lang="zh-CN" altLang="en-US"/>
              <a:t>单击此处编辑母版文本样式</a:t>
            </a:r>
          </a:p>
        </p:txBody>
      </p:sp>
      <p:sp>
        <p:nvSpPr>
          <p:cNvPr id="6" name="内容占位符 5"/>
          <p:cNvSpPr>
            <a:spLocks noGrp="1"/>
          </p:cNvSpPr>
          <p:nvPr>
            <p:ph sz="quarter" idx="4"/>
          </p:nvPr>
        </p:nvSpPr>
        <p:spPr>
          <a:xfrm>
            <a:off x="12386764" y="4349480"/>
            <a:ext cx="10778068" cy="7902088"/>
          </a:xfrm>
        </p:spPr>
        <p:txBody>
          <a:bodyPr/>
          <a:lstStyle>
            <a:lvl1pPr>
              <a:defRPr sz="6400"/>
            </a:lvl1pPr>
            <a:lvl2pPr>
              <a:defRPr sz="5400"/>
            </a:lvl2pPr>
            <a:lvl3pPr>
              <a:defRPr sz="4800"/>
            </a:lvl3pPr>
            <a:lvl4pPr>
              <a:defRPr sz="4400"/>
            </a:lvl4pPr>
            <a:lvl5pPr>
              <a:defRPr sz="4400"/>
            </a:lvl5pPr>
            <a:lvl6pPr>
              <a:defRPr sz="4400"/>
            </a:lvl6pPr>
            <a:lvl7pPr>
              <a:defRPr sz="4400"/>
            </a:lvl7pPr>
            <a:lvl8pPr>
              <a:defRPr sz="4400"/>
            </a:lvl8pPr>
            <a:lvl9pPr>
              <a:defRPr sz="4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7A806C4-C24B-4E44-8754-B005BE55ACF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C3D892CD-E077-4725-8ED6-C3CBCFCB46F8}"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13AAF66-E29F-44C4-9C63-40B0EC4B776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7BA9C146-C0D1-439D-8CD3-57CA770434A4}"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DCE5A3-0E11-4FAA-8BD9-3A27F9059416}"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CC064D1B-C286-4465-AECF-27DE75DD3857}"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8" y="546097"/>
            <a:ext cx="8022168" cy="2323958"/>
          </a:xfrm>
        </p:spPr>
        <p:txBody>
          <a:bodyPr anchor="b"/>
          <a:lstStyle>
            <a:lvl1pPr algn="l">
              <a:defRPr sz="5400" b="1"/>
            </a:lvl1pPr>
          </a:lstStyle>
          <a:p>
            <a:r>
              <a:rPr lang="zh-CN" altLang="en-US"/>
              <a:t>单击此处编辑母版标题样式</a:t>
            </a:r>
          </a:p>
        </p:txBody>
      </p:sp>
      <p:sp>
        <p:nvSpPr>
          <p:cNvPr id="3" name="内容占位符 2"/>
          <p:cNvSpPr>
            <a:spLocks noGrp="1"/>
          </p:cNvSpPr>
          <p:nvPr>
            <p:ph idx="1"/>
          </p:nvPr>
        </p:nvSpPr>
        <p:spPr>
          <a:xfrm>
            <a:off x="9533473" y="546094"/>
            <a:ext cx="13631334" cy="11705504"/>
          </a:xfrm>
        </p:spPr>
        <p:txBody>
          <a:bodyPr/>
          <a:lstStyle>
            <a:lvl1pPr>
              <a:defRPr sz="8600"/>
            </a:lvl1pPr>
            <a:lvl2pPr>
              <a:defRPr sz="7600"/>
            </a:lvl2pPr>
            <a:lvl3pPr>
              <a:defRPr sz="64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8" y="2870027"/>
            <a:ext cx="8022168" cy="9381546"/>
          </a:xfrm>
        </p:spPr>
        <p:txBody>
          <a:bodyPr/>
          <a:lstStyle>
            <a:lvl1pPr marL="0" indent="0">
              <a:buNone/>
              <a:defRPr sz="3800"/>
            </a:lvl1pPr>
            <a:lvl2pPr marL="1217295" indent="0">
              <a:buNone/>
              <a:defRPr sz="3200"/>
            </a:lvl2pPr>
            <a:lvl3pPr marL="2435225" indent="0">
              <a:buNone/>
              <a:defRPr sz="2800"/>
            </a:lvl3pPr>
            <a:lvl4pPr marL="3652520" indent="0">
              <a:buNone/>
              <a:defRPr sz="2400"/>
            </a:lvl4pPr>
            <a:lvl5pPr marL="4869815" indent="0">
              <a:buNone/>
              <a:defRPr sz="2400"/>
            </a:lvl5pPr>
            <a:lvl6pPr marL="6087745" indent="0">
              <a:buNone/>
              <a:defRPr sz="2400"/>
            </a:lvl6pPr>
            <a:lvl7pPr marL="7305040" indent="0">
              <a:buNone/>
              <a:defRPr sz="2400"/>
            </a:lvl7pPr>
            <a:lvl8pPr marL="8522970" indent="0">
              <a:buNone/>
              <a:defRPr sz="2400"/>
            </a:lvl8pPr>
            <a:lvl9pPr marL="974026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82799-FBF0-47ED-944A-92CC46EB7A74}"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1AA2CD27-E85E-42ED-AD7C-C98754E6DF00}"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9436" y="9600632"/>
            <a:ext cx="14630400" cy="1133408"/>
          </a:xfrm>
        </p:spPr>
        <p:txBody>
          <a:bodyPr anchor="b"/>
          <a:lstStyle>
            <a:lvl1pPr algn="l">
              <a:defRPr sz="5400" b="1"/>
            </a:lvl1pPr>
          </a:lstStyle>
          <a:p>
            <a:r>
              <a:rPr lang="zh-CN" altLang="en-US"/>
              <a:t>单击此处编辑母版标题样式</a:t>
            </a:r>
          </a:p>
        </p:txBody>
      </p:sp>
      <p:sp>
        <p:nvSpPr>
          <p:cNvPr id="3" name="图片占位符 2"/>
          <p:cNvSpPr>
            <a:spLocks noGrp="1"/>
          </p:cNvSpPr>
          <p:nvPr>
            <p:ph type="pic" idx="1"/>
          </p:nvPr>
        </p:nvSpPr>
        <p:spPr>
          <a:xfrm>
            <a:off x="4779436" y="1225472"/>
            <a:ext cx="14630400" cy="8229092"/>
          </a:xfrm>
        </p:spPr>
        <p:txBody>
          <a:bodyPr rtlCol="0">
            <a:normAutofit/>
          </a:bodyPr>
          <a:lstStyle>
            <a:lvl1pPr marL="0" indent="0">
              <a:buNone/>
              <a:defRPr sz="8600"/>
            </a:lvl1pPr>
            <a:lvl2pPr marL="1217295" indent="0">
              <a:buNone/>
              <a:defRPr sz="7600"/>
            </a:lvl2pPr>
            <a:lvl3pPr marL="2435225" indent="0">
              <a:buNone/>
              <a:defRPr sz="6400"/>
            </a:lvl3pPr>
            <a:lvl4pPr marL="3652520" indent="0">
              <a:buNone/>
              <a:defRPr sz="5400"/>
            </a:lvl4pPr>
            <a:lvl5pPr marL="4869815" indent="0">
              <a:buNone/>
              <a:defRPr sz="5400"/>
            </a:lvl5pPr>
            <a:lvl6pPr marL="6087745" indent="0">
              <a:buNone/>
              <a:defRPr sz="5400"/>
            </a:lvl6pPr>
            <a:lvl7pPr marL="7305040" indent="0">
              <a:buNone/>
              <a:defRPr sz="5400"/>
            </a:lvl7pPr>
            <a:lvl8pPr marL="8522970" indent="0">
              <a:buNone/>
              <a:defRPr sz="5400"/>
            </a:lvl8pPr>
            <a:lvl9pPr marL="9740265" indent="0">
              <a:buNone/>
              <a:defRPr sz="5400"/>
            </a:lvl9pPr>
          </a:lstStyle>
          <a:p>
            <a:pPr lvl="0"/>
            <a:endParaRPr lang="zh-CN" altLang="en-US" noProof="0"/>
          </a:p>
        </p:txBody>
      </p:sp>
      <p:sp>
        <p:nvSpPr>
          <p:cNvPr id="4" name="文本占位符 3"/>
          <p:cNvSpPr>
            <a:spLocks noGrp="1"/>
          </p:cNvSpPr>
          <p:nvPr>
            <p:ph type="body" sz="half" idx="2"/>
          </p:nvPr>
        </p:nvSpPr>
        <p:spPr>
          <a:xfrm>
            <a:off x="4779436" y="10734040"/>
            <a:ext cx="14630400" cy="1609624"/>
          </a:xfrm>
        </p:spPr>
        <p:txBody>
          <a:bodyPr/>
          <a:lstStyle>
            <a:lvl1pPr marL="0" indent="0">
              <a:buNone/>
              <a:defRPr sz="3800"/>
            </a:lvl1pPr>
            <a:lvl2pPr marL="1217295" indent="0">
              <a:buNone/>
              <a:defRPr sz="3200"/>
            </a:lvl2pPr>
            <a:lvl3pPr marL="2435225" indent="0">
              <a:buNone/>
              <a:defRPr sz="2800"/>
            </a:lvl3pPr>
            <a:lvl4pPr marL="3652520" indent="0">
              <a:buNone/>
              <a:defRPr sz="2400"/>
            </a:lvl4pPr>
            <a:lvl5pPr marL="4869815" indent="0">
              <a:buNone/>
              <a:defRPr sz="2400"/>
            </a:lvl5pPr>
            <a:lvl6pPr marL="6087745" indent="0">
              <a:buNone/>
              <a:defRPr sz="2400"/>
            </a:lvl6pPr>
            <a:lvl7pPr marL="7305040" indent="0">
              <a:buNone/>
              <a:defRPr sz="2400"/>
            </a:lvl7pPr>
            <a:lvl8pPr marL="8522970" indent="0">
              <a:buNone/>
              <a:defRPr sz="2400"/>
            </a:lvl8pPr>
            <a:lvl9pPr marL="9740265" indent="0">
              <a:buNone/>
              <a:defRPr sz="2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B1104E0-2706-411D-85A3-C981FCE19F9E}"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D847B9D1-4C5A-40EA-B7F6-9F5B8A2D175A}"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678400" y="549244"/>
            <a:ext cx="5486400" cy="1170232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549244"/>
            <a:ext cx="16052800" cy="117023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0870A7-3A81-4949-87B4-4E40BF3B0312}"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7BECB211-E25F-4D85-AC3D-8344859FB85D}"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42F25D8-0504-4D69-AAF6-12CD85AF39F7}" type="datetimeFigureOut">
              <a:rPr lang="zh-CN" altLang="en-US">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10C0E5B8-FE7E-457D-A7BB-601C5DECE655}" type="slidenum">
              <a:rPr lang="zh-CN" altLang="en-US">
                <a:solidFill>
                  <a:srgbClr val="00B0F0">
                    <a:tint val="75000"/>
                  </a:srgbClr>
                </a:solidFill>
              </a:rPr>
              <a:t>‹#›</a:t>
            </a:fld>
            <a:endParaRPr lang="zh-CN" altLang="en-US">
              <a:solidFill>
                <a:srgbClr val="00B0F0">
                  <a:tint val="75000"/>
                </a:srgbClr>
              </a:solidFill>
            </a:endParaRPr>
          </a:p>
        </p:txBody>
      </p:sp>
    </p:spTree>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26" y="2244590"/>
            <a:ext cx="18288004" cy="4774904"/>
          </a:xfrm>
        </p:spPr>
        <p:txBody>
          <a:bodyPr anchor="b"/>
          <a:lstStyle>
            <a:lvl1pPr algn="ctr">
              <a:defRPr sz="12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048026" y="7203645"/>
            <a:ext cx="18288004" cy="3311322"/>
          </a:xfrm>
        </p:spPr>
        <p:txBody>
          <a:bodyPr/>
          <a:lstStyle>
            <a:lvl1pPr marL="0" indent="0" algn="ctr">
              <a:buNone/>
              <a:defRPr sz="4800"/>
            </a:lvl1pPr>
            <a:lvl2pPr marL="911225" indent="0" algn="ctr">
              <a:buNone/>
              <a:defRPr sz="4000"/>
            </a:lvl2pPr>
            <a:lvl3pPr marL="1821180" indent="0" algn="ctr">
              <a:buNone/>
              <a:defRPr sz="3600"/>
            </a:lvl3pPr>
            <a:lvl4pPr marL="2732405" indent="0" algn="ctr">
              <a:buNone/>
              <a:defRPr sz="3200"/>
            </a:lvl4pPr>
            <a:lvl5pPr marL="3642360" indent="0" algn="ctr">
              <a:buNone/>
              <a:defRPr sz="3200"/>
            </a:lvl5pPr>
            <a:lvl6pPr marL="4553585" indent="0" algn="ctr">
              <a:buNone/>
              <a:defRPr sz="3200"/>
            </a:lvl6pPr>
            <a:lvl7pPr marL="5463540" indent="0" algn="ctr">
              <a:buNone/>
              <a:defRPr sz="3200"/>
            </a:lvl7pPr>
            <a:lvl8pPr marL="6375400" indent="0" algn="ctr">
              <a:buNone/>
              <a:defRPr sz="3200"/>
            </a:lvl8pPr>
            <a:lvl9pPr marL="7284720" indent="0" algn="ctr">
              <a:buNone/>
              <a:defRPr sz="3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Footer Placeholder 4"/>
          <p:cNvSpPr>
            <a:spLocks noGrp="1"/>
          </p:cNvSpPr>
          <p:nvPr>
            <p:ph type="ftr" sz="quarter" idx="11"/>
          </p:nvPr>
        </p:nvSpPr>
        <p:spPr/>
        <p:txBody>
          <a:bodyPr/>
          <a:lstStyle/>
          <a:p>
            <a:endParaRPr lang="zh-CN" altLang="en-US">
              <a:solidFill>
                <a:srgbClr val="00B0F0">
                  <a:tint val="75000"/>
                </a:srgbClr>
              </a:solidFill>
            </a:endParaRPr>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srgbClr val="00B0F0">
                    <a:tint val="75000"/>
                  </a:srgbClr>
                </a:solidFill>
              </a:rPr>
              <a:t>2024-6-3</a:t>
            </a:fld>
            <a:endParaRPr lang="zh-CN" altLang="en-US">
              <a:solidFill>
                <a:srgbClr val="00B0F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B0F0">
                  <a:tint val="75000"/>
                </a:srgb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srgbClr val="00B0F0">
                    <a:tint val="75000"/>
                  </a:srgbClr>
                </a:solidFill>
              </a:rPr>
              <a:t>‹#›</a:t>
            </a:fld>
            <a:endParaRPr lang="zh-CN" altLang="en-US">
              <a:solidFill>
                <a:srgbClr val="00B0F0">
                  <a:tint val="75000"/>
                </a:srgbClr>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63700" y="3419477"/>
            <a:ext cx="21031200" cy="5705474"/>
          </a:xfrm>
        </p:spPr>
        <p:txBody>
          <a:bodyPr anchor="b"/>
          <a:lstStyle>
            <a:lvl1pPr>
              <a:defRPr sz="12000"/>
            </a:lvl1pPr>
          </a:lstStyle>
          <a:p>
            <a:r>
              <a:rPr lang="zh-CN" altLang="en-US"/>
              <a:t>单击此处编辑母版标题样式</a:t>
            </a:r>
          </a:p>
        </p:txBody>
      </p:sp>
      <p:sp>
        <p:nvSpPr>
          <p:cNvPr id="3" name="文本占位符 2"/>
          <p:cNvSpPr>
            <a:spLocks noGrp="1"/>
          </p:cNvSpPr>
          <p:nvPr>
            <p:ph type="body" idx="1"/>
          </p:nvPr>
        </p:nvSpPr>
        <p:spPr>
          <a:xfrm>
            <a:off x="1663700" y="917895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76400" y="3651250"/>
            <a:ext cx="10363200" cy="8702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2344400" y="3651250"/>
            <a:ext cx="10363200" cy="87026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9576" y="730253"/>
            <a:ext cx="21031200" cy="2651126"/>
          </a:xfrm>
        </p:spPr>
        <p:txBody>
          <a:bodyPr/>
          <a:lstStyle/>
          <a:p>
            <a:r>
              <a:rPr lang="zh-CN" altLang="en-US"/>
              <a:t>单击此处编辑母版标题样式</a:t>
            </a:r>
          </a:p>
        </p:txBody>
      </p:sp>
      <p:sp>
        <p:nvSpPr>
          <p:cNvPr id="3" name="文本占位符 2"/>
          <p:cNvSpPr>
            <a:spLocks noGrp="1"/>
          </p:cNvSpPr>
          <p:nvPr>
            <p:ph type="body" idx="1"/>
          </p:nvPr>
        </p:nvSpPr>
        <p:spPr>
          <a:xfrm>
            <a:off x="1679583"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4" name="内容占位符 3"/>
          <p:cNvSpPr>
            <a:spLocks noGrp="1"/>
          </p:cNvSpPr>
          <p:nvPr>
            <p:ph sz="half" idx="2"/>
          </p:nvPr>
        </p:nvSpPr>
        <p:spPr>
          <a:xfrm>
            <a:off x="1679583" y="5010150"/>
            <a:ext cx="10315574" cy="73691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CN" altLang="en-US"/>
              <a:t>单击此处编辑母版文本样式</a:t>
            </a:r>
          </a:p>
        </p:txBody>
      </p:sp>
      <p:sp>
        <p:nvSpPr>
          <p:cNvPr id="6" name="内容占位符 5"/>
          <p:cNvSpPr>
            <a:spLocks noGrp="1"/>
          </p:cNvSpPr>
          <p:nvPr>
            <p:ph sz="quarter" idx="4"/>
          </p:nvPr>
        </p:nvSpPr>
        <p:spPr>
          <a:xfrm>
            <a:off x="12344400" y="5010150"/>
            <a:ext cx="10366376" cy="73691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541560" y="635676"/>
            <a:ext cx="21031200" cy="1134408"/>
          </a:xfrm>
        </p:spPr>
        <p:txBody>
          <a:bodyPr>
            <a:normAutofit/>
          </a:bodyPr>
          <a:lstStyle>
            <a:lvl1pPr>
              <a:defRPr sz="6400" b="1">
                <a:solidFill>
                  <a:schemeClr val="bg2"/>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Freeform 40"/>
          <p:cNvSpPr>
            <a:spLocks noEditPoints="1"/>
          </p:cNvSpPr>
          <p:nvPr userDrawn="1"/>
        </p:nvSpPr>
        <p:spPr bwMode="auto">
          <a:xfrm>
            <a:off x="678436" y="679714"/>
            <a:ext cx="529612" cy="1047848"/>
          </a:xfrm>
          <a:custGeom>
            <a:avLst/>
            <a:gdLst>
              <a:gd name="T0" fmla="*/ 173 w 579"/>
              <a:gd name="T1" fmla="*/ 818 h 857"/>
              <a:gd name="T2" fmla="*/ 551 w 579"/>
              <a:gd name="T3" fmla="*/ 818 h 857"/>
              <a:gd name="T4" fmla="*/ 571 w 579"/>
              <a:gd name="T5" fmla="*/ 838 h 857"/>
              <a:gd name="T6" fmla="*/ 551 w 579"/>
              <a:gd name="T7" fmla="*/ 857 h 857"/>
              <a:gd name="T8" fmla="*/ 173 w 579"/>
              <a:gd name="T9" fmla="*/ 857 h 857"/>
              <a:gd name="T10" fmla="*/ 153 w 579"/>
              <a:gd name="T11" fmla="*/ 838 h 857"/>
              <a:gd name="T12" fmla="*/ 173 w 579"/>
              <a:gd name="T13" fmla="*/ 818 h 857"/>
              <a:gd name="T14" fmla="*/ 181 w 579"/>
              <a:gd name="T15" fmla="*/ 632 h 857"/>
              <a:gd name="T16" fmla="*/ 389 w 579"/>
              <a:gd name="T17" fmla="*/ 290 h 857"/>
              <a:gd name="T18" fmla="*/ 462 w 579"/>
              <a:gd name="T19" fmla="*/ 334 h 857"/>
              <a:gd name="T20" fmla="*/ 255 w 579"/>
              <a:gd name="T21" fmla="*/ 676 h 857"/>
              <a:gd name="T22" fmla="*/ 181 w 579"/>
              <a:gd name="T23" fmla="*/ 632 h 857"/>
              <a:gd name="T24" fmla="*/ 35 w 579"/>
              <a:gd name="T25" fmla="*/ 543 h 857"/>
              <a:gd name="T26" fmla="*/ 243 w 579"/>
              <a:gd name="T27" fmla="*/ 201 h 857"/>
              <a:gd name="T28" fmla="*/ 316 w 579"/>
              <a:gd name="T29" fmla="*/ 245 h 857"/>
              <a:gd name="T30" fmla="*/ 108 w 579"/>
              <a:gd name="T31" fmla="*/ 587 h 857"/>
              <a:gd name="T32" fmla="*/ 35 w 579"/>
              <a:gd name="T33" fmla="*/ 543 h 857"/>
              <a:gd name="T34" fmla="*/ 2 w 579"/>
              <a:gd name="T35" fmla="*/ 820 h 857"/>
              <a:gd name="T36" fmla="*/ 22 w 579"/>
              <a:gd name="T37" fmla="*/ 650 h 857"/>
              <a:gd name="T38" fmla="*/ 165 w 579"/>
              <a:gd name="T39" fmla="*/ 736 h 857"/>
              <a:gd name="T40" fmla="*/ 24 w 579"/>
              <a:gd name="T41" fmla="*/ 833 h 857"/>
              <a:gd name="T42" fmla="*/ 2 w 579"/>
              <a:gd name="T43" fmla="*/ 820 h 857"/>
              <a:gd name="T44" fmla="*/ 299 w 579"/>
              <a:gd name="T45" fmla="*/ 106 h 857"/>
              <a:gd name="T46" fmla="*/ 269 w 579"/>
              <a:gd name="T47" fmla="*/ 156 h 857"/>
              <a:gd name="T48" fmla="*/ 488 w 579"/>
              <a:gd name="T49" fmla="*/ 289 h 857"/>
              <a:gd name="T50" fmla="*/ 519 w 579"/>
              <a:gd name="T51" fmla="*/ 239 h 857"/>
              <a:gd name="T52" fmla="*/ 299 w 579"/>
              <a:gd name="T53" fmla="*/ 106 h 857"/>
              <a:gd name="T54" fmla="*/ 346 w 579"/>
              <a:gd name="T55" fmla="*/ 30 h 857"/>
              <a:gd name="T56" fmla="*/ 412 w 579"/>
              <a:gd name="T57" fmla="*/ 14 h 857"/>
              <a:gd name="T58" fmla="*/ 549 w 579"/>
              <a:gd name="T59" fmla="*/ 97 h 857"/>
              <a:gd name="T60" fmla="*/ 566 w 579"/>
              <a:gd name="T61" fmla="*/ 163 h 857"/>
              <a:gd name="T62" fmla="*/ 547 w 579"/>
              <a:gd name="T63" fmla="*/ 194 h 857"/>
              <a:gd name="T64" fmla="*/ 327 w 579"/>
              <a:gd name="T65" fmla="*/ 61 h 857"/>
              <a:gd name="T66" fmla="*/ 346 w 579"/>
              <a:gd name="T67" fmla="*/ 30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solidFill>
              <a:schemeClr val="accent1"/>
            </a:solidFill>
          </a:ln>
        </p:spPr>
        <p:txBody>
          <a:bodyPr vert="horz" wrap="square" lIns="243808" tIns="121904" rIns="243808" bIns="121904" numCol="1" anchor="t" anchorCtr="0" compatLnSpc="1"/>
          <a:lstStyle/>
          <a:p>
            <a:endParaRPr lang="zh-CN" altLang="en-US" sz="6400"/>
          </a:p>
        </p:txBody>
      </p:sp>
      <p:cxnSp>
        <p:nvCxnSpPr>
          <p:cNvPr id="8" name="直接连接符 7"/>
          <p:cNvCxnSpPr/>
          <p:nvPr userDrawn="1"/>
        </p:nvCxnSpPr>
        <p:spPr bwMode="auto">
          <a:xfrm flipH="1">
            <a:off x="1542237" y="1787200"/>
            <a:ext cx="22196310" cy="0"/>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9579" y="914400"/>
            <a:ext cx="7864474" cy="3200400"/>
          </a:xfrm>
        </p:spPr>
        <p:txBody>
          <a:bodyPr anchor="b"/>
          <a:lstStyle>
            <a:lvl1pPr>
              <a:defRPr sz="6400"/>
            </a:lvl1pPr>
          </a:lstStyle>
          <a:p>
            <a:r>
              <a:rPr lang="zh-CN" altLang="en-US"/>
              <a:t>单击此处编辑母版标题样式</a:t>
            </a:r>
          </a:p>
        </p:txBody>
      </p:sp>
      <p:sp>
        <p:nvSpPr>
          <p:cNvPr id="3" name="内容占位符 2"/>
          <p:cNvSpPr>
            <a:spLocks noGrp="1"/>
          </p:cNvSpPr>
          <p:nvPr>
            <p:ph idx="1"/>
          </p:nvPr>
        </p:nvSpPr>
        <p:spPr>
          <a:xfrm>
            <a:off x="10366376" y="1974853"/>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679579"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3" Type="http://schemas.openxmlformats.org/officeDocument/2006/relationships/slideLayout" Target="../slideLayouts/slideLayout94.xml"/><Relationship Id="rId21" Type="http://schemas.openxmlformats.org/officeDocument/2006/relationships/image" Target="../media/image1.jpeg"/><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theme" Target="../theme/theme8.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844" tIns="121424" rIns="242844" bIns="121424"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84"/>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844" tIns="121424" rIns="242844" bIns="12142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72"/>
            <a:ext cx="5689600" cy="732324"/>
          </a:xfrm>
          <a:prstGeom prst="rect">
            <a:avLst/>
          </a:prstGeom>
        </p:spPr>
        <p:txBody>
          <a:bodyPr vert="horz" lIns="242844" tIns="121424" rIns="242844" bIns="121424" rtlCol="0" anchor="ctr"/>
          <a:lstStyle>
            <a:lvl1pPr algn="l" fontAlgn="auto">
              <a:spcBef>
                <a:spcPts val="0"/>
              </a:spcBef>
              <a:spcAft>
                <a:spcPts val="0"/>
              </a:spcAft>
              <a:defRPr sz="3200">
                <a:solidFill>
                  <a:schemeClr val="tx1">
                    <a:tint val="75000"/>
                  </a:schemeClr>
                </a:solidFill>
                <a:latin typeface="+mn-lt"/>
                <a:ea typeface="+mn-ea"/>
              </a:defRPr>
            </a:lvl1pPr>
          </a:lstStyle>
          <a:p>
            <a:pPr defTabSz="2428240"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72"/>
            <a:ext cx="7721600" cy="732324"/>
          </a:xfrm>
          <a:prstGeom prst="rect">
            <a:avLst/>
          </a:prstGeom>
        </p:spPr>
        <p:txBody>
          <a:bodyPr vert="horz" lIns="242844" tIns="121424" rIns="242844" bIns="121424"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28240"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72"/>
            <a:ext cx="5689600" cy="732324"/>
          </a:xfrm>
          <a:prstGeom prst="rect">
            <a:avLst/>
          </a:prstGeom>
        </p:spPr>
        <p:txBody>
          <a:bodyPr vert="horz" lIns="242844" tIns="121424" rIns="242844" bIns="121424" rtlCol="0" anchor="ctr"/>
          <a:lstStyle>
            <a:lvl1pPr algn="r" fontAlgn="auto">
              <a:spcBef>
                <a:spcPts val="0"/>
              </a:spcBef>
              <a:spcAft>
                <a:spcPts val="0"/>
              </a:spcAft>
              <a:defRPr sz="3200">
                <a:solidFill>
                  <a:schemeClr val="tx1">
                    <a:tint val="75000"/>
                  </a:schemeClr>
                </a:solidFill>
                <a:latin typeface="+mn-lt"/>
                <a:ea typeface="+mn-ea"/>
              </a:defRPr>
            </a:lvl1pPr>
          </a:lstStyle>
          <a:p>
            <a:pPr defTabSz="2428240"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412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2824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172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5584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0590" indent="-910590"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2945" indent="-758825"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35300" indent="-607060"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48785"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62905"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7702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89114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0526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1938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28240" rtl="0" eaLnBrk="1" latinLnBrk="0" hangingPunct="1">
        <a:defRPr sz="4800" kern="1200">
          <a:solidFill>
            <a:schemeClr val="tx1"/>
          </a:solidFill>
          <a:latin typeface="+mn-lt"/>
          <a:ea typeface="+mn-ea"/>
          <a:cs typeface="+mn-cs"/>
        </a:defRPr>
      </a:lvl1pPr>
      <a:lvl2pPr marL="1214120" algn="l" defTabSz="2428240" rtl="0" eaLnBrk="1" latinLnBrk="0" hangingPunct="1">
        <a:defRPr sz="4800" kern="1200">
          <a:solidFill>
            <a:schemeClr val="tx1"/>
          </a:solidFill>
          <a:latin typeface="+mn-lt"/>
          <a:ea typeface="+mn-ea"/>
          <a:cs typeface="+mn-cs"/>
        </a:defRPr>
      </a:lvl2pPr>
      <a:lvl3pPr marL="2428240" algn="l" defTabSz="2428240" rtl="0" eaLnBrk="1" latinLnBrk="0" hangingPunct="1">
        <a:defRPr sz="4800" kern="1200">
          <a:solidFill>
            <a:schemeClr val="tx1"/>
          </a:solidFill>
          <a:latin typeface="+mn-lt"/>
          <a:ea typeface="+mn-ea"/>
          <a:cs typeface="+mn-cs"/>
        </a:defRPr>
      </a:lvl3pPr>
      <a:lvl4pPr marL="3641725" algn="l" defTabSz="2428240" rtl="0" eaLnBrk="1" latinLnBrk="0" hangingPunct="1">
        <a:defRPr sz="4800" kern="1200">
          <a:solidFill>
            <a:schemeClr val="tx1"/>
          </a:solidFill>
          <a:latin typeface="+mn-lt"/>
          <a:ea typeface="+mn-ea"/>
          <a:cs typeface="+mn-cs"/>
        </a:defRPr>
      </a:lvl4pPr>
      <a:lvl5pPr marL="4855845" algn="l" defTabSz="2428240" rtl="0" eaLnBrk="1" latinLnBrk="0" hangingPunct="1">
        <a:defRPr sz="4800" kern="1200">
          <a:solidFill>
            <a:schemeClr val="tx1"/>
          </a:solidFill>
          <a:latin typeface="+mn-lt"/>
          <a:ea typeface="+mn-ea"/>
          <a:cs typeface="+mn-cs"/>
        </a:defRPr>
      </a:lvl5pPr>
      <a:lvl6pPr marL="6069965" algn="l" defTabSz="2428240" rtl="0" eaLnBrk="1" latinLnBrk="0" hangingPunct="1">
        <a:defRPr sz="4800" kern="1200">
          <a:solidFill>
            <a:schemeClr val="tx1"/>
          </a:solidFill>
          <a:latin typeface="+mn-lt"/>
          <a:ea typeface="+mn-ea"/>
          <a:cs typeface="+mn-cs"/>
        </a:defRPr>
      </a:lvl6pPr>
      <a:lvl7pPr marL="7284085" algn="l" defTabSz="2428240" rtl="0" eaLnBrk="1" latinLnBrk="0" hangingPunct="1">
        <a:defRPr sz="4800" kern="1200">
          <a:solidFill>
            <a:schemeClr val="tx1"/>
          </a:solidFill>
          <a:latin typeface="+mn-lt"/>
          <a:ea typeface="+mn-ea"/>
          <a:cs typeface="+mn-cs"/>
        </a:defRPr>
      </a:lvl7pPr>
      <a:lvl8pPr marL="8498205" algn="l" defTabSz="2428240" rtl="0" eaLnBrk="1" latinLnBrk="0" hangingPunct="1">
        <a:defRPr sz="4800" kern="1200">
          <a:solidFill>
            <a:schemeClr val="tx1"/>
          </a:solidFill>
          <a:latin typeface="+mn-lt"/>
          <a:ea typeface="+mn-ea"/>
          <a:cs typeface="+mn-cs"/>
        </a:defRPr>
      </a:lvl8pPr>
      <a:lvl9pPr marL="9712325" algn="l" defTabSz="2428240" rtl="0" eaLnBrk="1" latinLnBrk="0" hangingPunct="1">
        <a:defRPr sz="4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876" tIns="121440" rIns="242876" bIns="12144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80"/>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876" tIns="121440" rIns="242876" bIns="12144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72"/>
            <a:ext cx="5689600" cy="732324"/>
          </a:xfrm>
          <a:prstGeom prst="rect">
            <a:avLst/>
          </a:prstGeom>
        </p:spPr>
        <p:txBody>
          <a:bodyPr vert="horz" lIns="242876" tIns="121440" rIns="242876" bIns="121440" rtlCol="0" anchor="ctr"/>
          <a:lstStyle>
            <a:lvl1pPr algn="l" fontAlgn="auto">
              <a:spcBef>
                <a:spcPts val="0"/>
              </a:spcBef>
              <a:spcAft>
                <a:spcPts val="0"/>
              </a:spcAft>
              <a:defRPr sz="3200">
                <a:solidFill>
                  <a:schemeClr val="tx1">
                    <a:tint val="75000"/>
                  </a:schemeClr>
                </a:solidFill>
                <a:latin typeface="+mn-lt"/>
                <a:ea typeface="+mn-ea"/>
              </a:defRPr>
            </a:lvl1pPr>
          </a:lstStyle>
          <a:p>
            <a:pPr defTabSz="2428240"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72"/>
            <a:ext cx="7721600" cy="732324"/>
          </a:xfrm>
          <a:prstGeom prst="rect">
            <a:avLst/>
          </a:prstGeom>
        </p:spPr>
        <p:txBody>
          <a:bodyPr vert="horz" lIns="242876" tIns="121440" rIns="242876" bIns="121440"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28240"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72"/>
            <a:ext cx="5689600" cy="732324"/>
          </a:xfrm>
          <a:prstGeom prst="rect">
            <a:avLst/>
          </a:prstGeom>
        </p:spPr>
        <p:txBody>
          <a:bodyPr vert="horz" lIns="242876" tIns="121440" rIns="242876" bIns="121440" rtlCol="0" anchor="ctr"/>
          <a:lstStyle>
            <a:lvl1pPr algn="r" fontAlgn="auto">
              <a:spcBef>
                <a:spcPts val="0"/>
              </a:spcBef>
              <a:spcAft>
                <a:spcPts val="0"/>
              </a:spcAft>
              <a:defRPr sz="3200">
                <a:solidFill>
                  <a:schemeClr val="tx1">
                    <a:tint val="75000"/>
                  </a:schemeClr>
                </a:solidFill>
                <a:latin typeface="+mn-lt"/>
                <a:ea typeface="+mn-ea"/>
              </a:defRPr>
            </a:lvl1pPr>
          </a:lstStyle>
          <a:p>
            <a:pPr defTabSz="2428240"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412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2824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236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5648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0590" indent="-910590"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2945" indent="-758825"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35300" indent="-607060"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49420"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63540"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7829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89241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0653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20655" indent="-607060" algn="l" defTabSz="242824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28240" rtl="0" eaLnBrk="1" latinLnBrk="0" hangingPunct="1">
        <a:defRPr sz="4800" kern="1200">
          <a:solidFill>
            <a:schemeClr val="tx1"/>
          </a:solidFill>
          <a:latin typeface="+mn-lt"/>
          <a:ea typeface="+mn-ea"/>
          <a:cs typeface="+mn-cs"/>
        </a:defRPr>
      </a:lvl1pPr>
      <a:lvl2pPr marL="1214120" algn="l" defTabSz="2428240" rtl="0" eaLnBrk="1" latinLnBrk="0" hangingPunct="1">
        <a:defRPr sz="4800" kern="1200">
          <a:solidFill>
            <a:schemeClr val="tx1"/>
          </a:solidFill>
          <a:latin typeface="+mn-lt"/>
          <a:ea typeface="+mn-ea"/>
          <a:cs typeface="+mn-cs"/>
        </a:defRPr>
      </a:lvl2pPr>
      <a:lvl3pPr marL="2428240" algn="l" defTabSz="2428240" rtl="0" eaLnBrk="1" latinLnBrk="0" hangingPunct="1">
        <a:defRPr sz="4800" kern="1200">
          <a:solidFill>
            <a:schemeClr val="tx1"/>
          </a:solidFill>
          <a:latin typeface="+mn-lt"/>
          <a:ea typeface="+mn-ea"/>
          <a:cs typeface="+mn-cs"/>
        </a:defRPr>
      </a:lvl3pPr>
      <a:lvl4pPr marL="3642360" algn="l" defTabSz="2428240" rtl="0" eaLnBrk="1" latinLnBrk="0" hangingPunct="1">
        <a:defRPr sz="4800" kern="1200">
          <a:solidFill>
            <a:schemeClr val="tx1"/>
          </a:solidFill>
          <a:latin typeface="+mn-lt"/>
          <a:ea typeface="+mn-ea"/>
          <a:cs typeface="+mn-cs"/>
        </a:defRPr>
      </a:lvl4pPr>
      <a:lvl5pPr marL="4856480" algn="l" defTabSz="2428240" rtl="0" eaLnBrk="1" latinLnBrk="0" hangingPunct="1">
        <a:defRPr sz="4800" kern="1200">
          <a:solidFill>
            <a:schemeClr val="tx1"/>
          </a:solidFill>
          <a:latin typeface="+mn-lt"/>
          <a:ea typeface="+mn-ea"/>
          <a:cs typeface="+mn-cs"/>
        </a:defRPr>
      </a:lvl5pPr>
      <a:lvl6pPr marL="6070600" algn="l" defTabSz="2428240" rtl="0" eaLnBrk="1" latinLnBrk="0" hangingPunct="1">
        <a:defRPr sz="4800" kern="1200">
          <a:solidFill>
            <a:schemeClr val="tx1"/>
          </a:solidFill>
          <a:latin typeface="+mn-lt"/>
          <a:ea typeface="+mn-ea"/>
          <a:cs typeface="+mn-cs"/>
        </a:defRPr>
      </a:lvl6pPr>
      <a:lvl7pPr marL="7285355" algn="l" defTabSz="2428240" rtl="0" eaLnBrk="1" latinLnBrk="0" hangingPunct="1">
        <a:defRPr sz="4800" kern="1200">
          <a:solidFill>
            <a:schemeClr val="tx1"/>
          </a:solidFill>
          <a:latin typeface="+mn-lt"/>
          <a:ea typeface="+mn-ea"/>
          <a:cs typeface="+mn-cs"/>
        </a:defRPr>
      </a:lvl7pPr>
      <a:lvl8pPr marL="8499475" algn="l" defTabSz="2428240" rtl="0" eaLnBrk="1" latinLnBrk="0" hangingPunct="1">
        <a:defRPr sz="4800" kern="1200">
          <a:solidFill>
            <a:schemeClr val="tx1"/>
          </a:solidFill>
          <a:latin typeface="+mn-lt"/>
          <a:ea typeface="+mn-ea"/>
          <a:cs typeface="+mn-cs"/>
        </a:defRPr>
      </a:lvl8pPr>
      <a:lvl9pPr marL="9713595" algn="l" defTabSz="2428240" rtl="0" eaLnBrk="1" latinLnBrk="0" hangingPunct="1">
        <a:defRPr sz="4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940" tIns="121472" rIns="242940" bIns="121472"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74"/>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2940" tIns="121472" rIns="242940" bIns="121472"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64"/>
            <a:ext cx="5689600" cy="732324"/>
          </a:xfrm>
          <a:prstGeom prst="rect">
            <a:avLst/>
          </a:prstGeom>
        </p:spPr>
        <p:txBody>
          <a:bodyPr vert="horz" lIns="242940" tIns="121472" rIns="242940" bIns="121472" rtlCol="0" anchor="ctr"/>
          <a:lstStyle>
            <a:lvl1pPr algn="l" fontAlgn="auto">
              <a:spcBef>
                <a:spcPts val="0"/>
              </a:spcBef>
              <a:spcAft>
                <a:spcPts val="0"/>
              </a:spcAft>
              <a:defRPr sz="3200">
                <a:solidFill>
                  <a:schemeClr val="tx1">
                    <a:tint val="75000"/>
                  </a:schemeClr>
                </a:solidFill>
                <a:latin typeface="+mn-lt"/>
                <a:ea typeface="+mn-ea"/>
              </a:defRPr>
            </a:lvl1pPr>
          </a:lstStyle>
          <a:p>
            <a:pPr defTabSz="2428875"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64"/>
            <a:ext cx="7721600" cy="732324"/>
          </a:xfrm>
          <a:prstGeom prst="rect">
            <a:avLst/>
          </a:prstGeom>
        </p:spPr>
        <p:txBody>
          <a:bodyPr vert="horz" lIns="242940" tIns="121472" rIns="242940" bIns="121472"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28875"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64"/>
            <a:ext cx="5689600" cy="732324"/>
          </a:xfrm>
          <a:prstGeom prst="rect">
            <a:avLst/>
          </a:prstGeom>
        </p:spPr>
        <p:txBody>
          <a:bodyPr vert="horz" lIns="242940" tIns="121472" rIns="242940" bIns="121472" rtlCol="0" anchor="ctr"/>
          <a:lstStyle>
            <a:lvl1pPr algn="r" fontAlgn="auto">
              <a:spcBef>
                <a:spcPts val="0"/>
              </a:spcBef>
              <a:spcAft>
                <a:spcPts val="0"/>
              </a:spcAft>
              <a:defRPr sz="3200">
                <a:solidFill>
                  <a:schemeClr val="tx1">
                    <a:tint val="75000"/>
                  </a:schemeClr>
                </a:solidFill>
                <a:latin typeface="+mn-lt"/>
                <a:ea typeface="+mn-ea"/>
              </a:defRPr>
            </a:lvl1pPr>
          </a:lstStyle>
          <a:p>
            <a:pPr defTabSz="2428875"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475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2887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363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5775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0590" indent="-910590"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3580" indent="-758825"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36570" indent="-607060"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50690"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65445" indent="-60706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79565" indent="-607060" algn="l" defTabSz="242887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894320" indent="-607060" algn="l" defTabSz="242887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09075" indent="-607060" algn="l" defTabSz="242887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23195" indent="-607060" algn="l" defTabSz="242887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28875" rtl="0" eaLnBrk="1" latinLnBrk="0" hangingPunct="1">
        <a:defRPr sz="4800" kern="1200">
          <a:solidFill>
            <a:schemeClr val="tx1"/>
          </a:solidFill>
          <a:latin typeface="+mn-lt"/>
          <a:ea typeface="+mn-ea"/>
          <a:cs typeface="+mn-cs"/>
        </a:defRPr>
      </a:lvl1pPr>
      <a:lvl2pPr marL="1214755" algn="l" defTabSz="2428875" rtl="0" eaLnBrk="1" latinLnBrk="0" hangingPunct="1">
        <a:defRPr sz="4800" kern="1200">
          <a:solidFill>
            <a:schemeClr val="tx1"/>
          </a:solidFill>
          <a:latin typeface="+mn-lt"/>
          <a:ea typeface="+mn-ea"/>
          <a:cs typeface="+mn-cs"/>
        </a:defRPr>
      </a:lvl2pPr>
      <a:lvl3pPr marL="2428875" algn="l" defTabSz="2428875" rtl="0" eaLnBrk="1" latinLnBrk="0" hangingPunct="1">
        <a:defRPr sz="4800" kern="1200">
          <a:solidFill>
            <a:schemeClr val="tx1"/>
          </a:solidFill>
          <a:latin typeface="+mn-lt"/>
          <a:ea typeface="+mn-ea"/>
          <a:cs typeface="+mn-cs"/>
        </a:defRPr>
      </a:lvl3pPr>
      <a:lvl4pPr marL="3643630" algn="l" defTabSz="2428875" rtl="0" eaLnBrk="1" latinLnBrk="0" hangingPunct="1">
        <a:defRPr sz="4800" kern="1200">
          <a:solidFill>
            <a:schemeClr val="tx1"/>
          </a:solidFill>
          <a:latin typeface="+mn-lt"/>
          <a:ea typeface="+mn-ea"/>
          <a:cs typeface="+mn-cs"/>
        </a:defRPr>
      </a:lvl4pPr>
      <a:lvl5pPr marL="4857750" algn="l" defTabSz="2428875" rtl="0" eaLnBrk="1" latinLnBrk="0" hangingPunct="1">
        <a:defRPr sz="4800" kern="1200">
          <a:solidFill>
            <a:schemeClr val="tx1"/>
          </a:solidFill>
          <a:latin typeface="+mn-lt"/>
          <a:ea typeface="+mn-ea"/>
          <a:cs typeface="+mn-cs"/>
        </a:defRPr>
      </a:lvl5pPr>
      <a:lvl6pPr marL="6072505" algn="l" defTabSz="2428875" rtl="0" eaLnBrk="1" latinLnBrk="0" hangingPunct="1">
        <a:defRPr sz="4800" kern="1200">
          <a:solidFill>
            <a:schemeClr val="tx1"/>
          </a:solidFill>
          <a:latin typeface="+mn-lt"/>
          <a:ea typeface="+mn-ea"/>
          <a:cs typeface="+mn-cs"/>
        </a:defRPr>
      </a:lvl6pPr>
      <a:lvl7pPr marL="7287260" algn="l" defTabSz="2428875" rtl="0" eaLnBrk="1" latinLnBrk="0" hangingPunct="1">
        <a:defRPr sz="4800" kern="1200">
          <a:solidFill>
            <a:schemeClr val="tx1"/>
          </a:solidFill>
          <a:latin typeface="+mn-lt"/>
          <a:ea typeface="+mn-ea"/>
          <a:cs typeface="+mn-cs"/>
        </a:defRPr>
      </a:lvl7pPr>
      <a:lvl8pPr marL="8501380" algn="l" defTabSz="2428875" rtl="0" eaLnBrk="1" latinLnBrk="0" hangingPunct="1">
        <a:defRPr sz="4800" kern="1200">
          <a:solidFill>
            <a:schemeClr val="tx1"/>
          </a:solidFill>
          <a:latin typeface="+mn-lt"/>
          <a:ea typeface="+mn-ea"/>
          <a:cs typeface="+mn-cs"/>
        </a:defRPr>
      </a:lvl8pPr>
      <a:lvl9pPr marL="9716135" algn="l" defTabSz="2428875" rtl="0" eaLnBrk="1" latinLnBrk="0" hangingPunct="1">
        <a:defRPr sz="4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036" tIns="121520" rIns="243036" bIns="1215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68"/>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036" tIns="121520" rIns="243036" bIns="1215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56"/>
            <a:ext cx="5689600" cy="732324"/>
          </a:xfrm>
          <a:prstGeom prst="rect">
            <a:avLst/>
          </a:prstGeom>
        </p:spPr>
        <p:txBody>
          <a:bodyPr vert="horz" lIns="243036" tIns="121520" rIns="243036" bIns="121520" rtlCol="0" anchor="ctr"/>
          <a:lstStyle>
            <a:lvl1pPr algn="l" fontAlgn="auto">
              <a:spcBef>
                <a:spcPts val="0"/>
              </a:spcBef>
              <a:spcAft>
                <a:spcPts val="0"/>
              </a:spcAft>
              <a:defRPr sz="3200">
                <a:solidFill>
                  <a:schemeClr val="tx1">
                    <a:tint val="75000"/>
                  </a:schemeClr>
                </a:solidFill>
                <a:latin typeface="+mn-lt"/>
                <a:ea typeface="+mn-ea"/>
              </a:defRPr>
            </a:lvl1pPr>
          </a:lstStyle>
          <a:p>
            <a:pPr defTabSz="2430145"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56"/>
            <a:ext cx="7721600" cy="732324"/>
          </a:xfrm>
          <a:prstGeom prst="rect">
            <a:avLst/>
          </a:prstGeom>
        </p:spPr>
        <p:txBody>
          <a:bodyPr vert="horz" lIns="243036" tIns="121520" rIns="243036" bIns="121520"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30145"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56"/>
            <a:ext cx="5689600" cy="732324"/>
          </a:xfrm>
          <a:prstGeom prst="rect">
            <a:avLst/>
          </a:prstGeom>
        </p:spPr>
        <p:txBody>
          <a:bodyPr vert="horz" lIns="243036" tIns="121520" rIns="243036" bIns="121520" rtlCol="0" anchor="ctr"/>
          <a:lstStyle>
            <a:lvl1pPr algn="r" fontAlgn="auto">
              <a:spcBef>
                <a:spcPts val="0"/>
              </a:spcBef>
              <a:spcAft>
                <a:spcPts val="0"/>
              </a:spcAft>
              <a:defRPr sz="3200">
                <a:solidFill>
                  <a:schemeClr val="tx1">
                    <a:tint val="75000"/>
                  </a:schemeClr>
                </a:solidFill>
                <a:latin typeface="+mn-lt"/>
                <a:ea typeface="+mn-ea"/>
              </a:defRPr>
            </a:lvl1pPr>
          </a:lstStyle>
          <a:p>
            <a:pPr defTabSz="2430145"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475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3014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490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6029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1225" indent="-911225"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4215" indent="-759460"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37840" indent="-607695"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52595" indent="-60769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67350" indent="-60769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82740" indent="-607695" algn="l" defTabSz="243014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897495" indent="-607695" algn="l" defTabSz="243014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12885" indent="-607695" algn="l" defTabSz="243014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27640" indent="-607695" algn="l" defTabSz="243014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30145" rtl="0" eaLnBrk="1" latinLnBrk="0" hangingPunct="1">
        <a:defRPr sz="4800" kern="1200">
          <a:solidFill>
            <a:schemeClr val="tx1"/>
          </a:solidFill>
          <a:latin typeface="+mn-lt"/>
          <a:ea typeface="+mn-ea"/>
          <a:cs typeface="+mn-cs"/>
        </a:defRPr>
      </a:lvl1pPr>
      <a:lvl2pPr marL="1214755" algn="l" defTabSz="2430145" rtl="0" eaLnBrk="1" latinLnBrk="0" hangingPunct="1">
        <a:defRPr sz="4800" kern="1200">
          <a:solidFill>
            <a:schemeClr val="tx1"/>
          </a:solidFill>
          <a:latin typeface="+mn-lt"/>
          <a:ea typeface="+mn-ea"/>
          <a:cs typeface="+mn-cs"/>
        </a:defRPr>
      </a:lvl2pPr>
      <a:lvl3pPr marL="2430145" algn="l" defTabSz="2430145" rtl="0" eaLnBrk="1" latinLnBrk="0" hangingPunct="1">
        <a:defRPr sz="4800" kern="1200">
          <a:solidFill>
            <a:schemeClr val="tx1"/>
          </a:solidFill>
          <a:latin typeface="+mn-lt"/>
          <a:ea typeface="+mn-ea"/>
          <a:cs typeface="+mn-cs"/>
        </a:defRPr>
      </a:lvl3pPr>
      <a:lvl4pPr marL="3644900" algn="l" defTabSz="2430145" rtl="0" eaLnBrk="1" latinLnBrk="0" hangingPunct="1">
        <a:defRPr sz="4800" kern="1200">
          <a:solidFill>
            <a:schemeClr val="tx1"/>
          </a:solidFill>
          <a:latin typeface="+mn-lt"/>
          <a:ea typeface="+mn-ea"/>
          <a:cs typeface="+mn-cs"/>
        </a:defRPr>
      </a:lvl4pPr>
      <a:lvl5pPr marL="4860290" algn="l" defTabSz="2430145" rtl="0" eaLnBrk="1" latinLnBrk="0" hangingPunct="1">
        <a:defRPr sz="4800" kern="1200">
          <a:solidFill>
            <a:schemeClr val="tx1"/>
          </a:solidFill>
          <a:latin typeface="+mn-lt"/>
          <a:ea typeface="+mn-ea"/>
          <a:cs typeface="+mn-cs"/>
        </a:defRPr>
      </a:lvl5pPr>
      <a:lvl6pPr marL="6075045" algn="l" defTabSz="2430145" rtl="0" eaLnBrk="1" latinLnBrk="0" hangingPunct="1">
        <a:defRPr sz="4800" kern="1200">
          <a:solidFill>
            <a:schemeClr val="tx1"/>
          </a:solidFill>
          <a:latin typeface="+mn-lt"/>
          <a:ea typeface="+mn-ea"/>
          <a:cs typeface="+mn-cs"/>
        </a:defRPr>
      </a:lvl6pPr>
      <a:lvl7pPr marL="7289800" algn="l" defTabSz="2430145" rtl="0" eaLnBrk="1" latinLnBrk="0" hangingPunct="1">
        <a:defRPr sz="4800" kern="1200">
          <a:solidFill>
            <a:schemeClr val="tx1"/>
          </a:solidFill>
          <a:latin typeface="+mn-lt"/>
          <a:ea typeface="+mn-ea"/>
          <a:cs typeface="+mn-cs"/>
        </a:defRPr>
      </a:lvl7pPr>
      <a:lvl8pPr marL="8505190" algn="l" defTabSz="2430145" rtl="0" eaLnBrk="1" latinLnBrk="0" hangingPunct="1">
        <a:defRPr sz="4800" kern="1200">
          <a:solidFill>
            <a:schemeClr val="tx1"/>
          </a:solidFill>
          <a:latin typeface="+mn-lt"/>
          <a:ea typeface="+mn-ea"/>
          <a:cs typeface="+mn-cs"/>
        </a:defRPr>
      </a:lvl8pPr>
      <a:lvl9pPr marL="9719945" algn="l" defTabSz="2430145" rtl="0" eaLnBrk="1" latinLnBrk="0" hangingPunct="1">
        <a:defRPr sz="4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164" tIns="121584" rIns="243164" bIns="121584"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56"/>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164" tIns="121584" rIns="243164" bIns="12158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48"/>
            <a:ext cx="5689600" cy="732324"/>
          </a:xfrm>
          <a:prstGeom prst="rect">
            <a:avLst/>
          </a:prstGeom>
        </p:spPr>
        <p:txBody>
          <a:bodyPr vert="horz" lIns="243164" tIns="121584" rIns="243164" bIns="121584" rtlCol="0" anchor="ctr"/>
          <a:lstStyle>
            <a:lvl1pPr algn="l" fontAlgn="auto">
              <a:spcBef>
                <a:spcPts val="0"/>
              </a:spcBef>
              <a:spcAft>
                <a:spcPts val="0"/>
              </a:spcAft>
              <a:defRPr sz="3200">
                <a:solidFill>
                  <a:schemeClr val="tx1">
                    <a:tint val="75000"/>
                  </a:schemeClr>
                </a:solidFill>
                <a:latin typeface="+mn-lt"/>
                <a:ea typeface="+mn-ea"/>
              </a:defRPr>
            </a:lvl1pPr>
          </a:lstStyle>
          <a:p>
            <a:pPr defTabSz="2431415"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48"/>
            <a:ext cx="7721600" cy="732324"/>
          </a:xfrm>
          <a:prstGeom prst="rect">
            <a:avLst/>
          </a:prstGeom>
        </p:spPr>
        <p:txBody>
          <a:bodyPr vert="horz" lIns="243164" tIns="121584" rIns="243164" bIns="121584"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31415"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48"/>
            <a:ext cx="5689600" cy="732324"/>
          </a:xfrm>
          <a:prstGeom prst="rect">
            <a:avLst/>
          </a:prstGeom>
        </p:spPr>
        <p:txBody>
          <a:bodyPr vert="horz" lIns="243164" tIns="121584" rIns="243164" bIns="121584" rtlCol="0" anchor="ctr"/>
          <a:lstStyle>
            <a:lvl1pPr algn="r" fontAlgn="auto">
              <a:spcBef>
                <a:spcPts val="0"/>
              </a:spcBef>
              <a:spcAft>
                <a:spcPts val="0"/>
              </a:spcAft>
              <a:defRPr sz="3200">
                <a:solidFill>
                  <a:schemeClr val="tx1">
                    <a:tint val="75000"/>
                  </a:schemeClr>
                </a:solidFill>
                <a:latin typeface="+mn-lt"/>
                <a:ea typeface="+mn-ea"/>
              </a:defRPr>
            </a:lvl1pPr>
          </a:lstStyle>
          <a:p>
            <a:pPr defTabSz="2431415"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539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3141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680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6283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1860" indent="-911860"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5485" indent="-760095"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39110" indent="-607695"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55135" indent="-60769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70525" indent="-60769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86550" indent="-607695" algn="l" defTabSz="243141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901940" indent="-607695" algn="l" defTabSz="243141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17330" indent="-607695" algn="l" defTabSz="243141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33355" indent="-607695" algn="l" defTabSz="243141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31415" rtl="0" eaLnBrk="1" latinLnBrk="0" hangingPunct="1">
        <a:defRPr sz="4800" kern="1200">
          <a:solidFill>
            <a:schemeClr val="tx1"/>
          </a:solidFill>
          <a:latin typeface="+mn-lt"/>
          <a:ea typeface="+mn-ea"/>
          <a:cs typeface="+mn-cs"/>
        </a:defRPr>
      </a:lvl1pPr>
      <a:lvl2pPr marL="1215390" algn="l" defTabSz="2431415" rtl="0" eaLnBrk="1" latinLnBrk="0" hangingPunct="1">
        <a:defRPr sz="4800" kern="1200">
          <a:solidFill>
            <a:schemeClr val="tx1"/>
          </a:solidFill>
          <a:latin typeface="+mn-lt"/>
          <a:ea typeface="+mn-ea"/>
          <a:cs typeface="+mn-cs"/>
        </a:defRPr>
      </a:lvl2pPr>
      <a:lvl3pPr marL="2431415" algn="l" defTabSz="2431415" rtl="0" eaLnBrk="1" latinLnBrk="0" hangingPunct="1">
        <a:defRPr sz="4800" kern="1200">
          <a:solidFill>
            <a:schemeClr val="tx1"/>
          </a:solidFill>
          <a:latin typeface="+mn-lt"/>
          <a:ea typeface="+mn-ea"/>
          <a:cs typeface="+mn-cs"/>
        </a:defRPr>
      </a:lvl3pPr>
      <a:lvl4pPr marL="3646805" algn="l" defTabSz="2431415" rtl="0" eaLnBrk="1" latinLnBrk="0" hangingPunct="1">
        <a:defRPr sz="4800" kern="1200">
          <a:solidFill>
            <a:schemeClr val="tx1"/>
          </a:solidFill>
          <a:latin typeface="+mn-lt"/>
          <a:ea typeface="+mn-ea"/>
          <a:cs typeface="+mn-cs"/>
        </a:defRPr>
      </a:lvl4pPr>
      <a:lvl5pPr marL="4862830" algn="l" defTabSz="2431415" rtl="0" eaLnBrk="1" latinLnBrk="0" hangingPunct="1">
        <a:defRPr sz="4800" kern="1200">
          <a:solidFill>
            <a:schemeClr val="tx1"/>
          </a:solidFill>
          <a:latin typeface="+mn-lt"/>
          <a:ea typeface="+mn-ea"/>
          <a:cs typeface="+mn-cs"/>
        </a:defRPr>
      </a:lvl5pPr>
      <a:lvl6pPr marL="6078220" algn="l" defTabSz="2431415" rtl="0" eaLnBrk="1" latinLnBrk="0" hangingPunct="1">
        <a:defRPr sz="4800" kern="1200">
          <a:solidFill>
            <a:schemeClr val="tx1"/>
          </a:solidFill>
          <a:latin typeface="+mn-lt"/>
          <a:ea typeface="+mn-ea"/>
          <a:cs typeface="+mn-cs"/>
        </a:defRPr>
      </a:lvl6pPr>
      <a:lvl7pPr marL="7294245" algn="l" defTabSz="2431415" rtl="0" eaLnBrk="1" latinLnBrk="0" hangingPunct="1">
        <a:defRPr sz="4800" kern="1200">
          <a:solidFill>
            <a:schemeClr val="tx1"/>
          </a:solidFill>
          <a:latin typeface="+mn-lt"/>
          <a:ea typeface="+mn-ea"/>
          <a:cs typeface="+mn-cs"/>
        </a:defRPr>
      </a:lvl7pPr>
      <a:lvl8pPr marL="8509635" algn="l" defTabSz="2431415" rtl="0" eaLnBrk="1" latinLnBrk="0" hangingPunct="1">
        <a:defRPr sz="4800" kern="1200">
          <a:solidFill>
            <a:schemeClr val="tx1"/>
          </a:solidFill>
          <a:latin typeface="+mn-lt"/>
          <a:ea typeface="+mn-ea"/>
          <a:cs typeface="+mn-cs"/>
        </a:defRPr>
      </a:lvl8pPr>
      <a:lvl9pPr marL="9725660" algn="l" defTabSz="2431415" rtl="0" eaLnBrk="1" latinLnBrk="0" hangingPunct="1">
        <a:defRPr sz="4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324" tIns="121664" rIns="243324" bIns="121664"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44"/>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324" tIns="121664" rIns="243324" bIns="121664"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32"/>
            <a:ext cx="5689600" cy="732324"/>
          </a:xfrm>
          <a:prstGeom prst="rect">
            <a:avLst/>
          </a:prstGeom>
        </p:spPr>
        <p:txBody>
          <a:bodyPr vert="horz" lIns="243324" tIns="121664" rIns="243324" bIns="121664" rtlCol="0" anchor="ctr"/>
          <a:lstStyle>
            <a:lvl1pPr algn="l" fontAlgn="auto">
              <a:spcBef>
                <a:spcPts val="0"/>
              </a:spcBef>
              <a:spcAft>
                <a:spcPts val="0"/>
              </a:spcAft>
              <a:defRPr sz="3200">
                <a:solidFill>
                  <a:schemeClr val="tx1">
                    <a:tint val="75000"/>
                  </a:schemeClr>
                </a:solidFill>
                <a:latin typeface="+mn-lt"/>
                <a:ea typeface="+mn-ea"/>
              </a:defRPr>
            </a:lvl1pPr>
          </a:lstStyle>
          <a:p>
            <a:pPr defTabSz="2433320"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32"/>
            <a:ext cx="7721600" cy="732324"/>
          </a:xfrm>
          <a:prstGeom prst="rect">
            <a:avLst/>
          </a:prstGeom>
        </p:spPr>
        <p:txBody>
          <a:bodyPr vert="horz" lIns="243324" tIns="121664" rIns="243324" bIns="121664"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33320"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32"/>
            <a:ext cx="5689600" cy="732324"/>
          </a:xfrm>
          <a:prstGeom prst="rect">
            <a:avLst/>
          </a:prstGeom>
        </p:spPr>
        <p:txBody>
          <a:bodyPr vert="horz" lIns="243324" tIns="121664" rIns="243324" bIns="121664" rtlCol="0" anchor="ctr"/>
          <a:lstStyle>
            <a:lvl1pPr algn="r" fontAlgn="auto">
              <a:spcBef>
                <a:spcPts val="0"/>
              </a:spcBef>
              <a:spcAft>
                <a:spcPts val="0"/>
              </a:spcAft>
              <a:defRPr sz="3200">
                <a:solidFill>
                  <a:schemeClr val="tx1">
                    <a:tint val="75000"/>
                  </a:schemeClr>
                </a:solidFill>
                <a:latin typeface="+mn-lt"/>
                <a:ea typeface="+mn-ea"/>
              </a:defRPr>
            </a:lvl1pPr>
          </a:lstStyle>
          <a:p>
            <a:pPr defTabSz="2433320"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666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3332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4934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6600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2495" indent="-912495"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6755" indent="-760095" algn="l" rtl="0" eaLnBrk="0" fontAlgn="base" hangingPunct="0">
        <a:spcBef>
          <a:spcPct val="20000"/>
        </a:spcBef>
        <a:spcAft>
          <a:spcPct val="0"/>
        </a:spcAft>
        <a:buFont typeface="Arial" panose="020B0604020202020204" pitchFamily="34" charset="0"/>
        <a:buChar char="–"/>
        <a:defRPr sz="7800" kern="1200">
          <a:solidFill>
            <a:schemeClr val="tx1"/>
          </a:solidFill>
          <a:latin typeface="+mn-lt"/>
          <a:ea typeface="+mn-ea"/>
          <a:cs typeface="+mn-cs"/>
        </a:defRPr>
      </a:lvl2pPr>
      <a:lvl3pPr marL="3041015" indent="-608330"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57675" indent="-60833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74335" indent="-608330"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90995" indent="-608330" algn="l" defTabSz="243332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907655" indent="-608330" algn="l" defTabSz="243332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23680" indent="-608330" algn="l" defTabSz="243332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40340" indent="-608330" algn="l" defTabSz="2433320"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33320" rtl="0" eaLnBrk="1" latinLnBrk="0" hangingPunct="1">
        <a:defRPr sz="4800" kern="1200">
          <a:solidFill>
            <a:schemeClr val="tx1"/>
          </a:solidFill>
          <a:latin typeface="+mn-lt"/>
          <a:ea typeface="+mn-ea"/>
          <a:cs typeface="+mn-cs"/>
        </a:defRPr>
      </a:lvl1pPr>
      <a:lvl2pPr marL="1216660" algn="l" defTabSz="2433320" rtl="0" eaLnBrk="1" latinLnBrk="0" hangingPunct="1">
        <a:defRPr sz="4800" kern="1200">
          <a:solidFill>
            <a:schemeClr val="tx1"/>
          </a:solidFill>
          <a:latin typeface="+mn-lt"/>
          <a:ea typeface="+mn-ea"/>
          <a:cs typeface="+mn-cs"/>
        </a:defRPr>
      </a:lvl2pPr>
      <a:lvl3pPr marL="2433320" algn="l" defTabSz="2433320" rtl="0" eaLnBrk="1" latinLnBrk="0" hangingPunct="1">
        <a:defRPr sz="4800" kern="1200">
          <a:solidFill>
            <a:schemeClr val="tx1"/>
          </a:solidFill>
          <a:latin typeface="+mn-lt"/>
          <a:ea typeface="+mn-ea"/>
          <a:cs typeface="+mn-cs"/>
        </a:defRPr>
      </a:lvl3pPr>
      <a:lvl4pPr marL="3649345" algn="l" defTabSz="2433320" rtl="0" eaLnBrk="1" latinLnBrk="0" hangingPunct="1">
        <a:defRPr sz="4800" kern="1200">
          <a:solidFill>
            <a:schemeClr val="tx1"/>
          </a:solidFill>
          <a:latin typeface="+mn-lt"/>
          <a:ea typeface="+mn-ea"/>
          <a:cs typeface="+mn-cs"/>
        </a:defRPr>
      </a:lvl4pPr>
      <a:lvl5pPr marL="4866005" algn="l" defTabSz="2433320" rtl="0" eaLnBrk="1" latinLnBrk="0" hangingPunct="1">
        <a:defRPr sz="4800" kern="1200">
          <a:solidFill>
            <a:schemeClr val="tx1"/>
          </a:solidFill>
          <a:latin typeface="+mn-lt"/>
          <a:ea typeface="+mn-ea"/>
          <a:cs typeface="+mn-cs"/>
        </a:defRPr>
      </a:lvl5pPr>
      <a:lvl6pPr marL="6082665" algn="l" defTabSz="2433320" rtl="0" eaLnBrk="1" latinLnBrk="0" hangingPunct="1">
        <a:defRPr sz="4800" kern="1200">
          <a:solidFill>
            <a:schemeClr val="tx1"/>
          </a:solidFill>
          <a:latin typeface="+mn-lt"/>
          <a:ea typeface="+mn-ea"/>
          <a:cs typeface="+mn-cs"/>
        </a:defRPr>
      </a:lvl6pPr>
      <a:lvl7pPr marL="7299325" algn="l" defTabSz="2433320" rtl="0" eaLnBrk="1" latinLnBrk="0" hangingPunct="1">
        <a:defRPr sz="4800" kern="1200">
          <a:solidFill>
            <a:schemeClr val="tx1"/>
          </a:solidFill>
          <a:latin typeface="+mn-lt"/>
          <a:ea typeface="+mn-ea"/>
          <a:cs typeface="+mn-cs"/>
        </a:defRPr>
      </a:lvl7pPr>
      <a:lvl8pPr marL="8515350" algn="l" defTabSz="2433320" rtl="0" eaLnBrk="1" latinLnBrk="0" hangingPunct="1">
        <a:defRPr sz="4800" kern="1200">
          <a:solidFill>
            <a:schemeClr val="tx1"/>
          </a:solidFill>
          <a:latin typeface="+mn-lt"/>
          <a:ea typeface="+mn-ea"/>
          <a:cs typeface="+mn-cs"/>
        </a:defRPr>
      </a:lvl8pPr>
      <a:lvl9pPr marL="9732010" algn="l" defTabSz="2433320" rtl="0" eaLnBrk="1" latinLnBrk="0" hangingPunct="1">
        <a:defRPr sz="4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ltDnDiag">
          <a:fgClr>
            <a:srgbClr val="F3F3FF"/>
          </a:fgClr>
          <a:bgClr>
            <a:srgbClr val="FFFFFF"/>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219200" y="550300"/>
            <a:ext cx="21945600" cy="228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516" tIns="121760" rIns="243516" bIns="12176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1219200" y="3200228"/>
            <a:ext cx="21945600" cy="905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3516" tIns="121760" rIns="243516" bIns="12176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219200" y="12711971"/>
            <a:ext cx="5689600" cy="732322"/>
          </a:xfrm>
          <a:prstGeom prst="rect">
            <a:avLst/>
          </a:prstGeom>
        </p:spPr>
        <p:txBody>
          <a:bodyPr vert="horz" lIns="243516" tIns="121760" rIns="243516" bIns="121760" rtlCol="0" anchor="ctr"/>
          <a:lstStyle>
            <a:lvl1pPr algn="l" fontAlgn="auto">
              <a:spcBef>
                <a:spcPts val="0"/>
              </a:spcBef>
              <a:spcAft>
                <a:spcPts val="0"/>
              </a:spcAft>
              <a:defRPr sz="3200">
                <a:solidFill>
                  <a:schemeClr val="tx1">
                    <a:tint val="75000"/>
                  </a:schemeClr>
                </a:solidFill>
                <a:latin typeface="+mn-lt"/>
                <a:ea typeface="+mn-ea"/>
              </a:defRPr>
            </a:lvl1pPr>
          </a:lstStyle>
          <a:p>
            <a:pPr defTabSz="2435225" eaLnBrk="0">
              <a:defRPr/>
            </a:pPr>
            <a:fld id="{DD988E66-2F97-407E-879B-1C8527E9FA0C}" type="datetimeFigureOut">
              <a:rPr lang="zh-CN" altLang="en-US" kern="1200" smtClean="0">
                <a:solidFill>
                  <a:srgbClr val="00B0F0">
                    <a:tint val="75000"/>
                  </a:srgbClr>
                </a:solidFill>
                <a:cs typeface="+mn-cs"/>
              </a:rPr>
              <a:t>2024-6-3</a:t>
            </a:fld>
            <a:endParaRPr lang="zh-CN" altLang="en-US" kern="1200">
              <a:solidFill>
                <a:srgbClr val="00B0F0">
                  <a:tint val="75000"/>
                </a:srgbClr>
              </a:solidFill>
              <a:cs typeface="+mn-cs"/>
            </a:endParaRPr>
          </a:p>
        </p:txBody>
      </p:sp>
      <p:sp>
        <p:nvSpPr>
          <p:cNvPr id="5" name="页脚占位符 4"/>
          <p:cNvSpPr>
            <a:spLocks noGrp="1"/>
          </p:cNvSpPr>
          <p:nvPr>
            <p:ph type="ftr" sz="quarter" idx="3"/>
          </p:nvPr>
        </p:nvSpPr>
        <p:spPr>
          <a:xfrm>
            <a:off x="8331200" y="12711971"/>
            <a:ext cx="7721600" cy="732322"/>
          </a:xfrm>
          <a:prstGeom prst="rect">
            <a:avLst/>
          </a:prstGeom>
        </p:spPr>
        <p:txBody>
          <a:bodyPr vert="horz" lIns="243516" tIns="121760" rIns="243516" bIns="121760" rtlCol="0" anchor="ctr"/>
          <a:lstStyle>
            <a:lvl1pPr algn="ctr" fontAlgn="auto">
              <a:spcBef>
                <a:spcPts val="0"/>
              </a:spcBef>
              <a:spcAft>
                <a:spcPts val="0"/>
              </a:spcAft>
              <a:defRPr sz="3200">
                <a:solidFill>
                  <a:schemeClr val="tx1">
                    <a:tint val="75000"/>
                  </a:schemeClr>
                </a:solidFill>
                <a:latin typeface="+mn-lt"/>
                <a:ea typeface="+mn-ea"/>
              </a:defRPr>
            </a:lvl1pPr>
          </a:lstStyle>
          <a:p>
            <a:pPr defTabSz="2435225" eaLnBrk="0">
              <a:defRPr/>
            </a:pPr>
            <a:endParaRPr lang="zh-CN" altLang="en-US" kern="1200">
              <a:solidFill>
                <a:srgbClr val="00B0F0">
                  <a:tint val="75000"/>
                </a:srgbClr>
              </a:solidFill>
              <a:cs typeface="+mn-cs"/>
            </a:endParaRPr>
          </a:p>
        </p:txBody>
      </p:sp>
      <p:sp>
        <p:nvSpPr>
          <p:cNvPr id="6" name="灯片编号占位符 5"/>
          <p:cNvSpPr>
            <a:spLocks noGrp="1"/>
          </p:cNvSpPr>
          <p:nvPr>
            <p:ph type="sldNum" sz="quarter" idx="4"/>
          </p:nvPr>
        </p:nvSpPr>
        <p:spPr>
          <a:xfrm>
            <a:off x="17475200" y="12711971"/>
            <a:ext cx="5689600" cy="732322"/>
          </a:xfrm>
          <a:prstGeom prst="rect">
            <a:avLst/>
          </a:prstGeom>
        </p:spPr>
        <p:txBody>
          <a:bodyPr vert="horz" lIns="243516" tIns="121760" rIns="243516" bIns="121760" rtlCol="0" anchor="ctr"/>
          <a:lstStyle>
            <a:lvl1pPr algn="r" fontAlgn="auto">
              <a:spcBef>
                <a:spcPts val="0"/>
              </a:spcBef>
              <a:spcAft>
                <a:spcPts val="0"/>
              </a:spcAft>
              <a:defRPr sz="3200">
                <a:solidFill>
                  <a:schemeClr val="tx1">
                    <a:tint val="75000"/>
                  </a:schemeClr>
                </a:solidFill>
                <a:latin typeface="+mn-lt"/>
                <a:ea typeface="+mn-ea"/>
              </a:defRPr>
            </a:lvl1pPr>
          </a:lstStyle>
          <a:p>
            <a:pPr defTabSz="2435225" eaLnBrk="0">
              <a:defRPr/>
            </a:pPr>
            <a:fld id="{188AB3C2-4627-4A96-838A-FA3A4C4EC74D}" type="slidenum">
              <a:rPr lang="zh-CN" altLang="en-US" kern="1200" smtClean="0">
                <a:solidFill>
                  <a:srgbClr val="00B0F0">
                    <a:tint val="75000"/>
                  </a:srgbClr>
                </a:solidFill>
                <a:cs typeface="+mn-cs"/>
              </a:rPr>
              <a:t>‹#›</a:t>
            </a:fld>
            <a:endParaRPr lang="zh-CN" altLang="en-US" kern="1200">
              <a:solidFill>
                <a:srgbClr val="00B0F0">
                  <a:tint val="75000"/>
                </a:srgbClr>
              </a:solidFill>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sldNum="0" hdr="0" ftr="0" dt="0"/>
  <p:txStyles>
    <p:titleStyle>
      <a:lvl1pPr algn="ctr" rtl="0" eaLnBrk="0" fontAlgn="base" hangingPunct="0">
        <a:spcBef>
          <a:spcPct val="0"/>
        </a:spcBef>
        <a:spcAft>
          <a:spcPct val="0"/>
        </a:spcAft>
        <a:defRPr sz="11800" kern="1200">
          <a:solidFill>
            <a:schemeClr val="tx1"/>
          </a:solidFill>
          <a:latin typeface="+mj-lt"/>
          <a:ea typeface="+mj-ea"/>
          <a:cs typeface="+mj-cs"/>
        </a:defRPr>
      </a:lvl1pPr>
      <a:lvl2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11800">
          <a:solidFill>
            <a:schemeClr val="tx1"/>
          </a:solidFill>
          <a:latin typeface="Calibri" panose="020F0502020204030204" pitchFamily="34" charset="0"/>
          <a:ea typeface="宋体" panose="02010600030101010101" pitchFamily="2" charset="-122"/>
        </a:defRPr>
      </a:lvl5pPr>
      <a:lvl6pPr marL="121729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6pPr>
      <a:lvl7pPr marL="243522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7pPr>
      <a:lvl8pPr marL="3652520"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8pPr>
      <a:lvl9pPr marL="4869815" algn="ctr" rtl="0" fontAlgn="base">
        <a:spcBef>
          <a:spcPct val="0"/>
        </a:spcBef>
        <a:spcAft>
          <a:spcPct val="0"/>
        </a:spcAft>
        <a:defRPr sz="11800">
          <a:solidFill>
            <a:schemeClr val="tx1"/>
          </a:solidFill>
          <a:latin typeface="Calibri" panose="020F0502020204030204" pitchFamily="34" charset="0"/>
          <a:ea typeface="宋体" panose="02010600030101010101" pitchFamily="2" charset="-122"/>
        </a:defRPr>
      </a:lvl9pPr>
    </p:titleStyle>
    <p:bodyStyle>
      <a:lvl1pPr marL="913130" indent="-913130" algn="l" rtl="0" eaLnBrk="0" fontAlgn="base" hangingPunct="0">
        <a:spcBef>
          <a:spcPct val="20000"/>
        </a:spcBef>
        <a:spcAft>
          <a:spcPct val="0"/>
        </a:spcAft>
        <a:buFont typeface="Arial" panose="020B0604020202020204" pitchFamily="34" charset="0"/>
        <a:buChar char="•"/>
        <a:defRPr sz="8600" kern="1200">
          <a:solidFill>
            <a:schemeClr val="tx1"/>
          </a:solidFill>
          <a:latin typeface="+mn-lt"/>
          <a:ea typeface="+mn-ea"/>
          <a:cs typeface="+mn-cs"/>
        </a:defRPr>
      </a:lvl1pPr>
      <a:lvl2pPr marL="1978660" indent="-760730" algn="l"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mn-ea"/>
          <a:cs typeface="+mn-cs"/>
        </a:defRPr>
      </a:lvl2pPr>
      <a:lvl3pPr marL="3043555" indent="-608965" algn="l"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3pPr>
      <a:lvl4pPr marL="4261485" indent="-60896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4pPr>
      <a:lvl5pPr marL="5478780" indent="-608965" algn="l"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5pPr>
      <a:lvl6pPr marL="6696075" indent="-608965" algn="l" defTabSz="243522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6pPr>
      <a:lvl7pPr marL="7914005" indent="-608965" algn="l" defTabSz="243522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7pPr>
      <a:lvl8pPr marL="9131300" indent="-608965" algn="l" defTabSz="243522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8pPr>
      <a:lvl9pPr marL="10349230" indent="-608965" algn="l" defTabSz="2435225" rtl="0" eaLnBrk="1" latinLnBrk="0" hangingPunct="1">
        <a:spcBef>
          <a:spcPct val="20000"/>
        </a:spcBef>
        <a:buFont typeface="Arial" panose="020B0604020202020204" pitchFamily="34" charset="0"/>
        <a:buChar char="•"/>
        <a:defRPr sz="5400" kern="1200">
          <a:solidFill>
            <a:schemeClr val="tx1"/>
          </a:solidFill>
          <a:latin typeface="+mn-lt"/>
          <a:ea typeface="+mn-ea"/>
          <a:cs typeface="+mn-cs"/>
        </a:defRPr>
      </a:lvl9pPr>
    </p:bodyStyle>
    <p:otherStyle>
      <a:defPPr>
        <a:defRPr lang="zh-CN"/>
      </a:defPPr>
      <a:lvl1pPr marL="0" algn="l" defTabSz="2435225" rtl="0" eaLnBrk="1" latinLnBrk="0" hangingPunct="1">
        <a:defRPr sz="4800" kern="1200">
          <a:solidFill>
            <a:schemeClr val="tx1"/>
          </a:solidFill>
          <a:latin typeface="+mn-lt"/>
          <a:ea typeface="+mn-ea"/>
          <a:cs typeface="+mn-cs"/>
        </a:defRPr>
      </a:lvl1pPr>
      <a:lvl2pPr marL="1217295" algn="l" defTabSz="2435225" rtl="0" eaLnBrk="1" latinLnBrk="0" hangingPunct="1">
        <a:defRPr sz="4800" kern="1200">
          <a:solidFill>
            <a:schemeClr val="tx1"/>
          </a:solidFill>
          <a:latin typeface="+mn-lt"/>
          <a:ea typeface="+mn-ea"/>
          <a:cs typeface="+mn-cs"/>
        </a:defRPr>
      </a:lvl2pPr>
      <a:lvl3pPr marL="2435225" algn="l" defTabSz="2435225" rtl="0" eaLnBrk="1" latinLnBrk="0" hangingPunct="1">
        <a:defRPr sz="4800" kern="1200">
          <a:solidFill>
            <a:schemeClr val="tx1"/>
          </a:solidFill>
          <a:latin typeface="+mn-lt"/>
          <a:ea typeface="+mn-ea"/>
          <a:cs typeface="+mn-cs"/>
        </a:defRPr>
      </a:lvl3pPr>
      <a:lvl4pPr marL="3652520" algn="l" defTabSz="2435225" rtl="0" eaLnBrk="1" latinLnBrk="0" hangingPunct="1">
        <a:defRPr sz="4800" kern="1200">
          <a:solidFill>
            <a:schemeClr val="tx1"/>
          </a:solidFill>
          <a:latin typeface="+mn-lt"/>
          <a:ea typeface="+mn-ea"/>
          <a:cs typeface="+mn-cs"/>
        </a:defRPr>
      </a:lvl4pPr>
      <a:lvl5pPr marL="4869815" algn="l" defTabSz="2435225" rtl="0" eaLnBrk="1" latinLnBrk="0" hangingPunct="1">
        <a:defRPr sz="4800" kern="1200">
          <a:solidFill>
            <a:schemeClr val="tx1"/>
          </a:solidFill>
          <a:latin typeface="+mn-lt"/>
          <a:ea typeface="+mn-ea"/>
          <a:cs typeface="+mn-cs"/>
        </a:defRPr>
      </a:lvl5pPr>
      <a:lvl6pPr marL="6087745" algn="l" defTabSz="2435225" rtl="0" eaLnBrk="1" latinLnBrk="0" hangingPunct="1">
        <a:defRPr sz="4800" kern="1200">
          <a:solidFill>
            <a:schemeClr val="tx1"/>
          </a:solidFill>
          <a:latin typeface="+mn-lt"/>
          <a:ea typeface="+mn-ea"/>
          <a:cs typeface="+mn-cs"/>
        </a:defRPr>
      </a:lvl6pPr>
      <a:lvl7pPr marL="7305040" algn="l" defTabSz="2435225" rtl="0" eaLnBrk="1" latinLnBrk="0" hangingPunct="1">
        <a:defRPr sz="4800" kern="1200">
          <a:solidFill>
            <a:schemeClr val="tx1"/>
          </a:solidFill>
          <a:latin typeface="+mn-lt"/>
          <a:ea typeface="+mn-ea"/>
          <a:cs typeface="+mn-cs"/>
        </a:defRPr>
      </a:lvl7pPr>
      <a:lvl8pPr marL="8522970" algn="l" defTabSz="2435225" rtl="0" eaLnBrk="1" latinLnBrk="0" hangingPunct="1">
        <a:defRPr sz="4800" kern="1200">
          <a:solidFill>
            <a:schemeClr val="tx1"/>
          </a:solidFill>
          <a:latin typeface="+mn-lt"/>
          <a:ea typeface="+mn-ea"/>
          <a:cs typeface="+mn-cs"/>
        </a:defRPr>
      </a:lvl8pPr>
      <a:lvl9pPr marL="9740265" algn="l" defTabSz="2435225" rtl="0" eaLnBrk="1" latinLnBrk="0" hangingPunct="1">
        <a:defRPr sz="4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76400" y="730253"/>
            <a:ext cx="21031200" cy="265112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1676400" y="1271273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3"/>
          </p:nvPr>
        </p:nvSpPr>
        <p:spPr>
          <a:xfrm>
            <a:off x="8077200" y="1271273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7221200" y="1271273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565CE74E-AB26-4998-AD42-012C4C1AD076}" type="slidenum">
              <a:rPr lang="zh-CN" altLang="en-US" smtClean="0"/>
              <a:t>‹#›</a:t>
            </a:fld>
            <a:endParaRPr lang="zh-CN" altLang="en-US"/>
          </a:p>
        </p:txBody>
      </p:sp>
      <p:pic>
        <p:nvPicPr>
          <p:cNvPr id="7" name="Picture 2" descr="C:\Users\Administrator\Desktop\21.jpg"/>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3174" y="50"/>
            <a:ext cx="24390352" cy="13716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图片 1" descr="222"/>
          <p:cNvPicPr>
            <a:picLocks noChangeAspect="1"/>
          </p:cNvPicPr>
          <p:nvPr userDrawn="1"/>
        </p:nvPicPr>
        <p:blipFill>
          <a:blip r:embed="rId22"/>
          <a:stretch>
            <a:fillRect/>
          </a:stretch>
        </p:blipFill>
        <p:spPr>
          <a:xfrm>
            <a:off x="20342257" y="288931"/>
            <a:ext cx="3498850" cy="1044574"/>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ct val="401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ct val="20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ct val="20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98.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7"/>
          <a:tile tx="0" ty="0" sx="100000" sy="100000" flip="none" algn="tl"/>
        </a:blipFill>
        <a:effectLst/>
      </p:bgPr>
    </p:bg>
    <p:spTree>
      <p:nvGrpSpPr>
        <p:cNvPr id="1" name=""/>
        <p:cNvGrpSpPr/>
        <p:nvPr/>
      </p:nvGrpSpPr>
      <p:grpSpPr>
        <a:xfrm>
          <a:off x="0" y="0"/>
          <a:ext cx="0" cy="0"/>
          <a:chOff x="0" y="0"/>
          <a:chExt cx="0" cy="0"/>
        </a:xfrm>
      </p:grpSpPr>
      <p:cxnSp>
        <p:nvCxnSpPr>
          <p:cNvPr id="40" name="PA_直接连接符 40"/>
          <p:cNvCxnSpPr/>
          <p:nvPr>
            <p:custDataLst>
              <p:tags r:id="rId2"/>
            </p:custDataLst>
          </p:nvPr>
        </p:nvCxnSpPr>
        <p:spPr>
          <a:xfrm flipV="1">
            <a:off x="1207771" y="6271196"/>
            <a:ext cx="22642830" cy="1270"/>
          </a:xfrm>
          <a:prstGeom prst="line">
            <a:avLst/>
          </a:prstGeom>
          <a:ln w="38100">
            <a:solidFill>
              <a:srgbClr val="B70F0C"/>
            </a:solidFill>
          </a:ln>
        </p:spPr>
        <p:style>
          <a:lnRef idx="1">
            <a:schemeClr val="accent1"/>
          </a:lnRef>
          <a:fillRef idx="0">
            <a:schemeClr val="accent1"/>
          </a:fillRef>
          <a:effectRef idx="0">
            <a:schemeClr val="accent1"/>
          </a:effectRef>
          <a:fontRef idx="minor">
            <a:schemeClr val="tx1"/>
          </a:fontRef>
        </p:style>
      </p:cxnSp>
      <p:sp>
        <p:nvSpPr>
          <p:cNvPr id="43" name="PA_文本框 42"/>
          <p:cNvSpPr txBox="1"/>
          <p:nvPr>
            <p:custDataLst>
              <p:tags r:id="rId3"/>
            </p:custDataLst>
          </p:nvPr>
        </p:nvSpPr>
        <p:spPr>
          <a:xfrm>
            <a:off x="1853330" y="4286503"/>
            <a:ext cx="21098344" cy="3969385"/>
          </a:xfrm>
          <a:prstGeom prst="rect">
            <a:avLst/>
          </a:prstGeom>
          <a:noFill/>
        </p:spPr>
        <p:txBody>
          <a:bodyPr wrap="square" lIns="91440" tIns="45720" rIns="91440" bIns="45720" rtlCol="0">
            <a:spAutoFit/>
          </a:bodyPr>
          <a:lstStyle/>
          <a:p>
            <a:r>
              <a:rPr lang="zh-CN" altLang="en-US" sz="9600" b="1" dirty="0">
                <a:solidFill>
                  <a:schemeClr val="bg2"/>
                </a:solidFill>
                <a:latin typeface="+mj-ea"/>
                <a:cs typeface="+mj-ea"/>
              </a:rPr>
              <a:t>《私募证券投资基金运作指引》</a:t>
            </a:r>
            <a:endParaRPr lang="en-US" altLang="zh-CN" sz="9600" b="1" dirty="0">
              <a:solidFill>
                <a:schemeClr val="bg2"/>
              </a:solidFill>
              <a:latin typeface="+mj-ea"/>
              <a:cs typeface="+mj-ea"/>
            </a:endParaRPr>
          </a:p>
          <a:p>
            <a:endParaRPr lang="en-US" altLang="zh-CN" sz="6000" b="1" dirty="0">
              <a:solidFill>
                <a:schemeClr val="bg2"/>
              </a:solidFill>
              <a:latin typeface="+mj-ea"/>
              <a:cs typeface="+mj-ea"/>
            </a:endParaRPr>
          </a:p>
          <a:p>
            <a:r>
              <a:rPr lang="zh-CN" altLang="en-US" sz="9600" b="1" dirty="0">
                <a:solidFill>
                  <a:schemeClr val="bg2"/>
                </a:solidFill>
                <a:latin typeface="+mj-ea"/>
                <a:cs typeface="+mj-ea"/>
              </a:rPr>
              <a:t>关注要点</a:t>
            </a:r>
            <a:r>
              <a:rPr lang="en-US" altLang="zh-CN" sz="9600" b="1" dirty="0">
                <a:solidFill>
                  <a:schemeClr val="bg2"/>
                </a:solidFill>
                <a:latin typeface="+mj-ea"/>
                <a:cs typeface="+mj-ea"/>
              </a:rPr>
              <a:t>    </a:t>
            </a:r>
          </a:p>
        </p:txBody>
      </p:sp>
      <p:pic>
        <p:nvPicPr>
          <p:cNvPr id="3" name="PA_图片 2"/>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flipH="1">
            <a:off x="-24943" y="9037396"/>
            <a:ext cx="24383998" cy="4660054"/>
          </a:xfrm>
          <a:prstGeom prst="rect">
            <a:avLst/>
          </a:prstGeom>
        </p:spPr>
      </p:pic>
      <p:sp>
        <p:nvSpPr>
          <p:cNvPr id="4" name="文本框 3"/>
          <p:cNvSpPr txBox="1"/>
          <p:nvPr/>
        </p:nvSpPr>
        <p:spPr>
          <a:xfrm>
            <a:off x="9076969" y="9089010"/>
            <a:ext cx="6181725" cy="922020"/>
          </a:xfrm>
          <a:prstGeom prst="rect">
            <a:avLst/>
          </a:prstGeom>
          <a:noFill/>
        </p:spPr>
        <p:txBody>
          <a:bodyPr wrap="square" rtlCol="0">
            <a:spAutoFit/>
          </a:bodyPr>
          <a:lstStyle/>
          <a:p>
            <a:r>
              <a:rPr lang="en-US" altLang="zh-CN" sz="5400" b="1" dirty="0">
                <a:latin typeface="+mn-ea"/>
                <a:ea typeface="+mn-ea"/>
              </a:rPr>
              <a:t>2024  </a:t>
            </a:r>
            <a:r>
              <a:rPr lang="zh-CN" altLang="en-US" sz="5400" b="1" dirty="0">
                <a:latin typeface="+mn-ea"/>
                <a:ea typeface="+mn-ea"/>
              </a:rPr>
              <a:t>年  </a:t>
            </a:r>
            <a:r>
              <a:rPr lang="en-US" altLang="zh-CN" sz="5400" b="1" dirty="0">
                <a:latin typeface="+mn-ea"/>
                <a:ea typeface="+mn-ea"/>
              </a:rPr>
              <a:t>6  </a:t>
            </a:r>
            <a:r>
              <a:rPr lang="zh-CN" altLang="en-US" sz="5400" b="1" dirty="0">
                <a:latin typeface="+mn-ea"/>
                <a:ea typeface="+mn-ea"/>
              </a:rPr>
              <a:t>月</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246187" y="3342918"/>
            <a:ext cx="21891625" cy="920371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93630" y="3689648"/>
            <a:ext cx="20927060" cy="6479531"/>
          </a:xfrm>
          <a:prstGeom prst="rect">
            <a:avLst/>
          </a:prstGeom>
          <a:noFill/>
        </p:spPr>
        <p:txBody>
          <a:bodyPr wrap="square" rtlCol="0">
            <a:spAutoFit/>
          </a:bodyPr>
          <a:lstStyle/>
          <a:p>
            <a:pPr algn="l" eaLnBrk="1">
              <a:lnSpc>
                <a:spcPct val="150000"/>
              </a:lnSpc>
            </a:pPr>
            <a:r>
              <a:rPr lang="zh-CN" altLang="en-US" sz="2800" b="1" dirty="0">
                <a:solidFill>
                  <a:schemeClr val="bg2"/>
                </a:solidFill>
                <a:latin typeface="微软雅黑" panose="020B0503020204020204" charset="-122"/>
                <a:ea typeface="微软雅黑" panose="020B0503020204020204" charset="-122"/>
                <a:cs typeface="微软雅黑" panose="020B0503020204020204" charset="-122"/>
              </a:rPr>
              <a:t>     推介不规范现象</a:t>
            </a:r>
            <a:r>
              <a:rPr lang="zh-CN" altLang="en-US" sz="2800" b="1" dirty="0">
                <a:solidFill>
                  <a:schemeClr val="bg2"/>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endParaRPr lang="en-US" altLang="zh-CN" sz="2800" b="1" dirty="0">
              <a:solidFill>
                <a:schemeClr val="bg2"/>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algn="l" eaLnBrk="1">
              <a:lnSpc>
                <a:spcPct val="150000"/>
              </a:lnSpc>
            </a:pP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1</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变相公募化宣传 </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财经公众号、微信群、朋友圈等面向不特定对象展示、传递私募基金业绩信息</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）展示短期业绩排名，如每周业绩排名，加剧了短期交易行为及抱团效应</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）选择性展示“橱窗基金”业绩，误导投资者。</a:t>
            </a:r>
            <a:endParaRPr lang="en-US" altLang="zh-CN" sz="2800" b="1" dirty="0">
              <a:solidFill>
                <a:schemeClr val="tx1"/>
              </a:solidFill>
              <a:latin typeface="微软雅黑" panose="020B0503020204020204" charset="-122"/>
              <a:ea typeface="微软雅黑" panose="020B0503020204020204" charset="-122"/>
              <a:cs typeface="微软雅黑" panose="020B0503020204020204" charset="-122"/>
            </a:endParaRPr>
          </a:p>
          <a:p>
            <a:pPr algn="l" eaLnBrk="1">
              <a:lnSpc>
                <a:spcPct val="150000"/>
              </a:lnSpc>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bg2"/>
                </a:solidFill>
                <a:latin typeface="微软雅黑" panose="020B0503020204020204" charset="-122"/>
                <a:ea typeface="微软雅黑" panose="020B0503020204020204" charset="-122"/>
                <a:cs typeface="微软雅黑" panose="020B0503020204020204" charset="-122"/>
              </a:rPr>
              <a:t>重点规范业绩提供、传递、展示等方面，回归私募姓“私”。</a:t>
            </a:r>
          </a:p>
          <a:p>
            <a:pPr marL="514350" indent="-514350" algn="l" eaLnBrk="1">
              <a:lnSpc>
                <a:spcPct val="150000"/>
              </a:lnSpc>
              <a:buFont typeface="Wingdings" panose="05000000000000000000" pitchFamily="2" charset="2"/>
              <a:buChar char="ü"/>
            </a:pPr>
            <a:endParaRPr lang="en-US" altLang="zh-CN" sz="2800" b="1" dirty="0">
              <a:solidFill>
                <a:schemeClr val="bg2"/>
              </a:solidFill>
              <a:latin typeface="微软雅黑" panose="020B0503020204020204" charset="-122"/>
              <a:ea typeface="微软雅黑" panose="020B0503020204020204" charset="-122"/>
              <a:cs typeface="微软雅黑" panose="020B0503020204020204" charset="-122"/>
            </a:endParaRPr>
          </a:p>
          <a:p>
            <a:pPr indent="720000" algn="just">
              <a:lnSpc>
                <a:spcPct val="150000"/>
              </a:lnSpc>
            </a:pPr>
            <a:r>
              <a:rPr lang="en-US" altLang="zh-CN" sz="2800" dirty="0">
                <a:solidFill>
                  <a:schemeClr val="tx1"/>
                </a:solidFill>
                <a:latin typeface="微软雅黑" panose="020B0503020204020204" charset="-122"/>
                <a:ea typeface="微软雅黑" panose="020B0503020204020204" charset="-122"/>
              </a:rPr>
              <a:t>1</a:t>
            </a:r>
            <a:r>
              <a:rPr lang="zh-CN" altLang="zh-CN" sz="2800" dirty="0">
                <a:solidFill>
                  <a:schemeClr val="tx1"/>
                </a:solidFill>
                <a:latin typeface="微软雅黑" panose="020B0503020204020204" charset="-122"/>
                <a:ea typeface="微软雅黑" panose="020B0503020204020204" charset="-122"/>
              </a:rPr>
              <a:t>、规范管理人行为，不能直接或者间接向不符合要求对象提供净值、业绩信息</a:t>
            </a:r>
            <a:r>
              <a:rPr lang="en-US" altLang="zh-CN" sz="2800" dirty="0">
                <a:solidFill>
                  <a:schemeClr val="tx1"/>
                </a:solidFill>
                <a:latin typeface="微软雅黑" panose="020B0503020204020204" charset="-122"/>
                <a:ea typeface="微软雅黑" panose="020B0503020204020204" charset="-122"/>
              </a:rPr>
              <a:t>(</a:t>
            </a:r>
            <a:r>
              <a:rPr lang="zh-CN" altLang="zh-CN" sz="2800" dirty="0">
                <a:solidFill>
                  <a:schemeClr val="tx1"/>
                </a:solidFill>
                <a:latin typeface="微软雅黑" panose="020B0503020204020204" charset="-122"/>
                <a:ea typeface="微软雅黑" panose="020B0503020204020204" charset="-122"/>
              </a:rPr>
              <a:t>不得通过授权托管人间接提供，以前授权过的应当停止</a:t>
            </a:r>
            <a:r>
              <a:rPr lang="en-US" altLang="zh-CN" sz="2800" dirty="0">
                <a:solidFill>
                  <a:schemeClr val="tx1"/>
                </a:solidFill>
                <a:latin typeface="微软雅黑" panose="020B0503020204020204" charset="-122"/>
                <a:ea typeface="微软雅黑" panose="020B0503020204020204" charset="-122"/>
              </a:rPr>
              <a:t>)</a:t>
            </a:r>
            <a:r>
              <a:rPr lang="zh-CN" altLang="zh-CN" sz="2800" dirty="0">
                <a:solidFill>
                  <a:schemeClr val="tx1"/>
                </a:solidFill>
                <a:latin typeface="微软雅黑" panose="020B0503020204020204" charset="-122"/>
                <a:ea typeface="微软雅黑" panose="020B0503020204020204" charset="-122"/>
              </a:rPr>
              <a:t>。按照实质重于形式的原则，销售机构引入产品代销尽调时管理人可以提供相关基金业绩信息。</a:t>
            </a:r>
          </a:p>
          <a:p>
            <a:pPr indent="720000" algn="just">
              <a:lnSpc>
                <a:spcPct val="150000"/>
              </a:lnSpc>
            </a:pPr>
            <a:r>
              <a:rPr lang="en-US" altLang="zh-CN" sz="2800" dirty="0">
                <a:solidFill>
                  <a:schemeClr val="tx1"/>
                </a:solidFill>
                <a:latin typeface="微软雅黑" panose="020B0503020204020204" charset="-122"/>
                <a:ea typeface="微软雅黑" panose="020B0503020204020204" charset="-122"/>
              </a:rPr>
              <a:t>2</a:t>
            </a:r>
            <a:r>
              <a:rPr lang="zh-CN" altLang="zh-CN" sz="2800" dirty="0">
                <a:solidFill>
                  <a:schemeClr val="tx1"/>
                </a:solidFill>
                <a:latin typeface="微软雅黑" panose="020B0503020204020204" charset="-122"/>
                <a:ea typeface="微软雅黑" panose="020B0503020204020204" charset="-122"/>
              </a:rPr>
              <a:t>、</a:t>
            </a:r>
            <a:r>
              <a:rPr lang="en-US" altLang="zh-CN" sz="2800" dirty="0">
                <a:solidFill>
                  <a:schemeClr val="tx1"/>
                </a:solidFill>
                <a:latin typeface="微软雅黑" panose="020B0503020204020204" charset="-122"/>
                <a:ea typeface="微软雅黑" panose="020B0503020204020204" charset="-122"/>
              </a:rPr>
              <a:t>“</a:t>
            </a:r>
            <a:r>
              <a:rPr lang="zh-CN" altLang="zh-CN" sz="2800" dirty="0">
                <a:solidFill>
                  <a:schemeClr val="tx1"/>
                </a:solidFill>
                <a:latin typeface="微软雅黑" panose="020B0503020204020204" charset="-122"/>
                <a:ea typeface="微软雅黑" panose="020B0503020204020204" charset="-122"/>
              </a:rPr>
              <a:t>与其签署该基金代销协议的基金销售机构</a:t>
            </a:r>
            <a:r>
              <a:rPr lang="en-US" altLang="zh-CN" sz="2800" dirty="0">
                <a:solidFill>
                  <a:schemeClr val="tx1"/>
                </a:solidFill>
                <a:latin typeface="微软雅黑" panose="020B0503020204020204" charset="-122"/>
                <a:ea typeface="微软雅黑" panose="020B0503020204020204" charset="-122"/>
              </a:rPr>
              <a:t>”</a:t>
            </a:r>
            <a:r>
              <a:rPr lang="zh-CN" altLang="zh-CN" sz="2800" dirty="0">
                <a:solidFill>
                  <a:schemeClr val="tx1"/>
                </a:solidFill>
                <a:latin typeface="微软雅黑" panose="020B0503020204020204" charset="-122"/>
                <a:ea typeface="微软雅黑" panose="020B0503020204020204" charset="-122"/>
              </a:rPr>
              <a:t>，签署销售框架协议不行，要求建立真实销售委托关系，销售机构与管理人签署了哪只基金的代销协议才能向合格投资者客户展示哪只基金。</a:t>
            </a:r>
            <a:endParaRPr lang="en-US" altLang="zh-CN" sz="2800" dirty="0">
              <a:solidFill>
                <a:schemeClr val="tx1"/>
              </a:solidFill>
              <a:latin typeface="微软雅黑" panose="020B0503020204020204" charset="-122"/>
              <a:ea typeface="微软雅黑" panose="020B0503020204020204" charset="-122"/>
            </a:endParaRPr>
          </a:p>
          <a:p>
            <a:pPr indent="720000" algn="just">
              <a:lnSpc>
                <a:spcPct val="150000"/>
              </a:lnSpc>
            </a:pPr>
            <a:r>
              <a:rPr lang="en-US" altLang="zh-CN" sz="2800" dirty="0">
                <a:solidFill>
                  <a:schemeClr val="tx1"/>
                </a:solidFill>
                <a:latin typeface="微软雅黑" panose="020B0503020204020204" charset="-122"/>
                <a:ea typeface="微软雅黑" panose="020B0503020204020204" charset="-122"/>
              </a:rPr>
              <a:t>3</a:t>
            </a:r>
            <a:r>
              <a:rPr lang="zh-CN" altLang="en-US" sz="2800" dirty="0">
                <a:solidFill>
                  <a:schemeClr val="tx1"/>
                </a:solidFill>
                <a:latin typeface="微软雅黑" panose="020B0503020204020204" charset="-122"/>
                <a:ea typeface="微软雅黑" panose="020B0503020204020204" charset="-122"/>
              </a:rPr>
              <a:t>、内部测试基金应当在展示时应当向投资者披露相关情况。保护投资者知情权。</a:t>
            </a:r>
            <a:endParaRPr lang="en-US" altLang="zh-CN" sz="2800" b="1" dirty="0">
              <a:solidFill>
                <a:schemeClr val="bg2"/>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基金及业绩信息披露要求</a:t>
            </a:r>
          </a:p>
        </p:txBody>
      </p:sp>
      <p:sp>
        <p:nvSpPr>
          <p:cNvPr id="29" name="Shape 3883">
            <a:extLst>
              <a:ext uri="{FF2B5EF4-FFF2-40B4-BE49-F238E27FC236}">
                <a16:creationId xmlns:a16="http://schemas.microsoft.com/office/drawing/2014/main" id="{28987E51-B5C3-49E7-BF78-C6CF46F60B18}"/>
              </a:ext>
            </a:extLst>
          </p:cNvPr>
          <p:cNvSpPr/>
          <p:nvPr/>
        </p:nvSpPr>
        <p:spPr>
          <a:xfrm>
            <a:off x="1129424" y="2314888"/>
            <a:ext cx="11089232" cy="642759"/>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14705" y="3334385"/>
            <a:ext cx="23380065" cy="1038161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059815" y="3616325"/>
            <a:ext cx="22819995" cy="8980087"/>
          </a:xfrm>
          <a:prstGeom prst="rect">
            <a:avLst/>
          </a:prstGeom>
          <a:noFill/>
        </p:spPr>
        <p:txBody>
          <a:bodyPr wrap="square" rtlCol="0">
            <a:spAutoFit/>
          </a:bodyPr>
          <a:lstStyle/>
          <a:p>
            <a:pPr indent="1080135" algn="l" eaLnBrk="1">
              <a:lnSpc>
                <a:spcPct val="140000"/>
              </a:lnSpc>
            </a:pPr>
            <a:r>
              <a:rPr lang="en-US" altLang="zh-CN" sz="3200" b="1" dirty="0" err="1">
                <a:latin typeface="微软雅黑" panose="020B0503020204020204" charset="-122"/>
                <a:ea typeface="微软雅黑" panose="020B0503020204020204" charset="-122"/>
                <a:cs typeface="微软雅黑" panose="020B0503020204020204" charset="-122"/>
              </a:rPr>
              <a:t>第七条</a:t>
            </a:r>
            <a:r>
              <a:rPr lang="en-US" altLang="zh-CN" sz="3200" b="1" dirty="0">
                <a:latin typeface="微软雅黑" panose="020B0503020204020204" charset="-122"/>
                <a:ea typeface="微软雅黑" panose="020B0503020204020204" charset="-122"/>
                <a:cs typeface="微软雅黑" panose="020B0503020204020204" charset="-122"/>
              </a:rPr>
              <a:t> </a:t>
            </a:r>
            <a:r>
              <a:rPr lang="en-US" altLang="zh-CN" sz="3200" dirty="0">
                <a:latin typeface="微软雅黑" panose="020B0503020204020204" charset="-122"/>
                <a:ea typeface="微软雅黑" panose="020B0503020204020204" charset="-122"/>
                <a:cs typeface="微软雅黑" panose="020B0503020204020204" charset="-122"/>
              </a:rPr>
              <a:t> 私</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募基金管理人可以设立存续期间办理申购、赎回的开放式私募证券投资基金或者存续期间不办理申购、赎回的封闭式私募证券投资基金。基金合同中约定的开放安排应当与私募证券投资基金的产品类型、投资策略以及资产组合的流动性等相匹配。</a:t>
            </a:r>
          </a:p>
          <a:p>
            <a:pPr indent="1080135" algn="l" eaLnBrk="1">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封闭式私募证券投资基金的存续期限</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不得小于1年</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并在基金合同中约定定期分红安排。封闭式私募证券投资基金不得接受开放式私募证券投资基金、资产管理产品投资，接受封闭式私募证券投资基金、资产管理产品投资时，应当确保上层基金、资产管理产品到期日晚于本基金到期日。</a:t>
            </a:r>
          </a:p>
          <a:p>
            <a:pPr indent="1080135" algn="l" eaLnBrk="1">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开放式私募证券投资基金应当明确投资者申购、赎回的程序、时间、次数及限制事项。开放式私募证券投资基金至多</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每周开放一次申购、赎回，每次开放不得超过2天。</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基金合同中应当约定，投向AA级及以下信用债（可转债除外）、流动性受限资产合计超过基金净资产20%的，至多每</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季度开放一次申购、赎回，每次开放不得超过5天。</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开放式私募证券投资基金设置临时开放日的，应当符合中国证监会和协会的相关规定。</a:t>
            </a:r>
          </a:p>
          <a:p>
            <a:pPr indent="1080135" algn="l" eaLnBrk="1">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私募基金管理人应当引导投资者关注基金长期业绩，强化对投资者短期投资行为的管理。基金合同中应当约定</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不少于3个月</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的份额锁定期或者与</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基金份额持有期限对应的短期赎回费用安排，收取的赎回费用应当归属基金财产</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4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私募基金管理人及其员工跟投本管理人管理的私募证券投资基金的，其份额锁定期</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不得少于6个月。</a:t>
            </a:r>
          </a:p>
        </p:txBody>
      </p:sp>
      <p:sp>
        <p:nvSpPr>
          <p:cNvPr id="8" name="矩形 7"/>
          <p:cNvSpPr/>
          <p:nvPr/>
        </p:nvSpPr>
        <p:spPr>
          <a:xfrm>
            <a:off x="958850" y="196278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开放安排及锁定期相关规定</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dirty="0">
                <a:sym typeface="+mn-ea"/>
              </a:rPr>
              <a:t>开放安排及锁定期相关规定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开放安排及锁定期相关规定</a:t>
            </a:r>
          </a:p>
        </p:txBody>
      </p:sp>
      <p:sp>
        <p:nvSpPr>
          <p:cNvPr id="8" name="圆角矩形 7"/>
          <p:cNvSpPr/>
          <p:nvPr/>
        </p:nvSpPr>
        <p:spPr>
          <a:xfrm>
            <a:off x="1176655" y="3882501"/>
            <a:ext cx="6910889" cy="8403590"/>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1" name="组合 20"/>
          <p:cNvGrpSpPr/>
          <p:nvPr/>
        </p:nvGrpSpPr>
        <p:grpSpPr>
          <a:xfrm>
            <a:off x="3003689" y="1880296"/>
            <a:ext cx="3473463" cy="3108122"/>
            <a:chOff x="8914" y="2981"/>
            <a:chExt cx="7297" cy="7566"/>
          </a:xfrm>
        </p:grpSpPr>
        <p:grpSp>
          <p:nvGrpSpPr>
            <p:cNvPr id="10" name="组合 9"/>
            <p:cNvGrpSpPr/>
            <p:nvPr/>
          </p:nvGrpSpPr>
          <p:grpSpPr>
            <a:xfrm>
              <a:off x="9052" y="2981"/>
              <a:ext cx="7014" cy="7566"/>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mj-ea"/>
                  <a:ea typeface="+mj-ea"/>
                </a:endParaRPr>
              </a:p>
            </p:txBody>
          </p:sp>
        </p:grpSp>
        <p:sp>
          <p:nvSpPr>
            <p:cNvPr id="18" name="椭圆 17"/>
            <p:cNvSpPr/>
            <p:nvPr/>
          </p:nvSpPr>
          <p:spPr>
            <a:xfrm>
              <a:off x="14402" y="7922"/>
              <a:ext cx="1809" cy="1951"/>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mj-ea"/>
                  <a:ea typeface="+mj-ea"/>
                </a:rPr>
                <a:t>1</a:t>
              </a:r>
              <a:endParaRPr lang="zh-CN" altLang="en-US" sz="2800" dirty="0">
                <a:latin typeface="+mj-ea"/>
                <a:ea typeface="+mj-ea"/>
              </a:endParaRPr>
            </a:p>
          </p:txBody>
        </p:sp>
        <p:sp>
          <p:nvSpPr>
            <p:cNvPr id="19" name="矩形 18"/>
            <p:cNvSpPr/>
            <p:nvPr/>
          </p:nvSpPr>
          <p:spPr>
            <a:xfrm>
              <a:off x="8914" y="5836"/>
              <a:ext cx="6778" cy="1873"/>
            </a:xfrm>
            <a:prstGeom prst="rect">
              <a:avLst/>
            </a:prstGeom>
          </p:spPr>
          <p:txBody>
            <a:bodyPr wrap="square">
              <a:spAutoFit/>
            </a:bodyPr>
            <a:lstStyle/>
            <a:p>
              <a:r>
                <a:rPr lang="zh-CN" altLang="en-US" sz="4400" dirty="0">
                  <a:latin typeface="+mj-ea"/>
                  <a:ea typeface="+mj-ea"/>
                </a:rPr>
                <a:t> </a:t>
              </a:r>
              <a:r>
                <a:rPr lang="zh-CN" altLang="en-US" sz="4400" b="1" dirty="0">
                  <a:latin typeface="+mj-ea"/>
                  <a:ea typeface="+mj-ea"/>
                </a:rPr>
                <a:t>封闭式基金</a:t>
              </a:r>
            </a:p>
          </p:txBody>
        </p:sp>
      </p:grpSp>
      <p:sp>
        <p:nvSpPr>
          <p:cNvPr id="22" name="TextBox 20"/>
          <p:cNvSpPr txBox="1"/>
          <p:nvPr/>
        </p:nvSpPr>
        <p:spPr>
          <a:xfrm>
            <a:off x="1750919" y="5287773"/>
            <a:ext cx="5975668" cy="4924425"/>
          </a:xfrm>
          <a:prstGeom prst="rect">
            <a:avLst/>
          </a:prstGeom>
          <a:noFill/>
        </p:spPr>
        <p:txBody>
          <a:bodyPr wrap="square" lIns="0" tIns="0" rIns="0" bIns="0" rtlCol="0">
            <a:spAutoFit/>
          </a:bodyPr>
          <a:lstStyle/>
          <a:p>
            <a:pPr algn="l" eaLnBrk="1"/>
            <a:r>
              <a:rPr lang="zh-CN" altLang="en-US" sz="3200" dirty="0">
                <a:solidFill>
                  <a:schemeClr val="tx1"/>
                </a:solidFill>
                <a:ea typeface="+mj-ea"/>
              </a:rPr>
              <a:t>①</a:t>
            </a:r>
            <a:r>
              <a:rPr lang="zh-CN" altLang="en-US" sz="3200" dirty="0">
                <a:solidFill>
                  <a:srgbClr val="C00000"/>
                </a:solidFill>
                <a:ea typeface="+mj-ea"/>
              </a:rPr>
              <a:t>存续期</a:t>
            </a:r>
            <a:r>
              <a:rPr lang="zh-CN" altLang="en-US" sz="3200" dirty="0">
                <a:solidFill>
                  <a:schemeClr val="tx1"/>
                </a:solidFill>
                <a:ea typeface="+mj-ea"/>
              </a:rPr>
              <a:t>不得低于</a:t>
            </a:r>
            <a:r>
              <a:rPr lang="zh-CN" altLang="en-US" sz="3200" dirty="0">
                <a:solidFill>
                  <a:srgbClr val="C00000"/>
                </a:solidFill>
              </a:rPr>
              <a:t>1年</a:t>
            </a:r>
            <a:r>
              <a:rPr lang="zh-CN" altLang="en-US" sz="3200" dirty="0">
                <a:solidFill>
                  <a:schemeClr val="tx1"/>
                </a:solidFill>
                <a:ea typeface="+mj-ea"/>
              </a:rPr>
              <a:t>，并在基金合同中约定</a:t>
            </a:r>
            <a:r>
              <a:rPr lang="zh-CN" altLang="en-US" sz="3200" dirty="0">
                <a:solidFill>
                  <a:srgbClr val="C00000"/>
                </a:solidFill>
              </a:rPr>
              <a:t>定期分红</a:t>
            </a:r>
            <a:r>
              <a:rPr lang="zh-CN" altLang="en-US" sz="3200" dirty="0">
                <a:solidFill>
                  <a:schemeClr val="tx1"/>
                </a:solidFill>
                <a:ea typeface="+mj-ea"/>
              </a:rPr>
              <a:t>安排；</a:t>
            </a:r>
          </a:p>
          <a:p>
            <a:pPr algn="l" eaLnBrk="1"/>
            <a:r>
              <a:rPr lang="zh-CN" altLang="en-US" sz="3200" dirty="0">
                <a:solidFill>
                  <a:schemeClr val="tx1"/>
                </a:solidFill>
                <a:ea typeface="+mj-ea"/>
              </a:rPr>
              <a:t>②投资者</a:t>
            </a:r>
            <a:r>
              <a:rPr lang="zh-CN" altLang="en-US" sz="3200" dirty="0">
                <a:solidFill>
                  <a:srgbClr val="C00000"/>
                </a:solidFill>
              </a:rPr>
              <a:t>不得</a:t>
            </a:r>
            <a:r>
              <a:rPr lang="zh-CN" altLang="en-US" sz="3200" dirty="0">
                <a:solidFill>
                  <a:schemeClr val="tx1"/>
                </a:solidFill>
                <a:ea typeface="+mj-ea"/>
              </a:rPr>
              <a:t>为开放式私募证券投资基金、资产管理产品；</a:t>
            </a:r>
          </a:p>
          <a:p>
            <a:pPr algn="l" eaLnBrk="1"/>
            <a:r>
              <a:rPr lang="zh-CN" altLang="en-US" sz="3200" dirty="0">
                <a:solidFill>
                  <a:schemeClr val="tx1"/>
                </a:solidFill>
                <a:ea typeface="+mj-ea"/>
              </a:rPr>
              <a:t>③上层产品的到期日要晚于本产品的到期日。</a:t>
            </a:r>
            <a:endParaRPr lang="en-US" altLang="zh-CN" sz="3200" dirty="0">
              <a:solidFill>
                <a:schemeClr val="tx1"/>
              </a:solidFill>
              <a:ea typeface="+mj-ea"/>
            </a:endParaRPr>
          </a:p>
          <a:p>
            <a:pPr algn="l" eaLnBrk="1"/>
            <a:r>
              <a:rPr lang="zh-CN" altLang="en-US" sz="3200" b="1" dirty="0">
                <a:solidFill>
                  <a:schemeClr val="bg2"/>
                </a:solidFill>
              </a:rPr>
              <a:t>注：开放式、封闭式基金是</a:t>
            </a:r>
            <a:r>
              <a:rPr lang="en-US" altLang="zh-CN" sz="3200" b="1" dirty="0">
                <a:solidFill>
                  <a:schemeClr val="bg2"/>
                </a:solidFill>
              </a:rPr>
              <a:t>《</a:t>
            </a:r>
            <a:r>
              <a:rPr lang="zh-CN" altLang="en-US" sz="3200" b="1" dirty="0">
                <a:solidFill>
                  <a:schemeClr val="bg2"/>
                </a:solidFill>
              </a:rPr>
              <a:t>基金法</a:t>
            </a:r>
            <a:r>
              <a:rPr lang="en-US" altLang="zh-CN" sz="3200" b="1" dirty="0">
                <a:solidFill>
                  <a:schemeClr val="bg2"/>
                </a:solidFill>
              </a:rPr>
              <a:t>》</a:t>
            </a:r>
            <a:r>
              <a:rPr lang="zh-CN" altLang="en-US" sz="3200" b="1" dirty="0">
                <a:solidFill>
                  <a:schemeClr val="bg2"/>
                </a:solidFill>
              </a:rPr>
              <a:t>中概念，封闭式基金在存续基金不办理申购、赎回，全封闭。</a:t>
            </a:r>
          </a:p>
        </p:txBody>
      </p:sp>
      <p:sp>
        <p:nvSpPr>
          <p:cNvPr id="23" name="圆角矩形 22"/>
          <p:cNvSpPr/>
          <p:nvPr/>
        </p:nvSpPr>
        <p:spPr>
          <a:xfrm>
            <a:off x="9167664" y="3810746"/>
            <a:ext cx="15004246" cy="8474710"/>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4" name="组合 23"/>
          <p:cNvGrpSpPr/>
          <p:nvPr/>
        </p:nvGrpSpPr>
        <p:grpSpPr>
          <a:xfrm>
            <a:off x="15208657" y="1864660"/>
            <a:ext cx="3337154" cy="2939226"/>
            <a:chOff x="9052" y="2981"/>
            <a:chExt cx="7159" cy="7566"/>
          </a:xfrm>
        </p:grpSpPr>
        <p:grpSp>
          <p:nvGrpSpPr>
            <p:cNvPr id="25" name="组合 24"/>
            <p:cNvGrpSpPr/>
            <p:nvPr/>
          </p:nvGrpSpPr>
          <p:grpSpPr>
            <a:xfrm>
              <a:off x="9052" y="2981"/>
              <a:ext cx="7014" cy="7566"/>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j-ea"/>
                  <a:ea typeface="+mj-ea"/>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j-ea"/>
                  <a:ea typeface="+mj-ea"/>
                </a:endParaRPr>
              </a:p>
            </p:txBody>
          </p:sp>
        </p:grpSp>
        <p:sp>
          <p:nvSpPr>
            <p:cNvPr id="28" name="椭圆 27"/>
            <p:cNvSpPr/>
            <p:nvPr/>
          </p:nvSpPr>
          <p:spPr>
            <a:xfrm>
              <a:off x="14402" y="7922"/>
              <a:ext cx="1809" cy="1951"/>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mj-ea"/>
                  <a:ea typeface="+mj-ea"/>
                </a:rPr>
                <a:t>2</a:t>
              </a:r>
              <a:endParaRPr lang="zh-CN" altLang="en-US" sz="2400" dirty="0">
                <a:latin typeface="+mj-ea"/>
                <a:ea typeface="+mj-ea"/>
              </a:endParaRPr>
            </a:p>
          </p:txBody>
        </p:sp>
        <p:sp>
          <p:nvSpPr>
            <p:cNvPr id="29" name="矩形 28"/>
            <p:cNvSpPr/>
            <p:nvPr/>
          </p:nvSpPr>
          <p:spPr>
            <a:xfrm>
              <a:off x="9052" y="5197"/>
              <a:ext cx="6778" cy="3090"/>
            </a:xfrm>
            <a:prstGeom prst="rect">
              <a:avLst/>
            </a:prstGeom>
          </p:spPr>
          <p:txBody>
            <a:bodyPr wrap="square">
              <a:spAutoFit/>
            </a:bodyPr>
            <a:lstStyle/>
            <a:p>
              <a:r>
                <a:rPr lang="zh-CN" altLang="en-US" sz="3600" dirty="0">
                  <a:latin typeface="+mj-ea"/>
                  <a:ea typeface="+mj-ea"/>
                </a:rPr>
                <a:t> </a:t>
              </a:r>
              <a:r>
                <a:rPr lang="zh-CN" altLang="en-US" sz="3600" b="1" dirty="0">
                  <a:latin typeface="+mj-ea"/>
                  <a:ea typeface="+mj-ea"/>
                </a:rPr>
                <a:t>开放式基金</a:t>
              </a:r>
              <a:r>
                <a:rPr lang="zh-CN" altLang="en-US" sz="3600" b="1" dirty="0">
                  <a:latin typeface="+mj-ea"/>
                </a:rPr>
                <a:t>（开放频率）</a:t>
              </a:r>
              <a:endParaRPr lang="zh-CN" altLang="en-US" sz="3600" b="1" dirty="0">
                <a:latin typeface="+mj-ea"/>
                <a:ea typeface="+mj-ea"/>
              </a:endParaRPr>
            </a:p>
          </p:txBody>
        </p:sp>
      </p:grpSp>
      <p:sp>
        <p:nvSpPr>
          <p:cNvPr id="30" name="TextBox 20"/>
          <p:cNvSpPr txBox="1"/>
          <p:nvPr/>
        </p:nvSpPr>
        <p:spPr>
          <a:xfrm>
            <a:off x="9684475" y="4900724"/>
            <a:ext cx="14079255" cy="5045677"/>
          </a:xfrm>
          <a:prstGeom prst="rect">
            <a:avLst/>
          </a:prstGeom>
          <a:noFill/>
        </p:spPr>
        <p:txBody>
          <a:bodyPr wrap="square" lIns="0" tIns="0" rIns="0" bIns="0" rtlCol="0">
            <a:spAutoFit/>
          </a:bodyPr>
          <a:lstStyle/>
          <a:p>
            <a:pPr algn="l" eaLnBrk="1">
              <a:lnSpc>
                <a:spcPct val="150000"/>
              </a:lnSpc>
            </a:pPr>
            <a:r>
              <a:rPr lang="zh-CN" altLang="en-US" sz="3200" dirty="0">
                <a:solidFill>
                  <a:schemeClr val="tx1"/>
                </a:solidFill>
                <a:sym typeface="+mn-ea"/>
              </a:rPr>
              <a:t>①</a:t>
            </a:r>
            <a:r>
              <a:rPr lang="zh-CN" altLang="en-US" sz="3200" dirty="0">
                <a:solidFill>
                  <a:schemeClr val="tx1"/>
                </a:solidFill>
              </a:rPr>
              <a:t>开放频率一般性规定：至多</a:t>
            </a:r>
            <a:r>
              <a:rPr lang="zh-CN" altLang="en-US" sz="3200" dirty="0">
                <a:solidFill>
                  <a:srgbClr val="C00000"/>
                </a:solidFill>
              </a:rPr>
              <a:t>每周开放一次</a:t>
            </a:r>
            <a:r>
              <a:rPr lang="zh-CN" altLang="en-US" sz="3200" dirty="0">
                <a:solidFill>
                  <a:schemeClr val="tx1"/>
                </a:solidFill>
              </a:rPr>
              <a:t>申购、赎回，每次开放不得超过</a:t>
            </a:r>
            <a:r>
              <a:rPr lang="zh-CN" altLang="en-US" sz="3200" dirty="0">
                <a:solidFill>
                  <a:srgbClr val="C00000"/>
                </a:solidFill>
              </a:rPr>
              <a:t>2天</a:t>
            </a:r>
            <a:r>
              <a:rPr lang="zh-CN" altLang="en-US" sz="3200" dirty="0">
                <a:solidFill>
                  <a:schemeClr val="tx1"/>
                </a:solidFill>
              </a:rPr>
              <a:t>。</a:t>
            </a:r>
            <a:r>
              <a:rPr lang="zh-CN" altLang="en-US" sz="3200" b="1" dirty="0">
                <a:solidFill>
                  <a:srgbClr val="C00000"/>
                </a:solidFill>
              </a:rPr>
              <a:t>（注：</a:t>
            </a:r>
            <a:r>
              <a:rPr lang="zh-CN" altLang="zh-CN" sz="3200" b="1" dirty="0">
                <a:solidFill>
                  <a:srgbClr val="C00000"/>
                </a:solidFill>
              </a:rPr>
              <a:t>不可分开</a:t>
            </a:r>
            <a:r>
              <a:rPr lang="en-US" altLang="zh-CN" sz="3200" b="1" dirty="0">
                <a:solidFill>
                  <a:srgbClr val="C00000"/>
                </a:solidFill>
              </a:rPr>
              <a:t>2</a:t>
            </a:r>
            <a:r>
              <a:rPr lang="zh-CN" altLang="zh-CN" sz="3200" b="1" dirty="0">
                <a:solidFill>
                  <a:srgbClr val="C00000"/>
                </a:solidFill>
              </a:rPr>
              <a:t>天开放，如分开</a:t>
            </a:r>
            <a:r>
              <a:rPr lang="en-US" altLang="zh-CN" sz="3200" b="1" dirty="0">
                <a:solidFill>
                  <a:srgbClr val="C00000"/>
                </a:solidFill>
              </a:rPr>
              <a:t>2</a:t>
            </a:r>
            <a:r>
              <a:rPr lang="zh-CN" altLang="zh-CN" sz="3200" b="1" dirty="0">
                <a:solidFill>
                  <a:srgbClr val="C00000"/>
                </a:solidFill>
              </a:rPr>
              <a:t>天开放就是开放两次</a:t>
            </a:r>
            <a:r>
              <a:rPr lang="zh-CN" altLang="en-US" sz="3200" b="1" dirty="0">
                <a:solidFill>
                  <a:srgbClr val="C00000"/>
                </a:solidFill>
              </a:rPr>
              <a:t>）</a:t>
            </a:r>
          </a:p>
          <a:p>
            <a:pPr algn="l">
              <a:lnSpc>
                <a:spcPct val="150000"/>
              </a:lnSpc>
            </a:pPr>
            <a:r>
              <a:rPr lang="zh-CN" altLang="en-US" sz="3200" dirty="0">
                <a:solidFill>
                  <a:schemeClr val="tx1"/>
                </a:solidFill>
                <a:sym typeface="+mn-ea"/>
              </a:rPr>
              <a:t>②</a:t>
            </a:r>
            <a:r>
              <a:rPr lang="zh-CN" altLang="en-US" sz="3200" dirty="0">
                <a:solidFill>
                  <a:schemeClr val="tx1"/>
                </a:solidFill>
              </a:rPr>
              <a:t>开放频率特别规定：如果投向</a:t>
            </a:r>
            <a:r>
              <a:rPr lang="zh-CN" altLang="en-US" sz="3200" dirty="0">
                <a:solidFill>
                  <a:srgbClr val="C00000"/>
                </a:solidFill>
              </a:rPr>
              <a:t>AA级及以下信用债（可转债除外）、流动性受限资产</a:t>
            </a:r>
            <a:r>
              <a:rPr lang="zh-CN" altLang="en-US" sz="3200" dirty="0">
                <a:solidFill>
                  <a:schemeClr val="tx1"/>
                </a:solidFill>
              </a:rPr>
              <a:t>合计超过基金净资产</a:t>
            </a:r>
            <a:r>
              <a:rPr lang="zh-CN" altLang="en-US" sz="3200" dirty="0">
                <a:solidFill>
                  <a:srgbClr val="C00000"/>
                </a:solidFill>
              </a:rPr>
              <a:t>20%</a:t>
            </a:r>
            <a:r>
              <a:rPr lang="zh-CN" altLang="en-US" sz="3200" dirty="0">
                <a:solidFill>
                  <a:schemeClr val="tx1"/>
                </a:solidFill>
              </a:rPr>
              <a:t>的，开放的频率则是</a:t>
            </a:r>
            <a:r>
              <a:rPr lang="zh-CN" altLang="en-US" sz="3200" dirty="0">
                <a:solidFill>
                  <a:srgbClr val="C00000"/>
                </a:solidFill>
              </a:rPr>
              <a:t>每季度一次</a:t>
            </a:r>
            <a:r>
              <a:rPr lang="zh-CN" altLang="en-US" sz="3200" dirty="0">
                <a:solidFill>
                  <a:schemeClr val="tx1"/>
                </a:solidFill>
              </a:rPr>
              <a:t>，每次开放不得超过</a:t>
            </a:r>
            <a:r>
              <a:rPr lang="zh-CN" altLang="en-US" sz="3200" dirty="0">
                <a:solidFill>
                  <a:srgbClr val="C00000"/>
                </a:solidFill>
              </a:rPr>
              <a:t>5天</a:t>
            </a:r>
            <a:r>
              <a:rPr lang="zh-CN" altLang="en-US" sz="3200" dirty="0">
                <a:solidFill>
                  <a:schemeClr val="tx1"/>
                </a:solidFill>
              </a:rPr>
              <a:t>。</a:t>
            </a:r>
            <a:r>
              <a:rPr lang="zh-CN" altLang="en-US" sz="3200" b="1" dirty="0">
                <a:solidFill>
                  <a:schemeClr val="bg2"/>
                </a:solidFill>
              </a:rPr>
              <a:t>（注：</a:t>
            </a:r>
            <a:r>
              <a:rPr lang="zh-CN" altLang="zh-CN" b="1" dirty="0">
                <a:solidFill>
                  <a:schemeClr val="bg2"/>
                </a:solidFill>
              </a:rPr>
              <a:t>设置合同条款时应当明确投资</a:t>
            </a:r>
            <a:r>
              <a:rPr lang="en-US" altLang="zh-CN" b="1" dirty="0">
                <a:solidFill>
                  <a:schemeClr val="bg2"/>
                </a:solidFill>
              </a:rPr>
              <a:t>AA</a:t>
            </a:r>
            <a:r>
              <a:rPr lang="zh-CN" altLang="zh-CN" b="1" dirty="0">
                <a:solidFill>
                  <a:schemeClr val="bg2"/>
                </a:solidFill>
              </a:rPr>
              <a:t>级及以下信用债、流动性受限资产比例</a:t>
            </a:r>
            <a:r>
              <a:rPr lang="zh-CN" altLang="en-US" b="1" dirty="0">
                <a:solidFill>
                  <a:schemeClr val="bg2"/>
                </a:solidFill>
              </a:rPr>
              <a:t>，</a:t>
            </a:r>
            <a:r>
              <a:rPr lang="zh-CN" altLang="zh-CN" b="1" dirty="0">
                <a:solidFill>
                  <a:schemeClr val="bg2"/>
                </a:solidFill>
              </a:rPr>
              <a:t>客观上比释义中列举的流动性受限资产更难变现的资产都属于流动性受限资产。</a:t>
            </a:r>
            <a:r>
              <a:rPr lang="zh-CN" altLang="en-US" sz="3200" b="1" dirty="0">
                <a:solidFill>
                  <a:schemeClr val="bg2"/>
                </a:solidFill>
              </a:rPr>
              <a:t>）</a:t>
            </a:r>
          </a:p>
        </p:txBody>
      </p:sp>
      <p:sp>
        <p:nvSpPr>
          <p:cNvPr id="31" name="线形标注 1(带强调线) 30"/>
          <p:cNvSpPr/>
          <p:nvPr/>
        </p:nvSpPr>
        <p:spPr>
          <a:xfrm>
            <a:off x="4919192" y="10309400"/>
            <a:ext cx="16561682" cy="2955581"/>
          </a:xfrm>
          <a:prstGeom prst="accentCallout1">
            <a:avLst>
              <a:gd name="adj1" fmla="val -5073"/>
              <a:gd name="adj2" fmla="val 17772"/>
              <a:gd name="adj3" fmla="val -100629"/>
              <a:gd name="adj4" fmla="val 24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en-US" altLang="zh-CN" b="1" dirty="0"/>
              <a:t>       </a:t>
            </a:r>
            <a:r>
              <a:rPr lang="zh-CN" altLang="en-US" b="1" dirty="0"/>
              <a:t>链接：</a:t>
            </a:r>
            <a:r>
              <a:rPr lang="zh-CN" altLang="en-US" dirty="0"/>
              <a:t>流动性受限资产：是指由于法律法规、监管、合同或操作障碍等原因无法以合理价格予以变现的资产，包括</a:t>
            </a:r>
            <a:r>
              <a:rPr lang="zh-CN" altLang="en-US" b="1" dirty="0"/>
              <a:t>到期日在10个交易日以上的逆回购与银行定期存款（含协议约定有条件提前支取的银行存款）、资产支持证券（票据）、流动受限的新股以及非公开发行股票、停牌股票、因发行人债务违约无法进行转让或交易的债券和非金融企业债务融资工具</a:t>
            </a:r>
            <a:r>
              <a:rPr lang="zh-CN" altLang="en-US" dirty="0"/>
              <a:t>等资产。</a:t>
            </a:r>
          </a:p>
        </p:txBody>
      </p:sp>
      <p:sp>
        <p:nvSpPr>
          <p:cNvPr id="5" name="等腰三角形 5">
            <a:extLst>
              <a:ext uri="{FF2B5EF4-FFF2-40B4-BE49-F238E27FC236}">
                <a16:creationId xmlns:a16="http://schemas.microsoft.com/office/drawing/2014/main" id="{D111C958-0F35-2C6B-2CBE-DA5141AC41C5}"/>
              </a:ext>
            </a:extLst>
          </p:cNvPr>
          <p:cNvSpPr/>
          <p:nvPr/>
        </p:nvSpPr>
        <p:spPr>
          <a:xfrm rot="5400000">
            <a:off x="1513790" y="1259132"/>
            <a:ext cx="864097" cy="244827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800" dirty="0">
                <a:solidFill>
                  <a:schemeClr val="bg1"/>
                </a:solidFill>
                <a:latin typeface="微软雅黑" panose="020B0503020204020204" charset="-122"/>
                <a:ea typeface="微软雅黑" panose="020B0503020204020204" charset="-122"/>
              </a:rPr>
              <a:t>提示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7">
            <a:extLst>
              <a:ext uri="{FF2B5EF4-FFF2-40B4-BE49-F238E27FC236}">
                <a16:creationId xmlns:a16="http://schemas.microsoft.com/office/drawing/2014/main" id="{D05FDA9B-9119-4DFF-9221-166CB903C909}"/>
              </a:ext>
            </a:extLst>
          </p:cNvPr>
          <p:cNvSpPr/>
          <p:nvPr/>
        </p:nvSpPr>
        <p:spPr>
          <a:xfrm>
            <a:off x="3479032" y="2475620"/>
            <a:ext cx="18578064" cy="588842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8" name="圆角矩形 7"/>
          <p:cNvSpPr/>
          <p:nvPr/>
        </p:nvSpPr>
        <p:spPr>
          <a:xfrm>
            <a:off x="3695056" y="9162256"/>
            <a:ext cx="18578064" cy="3918068"/>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1" name="组合 20"/>
          <p:cNvGrpSpPr/>
          <p:nvPr/>
        </p:nvGrpSpPr>
        <p:grpSpPr>
          <a:xfrm>
            <a:off x="1318792" y="9535879"/>
            <a:ext cx="3121706" cy="3069982"/>
            <a:chOff x="8914" y="2981"/>
            <a:chExt cx="7161" cy="7566"/>
          </a:xfrm>
        </p:grpSpPr>
        <p:grpSp>
          <p:nvGrpSpPr>
            <p:cNvPr id="10" name="组合 9"/>
            <p:cNvGrpSpPr/>
            <p:nvPr/>
          </p:nvGrpSpPr>
          <p:grpSpPr>
            <a:xfrm>
              <a:off x="9052" y="2981"/>
              <a:ext cx="7014" cy="7566"/>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8" name="椭圆 17"/>
            <p:cNvSpPr/>
            <p:nvPr/>
          </p:nvSpPr>
          <p:spPr>
            <a:xfrm>
              <a:off x="14266" y="7892"/>
              <a:ext cx="1809" cy="1951"/>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j-ea"/>
                  <a:ea typeface="+mj-ea"/>
                </a:rPr>
                <a:t>3</a:t>
              </a:r>
              <a:endParaRPr lang="zh-CN" altLang="en-US" dirty="0">
                <a:latin typeface="+mj-ea"/>
                <a:ea typeface="+mj-ea"/>
              </a:endParaRPr>
            </a:p>
          </p:txBody>
        </p:sp>
        <p:sp>
          <p:nvSpPr>
            <p:cNvPr id="19" name="矩形 18"/>
            <p:cNvSpPr/>
            <p:nvPr/>
          </p:nvSpPr>
          <p:spPr>
            <a:xfrm>
              <a:off x="8914" y="5836"/>
              <a:ext cx="6778" cy="1823"/>
            </a:xfrm>
            <a:prstGeom prst="rect">
              <a:avLst/>
            </a:prstGeom>
          </p:spPr>
          <p:txBody>
            <a:bodyPr wrap="square">
              <a:spAutoFit/>
            </a:bodyPr>
            <a:lstStyle/>
            <a:p>
              <a:r>
                <a:rPr lang="zh-CN" altLang="en-US" sz="4800" dirty="0">
                  <a:latin typeface="+mj-ea"/>
                  <a:ea typeface="+mj-ea"/>
                </a:rPr>
                <a:t> </a:t>
              </a:r>
              <a:r>
                <a:rPr lang="zh-CN" altLang="en-US" sz="4800" b="1" dirty="0">
                  <a:latin typeface="+mj-ea"/>
                  <a:ea typeface="+mj-ea"/>
                </a:rPr>
                <a:t>新老划断</a:t>
              </a:r>
            </a:p>
          </p:txBody>
        </p:sp>
      </p:grpSp>
      <p:sp>
        <p:nvSpPr>
          <p:cNvPr id="22" name="TextBox 20"/>
          <p:cNvSpPr txBox="1"/>
          <p:nvPr/>
        </p:nvSpPr>
        <p:spPr>
          <a:xfrm>
            <a:off x="5567264" y="10017958"/>
            <a:ext cx="15625840" cy="1748171"/>
          </a:xfrm>
          <a:prstGeom prst="rect">
            <a:avLst/>
          </a:prstGeom>
          <a:noFill/>
        </p:spPr>
        <p:txBody>
          <a:bodyPr wrap="square" lIns="0" tIns="0" rIns="0" bIns="0" rtlCol="0">
            <a:spAutoFit/>
          </a:bodyPr>
          <a:lstStyle/>
          <a:p>
            <a:pPr algn="l" eaLnBrk="1">
              <a:lnSpc>
                <a:spcPct val="150000"/>
              </a:lnSpc>
            </a:pPr>
            <a:r>
              <a:rPr lang="zh-CN" altLang="en-US" sz="4000" dirty="0">
                <a:solidFill>
                  <a:schemeClr val="tx1"/>
                </a:solidFill>
                <a:ea typeface="+mj-ea"/>
              </a:rPr>
              <a:t>  对于《运作指引》</a:t>
            </a:r>
            <a:r>
              <a:rPr lang="zh-CN" altLang="en-US" sz="4000" b="1" dirty="0">
                <a:solidFill>
                  <a:schemeClr val="tx1"/>
                </a:solidFill>
                <a:ea typeface="+mj-ea"/>
              </a:rPr>
              <a:t>发布前</a:t>
            </a:r>
            <a:r>
              <a:rPr lang="zh-CN" altLang="en-US" sz="4000" dirty="0">
                <a:solidFill>
                  <a:schemeClr val="tx1"/>
                </a:solidFill>
                <a:ea typeface="+mj-ea"/>
              </a:rPr>
              <a:t>已备案的私募证券基金的申购赎回及锁定期安排不受前述条款影响，不作强制整改要求。</a:t>
            </a:r>
          </a:p>
        </p:txBody>
      </p:sp>
      <p:sp>
        <p:nvSpPr>
          <p:cNvPr id="4" name="标题 3"/>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开放安排及锁定期相关规定</a:t>
            </a:r>
          </a:p>
        </p:txBody>
      </p:sp>
      <p:grpSp>
        <p:nvGrpSpPr>
          <p:cNvPr id="20" name="组合 19">
            <a:extLst>
              <a:ext uri="{FF2B5EF4-FFF2-40B4-BE49-F238E27FC236}">
                <a16:creationId xmlns:a16="http://schemas.microsoft.com/office/drawing/2014/main" id="{8D03180D-E348-4AAB-BD1A-DB09E54A83F5}"/>
              </a:ext>
            </a:extLst>
          </p:cNvPr>
          <p:cNvGrpSpPr/>
          <p:nvPr/>
        </p:nvGrpSpPr>
        <p:grpSpPr>
          <a:xfrm>
            <a:off x="1110334" y="3702750"/>
            <a:ext cx="3259505" cy="2939226"/>
            <a:chOff x="8981" y="2981"/>
            <a:chExt cx="7230" cy="7566"/>
          </a:xfrm>
        </p:grpSpPr>
        <p:grpSp>
          <p:nvGrpSpPr>
            <p:cNvPr id="23" name="组合 22">
              <a:extLst>
                <a:ext uri="{FF2B5EF4-FFF2-40B4-BE49-F238E27FC236}">
                  <a16:creationId xmlns:a16="http://schemas.microsoft.com/office/drawing/2014/main" id="{E646409E-71C0-46C5-93BB-1CFE29CBFB63}"/>
                </a:ext>
              </a:extLst>
            </p:cNvPr>
            <p:cNvGrpSpPr/>
            <p:nvPr/>
          </p:nvGrpSpPr>
          <p:grpSpPr>
            <a:xfrm>
              <a:off x="9052" y="2981"/>
              <a:ext cx="7014" cy="7566"/>
              <a:chOff x="304800" y="673100"/>
              <a:chExt cx="4000500" cy="4000500"/>
            </a:xfrm>
            <a:effectLst>
              <a:outerShdw blurRad="444500" dist="254000" dir="8100000" algn="tr" rotWithShape="0">
                <a:prstClr val="black">
                  <a:alpha val="50000"/>
                </a:prstClr>
              </a:outerShdw>
            </a:effectLst>
          </p:grpSpPr>
          <p:sp>
            <p:nvSpPr>
              <p:cNvPr id="26" name="同心圆 25">
                <a:extLst>
                  <a:ext uri="{FF2B5EF4-FFF2-40B4-BE49-F238E27FC236}">
                    <a16:creationId xmlns:a16="http://schemas.microsoft.com/office/drawing/2014/main" id="{3FB80D23-0E53-460D-B758-0C48A964110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27" name="椭圆 26">
                <a:extLst>
                  <a:ext uri="{FF2B5EF4-FFF2-40B4-BE49-F238E27FC236}">
                    <a16:creationId xmlns:a16="http://schemas.microsoft.com/office/drawing/2014/main" id="{54E78321-16C6-4EFE-B5F6-96CD78512B78}"/>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j-ea"/>
                  <a:ea typeface="+mj-ea"/>
                </a:endParaRPr>
              </a:p>
            </p:txBody>
          </p:sp>
        </p:grpSp>
        <p:sp>
          <p:nvSpPr>
            <p:cNvPr id="24" name="椭圆 23">
              <a:extLst>
                <a:ext uri="{FF2B5EF4-FFF2-40B4-BE49-F238E27FC236}">
                  <a16:creationId xmlns:a16="http://schemas.microsoft.com/office/drawing/2014/main" id="{237C8FDE-FBBB-40AE-9685-D316513AE069}"/>
                </a:ext>
              </a:extLst>
            </p:cNvPr>
            <p:cNvSpPr/>
            <p:nvPr/>
          </p:nvSpPr>
          <p:spPr>
            <a:xfrm>
              <a:off x="14402" y="7922"/>
              <a:ext cx="1809" cy="1951"/>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2</a:t>
              </a:r>
              <a:endParaRPr lang="zh-CN" altLang="en-US" sz="2000" dirty="0">
                <a:latin typeface="+mj-ea"/>
                <a:ea typeface="+mj-ea"/>
              </a:endParaRPr>
            </a:p>
          </p:txBody>
        </p:sp>
        <p:sp>
          <p:nvSpPr>
            <p:cNvPr id="25" name="矩形 24">
              <a:extLst>
                <a:ext uri="{FF2B5EF4-FFF2-40B4-BE49-F238E27FC236}">
                  <a16:creationId xmlns:a16="http://schemas.microsoft.com/office/drawing/2014/main" id="{20C29233-A488-4DC2-A217-6F1F140E84C7}"/>
                </a:ext>
              </a:extLst>
            </p:cNvPr>
            <p:cNvSpPr/>
            <p:nvPr/>
          </p:nvSpPr>
          <p:spPr>
            <a:xfrm>
              <a:off x="8981" y="5377"/>
              <a:ext cx="6778" cy="2773"/>
            </a:xfrm>
            <a:prstGeom prst="rect">
              <a:avLst/>
            </a:prstGeom>
          </p:spPr>
          <p:txBody>
            <a:bodyPr wrap="square">
              <a:spAutoFit/>
            </a:bodyPr>
            <a:lstStyle/>
            <a:p>
              <a:r>
                <a:rPr lang="zh-CN" altLang="en-US" sz="3200" dirty="0">
                  <a:latin typeface="+mj-ea"/>
                  <a:ea typeface="+mj-ea"/>
                </a:rPr>
                <a:t> </a:t>
              </a:r>
              <a:r>
                <a:rPr lang="zh-CN" altLang="en-US" sz="3200" b="1" dirty="0">
                  <a:latin typeface="+mj-ea"/>
                  <a:ea typeface="+mj-ea"/>
                </a:rPr>
                <a:t>开放式基金</a:t>
              </a:r>
              <a:endParaRPr lang="en-US" altLang="zh-CN" sz="3200" b="1" dirty="0">
                <a:latin typeface="+mj-ea"/>
                <a:ea typeface="+mj-ea"/>
              </a:endParaRPr>
            </a:p>
            <a:p>
              <a:r>
                <a:rPr lang="zh-CN" altLang="en-US" sz="3200" b="1" dirty="0">
                  <a:latin typeface="+mj-ea"/>
                </a:rPr>
                <a:t>（锁定期）</a:t>
              </a:r>
              <a:endParaRPr lang="zh-CN" altLang="en-US" sz="3200" b="1" dirty="0">
                <a:latin typeface="+mj-ea"/>
                <a:ea typeface="+mj-ea"/>
              </a:endParaRPr>
            </a:p>
          </p:txBody>
        </p:sp>
      </p:grpSp>
      <p:sp>
        <p:nvSpPr>
          <p:cNvPr id="3" name="矩形 2">
            <a:extLst>
              <a:ext uri="{FF2B5EF4-FFF2-40B4-BE49-F238E27FC236}">
                <a16:creationId xmlns:a16="http://schemas.microsoft.com/office/drawing/2014/main" id="{92CFF5B0-F4E5-4D9B-A415-98D495322E51}"/>
              </a:ext>
            </a:extLst>
          </p:cNvPr>
          <p:cNvSpPr/>
          <p:nvPr/>
        </p:nvSpPr>
        <p:spPr>
          <a:xfrm>
            <a:off x="4652781" y="2819473"/>
            <a:ext cx="17436476" cy="5184176"/>
          </a:xfrm>
          <a:prstGeom prst="rect">
            <a:avLst/>
          </a:prstGeom>
        </p:spPr>
        <p:txBody>
          <a:bodyPr wrap="square">
            <a:spAutoFit/>
          </a:bodyPr>
          <a:lstStyle/>
          <a:p>
            <a:pPr algn="l" eaLnBrk="1">
              <a:lnSpc>
                <a:spcPct val="150000"/>
              </a:lnSpc>
            </a:pPr>
            <a:r>
              <a:rPr lang="zh-CN" altLang="en-US" sz="3200" dirty="0">
                <a:solidFill>
                  <a:schemeClr val="tx1"/>
                </a:solidFill>
                <a:sym typeface="+mn-ea"/>
              </a:rPr>
              <a:t>③</a:t>
            </a:r>
            <a:r>
              <a:rPr lang="zh-CN" altLang="en-US" sz="3200" dirty="0">
                <a:solidFill>
                  <a:schemeClr val="tx1"/>
                </a:solidFill>
              </a:rPr>
              <a:t>锁定期规定：管理人“内部资金”的锁定期由征求意见稿中的12个月改为本次《运作指引》的</a:t>
            </a:r>
            <a:r>
              <a:rPr lang="zh-CN" altLang="en-US" sz="3200" dirty="0">
                <a:solidFill>
                  <a:schemeClr val="bg2"/>
                </a:solidFill>
              </a:rPr>
              <a:t>6个月</a:t>
            </a:r>
            <a:r>
              <a:rPr lang="zh-CN" altLang="en-US" sz="3200" dirty="0">
                <a:solidFill>
                  <a:schemeClr val="tx1"/>
                </a:solidFill>
              </a:rPr>
              <a:t>，进行了适度放宽；对于“外部资金”，可以设锁定期（不少于</a:t>
            </a:r>
            <a:r>
              <a:rPr lang="zh-CN" altLang="en-US" sz="3200" dirty="0">
                <a:solidFill>
                  <a:schemeClr val="bg2"/>
                </a:solidFill>
              </a:rPr>
              <a:t>3个月</a:t>
            </a:r>
            <a:r>
              <a:rPr lang="zh-CN" altLang="en-US" sz="3200" dirty="0">
                <a:solidFill>
                  <a:schemeClr val="tx1"/>
                </a:solidFill>
              </a:rPr>
              <a:t>的锁定期），也可以设置短期赎回费安排，且赎回费归入基金财产。</a:t>
            </a:r>
            <a:endParaRPr lang="en-US" altLang="zh-CN" sz="3200" dirty="0">
              <a:solidFill>
                <a:schemeClr val="tx1"/>
              </a:solidFill>
            </a:endParaRPr>
          </a:p>
          <a:p>
            <a:pPr algn="l" eaLnBrk="1">
              <a:lnSpc>
                <a:spcPct val="150000"/>
              </a:lnSpc>
            </a:pPr>
            <a:r>
              <a:rPr lang="zh-CN" altLang="en-US" sz="3200" b="1" dirty="0">
                <a:solidFill>
                  <a:schemeClr val="bg2"/>
                </a:solidFill>
              </a:rPr>
              <a:t>（注：赎回费应当根据投资者持有期限设置阶梯费用</a:t>
            </a:r>
            <a:r>
              <a:rPr lang="en-US" altLang="zh-CN" sz="3200" b="1" dirty="0">
                <a:solidFill>
                  <a:schemeClr val="bg2"/>
                </a:solidFill>
              </a:rPr>
              <a:t>(</a:t>
            </a:r>
            <a:r>
              <a:rPr lang="zh-CN" altLang="en-US" sz="3200" b="1" dirty="0">
                <a:solidFill>
                  <a:schemeClr val="bg2"/>
                </a:solidFill>
              </a:rPr>
              <a:t>持有时间越长费用越低</a:t>
            </a:r>
            <a:r>
              <a:rPr lang="en-US" altLang="zh-CN" sz="3200" b="1" dirty="0">
                <a:solidFill>
                  <a:schemeClr val="bg2"/>
                </a:solidFill>
              </a:rPr>
              <a:t>)</a:t>
            </a:r>
            <a:r>
              <a:rPr lang="zh-CN" altLang="en-US" sz="3200" b="1" dirty="0">
                <a:solidFill>
                  <a:schemeClr val="bg2"/>
                </a:solidFill>
              </a:rPr>
              <a:t>，期限至少覆盖</a:t>
            </a:r>
            <a:r>
              <a:rPr lang="en-US" altLang="zh-CN" sz="3200" b="1" dirty="0">
                <a:solidFill>
                  <a:schemeClr val="bg2"/>
                </a:solidFill>
              </a:rPr>
              <a:t>3</a:t>
            </a:r>
            <a:r>
              <a:rPr lang="zh-CN" altLang="en-US" sz="3200" b="1" dirty="0">
                <a:solidFill>
                  <a:schemeClr val="bg2"/>
                </a:solidFill>
              </a:rPr>
              <a:t>个月，对赎回费没有最低要求，自行约定，但原则上不应当与申购费、管理费等费用差距过大</a:t>
            </a:r>
            <a:r>
              <a:rPr lang="en-US" altLang="zh-CN" sz="3200" b="1" dirty="0">
                <a:solidFill>
                  <a:schemeClr val="bg2"/>
                </a:solidFill>
              </a:rPr>
              <a:t>(</a:t>
            </a:r>
            <a:r>
              <a:rPr lang="zh-CN" altLang="en-US" sz="3200" b="1" dirty="0">
                <a:solidFill>
                  <a:schemeClr val="bg2"/>
                </a:solidFill>
              </a:rPr>
              <a:t>如申购费、管理费设置</a:t>
            </a:r>
            <a:r>
              <a:rPr lang="en-US" altLang="zh-CN" sz="3200" b="1" dirty="0">
                <a:solidFill>
                  <a:schemeClr val="bg2"/>
                </a:solidFill>
              </a:rPr>
              <a:t>1%</a:t>
            </a:r>
            <a:r>
              <a:rPr lang="zh-CN" altLang="en-US" sz="3200" b="1" dirty="0">
                <a:solidFill>
                  <a:schemeClr val="bg2"/>
                </a:solidFill>
              </a:rPr>
              <a:t>，赎回费设置</a:t>
            </a:r>
            <a:r>
              <a:rPr lang="en-US" altLang="zh-CN" sz="3200" b="1" dirty="0">
                <a:solidFill>
                  <a:schemeClr val="bg2"/>
                </a:solidFill>
              </a:rPr>
              <a:t>0.01%</a:t>
            </a:r>
            <a:r>
              <a:rPr lang="zh-CN" altLang="en-US" sz="3200" b="1" dirty="0">
                <a:solidFill>
                  <a:schemeClr val="bg2"/>
                </a:solidFill>
              </a:rPr>
              <a:t>就属于差距过大</a:t>
            </a:r>
            <a:r>
              <a:rPr lang="en-US" altLang="zh-CN" sz="3200" b="1" dirty="0">
                <a:solidFill>
                  <a:schemeClr val="bg2"/>
                </a:solidFill>
              </a:rPr>
              <a:t>)</a:t>
            </a:r>
            <a:r>
              <a:rPr lang="zh-CN" altLang="en-US" sz="3200" b="1" dirty="0">
                <a:solidFill>
                  <a:schemeClr val="bg2"/>
                </a:solidFill>
              </a:rPr>
              <a:t>。全部赎回费用应当归属基金财产，不区分持有时间。）</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11555" y="3905885"/>
            <a:ext cx="22360890" cy="380555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246505" y="4265930"/>
            <a:ext cx="21803360" cy="2861310"/>
          </a:xfrm>
          <a:prstGeom prst="rect">
            <a:avLst/>
          </a:prstGeom>
          <a:noFill/>
        </p:spPr>
        <p:txBody>
          <a:bodyPr wrap="square" rtlCol="0">
            <a:spAutoFit/>
          </a:bodyPr>
          <a:lstStyle/>
          <a:p>
            <a:pPr indent="1080135" algn="l" eaLnBrk="1">
              <a:lnSpc>
                <a:spcPct val="150000"/>
              </a:lnSpc>
            </a:pPr>
            <a:r>
              <a:rPr lang="en-US" altLang="zh-CN" sz="4000" b="1" dirty="0" err="1">
                <a:latin typeface="微软雅黑" panose="020B0503020204020204" charset="-122"/>
                <a:ea typeface="微软雅黑" panose="020B0503020204020204" charset="-122"/>
                <a:cs typeface="微软雅黑" panose="020B0503020204020204" charset="-122"/>
              </a:rPr>
              <a:t>第九条</a:t>
            </a:r>
            <a:r>
              <a:rPr lang="en-US" altLang="zh-CN" sz="4000" b="1" dirty="0">
                <a:latin typeface="微软雅黑" panose="020B0503020204020204" charset="-122"/>
                <a:ea typeface="微软雅黑" panose="020B0503020204020204" charset="-122"/>
                <a:cs typeface="微软雅黑" panose="020B0503020204020204" charset="-122"/>
              </a:rPr>
              <a:t>  </a:t>
            </a:r>
            <a:r>
              <a:rPr lang="en-US" altLang="zh-CN" sz="4000" dirty="0">
                <a:latin typeface="微软雅黑" panose="020B0503020204020204" charset="-122"/>
                <a:ea typeface="微软雅黑" panose="020B0503020204020204" charset="-122"/>
                <a:cs typeface="微软雅黑" panose="020B0503020204020204" charset="-122"/>
              </a:rPr>
              <a:t>私募证券投资基金应当具有明确、合法的投资方向，具备清晰的投资策略与风险收益特征，确定所属产品类型，分为</a:t>
            </a:r>
            <a:r>
              <a:rPr lang="en-US" altLang="zh-CN" sz="4000" dirty="0">
                <a:solidFill>
                  <a:schemeClr val="bg2"/>
                </a:solidFill>
                <a:latin typeface="微软雅黑" panose="020B0503020204020204" charset="-122"/>
                <a:ea typeface="微软雅黑" panose="020B0503020204020204" charset="-122"/>
                <a:cs typeface="微软雅黑" panose="020B0503020204020204" charset="-122"/>
              </a:rPr>
              <a:t>权益类、期货和衍生品类、混合类、固定收益类</a:t>
            </a:r>
            <a:r>
              <a:rPr lang="en-US" altLang="zh-CN" sz="4000" dirty="0">
                <a:latin typeface="微软雅黑" panose="020B0503020204020204" charset="-122"/>
                <a:ea typeface="微软雅黑" panose="020B0503020204020204" charset="-122"/>
                <a:cs typeface="微软雅黑" panose="020B0503020204020204" charset="-122"/>
              </a:rPr>
              <a:t>私募证券投资基金，以及</a:t>
            </a:r>
            <a:r>
              <a:rPr lang="en-US" altLang="zh-CN" sz="4000" dirty="0">
                <a:solidFill>
                  <a:schemeClr val="bg2"/>
                </a:solidFill>
                <a:latin typeface="微软雅黑" panose="020B0503020204020204" charset="-122"/>
                <a:ea typeface="微软雅黑" panose="020B0503020204020204" charset="-122"/>
                <a:cs typeface="微软雅黑" panose="020B0503020204020204" charset="-122"/>
              </a:rPr>
              <a:t>私募证券投资母基金</a:t>
            </a:r>
            <a:r>
              <a:rPr lang="en-US" altLang="zh-CN" sz="4000"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1102995" y="246570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明示产品类型</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——明示产品类型</a:t>
            </a:r>
          </a:p>
        </p:txBody>
      </p:sp>
      <p:sp>
        <p:nvSpPr>
          <p:cNvPr id="10" name="文本框 9">
            <a:extLst>
              <a:ext uri="{FF2B5EF4-FFF2-40B4-BE49-F238E27FC236}">
                <a16:creationId xmlns:a16="http://schemas.microsoft.com/office/drawing/2014/main" id="{E9E2E663-32C6-41FD-BF70-F86724F78480}"/>
              </a:ext>
            </a:extLst>
          </p:cNvPr>
          <p:cNvSpPr txBox="1"/>
          <p:nvPr/>
        </p:nvSpPr>
        <p:spPr>
          <a:xfrm>
            <a:off x="1076141" y="9183214"/>
            <a:ext cx="22070370" cy="3870996"/>
          </a:xfrm>
          <a:prstGeom prst="rect">
            <a:avLst/>
          </a:prstGeom>
          <a:noFill/>
        </p:spPr>
        <p:txBody>
          <a:bodyPr wrap="square" rtlCol="0">
            <a:spAutoFit/>
          </a:bodyPr>
          <a:lstStyle/>
          <a:p>
            <a:pPr marL="571500" indent="1080000" algn="l" eaLnBrk="1">
              <a:lnSpc>
                <a:spcPct val="13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sym typeface="+mn-ea"/>
              </a:rPr>
              <a:t>在传统四分类的基础上，新增“母基金”类别。</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应当在合同中明确约定产品类型，以及投资各类资产的比例。</a:t>
            </a:r>
          </a:p>
          <a:p>
            <a:pPr marL="571500" indent="1080000" algn="l" eaLnBrk="1">
              <a:lnSpc>
                <a:spcPct val="13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、产品类型及组合投资的框架总体上参照持牌资管。</a:t>
            </a:r>
            <a:endParaRPr lang="en-US" altLang="zh-CN" sz="3200" b="1" dirty="0">
              <a:solidFill>
                <a:schemeClr val="bg2"/>
              </a:solidFill>
              <a:latin typeface="微软雅黑" panose="020B0503020204020204" charset="-122"/>
              <a:ea typeface="微软雅黑" panose="020B0503020204020204" charset="-122"/>
              <a:cs typeface="微软雅黑" panose="020B0503020204020204" charset="-122"/>
            </a:endParaRPr>
          </a:p>
          <a:p>
            <a:pPr marL="571500" indent="1080000" algn="l" eaLnBrk="1">
              <a:lnSpc>
                <a:spcPct val="13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3</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、投资其他基金的应当穿透合并计算投资资产比例，穿透的频率应当根据所投资产品的情况决定</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如投资管理人自己基金，应当每天都能看到</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，但至少按季度进行穿透合并计算及调整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参照资管做法</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a:t>
            </a:r>
          </a:p>
          <a:p>
            <a:pPr marL="571500" indent="1080000" algn="l" eaLnBrk="1">
              <a:lnSpc>
                <a:spcPct val="13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4</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、关于私募证券母基金，母基金的最终定义以证监会后续出台母基金规则为准。在证监会明确母基金规则前，系统里维持</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FOF</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a:t>
            </a:r>
          </a:p>
        </p:txBody>
      </p:sp>
      <p:sp>
        <p:nvSpPr>
          <p:cNvPr id="2" name="矩形: 圆角 1">
            <a:extLst>
              <a:ext uri="{FF2B5EF4-FFF2-40B4-BE49-F238E27FC236}">
                <a16:creationId xmlns:a16="http://schemas.microsoft.com/office/drawing/2014/main" id="{94CBD88C-E6FC-4331-AFFC-FFB73EE8293F}"/>
              </a:ext>
            </a:extLst>
          </p:cNvPr>
          <p:cNvSpPr/>
          <p:nvPr/>
        </p:nvSpPr>
        <p:spPr>
          <a:xfrm>
            <a:off x="1525023" y="8071485"/>
            <a:ext cx="2160240" cy="87474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提示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7050" y="2537460"/>
            <a:ext cx="23449280" cy="10797379"/>
          </a:xfrm>
          <a:prstGeom prst="rect">
            <a:avLst/>
          </a:prstGeom>
          <a:noFill/>
        </p:spPr>
        <p:txBody>
          <a:bodyPr wrap="square" rtlCol="0">
            <a:spAutoFit/>
          </a:bodyPr>
          <a:lstStyle/>
          <a:p>
            <a:pPr indent="1080135" algn="l" eaLnBrk="1">
              <a:lnSpc>
                <a:spcPct val="150000"/>
              </a:lnSpc>
            </a:pPr>
            <a:r>
              <a:rPr lang="en-US" altLang="zh-CN" sz="3600" b="1" dirty="0" err="1">
                <a:latin typeface="微软雅黑" panose="020B0503020204020204" charset="-122"/>
                <a:ea typeface="微软雅黑" panose="020B0503020204020204" charset="-122"/>
                <a:cs typeface="微软雅黑" panose="020B0503020204020204" charset="-122"/>
              </a:rPr>
              <a:t>链接</a:t>
            </a:r>
            <a:r>
              <a:rPr lang="en-US" altLang="zh-CN" sz="3600" b="1" dirty="0">
                <a:latin typeface="微软雅黑" panose="020B0503020204020204" charset="-122"/>
                <a:ea typeface="微软雅黑" panose="020B0503020204020204" charset="-122"/>
                <a:cs typeface="微软雅黑" panose="020B0503020204020204" charset="-122"/>
              </a:rPr>
              <a:t>：</a:t>
            </a:r>
            <a:r>
              <a:rPr lang="zh-CN" altLang="en-US" sz="3600" b="1" dirty="0">
                <a:latin typeface="微软雅黑" panose="020B0503020204020204" charset="-122"/>
                <a:ea typeface="微软雅黑" panose="020B0503020204020204" charset="-122"/>
                <a:cs typeface="微软雅黑" panose="020B0503020204020204" charset="-122"/>
              </a:rPr>
              <a:t>各产品类型的定义</a:t>
            </a:r>
            <a:endParaRPr lang="en-US" altLang="zh-CN" sz="3600" b="1" dirty="0">
              <a:latin typeface="微软雅黑" panose="020B0503020204020204" charset="-122"/>
              <a:ea typeface="微软雅黑" panose="020B0503020204020204" charset="-122"/>
              <a:cs typeface="微软雅黑" panose="020B0503020204020204" charset="-122"/>
            </a:endParaRPr>
          </a:p>
          <a:p>
            <a:pPr marL="571500" indent="1080135" algn="l" eaLnBrk="1">
              <a:lnSpc>
                <a:spcPct val="150000"/>
              </a:lnSpc>
              <a:buFont typeface="Wingdings" panose="05000000000000000000" charset="0"/>
              <a:buChar char="Ø"/>
            </a:pPr>
            <a:r>
              <a:rPr sz="3600" dirty="0">
                <a:latin typeface="微软雅黑" panose="020B0503020204020204" charset="-122"/>
                <a:ea typeface="微软雅黑" panose="020B0503020204020204" charset="-122"/>
                <a:cs typeface="微软雅黑" panose="020B0503020204020204" charset="-122"/>
              </a:rPr>
              <a:t>固定收益类私募证券投资基金：是指投资于存款、债券等债权类资产的比例不低于私募证券投资基金</a:t>
            </a:r>
            <a:r>
              <a:rPr sz="3600" dirty="0">
                <a:solidFill>
                  <a:srgbClr val="C00000"/>
                </a:solidFill>
                <a:latin typeface="微软雅黑" panose="020B0503020204020204" charset="-122"/>
                <a:ea typeface="微软雅黑" panose="020B0503020204020204" charset="-122"/>
                <a:cs typeface="微软雅黑" panose="020B0503020204020204" charset="-122"/>
              </a:rPr>
              <a:t>已投资产</a:t>
            </a:r>
            <a:r>
              <a:rPr sz="3600" dirty="0">
                <a:latin typeface="微软雅黑" panose="020B0503020204020204" charset="-122"/>
                <a:ea typeface="微软雅黑" panose="020B0503020204020204" charset="-122"/>
                <a:cs typeface="微软雅黑" panose="020B0503020204020204" charset="-122"/>
              </a:rPr>
              <a:t>80%的基金，</a:t>
            </a:r>
          </a:p>
          <a:p>
            <a:pPr indent="1080135" algn="l" eaLnBrk="1">
              <a:lnSpc>
                <a:spcPct val="150000"/>
              </a:lnSpc>
            </a:pPr>
            <a:r>
              <a:rPr sz="3600" dirty="0">
                <a:latin typeface="微软雅黑" panose="020B0503020204020204" charset="-122"/>
                <a:ea typeface="微软雅黑" panose="020B0503020204020204" charset="-122"/>
                <a:cs typeface="微软雅黑" panose="020B0503020204020204" charset="-122"/>
              </a:rPr>
              <a:t>（</a:t>
            </a:r>
            <a:r>
              <a:rPr sz="3600" dirty="0" err="1">
                <a:solidFill>
                  <a:srgbClr val="C00000"/>
                </a:solidFill>
                <a:latin typeface="微软雅黑" panose="020B0503020204020204" charset="-122"/>
                <a:ea typeface="微软雅黑" panose="020B0503020204020204" charset="-122"/>
                <a:cs typeface="微软雅黑" panose="020B0503020204020204" charset="-122"/>
              </a:rPr>
              <a:t>已投资产不包含现金管理工具（下同</a:t>
            </a:r>
            <a:r>
              <a:rPr sz="3600" dirty="0">
                <a:solidFill>
                  <a:srgbClr val="C00000"/>
                </a:solidFill>
                <a:latin typeface="微软雅黑" panose="020B0503020204020204" charset="-122"/>
                <a:ea typeface="微软雅黑" panose="020B0503020204020204" charset="-122"/>
                <a:cs typeface="微软雅黑" panose="020B0503020204020204" charset="-122"/>
              </a:rPr>
              <a:t>）。</a:t>
            </a:r>
            <a:r>
              <a:rPr sz="3600" dirty="0" err="1">
                <a:latin typeface="微软雅黑" panose="020B0503020204020204" charset="-122"/>
                <a:ea typeface="微软雅黑" panose="020B0503020204020204" charset="-122"/>
                <a:cs typeface="微软雅黑" panose="020B0503020204020204" charset="-122"/>
              </a:rPr>
              <a:t>现金管理工具是指银行活期存款、国债、中央银行票据、政策性金融债、地方政府债券、货币市场基金等中国证监会认可的现金管理工具</a:t>
            </a:r>
            <a:r>
              <a:rPr sz="3600" dirty="0">
                <a:latin typeface="微软雅黑" panose="020B0503020204020204" charset="-122"/>
                <a:ea typeface="微软雅黑" panose="020B0503020204020204" charset="-122"/>
                <a:cs typeface="微软雅黑" panose="020B0503020204020204" charset="-122"/>
              </a:rPr>
              <a:t>。）</a:t>
            </a:r>
          </a:p>
          <a:p>
            <a:pPr marL="571500" indent="1080135" algn="l" eaLnBrk="1">
              <a:lnSpc>
                <a:spcPct val="150000"/>
              </a:lnSpc>
              <a:buFont typeface="Wingdings" panose="05000000000000000000" charset="0"/>
              <a:buChar char="Ø"/>
            </a:pPr>
            <a:r>
              <a:rPr sz="3600" dirty="0">
                <a:latin typeface="微软雅黑" panose="020B0503020204020204" charset="-122"/>
                <a:ea typeface="微软雅黑" panose="020B0503020204020204" charset="-122"/>
                <a:cs typeface="微软雅黑" panose="020B0503020204020204" charset="-122"/>
              </a:rPr>
              <a:t>权益类私募证券投资基金：是指投资于股票等股权类资产的比例不低于私募证券投资基金已投资产80%的基金。</a:t>
            </a:r>
          </a:p>
          <a:p>
            <a:pPr marL="571500" indent="1080135" algn="l" eaLnBrk="1">
              <a:lnSpc>
                <a:spcPct val="150000"/>
              </a:lnSpc>
              <a:buFont typeface="Wingdings" panose="05000000000000000000" charset="0"/>
              <a:buChar char="Ø"/>
            </a:pPr>
            <a:r>
              <a:rPr sz="3600" dirty="0">
                <a:latin typeface="微软雅黑" panose="020B0503020204020204" charset="-122"/>
                <a:ea typeface="微软雅黑" panose="020B0503020204020204" charset="-122"/>
                <a:cs typeface="微软雅黑" panose="020B0503020204020204" charset="-122"/>
              </a:rPr>
              <a:t>期货和衍生品类私募证券投资基金：是指</a:t>
            </a:r>
            <a:r>
              <a:rPr sz="3600" dirty="0">
                <a:solidFill>
                  <a:srgbClr val="C00000"/>
                </a:solidFill>
                <a:latin typeface="微软雅黑" panose="020B0503020204020204" charset="-122"/>
                <a:ea typeface="微软雅黑" panose="020B0503020204020204" charset="-122"/>
                <a:cs typeface="微软雅黑" panose="020B0503020204020204" charset="-122"/>
              </a:rPr>
              <a:t>投资于期货和衍生品的持仓合约价值</a:t>
            </a:r>
            <a:r>
              <a:rPr sz="3600" dirty="0">
                <a:latin typeface="微软雅黑" panose="020B0503020204020204" charset="-122"/>
                <a:ea typeface="微软雅黑" panose="020B0503020204020204" charset="-122"/>
                <a:cs typeface="微软雅黑" panose="020B0503020204020204" charset="-122"/>
              </a:rPr>
              <a:t>的比例不低于私募证券投资基金已投资产80%，且期货和衍生品账户权益超过私募证券投资基金已投资产20%的基金。</a:t>
            </a:r>
          </a:p>
          <a:p>
            <a:pPr marL="571500" indent="1080135" algn="l" eaLnBrk="1">
              <a:lnSpc>
                <a:spcPct val="150000"/>
              </a:lnSpc>
              <a:buFont typeface="Wingdings" panose="05000000000000000000" charset="0"/>
              <a:buChar char="Ø"/>
            </a:pPr>
            <a:r>
              <a:rPr sz="3600" dirty="0" err="1">
                <a:latin typeface="微软雅黑" panose="020B0503020204020204" charset="-122"/>
                <a:ea typeface="微软雅黑" panose="020B0503020204020204" charset="-122"/>
                <a:cs typeface="微软雅黑" panose="020B0503020204020204" charset="-122"/>
              </a:rPr>
              <a:t>混合类私募证券投资基金：是指投资于固定收益类、权益类、期货和衍生品类资产的比例不符合前三类基金标准的基金</a:t>
            </a:r>
            <a:r>
              <a:rPr sz="3600" dirty="0">
                <a:latin typeface="微软雅黑" panose="020B0503020204020204" charset="-122"/>
                <a:ea typeface="微软雅黑" panose="020B0503020204020204" charset="-122"/>
                <a:cs typeface="微软雅黑" panose="020B0503020204020204" charset="-122"/>
              </a:rPr>
              <a:t>。</a:t>
            </a:r>
          </a:p>
          <a:p>
            <a:pPr marL="571500" indent="1080135" algn="l" eaLnBrk="1">
              <a:lnSpc>
                <a:spcPct val="150000"/>
              </a:lnSpc>
              <a:buFont typeface="Wingdings" panose="05000000000000000000" charset="0"/>
              <a:buChar char="Ø"/>
            </a:pPr>
            <a:r>
              <a:rPr sz="3600" dirty="0">
                <a:solidFill>
                  <a:srgbClr val="C00000"/>
                </a:solidFill>
                <a:latin typeface="微软雅黑" panose="020B0503020204020204" charset="-122"/>
                <a:ea typeface="微软雅黑" panose="020B0503020204020204" charset="-122"/>
                <a:cs typeface="微软雅黑" panose="020B0503020204020204" charset="-122"/>
              </a:rPr>
              <a:t>私募证券投资母基金</a:t>
            </a:r>
            <a:r>
              <a:rPr sz="3600" dirty="0">
                <a:latin typeface="微软雅黑" panose="020B0503020204020204" charset="-122"/>
                <a:ea typeface="微软雅黑" panose="020B0503020204020204" charset="-122"/>
                <a:cs typeface="微软雅黑" panose="020B0503020204020204" charset="-122"/>
              </a:rPr>
              <a:t>：是指组合投资于其他证券投资基金的比例不低于该私募证券投资母基金已投资产80%的基金。</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——明示产品类型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87400" y="3703955"/>
            <a:ext cx="22809200" cy="902271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541780" y="4121785"/>
            <a:ext cx="20927060" cy="7477760"/>
          </a:xfrm>
          <a:prstGeom prst="rect">
            <a:avLst/>
          </a:prstGeom>
          <a:noFill/>
        </p:spPr>
        <p:txBody>
          <a:bodyPr wrap="square" rtlCol="0">
            <a:spAutoFit/>
          </a:bodyPr>
          <a:lstStyle/>
          <a:p>
            <a:pPr indent="1080135" algn="l" eaLnBrk="1">
              <a:lnSpc>
                <a:spcPct val="150000"/>
              </a:lnSpc>
            </a:pPr>
            <a:r>
              <a:rPr lang="en-US" altLang="zh-CN" sz="4000" b="1" dirty="0" err="1">
                <a:latin typeface="微软雅黑" panose="020B0503020204020204" charset="-122"/>
                <a:ea typeface="微软雅黑" panose="020B0503020204020204" charset="-122"/>
                <a:cs typeface="微软雅黑" panose="020B0503020204020204" charset="-122"/>
              </a:rPr>
              <a:t>第十二条</a:t>
            </a:r>
            <a:r>
              <a:rPr lang="en-US" altLang="zh-CN" sz="4000" b="1" dirty="0">
                <a:latin typeface="微软雅黑" panose="020B0503020204020204" charset="-122"/>
                <a:ea typeface="微软雅黑" panose="020B0503020204020204" charset="-122"/>
                <a:cs typeface="微软雅黑" panose="020B0503020204020204" charset="-122"/>
              </a:rPr>
              <a:t>  </a:t>
            </a:r>
            <a:r>
              <a:rPr lang="en-US" altLang="zh-CN" sz="4000" dirty="0">
                <a:latin typeface="微软雅黑" panose="020B0503020204020204" charset="-122"/>
                <a:ea typeface="微软雅黑" panose="020B0503020204020204" charset="-122"/>
                <a:cs typeface="微软雅黑" panose="020B0503020204020204" charset="-122"/>
              </a:rPr>
              <a:t>私募证券投资基金应当采用资产组合的方式进行投资并符合下列要求，</a:t>
            </a:r>
            <a:r>
              <a:rPr lang="en-US" altLang="zh-CN" sz="4000" dirty="0">
                <a:solidFill>
                  <a:schemeClr val="bg2"/>
                </a:solidFill>
                <a:latin typeface="微软雅黑" panose="020B0503020204020204" charset="-122"/>
                <a:ea typeface="微软雅黑" panose="020B0503020204020204" charset="-122"/>
                <a:cs typeface="微软雅黑" panose="020B0503020204020204" charset="-122"/>
              </a:rPr>
              <a:t>银行活期存款、国债、</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债券通用质押式回购</a:t>
            </a:r>
            <a:r>
              <a:rPr lang="en-US" altLang="zh-CN" sz="4000" dirty="0">
                <a:solidFill>
                  <a:schemeClr val="bg2"/>
                </a:solidFill>
                <a:latin typeface="微软雅黑" panose="020B0503020204020204" charset="-122"/>
                <a:ea typeface="微软雅黑" panose="020B0503020204020204" charset="-122"/>
                <a:cs typeface="微软雅黑" panose="020B0503020204020204" charset="-122"/>
              </a:rPr>
              <a:t>、中央银行票据、政策性金融债、地方政府债券、</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公开募集基金</a:t>
            </a:r>
            <a:r>
              <a:rPr lang="en-US" altLang="zh-CN" sz="4000" dirty="0">
                <a:latin typeface="微软雅黑" panose="020B0503020204020204" charset="-122"/>
                <a:ea typeface="微软雅黑" panose="020B0503020204020204" charset="-122"/>
                <a:cs typeface="微软雅黑" panose="020B0503020204020204" charset="-122"/>
              </a:rPr>
              <a:t>等中国证监会、协会认可的投资品种除外：</a:t>
            </a:r>
          </a:p>
          <a:p>
            <a:pPr indent="1080135" algn="l" eaLnBrk="1">
              <a:lnSpc>
                <a:spcPct val="150000"/>
              </a:lnSpc>
            </a:pP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（一）单只私募证券投资基金投资于</a:t>
            </a:r>
            <a:r>
              <a:rPr lang="en-US" altLang="zh-CN" sz="4000" b="1" dirty="0">
                <a:solidFill>
                  <a:srgbClr val="C00000"/>
                </a:solidFill>
                <a:latin typeface="微软雅黑" panose="020B0503020204020204" charset="-122"/>
                <a:ea typeface="微软雅黑" panose="020B0503020204020204" charset="-122"/>
                <a:cs typeface="微软雅黑" panose="020B0503020204020204" charset="-122"/>
              </a:rPr>
              <a:t>同一资产</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的资金，不得超过该基金净资产的</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25%</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（二）同一私募基金管理人管理的全部私募证券投资基金投资于</a:t>
            </a:r>
            <a:r>
              <a:rPr lang="en-US" altLang="zh-CN" sz="4000" b="1" dirty="0">
                <a:solidFill>
                  <a:srgbClr val="C00000"/>
                </a:solidFill>
                <a:latin typeface="微软雅黑" panose="020B0503020204020204" charset="-122"/>
                <a:ea typeface="微软雅黑" panose="020B0503020204020204" charset="-122"/>
                <a:cs typeface="微软雅黑" panose="020B0503020204020204" charset="-122"/>
              </a:rPr>
              <a:t>同一资产</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的资金，不得超过该资产的</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25%</a:t>
            </a:r>
            <a:r>
              <a:rPr lang="en-US" altLang="zh-CN" sz="40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4000" dirty="0" err="1">
                <a:latin typeface="微软雅黑" panose="020B0503020204020204" charset="-122"/>
                <a:ea typeface="微软雅黑" panose="020B0503020204020204" charset="-122"/>
                <a:cs typeface="微软雅黑" panose="020B0503020204020204" charset="-122"/>
              </a:rPr>
              <a:t>符合前款第（一）项分散投资要求的私募证券投资基金投资单只私募基金的资金，可以不受前款第（二）项规定的投资比例限制</a:t>
            </a:r>
            <a:r>
              <a:rPr lang="en-US" altLang="zh-CN" sz="4000"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886460" y="2209800"/>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组合投资规定</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289685" y="3488690"/>
            <a:ext cx="21500465" cy="990282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2541270" y="3546475"/>
            <a:ext cx="19388455" cy="9324975"/>
          </a:xfrm>
          <a:prstGeom prst="rect">
            <a:avLst/>
          </a:prstGeom>
          <a:noFill/>
        </p:spPr>
        <p:txBody>
          <a:bodyPr wrap="square" rtlCol="0">
            <a:spAutoFit/>
          </a:bodyPr>
          <a:lstStyle/>
          <a:p>
            <a:pPr indent="1080135" algn="l" eaLnBrk="1">
              <a:lnSpc>
                <a:spcPct val="150000"/>
              </a:lnSpc>
            </a:pPr>
            <a:r>
              <a:rPr lang="en-US" altLang="zh-CN" sz="4000" b="1">
                <a:latin typeface="微软雅黑" panose="020B0503020204020204" charset="-122"/>
                <a:ea typeface="微软雅黑" panose="020B0503020204020204" charset="-122"/>
                <a:cs typeface="微软雅黑" panose="020B0503020204020204" charset="-122"/>
              </a:rPr>
              <a:t>第十三条</a:t>
            </a:r>
            <a:r>
              <a:rPr lang="en-US" altLang="zh-CN" sz="4000">
                <a:latin typeface="微软雅黑" panose="020B0503020204020204" charset="-122"/>
                <a:ea typeface="微软雅黑" panose="020B0503020204020204" charset="-122"/>
                <a:cs typeface="微软雅黑" panose="020B0503020204020204" charset="-122"/>
              </a:rPr>
              <a:t>  符合下列条件之一的私募证券投资基金，可以不受本指引第十二条第一款规定的投资比例限制：</a:t>
            </a:r>
          </a:p>
          <a:p>
            <a:pPr indent="1080135" algn="l" eaLnBrk="1">
              <a:lnSpc>
                <a:spcPct val="150000"/>
              </a:lnSpc>
            </a:pPr>
            <a:r>
              <a:rPr lang="en-US" altLang="zh-CN" sz="4000">
                <a:latin typeface="微软雅黑" panose="020B0503020204020204" charset="-122"/>
                <a:ea typeface="微软雅黑" panose="020B0503020204020204" charset="-122"/>
                <a:cs typeface="微软雅黑" panose="020B0503020204020204" charset="-122"/>
              </a:rPr>
              <a:t>（一）基金合同约定</a:t>
            </a:r>
            <a:r>
              <a:rPr lang="en-US" altLang="zh-CN" sz="4000">
                <a:solidFill>
                  <a:schemeClr val="tx1"/>
                </a:solidFill>
                <a:latin typeface="微软雅黑" panose="020B0503020204020204" charset="-122"/>
                <a:ea typeface="微软雅黑" panose="020B0503020204020204" charset="-122"/>
                <a:cs typeface="微软雅黑" panose="020B0503020204020204" charset="-122"/>
              </a:rPr>
              <a:t>仅以战略配售、非公开发行、大宗交易、协议转让方式投资上市公司股票，</a:t>
            </a:r>
            <a:r>
              <a:rPr lang="en-US" altLang="zh-CN" sz="4000">
                <a:latin typeface="微软雅黑" panose="020B0503020204020204" charset="-122"/>
                <a:ea typeface="微软雅黑" panose="020B0503020204020204" charset="-122"/>
                <a:cs typeface="微软雅黑" panose="020B0503020204020204" charset="-122"/>
              </a:rPr>
              <a:t>全部投资者均为符合中国证监会规定的</a:t>
            </a:r>
            <a:r>
              <a:rPr lang="en-US" altLang="zh-CN" sz="4000">
                <a:solidFill>
                  <a:schemeClr val="bg2"/>
                </a:solidFill>
                <a:latin typeface="微软雅黑" panose="020B0503020204020204" charset="-122"/>
                <a:ea typeface="微软雅黑" panose="020B0503020204020204" charset="-122"/>
                <a:cs typeface="微软雅黑" panose="020B0503020204020204" charset="-122"/>
              </a:rPr>
              <a:t>专业投资者且单个投资者投资金额不低于300万元（穿透认定）的封闭式私募证券投资基金</a:t>
            </a:r>
            <a:r>
              <a:rPr lang="en-US" altLang="zh-CN" sz="400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4000">
                <a:latin typeface="微软雅黑" panose="020B0503020204020204" charset="-122"/>
                <a:ea typeface="微软雅黑" panose="020B0503020204020204" charset="-122"/>
                <a:cs typeface="微软雅黑" panose="020B0503020204020204" charset="-122"/>
              </a:rPr>
              <a:t>（二）</a:t>
            </a:r>
            <a:r>
              <a:rPr lang="en-US" altLang="zh-CN" sz="4000">
                <a:solidFill>
                  <a:schemeClr val="bg2"/>
                </a:solidFill>
                <a:latin typeface="微软雅黑" panose="020B0503020204020204" charset="-122"/>
                <a:ea typeface="微软雅黑" panose="020B0503020204020204" charset="-122"/>
                <a:cs typeface="微软雅黑" panose="020B0503020204020204" charset="-122"/>
              </a:rPr>
              <a:t>基金合同约定将90%以上</a:t>
            </a:r>
            <a:r>
              <a:rPr lang="en-US" altLang="zh-CN" sz="4000">
                <a:latin typeface="微软雅黑" panose="020B0503020204020204" charset="-122"/>
                <a:ea typeface="微软雅黑" panose="020B0503020204020204" charset="-122"/>
                <a:cs typeface="微软雅黑" panose="020B0503020204020204" charset="-122"/>
              </a:rPr>
              <a:t>基金资产投资于符合本指引第十二条组合投资要求的单只私募基金的私募证券投资基金；</a:t>
            </a:r>
          </a:p>
          <a:p>
            <a:pPr indent="1080135" algn="l" eaLnBrk="1">
              <a:lnSpc>
                <a:spcPct val="150000"/>
              </a:lnSpc>
            </a:pPr>
            <a:r>
              <a:rPr lang="en-US" altLang="zh-CN" sz="4000">
                <a:latin typeface="微软雅黑" panose="020B0503020204020204" charset="-122"/>
                <a:ea typeface="微软雅黑" panose="020B0503020204020204" charset="-122"/>
                <a:cs typeface="微软雅黑" panose="020B0503020204020204" charset="-122"/>
              </a:rPr>
              <a:t>（三）全部投资者均为符合中国证监会规定的</a:t>
            </a:r>
            <a:r>
              <a:rPr lang="en-US" altLang="zh-CN" sz="4000">
                <a:solidFill>
                  <a:schemeClr val="bg2"/>
                </a:solidFill>
                <a:latin typeface="微软雅黑" panose="020B0503020204020204" charset="-122"/>
                <a:ea typeface="微软雅黑" panose="020B0503020204020204" charset="-122"/>
                <a:cs typeface="微软雅黑" panose="020B0503020204020204" charset="-122"/>
              </a:rPr>
              <a:t>专业投资者且单个投资者投资金额不低于1000万元（穿透认定）的封闭式私募证券投资基金</a:t>
            </a:r>
            <a:r>
              <a:rPr lang="en-US" altLang="zh-CN" sz="400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4000">
                <a:latin typeface="微软雅黑" panose="020B0503020204020204" charset="-122"/>
                <a:ea typeface="微软雅黑" panose="020B0503020204020204" charset="-122"/>
                <a:cs typeface="微软雅黑" panose="020B0503020204020204" charset="-122"/>
              </a:rPr>
              <a:t>（四）中国证监会、协会规定的其他情形。</a:t>
            </a:r>
          </a:p>
        </p:txBody>
      </p:sp>
      <p:sp>
        <p:nvSpPr>
          <p:cNvPr id="8" name="矩形 7"/>
          <p:cNvSpPr/>
          <p:nvPr/>
        </p:nvSpPr>
        <p:spPr>
          <a:xfrm>
            <a:off x="886460" y="2209800"/>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组合投资</a:t>
            </a:r>
          </a:p>
        </p:txBody>
      </p:sp>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65885" y="4122420"/>
            <a:ext cx="22336125" cy="2585323"/>
          </a:xfrm>
          <a:prstGeom prst="rect">
            <a:avLst/>
          </a:prstGeom>
          <a:noFill/>
        </p:spPr>
        <p:txBody>
          <a:bodyPr wrap="square" rtlCol="0">
            <a:spAutoFit/>
          </a:bodyPr>
          <a:lstStyle/>
          <a:p>
            <a:pPr algn="l">
              <a:lnSpc>
                <a:spcPct val="150000"/>
              </a:lnSpc>
            </a:pPr>
            <a:r>
              <a:rPr lang="en-US" altLang="zh-CN" sz="3600" dirty="0">
                <a:latin typeface="+mn-ea"/>
                <a:ea typeface="+mn-ea"/>
                <a:cs typeface="+mn-ea"/>
              </a:rPr>
              <a:t>   </a:t>
            </a:r>
            <a:r>
              <a:rPr lang="en-US" altLang="zh-CN" sz="3600" b="1" dirty="0">
                <a:latin typeface="+mn-ea"/>
                <a:ea typeface="+mn-ea"/>
                <a:cs typeface="+mn-ea"/>
              </a:rPr>
              <a:t>   </a:t>
            </a:r>
            <a:r>
              <a:rPr lang="en-US" altLang="zh-CN" sz="3600" b="1" dirty="0">
                <a:latin typeface="+mn-ea"/>
                <a:ea typeface="+mn-ea"/>
                <a:cs typeface="微软雅黑" panose="020B0503020204020204" charset="-122"/>
              </a:rPr>
              <a:t> 1. 一般性规定：</a:t>
            </a:r>
            <a:r>
              <a:rPr lang="en-US" altLang="zh-CN" sz="3600" dirty="0">
                <a:latin typeface="+mn-ea"/>
                <a:ea typeface="+mn-ea"/>
                <a:cs typeface="微软雅黑" panose="020B0503020204020204" charset="-122"/>
              </a:rPr>
              <a:t>单只私募证券投资基金投资于同一资产的资金，不得超过该基金净资产的25%；同一私募基金管理人管理的全部私募证券投资基金投资于同一资产的资金，不得超过该资产的25%（</a:t>
            </a:r>
            <a:r>
              <a:rPr lang="zh-CN" altLang="en-US" sz="3600" b="1" dirty="0">
                <a:solidFill>
                  <a:srgbClr val="C00000"/>
                </a:solidFill>
                <a:latin typeface="+mn-ea"/>
                <a:ea typeface="+mn-ea"/>
                <a:cs typeface="微软雅黑" panose="020B0503020204020204" charset="-122"/>
              </a:rPr>
              <a:t>计算口径：可以</a:t>
            </a:r>
            <a:r>
              <a:rPr lang="en-US" altLang="zh-CN" sz="3600" b="1" dirty="0" err="1">
                <a:solidFill>
                  <a:srgbClr val="C00000"/>
                </a:solidFill>
                <a:latin typeface="+mn-ea"/>
                <a:ea typeface="+mn-ea"/>
                <a:cs typeface="微软雅黑" panose="020B0503020204020204" charset="-122"/>
              </a:rPr>
              <a:t>按照买入成本与市值孰低法计算投资比例</a:t>
            </a:r>
            <a:r>
              <a:rPr lang="en-US" altLang="zh-CN" sz="3600" dirty="0">
                <a:latin typeface="+mn-ea"/>
                <a:ea typeface="+mn-ea"/>
                <a:cs typeface="微软雅黑" panose="020B0503020204020204" charset="-122"/>
              </a:rPr>
              <a:t>）</a:t>
            </a:r>
          </a:p>
        </p:txBody>
      </p:sp>
      <p:sp>
        <p:nvSpPr>
          <p:cNvPr id="4" name="Shape 3883"/>
          <p:cNvSpPr/>
          <p:nvPr/>
        </p:nvSpPr>
        <p:spPr>
          <a:xfrm>
            <a:off x="3335020" y="2465705"/>
            <a:ext cx="18613120" cy="1506855"/>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zh-CN" altLang="en-US" sz="4400" b="1">
                <a:solidFill>
                  <a:schemeClr val="bg1"/>
                </a:solidFill>
                <a:latin typeface="微软雅黑" panose="020B0503020204020204" charset="-122"/>
                <a:ea typeface="微软雅黑" panose="020B0503020204020204" charset="-122"/>
                <a:cs typeface="微软雅黑" panose="020B0503020204020204" charset="-122"/>
                <a:sym typeface="+mn-ea"/>
              </a:rPr>
              <a:t>提示：</a:t>
            </a:r>
            <a:r>
              <a:rPr lang="en-US" altLang="zh-CN" sz="4400" b="1">
                <a:solidFill>
                  <a:schemeClr val="bg1"/>
                </a:solidFill>
                <a:latin typeface="微软雅黑" panose="020B0503020204020204" charset="-122"/>
                <a:ea typeface="微软雅黑" panose="020B0503020204020204" charset="-122"/>
                <a:cs typeface="微软雅黑" panose="020B0503020204020204" charset="-122"/>
                <a:sym typeface="+mn-ea"/>
              </a:rPr>
              <a:t>双25%组合投资规定</a:t>
            </a:r>
          </a:p>
        </p:txBody>
      </p:sp>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sp>
        <p:nvSpPr>
          <p:cNvPr id="7" name="圆角矩形 6"/>
          <p:cNvSpPr/>
          <p:nvPr/>
        </p:nvSpPr>
        <p:spPr>
          <a:xfrm>
            <a:off x="3211830" y="6759691"/>
            <a:ext cx="20490180" cy="6812799"/>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0" name="文本框 9"/>
          <p:cNvSpPr txBox="1"/>
          <p:nvPr/>
        </p:nvSpPr>
        <p:spPr>
          <a:xfrm>
            <a:off x="3640472" y="7059142"/>
            <a:ext cx="20192001" cy="6001643"/>
          </a:xfrm>
          <a:prstGeom prst="rect">
            <a:avLst/>
          </a:prstGeom>
          <a:noFill/>
        </p:spPr>
        <p:txBody>
          <a:bodyPr wrap="square" rtlCol="0">
            <a:spAutoFit/>
          </a:bodyPr>
          <a:lstStyle/>
          <a:p>
            <a:pPr algn="l"/>
            <a:r>
              <a:rPr lang="zh-CN" altLang="en-US" sz="3200" dirty="0">
                <a:latin typeface="+mn-ea"/>
                <a:ea typeface="+mn-ea"/>
                <a:cs typeface="微软雅黑" panose="020B0503020204020204" charset="-122"/>
              </a:rPr>
              <a:t>1.标准化股权类资产按照</a:t>
            </a:r>
            <a:r>
              <a:rPr lang="zh-CN" altLang="en-US" sz="3200" dirty="0">
                <a:solidFill>
                  <a:srgbClr val="C00000"/>
                </a:solidFill>
                <a:latin typeface="+mn-ea"/>
                <a:ea typeface="+mn-ea"/>
                <a:cs typeface="微软雅黑" panose="020B0503020204020204" charset="-122"/>
              </a:rPr>
              <a:t>单一上市公司公开</a:t>
            </a:r>
            <a:r>
              <a:rPr lang="zh-CN" altLang="en-US" sz="3200" dirty="0">
                <a:latin typeface="+mn-ea"/>
                <a:ea typeface="+mn-ea"/>
                <a:cs typeface="微软雅黑" panose="020B0503020204020204" charset="-122"/>
              </a:rPr>
              <a:t>发行的股票、存托凭证，视为同一资产； </a:t>
            </a:r>
          </a:p>
          <a:p>
            <a:pPr algn="l"/>
            <a:r>
              <a:rPr lang="zh-CN" altLang="en-US" sz="3200" dirty="0">
                <a:latin typeface="+mn-ea"/>
                <a:ea typeface="+mn-ea"/>
                <a:cs typeface="微软雅黑" panose="020B0503020204020204" charset="-122"/>
              </a:rPr>
              <a:t>2.标准化债权类资产按照单只债券、中央银行票据、资产支持证券、非金融企业债务融资工具，视为同一资产； </a:t>
            </a:r>
          </a:p>
          <a:p>
            <a:pPr algn="l"/>
            <a:r>
              <a:rPr lang="zh-CN" altLang="en-US" sz="3200" dirty="0">
                <a:latin typeface="+mn-ea"/>
                <a:ea typeface="+mn-ea"/>
                <a:cs typeface="微软雅黑" panose="020B0503020204020204" charset="-122"/>
              </a:rPr>
              <a:t>3.非标准化债权类资产（如证券公司发行的保本型收益凭证、质押式报价回购、质押式协议回购、标准化票据）按照</a:t>
            </a:r>
            <a:r>
              <a:rPr lang="zh-CN" altLang="en-US" sz="3200" dirty="0">
                <a:solidFill>
                  <a:srgbClr val="C00000"/>
                </a:solidFill>
                <a:latin typeface="+mn-ea"/>
                <a:ea typeface="+mn-ea"/>
                <a:cs typeface="微软雅黑" panose="020B0503020204020204" charset="-122"/>
              </a:rPr>
              <a:t>同一“融资主体”及其关联方</a:t>
            </a:r>
            <a:r>
              <a:rPr lang="zh-CN" altLang="en-US" sz="3200" dirty="0">
                <a:latin typeface="+mn-ea"/>
                <a:ea typeface="+mn-ea"/>
                <a:cs typeface="微软雅黑" panose="020B0503020204020204" charset="-122"/>
              </a:rPr>
              <a:t>视为同一资产； </a:t>
            </a:r>
          </a:p>
          <a:p>
            <a:pPr algn="l"/>
            <a:r>
              <a:rPr lang="zh-CN" altLang="en-US" sz="3200" dirty="0">
                <a:latin typeface="+mn-ea"/>
                <a:ea typeface="+mn-ea"/>
                <a:cs typeface="微软雅黑" panose="020B0503020204020204" charset="-122"/>
              </a:rPr>
              <a:t>4.基金类资产按照</a:t>
            </a:r>
            <a:r>
              <a:rPr lang="zh-CN" altLang="en-US" sz="3200" dirty="0">
                <a:solidFill>
                  <a:srgbClr val="C00000"/>
                </a:solidFill>
                <a:latin typeface="+mn-ea"/>
                <a:ea typeface="+mn-ea"/>
                <a:cs typeface="微软雅黑" panose="020B0503020204020204" charset="-122"/>
              </a:rPr>
              <a:t>单只证券投资基金或者资产管理产品</a:t>
            </a:r>
            <a:r>
              <a:rPr lang="zh-CN" altLang="en-US" sz="3200" dirty="0">
                <a:latin typeface="+mn-ea"/>
                <a:ea typeface="+mn-ea"/>
                <a:cs typeface="微软雅黑" panose="020B0503020204020204" charset="-122"/>
              </a:rPr>
              <a:t>视为同一资产； </a:t>
            </a:r>
          </a:p>
          <a:p>
            <a:pPr algn="l"/>
            <a:r>
              <a:rPr lang="zh-CN" altLang="en-US" sz="3200" dirty="0">
                <a:latin typeface="+mn-ea"/>
                <a:ea typeface="+mn-ea"/>
                <a:cs typeface="微软雅黑" panose="020B0503020204020204" charset="-122"/>
              </a:rPr>
              <a:t>5.标准化期货和衍生品类资产按照</a:t>
            </a:r>
            <a:r>
              <a:rPr lang="zh-CN" altLang="en-US" sz="3200" dirty="0">
                <a:solidFill>
                  <a:srgbClr val="C00000"/>
                </a:solidFill>
                <a:latin typeface="+mn-ea"/>
                <a:ea typeface="+mn-ea"/>
                <a:cs typeface="微软雅黑" panose="020B0503020204020204" charset="-122"/>
              </a:rPr>
              <a:t>单只期货或者期权合约</a:t>
            </a:r>
            <a:r>
              <a:rPr lang="zh-CN" altLang="en-US" sz="3200" dirty="0">
                <a:latin typeface="+mn-ea"/>
                <a:ea typeface="+mn-ea"/>
                <a:cs typeface="微软雅黑" panose="020B0503020204020204" charset="-122"/>
              </a:rPr>
              <a:t>视为同一资产；</a:t>
            </a:r>
            <a:r>
              <a:rPr lang="zh-CN" altLang="en-US" sz="3200" b="1" dirty="0">
                <a:solidFill>
                  <a:schemeClr val="bg2"/>
                </a:solidFill>
                <a:latin typeface="+mn-ea"/>
                <a:ea typeface="+mn-ea"/>
                <a:cs typeface="微软雅黑" panose="020B0503020204020204" charset="-122"/>
              </a:rPr>
              <a:t>（注：</a:t>
            </a:r>
            <a:r>
              <a:rPr lang="zh-CN" altLang="zh-CN" sz="3200" b="1" dirty="0">
                <a:solidFill>
                  <a:schemeClr val="bg2"/>
                </a:solidFill>
              </a:rPr>
              <a:t>按照单只期货或者期权合约保证金占用总规模计算</a:t>
            </a:r>
            <a:r>
              <a:rPr lang="en-US" altLang="zh-CN" sz="3200" b="1" dirty="0">
                <a:solidFill>
                  <a:schemeClr val="bg2"/>
                </a:solidFill>
              </a:rPr>
              <a:t>(</a:t>
            </a:r>
            <a:r>
              <a:rPr lang="zh-CN" altLang="zh-CN" sz="3200" b="1" dirty="0">
                <a:solidFill>
                  <a:schemeClr val="bg2"/>
                </a:solidFill>
              </a:rPr>
              <a:t>同一品种不同月份合约单独计算</a:t>
            </a:r>
            <a:r>
              <a:rPr lang="en-US" altLang="zh-CN" sz="3200" b="1" dirty="0">
                <a:solidFill>
                  <a:schemeClr val="bg2"/>
                </a:solidFill>
              </a:rPr>
              <a:t>)</a:t>
            </a:r>
            <a:r>
              <a:rPr lang="zh-CN" altLang="zh-CN" sz="3200" b="1" dirty="0">
                <a:solidFill>
                  <a:schemeClr val="bg2"/>
                </a:solidFill>
              </a:rPr>
              <a:t>，不轧差。 </a:t>
            </a:r>
            <a:r>
              <a:rPr lang="zh-CN" altLang="en-US" sz="3200" b="1" dirty="0">
                <a:solidFill>
                  <a:schemeClr val="bg2"/>
                </a:solidFill>
                <a:latin typeface="+mn-ea"/>
                <a:ea typeface="+mn-ea"/>
                <a:cs typeface="微软雅黑" panose="020B0503020204020204" charset="-122"/>
              </a:rPr>
              <a:t>） </a:t>
            </a:r>
          </a:p>
          <a:p>
            <a:pPr algn="l"/>
            <a:r>
              <a:rPr lang="zh-CN" altLang="en-US" sz="3200" dirty="0">
                <a:latin typeface="+mn-ea"/>
                <a:ea typeface="+mn-ea"/>
                <a:cs typeface="微软雅黑" panose="020B0503020204020204" charset="-122"/>
              </a:rPr>
              <a:t>6.场外衍生品类资产： （1）场外期权及证券公司发行的非保本型收益凭证按照</a:t>
            </a:r>
            <a:r>
              <a:rPr lang="zh-CN" altLang="en-US" sz="3200" dirty="0">
                <a:solidFill>
                  <a:srgbClr val="C00000"/>
                </a:solidFill>
                <a:latin typeface="+mn-ea"/>
                <a:ea typeface="+mn-ea"/>
                <a:cs typeface="微软雅黑" panose="020B0503020204020204" charset="-122"/>
              </a:rPr>
              <a:t>同一“交易对手方”</a:t>
            </a:r>
            <a:r>
              <a:rPr lang="zh-CN" altLang="en-US" sz="3200" dirty="0">
                <a:latin typeface="+mn-ea"/>
                <a:ea typeface="+mn-ea"/>
                <a:cs typeface="微软雅黑" panose="020B0503020204020204" charset="-122"/>
              </a:rPr>
              <a:t>视为同一资产；（2）收益互换按照合约</a:t>
            </a:r>
            <a:r>
              <a:rPr lang="zh-CN" altLang="en-US" sz="3200" dirty="0">
                <a:solidFill>
                  <a:srgbClr val="C00000"/>
                </a:solidFill>
                <a:latin typeface="+mn-ea"/>
                <a:ea typeface="+mn-ea"/>
                <a:cs typeface="微软雅黑" panose="020B0503020204020204" charset="-122"/>
              </a:rPr>
              <a:t>挂钩具体标的</a:t>
            </a:r>
            <a:r>
              <a:rPr lang="zh-CN" altLang="en-US" sz="3200" dirty="0">
                <a:latin typeface="+mn-ea"/>
                <a:ea typeface="+mn-ea"/>
                <a:cs typeface="微软雅黑" panose="020B0503020204020204" charset="-122"/>
              </a:rPr>
              <a:t>视为同一资产。</a:t>
            </a:r>
            <a:endParaRPr lang="en-US" altLang="zh-CN" sz="3200" dirty="0">
              <a:latin typeface="+mn-ea"/>
              <a:ea typeface="+mn-ea"/>
              <a:cs typeface="微软雅黑" panose="020B0503020204020204" charset="-122"/>
            </a:endParaRPr>
          </a:p>
          <a:p>
            <a:pPr algn="l"/>
            <a:r>
              <a:rPr lang="zh-CN" altLang="en-US" sz="3200" b="1" dirty="0">
                <a:solidFill>
                  <a:schemeClr val="bg2"/>
                </a:solidFill>
                <a:latin typeface="+mn-ea"/>
                <a:ea typeface="+mn-ea"/>
                <a:cs typeface="微软雅黑" panose="020B0503020204020204" charset="-122"/>
              </a:rPr>
              <a:t>（注：</a:t>
            </a:r>
            <a:r>
              <a:rPr lang="zh-CN" altLang="zh-CN" sz="3200" b="1" dirty="0">
                <a:solidFill>
                  <a:schemeClr val="bg2"/>
                </a:solidFill>
              </a:rPr>
              <a:t>场外期权计算同一资产的方式，按照同一</a:t>
            </a:r>
            <a:r>
              <a:rPr lang="en-US" altLang="zh-CN" sz="3200" b="1" dirty="0">
                <a:solidFill>
                  <a:schemeClr val="bg2"/>
                </a:solidFill>
              </a:rPr>
              <a:t>“</a:t>
            </a:r>
            <a:r>
              <a:rPr lang="zh-CN" altLang="zh-CN" sz="3200" b="1" dirty="0">
                <a:solidFill>
                  <a:schemeClr val="bg2"/>
                </a:solidFill>
              </a:rPr>
              <a:t>交易对手方</a:t>
            </a:r>
            <a:r>
              <a:rPr lang="en-US" altLang="zh-CN" sz="3200" b="1" dirty="0">
                <a:solidFill>
                  <a:schemeClr val="bg2"/>
                </a:solidFill>
              </a:rPr>
              <a:t>”</a:t>
            </a:r>
            <a:r>
              <a:rPr lang="zh-CN" altLang="zh-CN" sz="3200" b="1" dirty="0">
                <a:solidFill>
                  <a:schemeClr val="bg2"/>
                </a:solidFill>
              </a:rPr>
              <a:t>缴纳的保证金及权利金总额进行计算，不轧差。</a:t>
            </a:r>
          </a:p>
          <a:p>
            <a:pPr algn="l"/>
            <a:r>
              <a:rPr lang="zh-CN" altLang="zh-CN" sz="3200" b="1" dirty="0">
                <a:solidFill>
                  <a:schemeClr val="bg2"/>
                </a:solidFill>
              </a:rPr>
              <a:t>收益互换计算同一资产的方式，按照缴纳的保证金总规模计算合约挂钩标的金额，不轧差。</a:t>
            </a:r>
          </a:p>
          <a:p>
            <a:pPr algn="l"/>
            <a:r>
              <a:rPr lang="zh-CN" altLang="zh-CN" sz="3200" b="1" dirty="0">
                <a:solidFill>
                  <a:schemeClr val="bg2"/>
                </a:solidFill>
              </a:rPr>
              <a:t>期货和衍生品的</a:t>
            </a:r>
            <a:r>
              <a:rPr lang="en-US" altLang="zh-CN" sz="3200" b="1" dirty="0">
                <a:solidFill>
                  <a:schemeClr val="bg2"/>
                </a:solidFill>
              </a:rPr>
              <a:t>“</a:t>
            </a:r>
            <a:r>
              <a:rPr lang="zh-CN" altLang="zh-CN" sz="3200" b="1" dirty="0">
                <a:solidFill>
                  <a:schemeClr val="bg2"/>
                </a:solidFill>
              </a:rPr>
              <a:t>持仓合约价值</a:t>
            </a:r>
            <a:r>
              <a:rPr lang="en-US" altLang="zh-CN" sz="3200" b="1" dirty="0">
                <a:solidFill>
                  <a:schemeClr val="bg2"/>
                </a:solidFill>
              </a:rPr>
              <a:t>”</a:t>
            </a:r>
            <a:r>
              <a:rPr lang="zh-CN" altLang="zh-CN" sz="3200" b="1" dirty="0">
                <a:solidFill>
                  <a:schemeClr val="bg2"/>
                </a:solidFill>
              </a:rPr>
              <a:t>与</a:t>
            </a:r>
            <a:r>
              <a:rPr lang="en-US" altLang="zh-CN" sz="3200" b="1" dirty="0">
                <a:solidFill>
                  <a:schemeClr val="bg2"/>
                </a:solidFill>
              </a:rPr>
              <a:t>“</a:t>
            </a:r>
            <a:r>
              <a:rPr lang="zh-CN" altLang="zh-CN" sz="3200" b="1" dirty="0">
                <a:solidFill>
                  <a:schemeClr val="bg2"/>
                </a:solidFill>
              </a:rPr>
              <a:t>期货和衍生品账户权益</a:t>
            </a:r>
            <a:r>
              <a:rPr lang="en-US" altLang="zh-CN" sz="3200" b="1" dirty="0">
                <a:solidFill>
                  <a:schemeClr val="bg2"/>
                </a:solidFill>
              </a:rPr>
              <a:t>”</a:t>
            </a:r>
            <a:r>
              <a:rPr lang="zh-CN" altLang="zh-CN" sz="3200" b="1" dirty="0">
                <a:solidFill>
                  <a:schemeClr val="bg2"/>
                </a:solidFill>
              </a:rPr>
              <a:t>的计算方法参照持牌资管。  </a:t>
            </a:r>
            <a:r>
              <a:rPr lang="zh-CN" altLang="en-US" sz="3200" b="1" dirty="0">
                <a:solidFill>
                  <a:schemeClr val="bg2"/>
                </a:solidFill>
                <a:latin typeface="+mn-ea"/>
                <a:ea typeface="+mn-ea"/>
                <a:cs typeface="微软雅黑" panose="020B0503020204020204" charset="-122"/>
              </a:rPr>
              <a:t>）</a:t>
            </a:r>
          </a:p>
        </p:txBody>
      </p:sp>
      <p:sp>
        <p:nvSpPr>
          <p:cNvPr id="11" name="等腰三角形 5"/>
          <p:cNvSpPr/>
          <p:nvPr/>
        </p:nvSpPr>
        <p:spPr>
          <a:xfrm rot="5400000">
            <a:off x="986506" y="8846207"/>
            <a:ext cx="1584276" cy="2503880"/>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04287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b="1" dirty="0">
                <a:latin typeface="微软雅黑" panose="020B0503020204020204" charset="-122"/>
                <a:ea typeface="微软雅黑" panose="020B0503020204020204" charset="-122"/>
                <a:cs typeface="微软雅黑" panose="020B0503020204020204" charset="-122"/>
                <a:sym typeface="+mn-ea"/>
              </a:rPr>
              <a:t>同一资产的</a:t>
            </a:r>
          </a:p>
          <a:p>
            <a:pPr algn="ctr"/>
            <a:r>
              <a:rPr lang="zh-CN" altLang="en-US" sz="3200" b="1" dirty="0">
                <a:latin typeface="微软雅黑" panose="020B0503020204020204" charset="-122"/>
                <a:ea typeface="微软雅黑" panose="020B0503020204020204" charset="-122"/>
                <a:cs typeface="微软雅黑" panose="020B0503020204020204" charset="-122"/>
                <a:sym typeface="+mn-ea"/>
              </a:rPr>
              <a:t>认定标准</a:t>
            </a:r>
            <a:endParaRPr lang="zh-CN" altLang="en-US" sz="3200" dirty="0">
              <a:solidFill>
                <a:schemeClr val="bg1"/>
              </a:solidFill>
              <a:latin typeface="微软雅黑" panose="020B0503020204020204" charset="-122"/>
              <a:ea typeface="微软雅黑" panose="020B0503020204020204" charset="-122"/>
            </a:endParaRPr>
          </a:p>
        </p:txBody>
      </p:sp>
      <p:sp>
        <p:nvSpPr>
          <p:cNvPr id="8" name="箭头: 下 7">
            <a:extLst>
              <a:ext uri="{FF2B5EF4-FFF2-40B4-BE49-F238E27FC236}">
                <a16:creationId xmlns:a16="http://schemas.microsoft.com/office/drawing/2014/main" id="{C968BB60-7956-4ECA-8BFC-DDA5E583966E}"/>
              </a:ext>
            </a:extLst>
          </p:cNvPr>
          <p:cNvSpPr/>
          <p:nvPr/>
        </p:nvSpPr>
        <p:spPr>
          <a:xfrm>
            <a:off x="11399912" y="13050688"/>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grpSp>
        <p:nvGrpSpPr>
          <p:cNvPr id="3" name="组合 2"/>
          <p:cNvGrpSpPr/>
          <p:nvPr/>
        </p:nvGrpSpPr>
        <p:grpSpPr>
          <a:xfrm>
            <a:off x="-16449710" y="3318328"/>
            <a:ext cx="0" cy="8962872"/>
            <a:chOff x="20788" y="7311"/>
            <a:chExt cx="0" cy="5673"/>
          </a:xfrm>
        </p:grpSpPr>
        <p:cxnSp>
          <p:nvCxnSpPr>
            <p:cNvPr id="6" name="直接连接符 5"/>
            <p:cNvCxnSpPr/>
            <p:nvPr/>
          </p:nvCxnSpPr>
          <p:spPr bwMode="auto">
            <a:xfrm>
              <a:off x="20788" y="7311"/>
              <a:ext cx="0" cy="2297"/>
            </a:xfrm>
            <a:prstGeom prst="line">
              <a:avLst/>
            </a:prstGeom>
            <a:solidFill>
              <a:schemeClr val="accent1"/>
            </a:solidFill>
            <a:ln w="9525" cap="flat" cmpd="sng" algn="ctr">
              <a:solidFill>
                <a:srgbClr val="04287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 name="直接连接符 1"/>
            <p:cNvCxnSpPr/>
            <p:nvPr/>
          </p:nvCxnSpPr>
          <p:spPr bwMode="auto">
            <a:xfrm>
              <a:off x="20788" y="10687"/>
              <a:ext cx="0" cy="2297"/>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文本框 4"/>
          <p:cNvSpPr txBox="1"/>
          <p:nvPr/>
        </p:nvSpPr>
        <p:spPr>
          <a:xfrm>
            <a:off x="945299" y="2681536"/>
            <a:ext cx="12793526" cy="9787295"/>
          </a:xfrm>
          <a:prstGeom prst="rect">
            <a:avLst/>
          </a:prstGeom>
          <a:noFill/>
        </p:spPr>
        <p:txBody>
          <a:bodyPr wrap="square" rtlCol="0">
            <a:spAutoFit/>
          </a:bodyPr>
          <a:lstStyle/>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2. </a:t>
            </a:r>
            <a:r>
              <a:rPr lang="zh-CN" altLang="en-US" sz="3200" b="1" dirty="0">
                <a:latin typeface="微软雅黑" panose="020B0503020204020204" charset="-122"/>
                <a:ea typeface="微软雅黑" panose="020B0503020204020204" charset="-122"/>
                <a:cs typeface="微软雅黑" panose="020B0503020204020204" charset="-122"/>
              </a:rPr>
              <a:t>豁免情形</a:t>
            </a:r>
            <a:endParaRPr lang="en-US" altLang="zh-CN" sz="3200" b="1" dirty="0">
              <a:latin typeface="微软雅黑" panose="020B0503020204020204" charset="-122"/>
              <a:ea typeface="微软雅黑" panose="020B0503020204020204" charset="-122"/>
              <a:cs typeface="微软雅黑" panose="020B0503020204020204" charset="-122"/>
            </a:endParaRPr>
          </a:p>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（1）双25%全部豁免：</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1）投资银行活期存款、国债、</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债券通用质押式回购</a:t>
            </a:r>
            <a:r>
              <a:rPr lang="en-US" altLang="zh-CN" sz="3200" dirty="0">
                <a:latin typeface="微软雅黑" panose="020B0503020204020204" charset="-122"/>
                <a:ea typeface="微软雅黑" panose="020B0503020204020204" charset="-122"/>
                <a:cs typeface="微软雅黑" panose="020B0503020204020204" charset="-122"/>
              </a:rPr>
              <a:t>、中央银行票据、政策性金融债、地方政府债券、</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公开募集基金</a:t>
            </a:r>
            <a:r>
              <a:rPr lang="en-US" altLang="zh-CN" sz="3200" dirty="0">
                <a:latin typeface="微软雅黑" panose="020B0503020204020204" charset="-122"/>
                <a:ea typeface="微软雅黑" panose="020B0503020204020204" charset="-122"/>
                <a:cs typeface="微软雅黑" panose="020B0503020204020204" charset="-122"/>
              </a:rPr>
              <a:t>时可以豁免。</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2）全部投资者均为</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专业投资者</a:t>
            </a:r>
            <a:r>
              <a:rPr lang="en-US" altLang="zh-CN" sz="3200" dirty="0">
                <a:latin typeface="微软雅黑" panose="020B0503020204020204" charset="-122"/>
                <a:ea typeface="微软雅黑" panose="020B0503020204020204" charset="-122"/>
                <a:cs typeface="微软雅黑" panose="020B0503020204020204" charset="-122"/>
              </a:rPr>
              <a:t>且单个投资者投资金额不低于</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1000万元</a:t>
            </a:r>
            <a:r>
              <a:rPr lang="en-US" altLang="zh-CN" sz="3200" dirty="0">
                <a:latin typeface="微软雅黑" panose="020B0503020204020204" charset="-122"/>
                <a:ea typeface="微软雅黑" panose="020B0503020204020204" charset="-122"/>
                <a:cs typeface="微软雅黑" panose="020B0503020204020204" charset="-122"/>
              </a:rPr>
              <a:t>（穿透认定）的</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封闭式</a:t>
            </a:r>
            <a:r>
              <a:rPr lang="en-US" altLang="zh-CN" sz="3200" dirty="0">
                <a:latin typeface="微软雅黑" panose="020B0503020204020204" charset="-122"/>
                <a:ea typeface="微软雅黑" panose="020B0503020204020204" charset="-122"/>
                <a:cs typeface="微软雅黑" panose="020B0503020204020204" charset="-122"/>
              </a:rPr>
              <a:t>私募证券投资基金（主要是从产品的资金端创设的豁免规则）</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3）</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合同约定将90%</a:t>
            </a:r>
            <a:r>
              <a:rPr lang="en-US" altLang="zh-CN" sz="3200" dirty="0">
                <a:latin typeface="微软雅黑" panose="020B0503020204020204" charset="-122"/>
                <a:ea typeface="微软雅黑" panose="020B0503020204020204" charset="-122"/>
                <a:cs typeface="微软雅黑" panose="020B0503020204020204" charset="-122"/>
              </a:rPr>
              <a:t>以上基金资产投资于一个符合组合投资要求的单只私募基金（主要是从产品的资产端创设的豁免规则）</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4）合同约定仅以</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战略配售、非公开发行、大宗交易、协议转让</a:t>
            </a:r>
            <a:r>
              <a:rPr lang="en-US" altLang="zh-CN" sz="3200" dirty="0">
                <a:latin typeface="微软雅黑" panose="020B0503020204020204" charset="-122"/>
                <a:ea typeface="微软雅黑" panose="020B0503020204020204" charset="-122"/>
                <a:cs typeface="微软雅黑" panose="020B0503020204020204" charset="-122"/>
              </a:rPr>
              <a:t>方式投资上市公司股票，</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全部投资者均为专业投资者且单个投资者投资金额不低于300万元</a:t>
            </a:r>
            <a:r>
              <a:rPr lang="en-US" altLang="zh-CN" sz="3200" dirty="0">
                <a:latin typeface="微软雅黑" panose="020B0503020204020204" charset="-122"/>
                <a:ea typeface="微软雅黑" panose="020B0503020204020204" charset="-122"/>
                <a:cs typeface="微软雅黑" panose="020B0503020204020204" charset="-122"/>
              </a:rPr>
              <a:t>（穿透认定）的</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封闭式</a:t>
            </a:r>
            <a:r>
              <a:rPr lang="en-US" altLang="zh-CN" sz="3200" dirty="0">
                <a:latin typeface="微软雅黑" panose="020B0503020204020204" charset="-122"/>
                <a:ea typeface="微软雅黑" panose="020B0503020204020204" charset="-122"/>
                <a:cs typeface="微软雅黑" panose="020B0503020204020204" charset="-122"/>
              </a:rPr>
              <a:t>私募证券投资基金（主要是从产品的交易方式和资金端相结合创设的豁免规则</a:t>
            </a:r>
            <a:r>
              <a:rPr lang="en-US" altLang="zh-CN" sz="3600" dirty="0">
                <a:latin typeface="微软雅黑" panose="020B0503020204020204" charset="-122"/>
                <a:ea typeface="微软雅黑" panose="020B0503020204020204" charset="-122"/>
                <a:cs typeface="微软雅黑" panose="020B0503020204020204" charset="-122"/>
              </a:rPr>
              <a:t>）</a:t>
            </a:r>
          </a:p>
        </p:txBody>
      </p:sp>
      <p:sp>
        <p:nvSpPr>
          <p:cNvPr id="13" name="文本框 12"/>
          <p:cNvSpPr txBox="1"/>
          <p:nvPr/>
        </p:nvSpPr>
        <p:spPr>
          <a:xfrm>
            <a:off x="15811568" y="2708465"/>
            <a:ext cx="7358267" cy="5262979"/>
          </a:xfrm>
          <a:prstGeom prst="rect">
            <a:avLst/>
          </a:prstGeom>
          <a:noFill/>
        </p:spPr>
        <p:txBody>
          <a:bodyPr wrap="square" rtlCol="0">
            <a:spAutoFit/>
          </a:bodyPr>
          <a:lstStyle/>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（2）豁免后一个25%：</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符合</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组合投资要求</a:t>
            </a:r>
            <a:r>
              <a:rPr lang="en-US" altLang="zh-CN" sz="3200" dirty="0">
                <a:latin typeface="微软雅黑" panose="020B0503020204020204" charset="-122"/>
                <a:ea typeface="微软雅黑" panose="020B0503020204020204" charset="-122"/>
                <a:cs typeface="微软雅黑" panose="020B0503020204020204" charset="-122"/>
              </a:rPr>
              <a:t>的私募证券投资基金投资单只私募基金的资金，可以不受后一个25%的限制。（例如，符合组合投资要求的A基金投资B基金时，A基金可以是B基金的唯一投资者，即A投资B基金超过了B基金净资产的25%）</a:t>
            </a:r>
          </a:p>
        </p:txBody>
      </p:sp>
      <p:cxnSp>
        <p:nvCxnSpPr>
          <p:cNvPr id="10" name="直接连接符 9">
            <a:extLst>
              <a:ext uri="{FF2B5EF4-FFF2-40B4-BE49-F238E27FC236}">
                <a16:creationId xmlns:a16="http://schemas.microsoft.com/office/drawing/2014/main" id="{A36DA1F9-440B-FC1F-3585-8475735735F9}"/>
              </a:ext>
            </a:extLst>
          </p:cNvPr>
          <p:cNvCxnSpPr/>
          <p:nvPr/>
        </p:nvCxnSpPr>
        <p:spPr>
          <a:xfrm>
            <a:off x="14496256" y="2681536"/>
            <a:ext cx="0" cy="9721080"/>
          </a:xfrm>
          <a:prstGeom prst="line">
            <a:avLst/>
          </a:prstGeom>
        </p:spPr>
        <p:style>
          <a:lnRef idx="1">
            <a:schemeClr val="accent1"/>
          </a:lnRef>
          <a:fillRef idx="0">
            <a:schemeClr val="accent1"/>
          </a:fillRef>
          <a:effectRef idx="0">
            <a:schemeClr val="accent1"/>
          </a:effectRef>
          <a:fontRef idx="minor">
            <a:schemeClr val="tx1"/>
          </a:fontRef>
        </p:style>
      </p:cxnSp>
      <p:sp>
        <p:nvSpPr>
          <p:cNvPr id="16" name="í$ḻîḍê">
            <a:extLst>
              <a:ext uri="{FF2B5EF4-FFF2-40B4-BE49-F238E27FC236}">
                <a16:creationId xmlns:a16="http://schemas.microsoft.com/office/drawing/2014/main" id="{4C6CC7DE-7032-B7DB-BBCF-BE8A9C595351}"/>
              </a:ext>
            </a:extLst>
          </p:cNvPr>
          <p:cNvSpPr/>
          <p:nvPr/>
        </p:nvSpPr>
        <p:spPr>
          <a:xfrm>
            <a:off x="13797138" y="7354358"/>
            <a:ext cx="1229322" cy="1187007"/>
          </a:xfrm>
          <a:prstGeom prst="roundRect">
            <a:avLst/>
          </a:prstGeom>
          <a:gradFill>
            <a:gsLst>
              <a:gs pos="0">
                <a:srgbClr val="C00000"/>
              </a:gs>
              <a:gs pos="100000">
                <a:srgbClr val="C00000">
                  <a:alpha val="84000"/>
                </a:srgbClr>
              </a:gs>
            </a:gsLst>
            <a:lin ang="5400000" scaled="1"/>
          </a:gra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2880" tIns="91440" rIns="182880" bIns="91440" rtlCol="0" anchor="ctr">
            <a:normAutofit lnSpcReduction="10000"/>
          </a:bodyPr>
          <a:lstStyle/>
          <a:p>
            <a:pPr algn="ctr"/>
            <a:endParaRPr lang="zh-CN" altLang="en-US" sz="6000">
              <a:solidFill>
                <a:schemeClr val="tx1">
                  <a:lumMod val="75000"/>
                  <a:lumOff val="25000"/>
                </a:schemeClr>
              </a:solidFill>
              <a:latin typeface="Arial"/>
              <a:ea typeface="微软雅黑"/>
              <a:sym typeface="Arial"/>
            </a:endParaRPr>
          </a:p>
        </p:txBody>
      </p:sp>
      <p:sp>
        <p:nvSpPr>
          <p:cNvPr id="17" name="îṧḷíďè">
            <a:extLst>
              <a:ext uri="{FF2B5EF4-FFF2-40B4-BE49-F238E27FC236}">
                <a16:creationId xmlns:a16="http://schemas.microsoft.com/office/drawing/2014/main" id="{2638F8E3-3DBE-C9E5-FE40-9E3255275D4F}"/>
              </a:ext>
            </a:extLst>
          </p:cNvPr>
          <p:cNvSpPr/>
          <p:nvPr/>
        </p:nvSpPr>
        <p:spPr>
          <a:xfrm>
            <a:off x="14148187" y="7681590"/>
            <a:ext cx="590459" cy="579709"/>
          </a:xfrm>
          <a:custGeom>
            <a:avLst/>
            <a:gdLst>
              <a:gd name="T0" fmla="*/ 472 w 487"/>
              <a:gd name="T1" fmla="*/ 427 h 496"/>
              <a:gd name="T2" fmla="*/ 381 w 487"/>
              <a:gd name="T3" fmla="*/ 336 h 496"/>
              <a:gd name="T4" fmla="*/ 356 w 487"/>
              <a:gd name="T5" fmla="*/ 325 h 496"/>
              <a:gd name="T6" fmla="*/ 400 w 487"/>
              <a:gd name="T7" fmla="*/ 200 h 496"/>
              <a:gd name="T8" fmla="*/ 200 w 487"/>
              <a:gd name="T9" fmla="*/ 0 h 496"/>
              <a:gd name="T10" fmla="*/ 0 w 487"/>
              <a:gd name="T11" fmla="*/ 200 h 496"/>
              <a:gd name="T12" fmla="*/ 200 w 487"/>
              <a:gd name="T13" fmla="*/ 400 h 496"/>
              <a:gd name="T14" fmla="*/ 312 w 487"/>
              <a:gd name="T15" fmla="*/ 365 h 496"/>
              <a:gd name="T16" fmla="*/ 324 w 487"/>
              <a:gd name="T17" fmla="*/ 393 h 496"/>
              <a:gd name="T18" fmla="*/ 415 w 487"/>
              <a:gd name="T19" fmla="*/ 484 h 496"/>
              <a:gd name="T20" fmla="*/ 443 w 487"/>
              <a:gd name="T21" fmla="*/ 496 h 496"/>
              <a:gd name="T22" fmla="*/ 472 w 487"/>
              <a:gd name="T23" fmla="*/ 484 h 496"/>
              <a:gd name="T24" fmla="*/ 472 w 487"/>
              <a:gd name="T25" fmla="*/ 427 h 496"/>
              <a:gd name="T26" fmla="*/ 200 w 487"/>
              <a:gd name="T27" fmla="*/ 333 h 496"/>
              <a:gd name="T28" fmla="*/ 67 w 487"/>
              <a:gd name="T29" fmla="*/ 200 h 496"/>
              <a:gd name="T30" fmla="*/ 200 w 487"/>
              <a:gd name="T31" fmla="*/ 67 h 496"/>
              <a:gd name="T32" fmla="*/ 333 w 487"/>
              <a:gd name="T33" fmla="*/ 200 h 496"/>
              <a:gd name="T34" fmla="*/ 200 w 487"/>
              <a:gd name="T35" fmla="*/ 333 h 496"/>
              <a:gd name="T36" fmla="*/ 292 w 487"/>
              <a:gd name="T37" fmla="*/ 200 h 496"/>
              <a:gd name="T38" fmla="*/ 265 w 487"/>
              <a:gd name="T39" fmla="*/ 227 h 496"/>
              <a:gd name="T40" fmla="*/ 228 w 487"/>
              <a:gd name="T41" fmla="*/ 227 h 496"/>
              <a:gd name="T42" fmla="*/ 228 w 487"/>
              <a:gd name="T43" fmla="*/ 263 h 496"/>
              <a:gd name="T44" fmla="*/ 202 w 487"/>
              <a:gd name="T45" fmla="*/ 290 h 496"/>
              <a:gd name="T46" fmla="*/ 175 w 487"/>
              <a:gd name="T47" fmla="*/ 263 h 496"/>
              <a:gd name="T48" fmla="*/ 175 w 487"/>
              <a:gd name="T49" fmla="*/ 227 h 496"/>
              <a:gd name="T50" fmla="*/ 138 w 487"/>
              <a:gd name="T51" fmla="*/ 227 h 496"/>
              <a:gd name="T52" fmla="*/ 112 w 487"/>
              <a:gd name="T53" fmla="*/ 200 h 496"/>
              <a:gd name="T54" fmla="*/ 138 w 487"/>
              <a:gd name="T55" fmla="*/ 173 h 496"/>
              <a:gd name="T56" fmla="*/ 175 w 487"/>
              <a:gd name="T57" fmla="*/ 173 h 496"/>
              <a:gd name="T58" fmla="*/ 175 w 487"/>
              <a:gd name="T59" fmla="*/ 137 h 496"/>
              <a:gd name="T60" fmla="*/ 202 w 487"/>
              <a:gd name="T61" fmla="*/ 110 h 496"/>
              <a:gd name="T62" fmla="*/ 228 w 487"/>
              <a:gd name="T63" fmla="*/ 137 h 496"/>
              <a:gd name="T64" fmla="*/ 228 w 487"/>
              <a:gd name="T65" fmla="*/ 173 h 496"/>
              <a:gd name="T66" fmla="*/ 265 w 487"/>
              <a:gd name="T67" fmla="*/ 173 h 496"/>
              <a:gd name="T68" fmla="*/ 292 w 487"/>
              <a:gd name="T69" fmla="*/ 20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7" h="496">
                <a:moveTo>
                  <a:pt x="472" y="427"/>
                </a:moveTo>
                <a:lnTo>
                  <a:pt x="381" y="336"/>
                </a:lnTo>
                <a:cubicBezTo>
                  <a:pt x="374" y="329"/>
                  <a:pt x="365" y="326"/>
                  <a:pt x="356" y="325"/>
                </a:cubicBezTo>
                <a:cubicBezTo>
                  <a:pt x="384" y="291"/>
                  <a:pt x="400" y="247"/>
                  <a:pt x="400" y="200"/>
                </a:cubicBezTo>
                <a:cubicBezTo>
                  <a:pt x="400" y="90"/>
                  <a:pt x="310" y="0"/>
                  <a:pt x="200" y="0"/>
                </a:cubicBezTo>
                <a:cubicBezTo>
                  <a:pt x="90" y="0"/>
                  <a:pt x="0" y="90"/>
                  <a:pt x="0" y="200"/>
                </a:cubicBezTo>
                <a:cubicBezTo>
                  <a:pt x="0" y="310"/>
                  <a:pt x="90" y="400"/>
                  <a:pt x="200" y="400"/>
                </a:cubicBezTo>
                <a:cubicBezTo>
                  <a:pt x="242" y="400"/>
                  <a:pt x="280" y="387"/>
                  <a:pt x="312" y="365"/>
                </a:cubicBezTo>
                <a:cubicBezTo>
                  <a:pt x="313" y="375"/>
                  <a:pt x="316" y="385"/>
                  <a:pt x="324" y="393"/>
                </a:cubicBezTo>
                <a:lnTo>
                  <a:pt x="415" y="484"/>
                </a:lnTo>
                <a:cubicBezTo>
                  <a:pt x="423" y="492"/>
                  <a:pt x="433" y="496"/>
                  <a:pt x="443" y="496"/>
                </a:cubicBezTo>
                <a:cubicBezTo>
                  <a:pt x="454" y="496"/>
                  <a:pt x="464" y="492"/>
                  <a:pt x="472" y="484"/>
                </a:cubicBezTo>
                <a:cubicBezTo>
                  <a:pt x="487" y="468"/>
                  <a:pt x="487" y="443"/>
                  <a:pt x="472" y="427"/>
                </a:cubicBezTo>
                <a:close/>
                <a:moveTo>
                  <a:pt x="200" y="333"/>
                </a:moveTo>
                <a:cubicBezTo>
                  <a:pt x="127" y="333"/>
                  <a:pt x="67" y="274"/>
                  <a:pt x="67" y="200"/>
                </a:cubicBezTo>
                <a:cubicBezTo>
                  <a:pt x="67" y="126"/>
                  <a:pt x="127" y="67"/>
                  <a:pt x="200" y="67"/>
                </a:cubicBezTo>
                <a:cubicBezTo>
                  <a:pt x="274" y="67"/>
                  <a:pt x="333" y="126"/>
                  <a:pt x="333" y="200"/>
                </a:cubicBezTo>
                <a:cubicBezTo>
                  <a:pt x="333" y="274"/>
                  <a:pt x="274" y="333"/>
                  <a:pt x="200" y="333"/>
                </a:cubicBezTo>
                <a:close/>
                <a:moveTo>
                  <a:pt x="292" y="200"/>
                </a:moveTo>
                <a:cubicBezTo>
                  <a:pt x="292" y="215"/>
                  <a:pt x="280" y="227"/>
                  <a:pt x="265" y="227"/>
                </a:cubicBezTo>
                <a:lnTo>
                  <a:pt x="228" y="227"/>
                </a:lnTo>
                <a:lnTo>
                  <a:pt x="228" y="263"/>
                </a:lnTo>
                <a:cubicBezTo>
                  <a:pt x="228" y="278"/>
                  <a:pt x="217" y="290"/>
                  <a:pt x="202" y="290"/>
                </a:cubicBezTo>
                <a:cubicBezTo>
                  <a:pt x="187" y="290"/>
                  <a:pt x="175" y="278"/>
                  <a:pt x="175" y="263"/>
                </a:cubicBezTo>
                <a:lnTo>
                  <a:pt x="175" y="227"/>
                </a:lnTo>
                <a:lnTo>
                  <a:pt x="138" y="227"/>
                </a:lnTo>
                <a:cubicBezTo>
                  <a:pt x="124" y="227"/>
                  <a:pt x="112" y="215"/>
                  <a:pt x="112" y="200"/>
                </a:cubicBezTo>
                <a:cubicBezTo>
                  <a:pt x="112" y="185"/>
                  <a:pt x="124" y="173"/>
                  <a:pt x="138" y="173"/>
                </a:cubicBezTo>
                <a:lnTo>
                  <a:pt x="175" y="173"/>
                </a:lnTo>
                <a:lnTo>
                  <a:pt x="175" y="137"/>
                </a:lnTo>
                <a:cubicBezTo>
                  <a:pt x="175" y="122"/>
                  <a:pt x="187" y="110"/>
                  <a:pt x="202" y="110"/>
                </a:cubicBezTo>
                <a:cubicBezTo>
                  <a:pt x="217" y="110"/>
                  <a:pt x="228" y="122"/>
                  <a:pt x="228" y="137"/>
                </a:cubicBezTo>
                <a:lnTo>
                  <a:pt x="228" y="173"/>
                </a:lnTo>
                <a:lnTo>
                  <a:pt x="265" y="173"/>
                </a:lnTo>
                <a:cubicBezTo>
                  <a:pt x="280" y="173"/>
                  <a:pt x="292" y="185"/>
                  <a:pt x="292"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3600">
              <a:solidFill>
                <a:schemeClr val="tx1">
                  <a:lumMod val="75000"/>
                  <a:lumOff val="25000"/>
                </a:schemeClr>
              </a:solidFill>
              <a:latin typeface="Arial"/>
              <a:ea typeface="微软雅黑"/>
              <a:sym typeface="Arial"/>
            </a:endParaRPr>
          </a:p>
        </p:txBody>
      </p:sp>
      <p:sp>
        <p:nvSpPr>
          <p:cNvPr id="11" name="箭头: 下 10">
            <a:extLst>
              <a:ext uri="{FF2B5EF4-FFF2-40B4-BE49-F238E27FC236}">
                <a16:creationId xmlns:a16="http://schemas.microsoft.com/office/drawing/2014/main" id="{F48391A6-FBD0-4419-BD62-350EAD301A48}"/>
              </a:ext>
            </a:extLst>
          </p:cNvPr>
          <p:cNvSpPr/>
          <p:nvPr/>
        </p:nvSpPr>
        <p:spPr>
          <a:xfrm>
            <a:off x="11399912" y="12461671"/>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541780" y="4217670"/>
            <a:ext cx="6040755" cy="6070600"/>
            <a:chOff x="938" y="1658"/>
            <a:chExt cx="5947" cy="6297"/>
          </a:xfrm>
        </p:grpSpPr>
        <p:sp>
          <p:nvSpPr>
            <p:cNvPr id="55" name="等腰三角形 54"/>
            <p:cNvSpPr/>
            <p:nvPr/>
          </p:nvSpPr>
          <p:spPr>
            <a:xfrm rot="10800000" flipH="1" flipV="1">
              <a:off x="938" y="1658"/>
              <a:ext cx="5907" cy="509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flipH="1">
              <a:off x="938" y="2829"/>
              <a:ext cx="5947" cy="512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164" y="3881"/>
              <a:ext cx="3453" cy="1499"/>
            </a:xfrm>
            <a:prstGeom prst="rect">
              <a:avLst/>
            </a:prstGeom>
            <a:noFill/>
          </p:spPr>
          <p:txBody>
            <a:bodyPr wrap="square" rtlCol="0">
              <a:spAutoFit/>
            </a:bodyPr>
            <a:lstStyle/>
            <a:p>
              <a:r>
                <a:rPr lang="zh-CN" altLang="en-US" sz="8800" b="1" dirty="0">
                  <a:solidFill>
                    <a:schemeClr val="bg1"/>
                  </a:solidFill>
                  <a:latin typeface="+mj-ea"/>
                  <a:ea typeface="+mj-ea"/>
                </a:rPr>
                <a:t>目录</a:t>
              </a:r>
              <a:endParaRPr lang="zh-CN" altLang="en-US" sz="5400" b="1" dirty="0">
                <a:solidFill>
                  <a:schemeClr val="bg1"/>
                </a:solidFill>
                <a:latin typeface="+mj-ea"/>
                <a:ea typeface="+mj-ea"/>
              </a:endParaRPr>
            </a:p>
          </p:txBody>
        </p:sp>
      </p:grpSp>
      <p:grpSp>
        <p:nvGrpSpPr>
          <p:cNvPr id="3" name="组合 2"/>
          <p:cNvGrpSpPr/>
          <p:nvPr/>
        </p:nvGrpSpPr>
        <p:grpSpPr>
          <a:xfrm>
            <a:off x="9455307" y="2722215"/>
            <a:ext cx="11590705" cy="2183979"/>
            <a:chOff x="16246" y="9357"/>
            <a:chExt cx="3975" cy="778"/>
          </a:xfrm>
        </p:grpSpPr>
        <p:sp>
          <p:nvSpPr>
            <p:cNvPr id="219" name="Freeform 5"/>
            <p:cNvSpPr/>
            <p:nvPr/>
          </p:nvSpPr>
          <p:spPr bwMode="auto">
            <a:xfrm rot="10800000">
              <a:off x="16246" y="9357"/>
              <a:ext cx="899" cy="77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68580" tIns="34290" rIns="68580" bIns="34290" numCol="1" anchor="t" anchorCtr="0" compatLnSpc="1"/>
            <a:lstStyle/>
            <a:p>
              <a:endParaRPr lang="zh-CN" altLang="en-US">
                <a:solidFill>
                  <a:schemeClr val="tx1"/>
                </a:solidFill>
              </a:endParaRPr>
            </a:p>
          </p:txBody>
        </p:sp>
        <p:sp>
          <p:nvSpPr>
            <p:cNvPr id="225" name="文本框 128"/>
            <p:cNvSpPr txBox="1"/>
            <p:nvPr/>
          </p:nvSpPr>
          <p:spPr>
            <a:xfrm>
              <a:off x="17432" y="9548"/>
              <a:ext cx="2789" cy="394"/>
            </a:xfrm>
            <a:prstGeom prst="rect">
              <a:avLst/>
            </a:prstGeom>
            <a:noFill/>
          </p:spPr>
          <p:txBody>
            <a:bodyPr wrap="square" rtlCol="0">
              <a:spAutoFit/>
            </a:bodyPr>
            <a:lstStyle/>
            <a:p>
              <a:pPr algn="l"/>
              <a:r>
                <a:rPr lang="zh-CN" altLang="en-US" sz="6600" b="1" dirty="0">
                  <a:solidFill>
                    <a:schemeClr val="tx1"/>
                  </a:solidFill>
                  <a:latin typeface="微软雅黑" panose="020B0503020204020204" charset="-122"/>
                  <a:ea typeface="微软雅黑" panose="020B0503020204020204" charset="-122"/>
                </a:rPr>
                <a:t>概    述</a:t>
              </a:r>
            </a:p>
          </p:txBody>
        </p:sp>
      </p:grpSp>
      <p:sp>
        <p:nvSpPr>
          <p:cNvPr id="4" name="文本框 3"/>
          <p:cNvSpPr txBox="1"/>
          <p:nvPr/>
        </p:nvSpPr>
        <p:spPr>
          <a:xfrm>
            <a:off x="9959340" y="3115945"/>
            <a:ext cx="1631950" cy="1322070"/>
          </a:xfrm>
          <a:prstGeom prst="rect">
            <a:avLst/>
          </a:prstGeom>
          <a:noFill/>
        </p:spPr>
        <p:txBody>
          <a:bodyPr wrap="square" rtlCol="0">
            <a:spAutoFit/>
          </a:bodyPr>
          <a:lstStyle/>
          <a:p>
            <a:r>
              <a:rPr lang="en-US" altLang="zh-CN" sz="8000" b="1">
                <a:solidFill>
                  <a:schemeClr val="bg2"/>
                </a:solidFill>
                <a:latin typeface="微软雅黑" panose="020B0503020204020204" charset="-122"/>
                <a:ea typeface="微软雅黑" panose="020B0503020204020204" charset="-122"/>
              </a:rPr>
              <a:t>1</a:t>
            </a:r>
          </a:p>
        </p:txBody>
      </p:sp>
      <p:grpSp>
        <p:nvGrpSpPr>
          <p:cNvPr id="5" name="组合 4"/>
          <p:cNvGrpSpPr/>
          <p:nvPr/>
        </p:nvGrpSpPr>
        <p:grpSpPr>
          <a:xfrm>
            <a:off x="9455307" y="6440775"/>
            <a:ext cx="11733584" cy="2183979"/>
            <a:chOff x="16246" y="9357"/>
            <a:chExt cx="4024" cy="778"/>
          </a:xfrm>
        </p:grpSpPr>
        <p:sp>
          <p:nvSpPr>
            <p:cNvPr id="6" name="Freeform 5"/>
            <p:cNvSpPr/>
            <p:nvPr/>
          </p:nvSpPr>
          <p:spPr bwMode="auto">
            <a:xfrm rot="10800000">
              <a:off x="16246" y="9357"/>
              <a:ext cx="899" cy="77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68580" tIns="34290" rIns="68580" bIns="34290" numCol="1" anchor="t" anchorCtr="0" compatLnSpc="1"/>
            <a:lstStyle/>
            <a:p>
              <a:endParaRPr lang="zh-CN" altLang="en-US">
                <a:solidFill>
                  <a:schemeClr val="tx1"/>
                </a:solidFill>
              </a:endParaRPr>
            </a:p>
          </p:txBody>
        </p:sp>
        <p:sp>
          <p:nvSpPr>
            <p:cNvPr id="8" name="文本框 128"/>
            <p:cNvSpPr txBox="1"/>
            <p:nvPr/>
          </p:nvSpPr>
          <p:spPr>
            <a:xfrm>
              <a:off x="17481" y="9548"/>
              <a:ext cx="2789" cy="394"/>
            </a:xfrm>
            <a:prstGeom prst="rect">
              <a:avLst/>
            </a:prstGeom>
            <a:noFill/>
          </p:spPr>
          <p:txBody>
            <a:bodyPr wrap="square" rtlCol="0">
              <a:spAutoFit/>
            </a:bodyPr>
            <a:lstStyle/>
            <a:p>
              <a:pPr algn="l"/>
              <a:r>
                <a:rPr lang="zh-CN" altLang="en-US" sz="6600" b="1" dirty="0">
                  <a:solidFill>
                    <a:schemeClr val="tx1"/>
                  </a:solidFill>
                  <a:latin typeface="微软雅黑" panose="020B0503020204020204" charset="-122"/>
                  <a:ea typeface="微软雅黑" panose="020B0503020204020204" charset="-122"/>
                </a:rPr>
                <a:t>重要内容提示</a:t>
              </a:r>
            </a:p>
          </p:txBody>
        </p:sp>
      </p:grpSp>
      <p:sp>
        <p:nvSpPr>
          <p:cNvPr id="9" name="文本框 8"/>
          <p:cNvSpPr txBox="1"/>
          <p:nvPr/>
        </p:nvSpPr>
        <p:spPr>
          <a:xfrm>
            <a:off x="9959340" y="6834505"/>
            <a:ext cx="1631950" cy="1322070"/>
          </a:xfrm>
          <a:prstGeom prst="rect">
            <a:avLst/>
          </a:prstGeom>
          <a:noFill/>
        </p:spPr>
        <p:txBody>
          <a:bodyPr wrap="square" rtlCol="0">
            <a:spAutoFit/>
          </a:bodyPr>
          <a:lstStyle/>
          <a:p>
            <a:r>
              <a:rPr lang="en-US" altLang="zh-CN" sz="8000" b="1">
                <a:solidFill>
                  <a:schemeClr val="bg2"/>
                </a:solidFill>
                <a:latin typeface="微软雅黑" panose="020B0503020204020204" charset="-122"/>
                <a:ea typeface="微软雅黑" panose="020B0503020204020204" charset="-122"/>
              </a:rPr>
              <a:t>2</a:t>
            </a:r>
          </a:p>
        </p:txBody>
      </p:sp>
      <p:sp>
        <p:nvSpPr>
          <p:cNvPr id="11" name="Freeform 5"/>
          <p:cNvSpPr/>
          <p:nvPr/>
        </p:nvSpPr>
        <p:spPr bwMode="auto">
          <a:xfrm rot="10800000">
            <a:off x="9455150" y="10085070"/>
            <a:ext cx="2621280" cy="218376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68580" tIns="34290" rIns="68580" bIns="34290" numCol="1" anchor="t" anchorCtr="0" compatLnSpc="1"/>
          <a:lstStyle/>
          <a:p>
            <a:endParaRPr lang="zh-CN" altLang="en-US">
              <a:solidFill>
                <a:prstClr val="black"/>
              </a:solidFill>
            </a:endParaRPr>
          </a:p>
        </p:txBody>
      </p:sp>
      <p:sp>
        <p:nvSpPr>
          <p:cNvPr id="13" name="文本框 12"/>
          <p:cNvSpPr txBox="1"/>
          <p:nvPr/>
        </p:nvSpPr>
        <p:spPr>
          <a:xfrm>
            <a:off x="9959340" y="10478770"/>
            <a:ext cx="1631950" cy="1322070"/>
          </a:xfrm>
          <a:prstGeom prst="rect">
            <a:avLst/>
          </a:prstGeom>
          <a:noFill/>
        </p:spPr>
        <p:txBody>
          <a:bodyPr wrap="square" rtlCol="0">
            <a:spAutoFit/>
          </a:bodyPr>
          <a:lstStyle/>
          <a:p>
            <a:r>
              <a:rPr lang="en-US" altLang="zh-CN" sz="8000" b="1">
                <a:solidFill>
                  <a:schemeClr val="bg2"/>
                </a:solidFill>
                <a:latin typeface="微软雅黑" panose="020B0503020204020204" charset="-122"/>
                <a:ea typeface="微软雅黑" panose="020B0503020204020204" charset="-122"/>
              </a:rPr>
              <a:t>3</a:t>
            </a:r>
          </a:p>
        </p:txBody>
      </p:sp>
      <p:grpSp>
        <p:nvGrpSpPr>
          <p:cNvPr id="14" name="组合 13"/>
          <p:cNvGrpSpPr/>
          <p:nvPr/>
        </p:nvGrpSpPr>
        <p:grpSpPr>
          <a:xfrm>
            <a:off x="9455942" y="10085040"/>
            <a:ext cx="12812468" cy="2183979"/>
            <a:chOff x="16246" y="9357"/>
            <a:chExt cx="4394" cy="778"/>
          </a:xfrm>
        </p:grpSpPr>
        <p:sp>
          <p:nvSpPr>
            <p:cNvPr id="15" name="Freeform 5"/>
            <p:cNvSpPr/>
            <p:nvPr/>
          </p:nvSpPr>
          <p:spPr bwMode="auto">
            <a:xfrm rot="10800000">
              <a:off x="16246" y="9357"/>
              <a:ext cx="899" cy="77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27000" dist="50800" dir="2700000" algn="tl" rotWithShape="0">
                <a:prstClr val="black">
                  <a:alpha val="32000"/>
                </a:prstClr>
              </a:outerShdw>
            </a:effectLst>
          </p:spPr>
          <p:txBody>
            <a:bodyPr vert="horz" wrap="square" lIns="68580" tIns="34290" rIns="68580" bIns="34290" numCol="1" anchor="t" anchorCtr="0" compatLnSpc="1"/>
            <a:lstStyle/>
            <a:p>
              <a:endParaRPr lang="zh-CN" altLang="en-US">
                <a:solidFill>
                  <a:schemeClr val="tx1"/>
                </a:solidFill>
              </a:endParaRPr>
            </a:p>
          </p:txBody>
        </p:sp>
        <p:sp>
          <p:nvSpPr>
            <p:cNvPr id="16" name="文本框 128"/>
            <p:cNvSpPr txBox="1"/>
            <p:nvPr/>
          </p:nvSpPr>
          <p:spPr>
            <a:xfrm>
              <a:off x="17283" y="9574"/>
              <a:ext cx="3357" cy="394"/>
            </a:xfrm>
            <a:prstGeom prst="rect">
              <a:avLst/>
            </a:prstGeom>
            <a:noFill/>
          </p:spPr>
          <p:txBody>
            <a:bodyPr wrap="square" rtlCol="0">
              <a:spAutoFit/>
            </a:bodyPr>
            <a:lstStyle/>
            <a:p>
              <a:r>
                <a:rPr lang="zh-CN" sz="6600" b="1" dirty="0">
                  <a:solidFill>
                    <a:schemeClr val="tx1"/>
                  </a:solidFill>
                  <a:latin typeface="微软雅黑" panose="020B0503020204020204" charset="-122"/>
                  <a:ea typeface="微软雅黑" panose="020B0503020204020204" charset="-122"/>
                </a:rPr>
                <a:t>施行时间与过渡期安排</a:t>
              </a:r>
            </a:p>
          </p:txBody>
        </p:sp>
      </p:grpSp>
      <p:sp>
        <p:nvSpPr>
          <p:cNvPr id="17" name="文本框 16"/>
          <p:cNvSpPr txBox="1"/>
          <p:nvPr/>
        </p:nvSpPr>
        <p:spPr>
          <a:xfrm>
            <a:off x="9959340" y="10496550"/>
            <a:ext cx="1631950" cy="1322070"/>
          </a:xfrm>
          <a:prstGeom prst="rect">
            <a:avLst/>
          </a:prstGeom>
          <a:noFill/>
        </p:spPr>
        <p:txBody>
          <a:bodyPr wrap="square" rtlCol="0">
            <a:spAutoFit/>
          </a:bodyPr>
          <a:lstStyle/>
          <a:p>
            <a:r>
              <a:rPr lang="en-US" altLang="zh-CN" sz="8000" b="1">
                <a:solidFill>
                  <a:schemeClr val="bg2"/>
                </a:solidFill>
                <a:latin typeface="微软雅黑" panose="020B0503020204020204" charset="-122"/>
                <a:ea typeface="微软雅黑" panose="020B0503020204020204" charset="-122"/>
              </a:rPr>
              <a:t>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89097" y="3062517"/>
            <a:ext cx="22336125" cy="2959977"/>
          </a:xfrm>
          <a:prstGeom prst="rect">
            <a:avLst/>
          </a:prstGeom>
          <a:noFill/>
        </p:spPr>
        <p:txBody>
          <a:bodyPr wrap="square" rtlCol="0">
            <a:spAutoFit/>
          </a:bodyPr>
          <a:lstStyle/>
          <a:p>
            <a:pPr indent="1080000" algn="l">
              <a:lnSpc>
                <a:spcPct val="150000"/>
              </a:lnSpc>
            </a:pPr>
            <a:r>
              <a:rPr lang="en-US" altLang="zh-CN" sz="3200" dirty="0">
                <a:solidFill>
                  <a:schemeClr val="tx1"/>
                </a:solidFill>
                <a:latin typeface="+mn-ea"/>
                <a:ea typeface="+mn-ea"/>
                <a:cs typeface="微软雅黑" panose="020B0503020204020204" charset="-122"/>
              </a:rPr>
              <a:t>1</a:t>
            </a:r>
            <a:r>
              <a:rPr lang="zh-CN" altLang="en-US" sz="3200" dirty="0">
                <a:solidFill>
                  <a:schemeClr val="tx1"/>
                </a:solidFill>
                <a:latin typeface="+mn-ea"/>
                <a:ea typeface="+mn-ea"/>
                <a:cs typeface="微软雅黑" panose="020B0503020204020204" charset="-122"/>
              </a:rPr>
              <a:t>、双</a:t>
            </a:r>
            <a:r>
              <a:rPr lang="en-US" altLang="zh-CN" sz="3200" dirty="0">
                <a:solidFill>
                  <a:schemeClr val="tx1"/>
                </a:solidFill>
                <a:latin typeface="+mn-ea"/>
                <a:ea typeface="+mn-ea"/>
                <a:cs typeface="微软雅黑" panose="020B0503020204020204" charset="-122"/>
              </a:rPr>
              <a:t>25%</a:t>
            </a:r>
            <a:r>
              <a:rPr lang="zh-CN" altLang="en-US" sz="3200" dirty="0">
                <a:solidFill>
                  <a:schemeClr val="tx1"/>
                </a:solidFill>
                <a:latin typeface="+mn-ea"/>
                <a:ea typeface="+mn-ea"/>
                <a:cs typeface="微软雅黑" panose="020B0503020204020204" charset="-122"/>
              </a:rPr>
              <a:t>的投资要求，参照资管，区别</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一是增加公募基金豁免</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二是豁免基金投基金时第</a:t>
            </a:r>
            <a:r>
              <a:rPr lang="en-US" altLang="zh-CN" sz="3200" dirty="0">
                <a:solidFill>
                  <a:schemeClr val="tx1"/>
                </a:solidFill>
                <a:latin typeface="+mn-ea"/>
                <a:ea typeface="+mn-ea"/>
                <a:cs typeface="微软雅黑" panose="020B0503020204020204" charset="-122"/>
              </a:rPr>
              <a:t>2</a:t>
            </a:r>
            <a:r>
              <a:rPr lang="zh-CN" altLang="en-US" sz="3200" dirty="0">
                <a:solidFill>
                  <a:schemeClr val="tx1"/>
                </a:solidFill>
                <a:latin typeface="+mn-ea"/>
                <a:ea typeface="+mn-ea"/>
                <a:cs typeface="微软雅黑" panose="020B0503020204020204" charset="-122"/>
              </a:rPr>
              <a:t>个</a:t>
            </a:r>
            <a:r>
              <a:rPr lang="en-US" altLang="zh-CN" sz="3200" dirty="0">
                <a:solidFill>
                  <a:schemeClr val="tx1"/>
                </a:solidFill>
                <a:latin typeface="+mn-ea"/>
                <a:ea typeface="+mn-ea"/>
                <a:cs typeface="微软雅黑" panose="020B0503020204020204" charset="-122"/>
              </a:rPr>
              <a:t>25%</a:t>
            </a:r>
            <a:r>
              <a:rPr lang="zh-CN" altLang="en-US" sz="3200" dirty="0">
                <a:solidFill>
                  <a:schemeClr val="tx1"/>
                </a:solidFill>
                <a:latin typeface="+mn-ea"/>
                <a:ea typeface="+mn-ea"/>
                <a:cs typeface="微软雅黑" panose="020B0503020204020204" charset="-122"/>
              </a:rPr>
              <a:t>。</a:t>
            </a:r>
          </a:p>
          <a:p>
            <a:pPr indent="1080000" algn="l">
              <a:lnSpc>
                <a:spcPct val="150000"/>
              </a:lnSpc>
            </a:pPr>
            <a:r>
              <a:rPr lang="en-US" altLang="zh-CN" sz="3200" dirty="0">
                <a:solidFill>
                  <a:schemeClr val="tx1"/>
                </a:solidFill>
                <a:latin typeface="+mn-ea"/>
                <a:ea typeface="+mn-ea"/>
                <a:cs typeface="微软雅黑" panose="020B0503020204020204" charset="-122"/>
              </a:rPr>
              <a:t>2</a:t>
            </a:r>
            <a:r>
              <a:rPr lang="zh-CN" altLang="en-US" sz="3200" dirty="0">
                <a:solidFill>
                  <a:schemeClr val="tx1"/>
                </a:solidFill>
                <a:latin typeface="+mn-ea"/>
                <a:ea typeface="+mn-ea"/>
                <a:cs typeface="微软雅黑" panose="020B0503020204020204" charset="-122"/>
              </a:rPr>
              <a:t>、投资其他产品的</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公募除外</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，投资的产品应当满足</a:t>
            </a:r>
            <a:r>
              <a:rPr lang="en-US" altLang="zh-CN" sz="3200" dirty="0">
                <a:solidFill>
                  <a:schemeClr val="tx1"/>
                </a:solidFill>
                <a:latin typeface="+mn-ea"/>
                <a:ea typeface="+mn-ea"/>
                <a:cs typeface="微软雅黑" panose="020B0503020204020204" charset="-122"/>
              </a:rPr>
              <a:t>25%</a:t>
            </a:r>
            <a:r>
              <a:rPr lang="zh-CN" altLang="en-US" sz="3200" dirty="0">
                <a:solidFill>
                  <a:schemeClr val="tx1"/>
                </a:solidFill>
                <a:latin typeface="+mn-ea"/>
                <a:ea typeface="+mn-ea"/>
                <a:cs typeface="微软雅黑" panose="020B0503020204020204" charset="-122"/>
              </a:rPr>
              <a:t>要求，同时穿透最终资产合并计算标的是否满足</a:t>
            </a:r>
            <a:r>
              <a:rPr lang="en-US" altLang="zh-CN" sz="3200" dirty="0">
                <a:solidFill>
                  <a:schemeClr val="tx1"/>
                </a:solidFill>
                <a:latin typeface="+mn-ea"/>
                <a:ea typeface="+mn-ea"/>
                <a:cs typeface="微软雅黑" panose="020B0503020204020204" charset="-122"/>
              </a:rPr>
              <a:t>25%</a:t>
            </a:r>
            <a:r>
              <a:rPr lang="zh-CN" altLang="en-US" sz="3200" dirty="0">
                <a:solidFill>
                  <a:schemeClr val="tx1"/>
                </a:solidFill>
                <a:latin typeface="+mn-ea"/>
                <a:ea typeface="+mn-ea"/>
                <a:cs typeface="微软雅黑" panose="020B0503020204020204" charset="-122"/>
              </a:rPr>
              <a:t>要求</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参照资管</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，即层层满足。穿透的频率应当根据所投资产品的情况决定</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如投资管理人自己的基金，应当每天都能看到</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，但至少按季度进行穿透合并计算及调整。</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同第九条</a:t>
            </a:r>
            <a:r>
              <a:rPr lang="en-US" altLang="zh-CN" sz="3200" dirty="0">
                <a:solidFill>
                  <a:schemeClr val="tx1"/>
                </a:solidFill>
                <a:latin typeface="+mn-ea"/>
                <a:ea typeface="+mn-ea"/>
                <a:cs typeface="微软雅黑" panose="020B0503020204020204" charset="-122"/>
              </a:rPr>
              <a:t>)</a:t>
            </a:r>
          </a:p>
        </p:txBody>
      </p:sp>
      <p:sp>
        <p:nvSpPr>
          <p:cNvPr id="4" name="Shape 3883"/>
          <p:cNvSpPr/>
          <p:nvPr/>
        </p:nvSpPr>
        <p:spPr>
          <a:xfrm>
            <a:off x="908752" y="2393504"/>
            <a:ext cx="11089232" cy="642759"/>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en-US" altLang="zh-CN" sz="3200" b="1" dirty="0" err="1">
                <a:solidFill>
                  <a:schemeClr val="bg1"/>
                </a:solidFill>
                <a:latin typeface="微软雅黑" panose="020B0503020204020204" charset="-122"/>
                <a:ea typeface="微软雅黑" panose="020B0503020204020204" charset="-122"/>
                <a:cs typeface="微软雅黑" panose="020B0503020204020204" charset="-122"/>
                <a:sym typeface="+mn-ea"/>
              </a:rPr>
              <a:t>组合投资</a:t>
            </a: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sp>
        <p:nvSpPr>
          <p:cNvPr id="8" name="文本框 7">
            <a:extLst>
              <a:ext uri="{FF2B5EF4-FFF2-40B4-BE49-F238E27FC236}">
                <a16:creationId xmlns:a16="http://schemas.microsoft.com/office/drawing/2014/main" id="{1C69489C-6E28-4690-9F32-FC54221684BD}"/>
              </a:ext>
            </a:extLst>
          </p:cNvPr>
          <p:cNvSpPr txBox="1"/>
          <p:nvPr/>
        </p:nvSpPr>
        <p:spPr>
          <a:xfrm>
            <a:off x="1023937" y="7068711"/>
            <a:ext cx="22336125" cy="5914632"/>
          </a:xfrm>
          <a:prstGeom prst="rect">
            <a:avLst/>
          </a:prstGeom>
          <a:noFill/>
        </p:spPr>
        <p:txBody>
          <a:bodyPr wrap="square" rtlCol="0">
            <a:spAutoFit/>
          </a:bodyPr>
          <a:lstStyle/>
          <a:p>
            <a:pPr indent="1080000" algn="l">
              <a:lnSpc>
                <a:spcPct val="150000"/>
              </a:lnSpc>
            </a:pPr>
            <a:r>
              <a:rPr lang="en-US" altLang="zh-CN" sz="3200" dirty="0">
                <a:solidFill>
                  <a:schemeClr val="tx1"/>
                </a:solidFill>
                <a:latin typeface="+mn-ea"/>
                <a:ea typeface="+mn-ea"/>
                <a:cs typeface="微软雅黑" panose="020B0503020204020204" charset="-122"/>
              </a:rPr>
              <a:t>1</a:t>
            </a:r>
            <a:r>
              <a:rPr lang="zh-CN" altLang="en-US" sz="3200" dirty="0">
                <a:solidFill>
                  <a:schemeClr val="tx1"/>
                </a:solidFill>
                <a:latin typeface="+mn-ea"/>
                <a:ea typeface="+mn-ea"/>
                <a:cs typeface="微软雅黑" panose="020B0503020204020204" charset="-122"/>
              </a:rPr>
              <a:t>、第</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一</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项豁免针对的是特定机会投资，明确在基金合同中约定仅以战略配售、非公开发行、大宗交易、协议转让这</a:t>
            </a:r>
            <a:r>
              <a:rPr lang="en-US" altLang="zh-CN" sz="3200" dirty="0">
                <a:solidFill>
                  <a:schemeClr val="tx1"/>
                </a:solidFill>
                <a:latin typeface="+mn-ea"/>
                <a:ea typeface="+mn-ea"/>
                <a:cs typeface="微软雅黑" panose="020B0503020204020204" charset="-122"/>
              </a:rPr>
              <a:t>4</a:t>
            </a:r>
            <a:r>
              <a:rPr lang="zh-CN" altLang="en-US" sz="3200" dirty="0">
                <a:solidFill>
                  <a:schemeClr val="tx1"/>
                </a:solidFill>
                <a:latin typeface="+mn-ea"/>
                <a:ea typeface="+mn-ea"/>
                <a:cs typeface="微软雅黑" panose="020B0503020204020204" charset="-122"/>
              </a:rPr>
              <a:t>种方式投资上市公司股票，且投资者也满足要求的封闭式基金才能豁免组合投资。出现这类投资机会通常是已有较为明确的投资标的，再设立基金去募资，原则上还应当明确在合同约定拟投资标的信息及投资方式。</a:t>
            </a:r>
          </a:p>
          <a:p>
            <a:pPr indent="1080000" algn="l">
              <a:lnSpc>
                <a:spcPct val="150000"/>
              </a:lnSpc>
            </a:pPr>
            <a:r>
              <a:rPr lang="en-US" altLang="zh-CN" sz="3200" dirty="0">
                <a:solidFill>
                  <a:schemeClr val="tx1"/>
                </a:solidFill>
                <a:latin typeface="+mn-ea"/>
                <a:ea typeface="+mn-ea"/>
                <a:cs typeface="微软雅黑" panose="020B0503020204020204" charset="-122"/>
              </a:rPr>
              <a:t>2</a:t>
            </a:r>
            <a:r>
              <a:rPr lang="zh-CN" altLang="en-US" sz="3200" dirty="0">
                <a:solidFill>
                  <a:schemeClr val="tx1"/>
                </a:solidFill>
                <a:latin typeface="+mn-ea"/>
                <a:ea typeface="+mn-ea"/>
                <a:cs typeface="微软雅黑" panose="020B0503020204020204" charset="-122"/>
              </a:rPr>
              <a:t>、新、老基金适用本条第</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二</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项豁免的条件</a:t>
            </a:r>
            <a:r>
              <a:rPr lang="en-US" altLang="zh-CN" sz="3200" dirty="0">
                <a:solidFill>
                  <a:schemeClr val="tx1"/>
                </a:solidFill>
                <a:latin typeface="+mn-ea"/>
                <a:ea typeface="+mn-ea"/>
                <a:cs typeface="微软雅黑" panose="020B0503020204020204" charset="-122"/>
              </a:rPr>
              <a:t>:</a:t>
            </a:r>
          </a:p>
          <a:p>
            <a:pPr indent="1080000" algn="l">
              <a:lnSpc>
                <a:spcPct val="150000"/>
              </a:lnSpc>
            </a:pPr>
            <a:r>
              <a:rPr lang="en-US" altLang="zh-CN" sz="3200" dirty="0">
                <a:solidFill>
                  <a:schemeClr val="tx1"/>
                </a:solidFill>
                <a:latin typeface="+mn-ea"/>
                <a:ea typeface="+mn-ea"/>
                <a:cs typeface="微软雅黑" panose="020B0503020204020204" charset="-122"/>
              </a:rPr>
              <a:t>(1)</a:t>
            </a:r>
            <a:r>
              <a:rPr lang="zh-CN" altLang="en-US" sz="3200" dirty="0">
                <a:solidFill>
                  <a:schemeClr val="tx1"/>
                </a:solidFill>
                <a:latin typeface="+mn-ea"/>
                <a:ea typeface="+mn-ea"/>
                <a:cs typeface="微软雅黑" panose="020B0503020204020204" charset="-122"/>
              </a:rPr>
              <a:t>在基金合同中约定</a:t>
            </a:r>
            <a:r>
              <a:rPr lang="en-US" altLang="zh-CN" sz="3200" dirty="0">
                <a:solidFill>
                  <a:schemeClr val="tx1"/>
                </a:solidFill>
                <a:latin typeface="+mn-ea"/>
                <a:ea typeface="+mn-ea"/>
                <a:cs typeface="微软雅黑" panose="020B0503020204020204" charset="-122"/>
              </a:rPr>
              <a:t>90%</a:t>
            </a:r>
            <a:r>
              <a:rPr lang="zh-CN" altLang="en-US" sz="3200" dirty="0">
                <a:solidFill>
                  <a:schemeClr val="tx1"/>
                </a:solidFill>
                <a:latin typeface="+mn-ea"/>
                <a:ea typeface="+mn-ea"/>
                <a:cs typeface="微软雅黑" panose="020B0503020204020204" charset="-122"/>
              </a:rPr>
              <a:t>以上基金资产投资到目标基金</a:t>
            </a:r>
            <a:r>
              <a:rPr lang="en-US" altLang="zh-CN" sz="3200" dirty="0">
                <a:solidFill>
                  <a:schemeClr val="tx1"/>
                </a:solidFill>
                <a:latin typeface="+mn-ea"/>
                <a:ea typeface="+mn-ea"/>
                <a:cs typeface="微软雅黑" panose="020B0503020204020204" charset="-122"/>
              </a:rPr>
              <a:t>;</a:t>
            </a:r>
            <a:r>
              <a:rPr lang="zh-CN" altLang="en-US" sz="3200" dirty="0">
                <a:solidFill>
                  <a:schemeClr val="tx1"/>
                </a:solidFill>
                <a:latin typeface="+mn-ea"/>
                <a:ea typeface="+mn-ea"/>
                <a:cs typeface="微软雅黑" panose="020B0503020204020204" charset="-122"/>
              </a:rPr>
              <a:t>（</a:t>
            </a:r>
            <a:r>
              <a:rPr lang="en-US" altLang="zh-CN" sz="3200" dirty="0">
                <a:solidFill>
                  <a:schemeClr val="tx1"/>
                </a:solidFill>
                <a:latin typeface="+mn-ea"/>
                <a:ea typeface="+mn-ea"/>
                <a:cs typeface="微软雅黑" panose="020B0503020204020204" charset="-122"/>
              </a:rPr>
              <a:t>90%</a:t>
            </a:r>
            <a:r>
              <a:rPr lang="zh-CN" altLang="en-US" sz="3200" dirty="0">
                <a:solidFill>
                  <a:schemeClr val="tx1"/>
                </a:solidFill>
                <a:latin typeface="+mn-ea"/>
                <a:ea typeface="+mn-ea"/>
                <a:cs typeface="微软雅黑" panose="020B0503020204020204" charset="-122"/>
              </a:rPr>
              <a:t>不是按已投资产计算；此处</a:t>
            </a:r>
            <a:r>
              <a:rPr lang="zh-CN" altLang="en-US" sz="3200" dirty="0">
                <a:solidFill>
                  <a:schemeClr val="tx1"/>
                </a:solidFill>
                <a:latin typeface="+mn-ea"/>
                <a:cs typeface="微软雅黑" panose="020B0503020204020204" charset="-122"/>
              </a:rPr>
              <a:t>豁免的是募集层基金，豁免的逻辑是将其视为联接基金，不低于</a:t>
            </a:r>
            <a:r>
              <a:rPr lang="en-US" altLang="zh-CN" sz="3200" dirty="0">
                <a:solidFill>
                  <a:schemeClr val="tx1"/>
                </a:solidFill>
                <a:latin typeface="+mn-ea"/>
                <a:cs typeface="微软雅黑" panose="020B0503020204020204" charset="-122"/>
              </a:rPr>
              <a:t>90%</a:t>
            </a:r>
            <a:r>
              <a:rPr lang="zh-CN" altLang="en-US" sz="3200" dirty="0">
                <a:solidFill>
                  <a:schemeClr val="tx1"/>
                </a:solidFill>
                <a:latin typeface="+mn-ea"/>
                <a:cs typeface="微软雅黑" panose="020B0503020204020204" charset="-122"/>
              </a:rPr>
              <a:t>比例借鉴的是公募联接基金的定义。 </a:t>
            </a:r>
            <a:r>
              <a:rPr lang="zh-CN" altLang="en-US" sz="3200" dirty="0">
                <a:solidFill>
                  <a:schemeClr val="tx1"/>
                </a:solidFill>
                <a:latin typeface="+mn-ea"/>
                <a:ea typeface="+mn-ea"/>
                <a:cs typeface="微软雅黑" panose="020B0503020204020204" charset="-122"/>
              </a:rPr>
              <a:t>）</a:t>
            </a:r>
            <a:endParaRPr lang="en-US" altLang="zh-CN" sz="3200" dirty="0">
              <a:solidFill>
                <a:schemeClr val="tx1"/>
              </a:solidFill>
              <a:latin typeface="+mn-ea"/>
              <a:ea typeface="+mn-ea"/>
              <a:cs typeface="微软雅黑" panose="020B0503020204020204" charset="-122"/>
            </a:endParaRPr>
          </a:p>
          <a:p>
            <a:pPr indent="1080000" algn="l">
              <a:lnSpc>
                <a:spcPct val="150000"/>
              </a:lnSpc>
            </a:pPr>
            <a:r>
              <a:rPr lang="en-US" altLang="zh-CN" sz="3200" dirty="0">
                <a:solidFill>
                  <a:schemeClr val="tx1"/>
                </a:solidFill>
                <a:latin typeface="+mn-ea"/>
                <a:ea typeface="+mn-ea"/>
                <a:cs typeface="微软雅黑" panose="020B0503020204020204" charset="-122"/>
              </a:rPr>
              <a:t>(2)</a:t>
            </a:r>
            <a:r>
              <a:rPr lang="zh-CN" altLang="en-US" sz="3200" dirty="0">
                <a:solidFill>
                  <a:schemeClr val="tx1"/>
                </a:solidFill>
                <a:latin typeface="+mn-ea"/>
                <a:ea typeface="+mn-ea"/>
                <a:cs typeface="微软雅黑" panose="020B0503020204020204" charset="-122"/>
              </a:rPr>
              <a:t>明确约定目标基金名称</a:t>
            </a:r>
            <a:r>
              <a:rPr lang="en-US" altLang="zh-CN" sz="3200" dirty="0">
                <a:solidFill>
                  <a:schemeClr val="tx1"/>
                </a:solidFill>
                <a:latin typeface="+mn-ea"/>
                <a:ea typeface="+mn-ea"/>
                <a:cs typeface="微软雅黑" panose="020B0503020204020204" charset="-122"/>
              </a:rPr>
              <a:t>;</a:t>
            </a:r>
          </a:p>
          <a:p>
            <a:pPr indent="1080000" algn="l">
              <a:lnSpc>
                <a:spcPct val="150000"/>
              </a:lnSpc>
            </a:pPr>
            <a:r>
              <a:rPr lang="en-US" altLang="zh-CN" sz="3200" dirty="0">
                <a:solidFill>
                  <a:schemeClr val="tx1"/>
                </a:solidFill>
                <a:latin typeface="+mn-ea"/>
                <a:ea typeface="+mn-ea"/>
                <a:cs typeface="微软雅黑" panose="020B0503020204020204" charset="-122"/>
              </a:rPr>
              <a:t>(3) </a:t>
            </a:r>
            <a:r>
              <a:rPr lang="zh-CN" altLang="en-US" sz="3200" dirty="0">
                <a:solidFill>
                  <a:schemeClr val="tx1"/>
                </a:solidFill>
                <a:latin typeface="+mn-ea"/>
                <a:ea typeface="+mn-ea"/>
                <a:cs typeface="微软雅黑" panose="020B0503020204020204" charset="-122"/>
              </a:rPr>
              <a:t>在合同中约定目标基金投资范围、投资限制，并符合第十二条组合投资要求。</a:t>
            </a:r>
            <a:endParaRPr lang="zh-CN" altLang="en-US" sz="3200" dirty="0">
              <a:solidFill>
                <a:schemeClr val="tx1"/>
              </a:solidFill>
              <a:latin typeface="+mn-ea"/>
              <a:cs typeface="微软雅黑" panose="020B0503020204020204" charset="-122"/>
            </a:endParaRPr>
          </a:p>
        </p:txBody>
      </p:sp>
      <p:sp>
        <p:nvSpPr>
          <p:cNvPr id="13" name="Shape 3883">
            <a:extLst>
              <a:ext uri="{FF2B5EF4-FFF2-40B4-BE49-F238E27FC236}">
                <a16:creationId xmlns:a16="http://schemas.microsoft.com/office/drawing/2014/main" id="{36C57868-EF02-4BE9-A5CB-0171A373E7AC}"/>
              </a:ext>
            </a:extLst>
          </p:cNvPr>
          <p:cNvSpPr/>
          <p:nvPr/>
        </p:nvSpPr>
        <p:spPr>
          <a:xfrm>
            <a:off x="1050594" y="6425952"/>
            <a:ext cx="11089232" cy="642759"/>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lnSpc>
                <a:spcPct val="13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豁免情形关注要点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7" name="箭头: 下 6">
            <a:extLst>
              <a:ext uri="{FF2B5EF4-FFF2-40B4-BE49-F238E27FC236}">
                <a16:creationId xmlns:a16="http://schemas.microsoft.com/office/drawing/2014/main" id="{B7CDC117-59D4-44B4-BDA6-40C88EB2B5F3}"/>
              </a:ext>
            </a:extLst>
          </p:cNvPr>
          <p:cNvSpPr/>
          <p:nvPr/>
        </p:nvSpPr>
        <p:spPr>
          <a:xfrm>
            <a:off x="11251422" y="13056401"/>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487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组合投资规定</a:t>
            </a:r>
            <a:endParaRPr lang="en-US" altLang="zh-CN" sz="6000" dirty="0">
              <a:latin typeface="+mn-ea"/>
            </a:endParaRPr>
          </a:p>
        </p:txBody>
      </p:sp>
      <p:grpSp>
        <p:nvGrpSpPr>
          <p:cNvPr id="3" name="组合 2"/>
          <p:cNvGrpSpPr/>
          <p:nvPr/>
        </p:nvGrpSpPr>
        <p:grpSpPr>
          <a:xfrm>
            <a:off x="-16449710" y="3318328"/>
            <a:ext cx="0" cy="8962872"/>
            <a:chOff x="20788" y="7311"/>
            <a:chExt cx="0" cy="5673"/>
          </a:xfrm>
        </p:grpSpPr>
        <p:cxnSp>
          <p:nvCxnSpPr>
            <p:cNvPr id="6" name="直接连接符 5"/>
            <p:cNvCxnSpPr/>
            <p:nvPr/>
          </p:nvCxnSpPr>
          <p:spPr bwMode="auto">
            <a:xfrm>
              <a:off x="20788" y="7311"/>
              <a:ext cx="0" cy="2297"/>
            </a:xfrm>
            <a:prstGeom prst="line">
              <a:avLst/>
            </a:prstGeom>
            <a:solidFill>
              <a:schemeClr val="accent1"/>
            </a:solidFill>
            <a:ln w="9525" cap="flat" cmpd="sng" algn="ctr">
              <a:solidFill>
                <a:srgbClr val="04287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 name="直接连接符 1"/>
            <p:cNvCxnSpPr/>
            <p:nvPr/>
          </p:nvCxnSpPr>
          <p:spPr bwMode="auto">
            <a:xfrm>
              <a:off x="20788" y="10687"/>
              <a:ext cx="0" cy="2297"/>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文本框 6">
            <a:extLst>
              <a:ext uri="{FF2B5EF4-FFF2-40B4-BE49-F238E27FC236}">
                <a16:creationId xmlns:a16="http://schemas.microsoft.com/office/drawing/2014/main" id="{9887D220-CFD0-BC32-3D33-45D011FCF339}"/>
              </a:ext>
            </a:extLst>
          </p:cNvPr>
          <p:cNvSpPr txBox="1"/>
          <p:nvPr/>
        </p:nvSpPr>
        <p:spPr>
          <a:xfrm>
            <a:off x="1174775" y="2609528"/>
            <a:ext cx="22322479" cy="2898422"/>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15000"/>
              </a:lnSpc>
              <a:defRPr sz="3600" b="1">
                <a:latin typeface="微软雅黑" panose="020B0503020204020204" charset="-122"/>
                <a:ea typeface="微软雅黑" panose="020B0503020204020204" charset="-122"/>
                <a:cs typeface="微软雅黑" panose="020B0503020204020204" charset="-122"/>
              </a:defRPr>
            </a:lvl1pPr>
          </a:lstStyle>
          <a:p>
            <a:pPr>
              <a:lnSpc>
                <a:spcPct val="200000"/>
              </a:lnSpc>
            </a:pPr>
            <a:r>
              <a:rPr lang="en-US" altLang="zh-CN" sz="3200" dirty="0"/>
              <a:t>3.</a:t>
            </a:r>
            <a:r>
              <a:rPr lang="zh-CN" altLang="en-US" sz="3200" dirty="0"/>
              <a:t> 老产品过渡期安排：</a:t>
            </a:r>
          </a:p>
          <a:p>
            <a:pPr>
              <a:lnSpc>
                <a:spcPct val="200000"/>
              </a:lnSpc>
            </a:pPr>
            <a:r>
              <a:rPr lang="en-US" altLang="zh-CN" sz="3200" b="0" dirty="0"/>
              <a:t>2024</a:t>
            </a:r>
            <a:r>
              <a:rPr lang="zh-CN" altLang="en-US" sz="3200" b="0" dirty="0"/>
              <a:t>年</a:t>
            </a:r>
            <a:r>
              <a:rPr lang="en-US" altLang="zh-CN" sz="3200" b="0" dirty="0"/>
              <a:t>8</a:t>
            </a:r>
            <a:r>
              <a:rPr lang="zh-CN" altLang="en-US" sz="3200" b="0" dirty="0"/>
              <a:t>月</a:t>
            </a:r>
            <a:r>
              <a:rPr lang="en-US" altLang="zh-CN" sz="3200" b="0" dirty="0"/>
              <a:t>1</a:t>
            </a:r>
            <a:r>
              <a:rPr lang="zh-CN" altLang="en-US" sz="3200" b="0" dirty="0"/>
              <a:t>日前已备案的老产品，如不符合上述组合投资规定，给予</a:t>
            </a:r>
            <a:r>
              <a:rPr lang="en-US" altLang="zh-CN" sz="3200" b="0" dirty="0"/>
              <a:t>24</a:t>
            </a:r>
            <a:r>
              <a:rPr lang="zh-CN" altLang="en-US" sz="3200" b="0" dirty="0"/>
              <a:t>个月过渡期（从</a:t>
            </a:r>
            <a:r>
              <a:rPr lang="en-US" altLang="zh-CN" sz="3200" b="0" dirty="0"/>
              <a:t>2024</a:t>
            </a:r>
            <a:r>
              <a:rPr lang="zh-CN" altLang="en-US" sz="3200" b="0" dirty="0"/>
              <a:t>年</a:t>
            </a:r>
            <a:r>
              <a:rPr lang="en-US" altLang="zh-CN" sz="3200" b="0" dirty="0"/>
              <a:t>8</a:t>
            </a:r>
            <a:r>
              <a:rPr lang="zh-CN" altLang="en-US" sz="3200" b="0" dirty="0"/>
              <a:t>月</a:t>
            </a:r>
            <a:r>
              <a:rPr lang="en-US" altLang="zh-CN" sz="3200" b="0" dirty="0"/>
              <a:t>1</a:t>
            </a:r>
            <a:r>
              <a:rPr lang="zh-CN" altLang="en-US" sz="3200" b="0" dirty="0"/>
              <a:t>日起算）。过渡期结束后仍不符合要求的，不得新增募集规模，不得新增投资者，不得展期，合同到期后进行清算。</a:t>
            </a:r>
          </a:p>
        </p:txBody>
      </p:sp>
      <p:sp>
        <p:nvSpPr>
          <p:cNvPr id="14" name="文本框 13">
            <a:extLst>
              <a:ext uri="{FF2B5EF4-FFF2-40B4-BE49-F238E27FC236}">
                <a16:creationId xmlns:a16="http://schemas.microsoft.com/office/drawing/2014/main" id="{CFF103BD-B383-4A01-9F76-7FDA350F2402}"/>
              </a:ext>
            </a:extLst>
          </p:cNvPr>
          <p:cNvSpPr txBox="1"/>
          <p:nvPr/>
        </p:nvSpPr>
        <p:spPr>
          <a:xfrm>
            <a:off x="1390800" y="7938120"/>
            <a:ext cx="22336125" cy="4149406"/>
          </a:xfrm>
          <a:prstGeom prst="rect">
            <a:avLst/>
          </a:prstGeom>
          <a:noFill/>
        </p:spPr>
        <p:txBody>
          <a:bodyPr wrap="square" rtlCol="0">
            <a:spAutoFit/>
          </a:bodyPr>
          <a:lstStyle/>
          <a:p>
            <a:pPr indent="1080000" algn="l">
              <a:lnSpc>
                <a:spcPct val="150000"/>
              </a:lnSpc>
            </a:pPr>
            <a:r>
              <a:rPr lang="zh-CN" altLang="en-US" sz="3600" dirty="0">
                <a:solidFill>
                  <a:schemeClr val="tx1"/>
                </a:solidFill>
                <a:latin typeface="+mn-ea"/>
                <a:ea typeface="+mn-ea"/>
                <a:cs typeface="微软雅黑" panose="020B0503020204020204" charset="-122"/>
              </a:rPr>
              <a:t>存续基金若要整改，应当在</a:t>
            </a:r>
            <a:r>
              <a:rPr lang="en-US" altLang="zh-CN" sz="3600" dirty="0">
                <a:solidFill>
                  <a:schemeClr val="tx1"/>
                </a:solidFill>
                <a:latin typeface="+mn-ea"/>
                <a:ea typeface="+mn-ea"/>
                <a:cs typeface="微软雅黑" panose="020B0503020204020204" charset="-122"/>
              </a:rPr>
              <a:t>24</a:t>
            </a:r>
            <a:r>
              <a:rPr lang="zh-CN" altLang="en-US" sz="3600" dirty="0">
                <a:solidFill>
                  <a:schemeClr val="tx1"/>
                </a:solidFill>
                <a:latin typeface="+mn-ea"/>
                <a:ea typeface="+mn-ea"/>
                <a:cs typeface="微软雅黑" panose="020B0503020204020204" charset="-122"/>
              </a:rPr>
              <a:t>个月过渡期内完成整改，以修改合同条款并实质符合投资比例要求为准。过渡期内未整改的，过渡期后不新增募集、不新增投资者、不得展期，托管人应当进行控制。</a:t>
            </a:r>
            <a:endParaRPr lang="en-US" altLang="zh-CN" sz="3600" dirty="0">
              <a:solidFill>
                <a:schemeClr val="tx1"/>
              </a:solidFill>
              <a:latin typeface="+mn-ea"/>
              <a:ea typeface="+mn-ea"/>
              <a:cs typeface="微软雅黑" panose="020B0503020204020204" charset="-122"/>
            </a:endParaRPr>
          </a:p>
          <a:p>
            <a:pPr indent="1080000" algn="l">
              <a:lnSpc>
                <a:spcPct val="150000"/>
              </a:lnSpc>
            </a:pPr>
            <a:r>
              <a:rPr lang="zh-CN" altLang="en-US" sz="3600" dirty="0">
                <a:solidFill>
                  <a:schemeClr val="tx1"/>
                </a:solidFill>
                <a:latin typeface="+mn-ea"/>
                <a:ea typeface="+mn-ea"/>
                <a:cs typeface="微软雅黑" panose="020B0503020204020204" charset="-122"/>
              </a:rPr>
              <a:t>是否整改请管理人综合评估后根据自身需求作出决定，规则未强制要求整改，过渡期后只要求“三不得”，还可以继续运作。一种路径是存量不动，过渡期后不新增募集慢慢消化，若需要新募集就设立新产品。</a:t>
            </a:r>
          </a:p>
          <a:p>
            <a:pPr algn="l">
              <a:lnSpc>
                <a:spcPct val="150000"/>
              </a:lnSpc>
            </a:pPr>
            <a:endParaRPr lang="en-US" altLang="zh-CN" sz="3600" dirty="0">
              <a:solidFill>
                <a:schemeClr val="tx1"/>
              </a:solidFill>
              <a:latin typeface="+mn-ea"/>
              <a:ea typeface="+mn-ea"/>
              <a:cs typeface="微软雅黑" panose="020B0503020204020204" charset="-122"/>
            </a:endParaRPr>
          </a:p>
        </p:txBody>
      </p:sp>
      <p:sp>
        <p:nvSpPr>
          <p:cNvPr id="15" name="Shape 3883">
            <a:extLst>
              <a:ext uri="{FF2B5EF4-FFF2-40B4-BE49-F238E27FC236}">
                <a16:creationId xmlns:a16="http://schemas.microsoft.com/office/drawing/2014/main" id="{E45EA0CA-8285-428A-98A5-6A33EEE355C3}"/>
              </a:ext>
            </a:extLst>
          </p:cNvPr>
          <p:cNvSpPr/>
          <p:nvPr/>
        </p:nvSpPr>
        <p:spPr>
          <a:xfrm>
            <a:off x="1390800" y="6947399"/>
            <a:ext cx="11089232" cy="642759"/>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lnSpc>
                <a:spcPct val="13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过渡期关注要点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208202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87400" y="3455611"/>
            <a:ext cx="22809200" cy="4031873"/>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678940" y="3729296"/>
            <a:ext cx="20927060" cy="3446072"/>
          </a:xfrm>
          <a:prstGeom prst="rect">
            <a:avLst/>
          </a:prstGeom>
          <a:noFill/>
        </p:spPr>
        <p:txBody>
          <a:bodyPr wrap="square" rtlCol="0">
            <a:spAutoFit/>
          </a:bodyPr>
          <a:lstStyle/>
          <a:p>
            <a:pPr indent="1080135" algn="l" eaLnBrk="1">
              <a:lnSpc>
                <a:spcPct val="140000"/>
              </a:lnSpc>
            </a:pPr>
            <a:r>
              <a:rPr lang="en-US" altLang="zh-CN" sz="4000" b="1" dirty="0" err="1">
                <a:latin typeface="微软雅黑" panose="020B0503020204020204" charset="-122"/>
                <a:ea typeface="微软雅黑" panose="020B0503020204020204" charset="-122"/>
                <a:cs typeface="微软雅黑" panose="020B0503020204020204" charset="-122"/>
              </a:rPr>
              <a:t>第十四条</a:t>
            </a:r>
            <a:r>
              <a:rPr lang="en-US" altLang="zh-CN" sz="4000" b="1" dirty="0">
                <a:latin typeface="微软雅黑" panose="020B0503020204020204" charset="-122"/>
                <a:ea typeface="微软雅黑" panose="020B0503020204020204" charset="-122"/>
                <a:cs typeface="微软雅黑" panose="020B0503020204020204" charset="-122"/>
              </a:rPr>
              <a:t>  </a:t>
            </a:r>
            <a:r>
              <a:rPr lang="en-US" altLang="zh-CN" sz="4000" dirty="0" err="1">
                <a:latin typeface="微软雅黑" panose="020B0503020204020204" charset="-122"/>
                <a:ea typeface="微软雅黑" panose="020B0503020204020204" charset="-122"/>
                <a:cs typeface="微软雅黑" panose="020B0503020204020204" charset="-122"/>
              </a:rPr>
              <a:t>私募证券投资基金架构应当清晰、透明，不得通过设置复杂架构、多层嵌套等方式规避监管要求</a:t>
            </a:r>
            <a:r>
              <a:rPr lang="en-US" altLang="zh-CN" sz="4000" dirty="0">
                <a:latin typeface="微软雅黑" panose="020B0503020204020204" charset="-122"/>
                <a:ea typeface="微软雅黑" panose="020B0503020204020204" charset="-122"/>
                <a:cs typeface="微软雅黑" panose="020B0503020204020204" charset="-122"/>
              </a:rPr>
              <a:t>。</a:t>
            </a:r>
          </a:p>
          <a:p>
            <a:pPr indent="1080135" algn="l" eaLnBrk="1">
              <a:lnSpc>
                <a:spcPct val="140000"/>
              </a:lnSpc>
            </a:pPr>
            <a:r>
              <a:rPr lang="en-US" altLang="zh-CN" sz="4000" dirty="0">
                <a:latin typeface="微软雅黑" panose="020B0503020204020204" charset="-122"/>
                <a:ea typeface="微软雅黑" panose="020B0503020204020204" charset="-122"/>
                <a:cs typeface="微软雅黑" panose="020B0503020204020204" charset="-122"/>
              </a:rPr>
              <a:t>私募证券投资基金接受其他私募基金、资产管理产品投资，或者投资于其他私募基金、资产管理产品的，应当符合法律、行政法规、中国证监会规定的投资层级要求。</a:t>
            </a:r>
          </a:p>
        </p:txBody>
      </p:sp>
      <p:sp>
        <p:nvSpPr>
          <p:cNvPr id="8" name="矩形 7"/>
          <p:cNvSpPr/>
          <p:nvPr/>
        </p:nvSpPr>
        <p:spPr>
          <a:xfrm>
            <a:off x="886460" y="1961456"/>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多层嵌套</a:t>
            </a:r>
          </a:p>
        </p:txBody>
      </p:sp>
      <p:sp>
        <p:nvSpPr>
          <p:cNvPr id="6" name="标题 5"/>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多层嵌套</a:t>
            </a:r>
          </a:p>
        </p:txBody>
      </p:sp>
      <p:sp>
        <p:nvSpPr>
          <p:cNvPr id="2" name="矩形 1">
            <a:extLst>
              <a:ext uri="{FF2B5EF4-FFF2-40B4-BE49-F238E27FC236}">
                <a16:creationId xmlns:a16="http://schemas.microsoft.com/office/drawing/2014/main" id="{7EC6E501-D567-6004-15A3-47C5FCE52508}"/>
              </a:ext>
            </a:extLst>
          </p:cNvPr>
          <p:cNvSpPr/>
          <p:nvPr/>
        </p:nvSpPr>
        <p:spPr>
          <a:xfrm>
            <a:off x="1541560" y="7722096"/>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7" name="文本框 6">
            <a:extLst>
              <a:ext uri="{FF2B5EF4-FFF2-40B4-BE49-F238E27FC236}">
                <a16:creationId xmlns:a16="http://schemas.microsoft.com/office/drawing/2014/main" id="{E15B6D6C-CFE6-7A73-EA32-FF9D4AF888EB}"/>
              </a:ext>
            </a:extLst>
          </p:cNvPr>
          <p:cNvSpPr txBox="1"/>
          <p:nvPr/>
        </p:nvSpPr>
        <p:spPr>
          <a:xfrm>
            <a:off x="787400" y="8749035"/>
            <a:ext cx="23258583" cy="4661854"/>
          </a:xfrm>
          <a:prstGeom prst="rect">
            <a:avLst/>
          </a:prstGeom>
          <a:noFill/>
        </p:spPr>
        <p:txBody>
          <a:bodyPr wrap="square">
            <a:spAutoFit/>
          </a:bodyPr>
          <a:lstStyle/>
          <a:p>
            <a:pPr indent="720000" algn="l">
              <a:lnSpc>
                <a:spcPct val="140000"/>
              </a:lnSpc>
            </a:pPr>
            <a:r>
              <a:rPr lang="zh-CN" altLang="en-US" sz="3600" dirty="0">
                <a:latin typeface="微软雅黑" panose="020B0503020204020204" charset="-122"/>
                <a:ea typeface="微软雅黑" panose="020B0503020204020204" charset="-122"/>
                <a:sym typeface="+mn-ea"/>
              </a:rPr>
              <a:t>投资层级应当符合法律、行政法规、中国证监会规定的投资层级要求。</a:t>
            </a:r>
            <a:endParaRPr lang="en-US" altLang="zh-CN" sz="3600" dirty="0">
              <a:latin typeface="微软雅黑" panose="020B0503020204020204" charset="-122"/>
              <a:ea typeface="微软雅黑" panose="020B0503020204020204" charset="-122"/>
              <a:sym typeface="+mn-ea"/>
            </a:endParaRPr>
          </a:p>
          <a:p>
            <a:pPr indent="720000" algn="l">
              <a:lnSpc>
                <a:spcPct val="140000"/>
              </a:lnSpc>
            </a:pPr>
            <a:r>
              <a:rPr lang="en-US" altLang="zh-CN" sz="3600" dirty="0">
                <a:solidFill>
                  <a:schemeClr val="bg2"/>
                </a:solidFill>
                <a:latin typeface="微软雅黑" panose="020B0503020204020204" charset="-122"/>
                <a:ea typeface="微软雅黑" panose="020B0503020204020204" charset="-122"/>
              </a:rPr>
              <a:t>1</a:t>
            </a:r>
            <a:r>
              <a:rPr lang="zh-CN" altLang="zh-CN" sz="3600" dirty="0">
                <a:solidFill>
                  <a:schemeClr val="bg2"/>
                </a:solidFill>
                <a:latin typeface="微软雅黑" panose="020B0503020204020204" charset="-122"/>
                <a:ea typeface="微软雅黑" panose="020B0503020204020204" charset="-122"/>
              </a:rPr>
              <a:t>、母基金规则出台前</a:t>
            </a:r>
            <a:r>
              <a:rPr lang="en-US" altLang="zh-CN" sz="3600" dirty="0">
                <a:solidFill>
                  <a:schemeClr val="bg2"/>
                </a:solidFill>
                <a:latin typeface="微软雅黑" panose="020B0503020204020204" charset="-122"/>
                <a:ea typeface="微软雅黑" panose="020B0503020204020204" charset="-122"/>
              </a:rPr>
              <a:t>(</a:t>
            </a:r>
            <a:r>
              <a:rPr lang="zh-CN" altLang="zh-CN" sz="3600" dirty="0">
                <a:solidFill>
                  <a:schemeClr val="bg2"/>
                </a:solidFill>
                <a:latin typeface="微软雅黑" panose="020B0503020204020204" charset="-122"/>
                <a:ea typeface="微软雅黑" panose="020B0503020204020204" charset="-122"/>
              </a:rPr>
              <a:t>即豁免条件明确前</a:t>
            </a:r>
            <a:r>
              <a:rPr lang="en-US" altLang="zh-CN" sz="3600" dirty="0">
                <a:solidFill>
                  <a:schemeClr val="bg2"/>
                </a:solidFill>
                <a:latin typeface="微软雅黑" panose="020B0503020204020204" charset="-122"/>
                <a:ea typeface="微软雅黑" panose="020B0503020204020204" charset="-122"/>
              </a:rPr>
              <a:t>)</a:t>
            </a:r>
            <a:r>
              <a:rPr lang="zh-CN" altLang="zh-CN" sz="3600" dirty="0">
                <a:solidFill>
                  <a:schemeClr val="bg2"/>
                </a:solidFill>
                <a:latin typeface="微软雅黑" panose="020B0503020204020204" charset="-122"/>
                <a:ea typeface="微软雅黑" panose="020B0503020204020204" charset="-122"/>
              </a:rPr>
              <a:t>，应当按资管新规不超过</a:t>
            </a:r>
            <a:r>
              <a:rPr lang="en-US" altLang="zh-CN" sz="3600" dirty="0">
                <a:solidFill>
                  <a:schemeClr val="bg2"/>
                </a:solidFill>
                <a:latin typeface="微软雅黑" panose="020B0503020204020204" charset="-122"/>
                <a:ea typeface="微软雅黑" panose="020B0503020204020204" charset="-122"/>
              </a:rPr>
              <a:t>1</a:t>
            </a:r>
            <a:r>
              <a:rPr lang="zh-CN" altLang="zh-CN" sz="3600" dirty="0">
                <a:solidFill>
                  <a:schemeClr val="bg2"/>
                </a:solidFill>
                <a:latin typeface="微软雅黑" panose="020B0503020204020204" charset="-122"/>
                <a:ea typeface="微软雅黑" panose="020B0503020204020204" charset="-122"/>
              </a:rPr>
              <a:t>层标准执行。目前</a:t>
            </a:r>
            <a:r>
              <a:rPr lang="zh-CN" altLang="en-US" sz="3600" dirty="0">
                <a:solidFill>
                  <a:schemeClr val="bg2"/>
                </a:solidFill>
                <a:latin typeface="微软雅黑" panose="020B0503020204020204" charset="-122"/>
                <a:ea typeface="微软雅黑" panose="020B0503020204020204" charset="-122"/>
              </a:rPr>
              <a:t>协会</a:t>
            </a:r>
            <a:r>
              <a:rPr lang="zh-CN" altLang="zh-CN" sz="3600" dirty="0">
                <a:solidFill>
                  <a:schemeClr val="bg2"/>
                </a:solidFill>
                <a:latin typeface="微软雅黑" panose="020B0503020204020204" charset="-122"/>
                <a:ea typeface="微软雅黑" panose="020B0503020204020204" charset="-122"/>
              </a:rPr>
              <a:t>执行口径</a:t>
            </a:r>
            <a:r>
              <a:rPr lang="en-US" altLang="zh-CN" sz="3600" dirty="0">
                <a:solidFill>
                  <a:schemeClr val="bg2"/>
                </a:solidFill>
                <a:latin typeface="微软雅黑" panose="020B0503020204020204" charset="-122"/>
                <a:ea typeface="微软雅黑" panose="020B0503020204020204" charset="-122"/>
              </a:rPr>
              <a:t>:</a:t>
            </a:r>
            <a:r>
              <a:rPr lang="zh-CN" altLang="zh-CN" sz="3600" dirty="0">
                <a:solidFill>
                  <a:schemeClr val="bg2"/>
                </a:solidFill>
                <a:latin typeface="微软雅黑" panose="020B0503020204020204" charset="-122"/>
                <a:ea typeface="微软雅黑" panose="020B0503020204020204" charset="-122"/>
              </a:rPr>
              <a:t>私募证券基金要求新备案产品嵌套不超过</a:t>
            </a:r>
            <a:r>
              <a:rPr lang="en-US" altLang="zh-CN" sz="3600" dirty="0">
                <a:solidFill>
                  <a:schemeClr val="bg2"/>
                </a:solidFill>
                <a:latin typeface="微软雅黑" panose="020B0503020204020204" charset="-122"/>
                <a:ea typeface="微软雅黑" panose="020B0503020204020204" charset="-122"/>
              </a:rPr>
              <a:t>1</a:t>
            </a:r>
            <a:r>
              <a:rPr lang="zh-CN" altLang="zh-CN" sz="3600" dirty="0">
                <a:solidFill>
                  <a:schemeClr val="bg2"/>
                </a:solidFill>
                <a:latin typeface="微软雅黑" panose="020B0503020204020204" charset="-122"/>
                <a:ea typeface="微软雅黑" panose="020B0503020204020204" charset="-122"/>
              </a:rPr>
              <a:t>层</a:t>
            </a:r>
            <a:r>
              <a:rPr lang="en-US" altLang="zh-CN" sz="3600" dirty="0">
                <a:solidFill>
                  <a:schemeClr val="bg2"/>
                </a:solidFill>
                <a:latin typeface="微软雅黑" panose="020B0503020204020204" charset="-122"/>
                <a:ea typeface="微软雅黑" panose="020B0503020204020204" charset="-122"/>
              </a:rPr>
              <a:t>(</a:t>
            </a:r>
            <a:r>
              <a:rPr lang="zh-CN" altLang="zh-CN" sz="3600" dirty="0">
                <a:solidFill>
                  <a:schemeClr val="bg2"/>
                </a:solidFill>
                <a:latin typeface="微软雅黑" panose="020B0503020204020204" charset="-122"/>
                <a:ea typeface="微软雅黑" panose="020B0503020204020204" charset="-122"/>
              </a:rPr>
              <a:t>若符合后续证监会出台母基金规则要求，可豁免一层</a:t>
            </a:r>
            <a:r>
              <a:rPr lang="en-US" altLang="zh-CN" sz="3600" dirty="0">
                <a:solidFill>
                  <a:schemeClr val="bg2"/>
                </a:solidFill>
                <a:latin typeface="微软雅黑" panose="020B0503020204020204" charset="-122"/>
                <a:ea typeface="微软雅黑" panose="020B0503020204020204" charset="-122"/>
              </a:rPr>
              <a:t>)</a:t>
            </a:r>
            <a:r>
              <a:rPr lang="zh-CN" altLang="zh-CN" sz="3600" dirty="0">
                <a:solidFill>
                  <a:schemeClr val="bg2"/>
                </a:solidFill>
                <a:latin typeface="微软雅黑" panose="020B0503020204020204" charset="-122"/>
                <a:ea typeface="微软雅黑" panose="020B0503020204020204" charset="-122"/>
              </a:rPr>
              <a:t>。</a:t>
            </a:r>
          </a:p>
          <a:p>
            <a:pPr indent="720000" algn="l">
              <a:lnSpc>
                <a:spcPct val="140000"/>
              </a:lnSpc>
            </a:pPr>
            <a:r>
              <a:rPr lang="en-US" altLang="zh-CN" sz="3600" dirty="0">
                <a:solidFill>
                  <a:schemeClr val="bg2"/>
                </a:solidFill>
                <a:latin typeface="微软雅黑" panose="020B0503020204020204" charset="-122"/>
                <a:ea typeface="微软雅黑" panose="020B0503020204020204" charset="-122"/>
              </a:rPr>
              <a:t>2</a:t>
            </a:r>
            <a:r>
              <a:rPr lang="zh-CN" altLang="zh-CN" sz="3600" dirty="0">
                <a:solidFill>
                  <a:schemeClr val="bg2"/>
                </a:solidFill>
                <a:latin typeface="微软雅黑" panose="020B0503020204020204" charset="-122"/>
                <a:ea typeface="微软雅黑" panose="020B0503020204020204" charset="-122"/>
              </a:rPr>
              <a:t>、嵌套层级是持续性要求，不能仅备案时符合，后面就不管了。上下层产品管理人都有责任义务遵守，不得以不知道为借口。</a:t>
            </a:r>
          </a:p>
          <a:p>
            <a:pPr indent="720000" algn="l">
              <a:lnSpc>
                <a:spcPct val="140000"/>
              </a:lnSpc>
            </a:pPr>
            <a:r>
              <a:rPr lang="en-US" altLang="zh-CN" sz="3600" dirty="0">
                <a:solidFill>
                  <a:schemeClr val="bg2"/>
                </a:solidFill>
                <a:latin typeface="微软雅黑" panose="020B0503020204020204" charset="-122"/>
                <a:ea typeface="微软雅黑" panose="020B0503020204020204" charset="-122"/>
              </a:rPr>
              <a:t>3</a:t>
            </a:r>
            <a:r>
              <a:rPr lang="zh-CN" altLang="zh-CN" sz="3600" dirty="0">
                <a:solidFill>
                  <a:schemeClr val="bg2"/>
                </a:solidFill>
                <a:latin typeface="微软雅黑" panose="020B0503020204020204" charset="-122"/>
                <a:ea typeface="微软雅黑" panose="020B0503020204020204" charset="-122"/>
              </a:rPr>
              <a:t>、对存量基金，未要求强制整改拆结构，但是不符合投资层级的存量产品至少不应当再新增投资层级。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12800" y="3832860"/>
            <a:ext cx="22489160" cy="7847330"/>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678940" y="4699000"/>
            <a:ext cx="19978370" cy="5631180"/>
          </a:xfrm>
          <a:prstGeom prst="rect">
            <a:avLst/>
          </a:prstGeom>
          <a:noFill/>
        </p:spPr>
        <p:txBody>
          <a:bodyPr wrap="square" rtlCol="0">
            <a:spAutoFit/>
          </a:bodyPr>
          <a:lstStyle/>
          <a:p>
            <a:pPr indent="1080135" algn="l" eaLnBrk="1">
              <a:lnSpc>
                <a:spcPct val="150000"/>
              </a:lnSpc>
            </a:pPr>
            <a:r>
              <a:rPr lang="en-US" altLang="zh-CN" sz="4000" b="1" dirty="0" err="1">
                <a:latin typeface="微软雅黑" panose="020B0503020204020204" charset="-122"/>
                <a:ea typeface="微软雅黑" panose="020B0503020204020204" charset="-122"/>
                <a:cs typeface="微软雅黑" panose="020B0503020204020204" charset="-122"/>
              </a:rPr>
              <a:t>第十五条</a:t>
            </a:r>
            <a:r>
              <a:rPr lang="en-US" altLang="zh-CN" sz="4000" dirty="0">
                <a:latin typeface="微软雅黑" panose="020B0503020204020204" charset="-122"/>
                <a:ea typeface="微软雅黑" panose="020B0503020204020204" charset="-122"/>
                <a:cs typeface="微软雅黑" panose="020B0503020204020204" charset="-122"/>
              </a:rPr>
              <a:t>  私募证券投资基金的总资产不得超过该基金净资产的200%，</a:t>
            </a:r>
            <a:r>
              <a:rPr lang="en-US" altLang="zh-CN" sz="4000" dirty="0" err="1">
                <a:latin typeface="微软雅黑" panose="020B0503020204020204" charset="-122"/>
                <a:ea typeface="微软雅黑" panose="020B0503020204020204" charset="-122"/>
                <a:cs typeface="微软雅黑" panose="020B0503020204020204" charset="-122"/>
              </a:rPr>
              <a:t>不得通过场外衍生品等工具规避杠杆限制，不得参与场外配资</a:t>
            </a:r>
            <a:r>
              <a:rPr lang="en-US" altLang="zh-CN" sz="4000" dirty="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4000" dirty="0" err="1">
                <a:latin typeface="微软雅黑" panose="020B0503020204020204" charset="-122"/>
                <a:ea typeface="微软雅黑" panose="020B0503020204020204" charset="-122"/>
                <a:cs typeface="微软雅黑" panose="020B0503020204020204" charset="-122"/>
              </a:rPr>
              <a:t>私募证券投资基金投向AA级及以下信用债（</a:t>
            </a:r>
            <a:r>
              <a:rPr lang="en-US" altLang="zh-CN" sz="4000" dirty="0" err="1">
                <a:solidFill>
                  <a:srgbClr val="C00000"/>
                </a:solidFill>
                <a:latin typeface="微软雅黑" panose="020B0503020204020204" charset="-122"/>
                <a:ea typeface="微软雅黑" panose="020B0503020204020204" charset="-122"/>
                <a:cs typeface="微软雅黑" panose="020B0503020204020204" charset="-122"/>
              </a:rPr>
              <a:t>可转债除外</a:t>
            </a:r>
            <a:r>
              <a:rPr lang="en-US" altLang="zh-CN" sz="4000" dirty="0">
                <a:latin typeface="微软雅黑" panose="020B0503020204020204" charset="-122"/>
                <a:ea typeface="微软雅黑" panose="020B0503020204020204" charset="-122"/>
                <a:cs typeface="微软雅黑" panose="020B0503020204020204" charset="-122"/>
              </a:rPr>
              <a:t>）、流动性受限资产合计</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超过该基金净资产20%</a:t>
            </a:r>
            <a:r>
              <a:rPr lang="en-US" altLang="zh-CN" sz="4000" dirty="0">
                <a:latin typeface="微软雅黑" panose="020B0503020204020204" charset="-122"/>
                <a:ea typeface="微软雅黑" panose="020B0503020204020204" charset="-122"/>
                <a:cs typeface="微软雅黑" panose="020B0503020204020204" charset="-122"/>
              </a:rPr>
              <a:t>的，总资产不得超过该基金净资产的</a:t>
            </a:r>
            <a:r>
              <a:rPr lang="en-US" altLang="zh-CN" sz="4000" b="1" dirty="0">
                <a:solidFill>
                  <a:schemeClr val="bg2"/>
                </a:solidFill>
                <a:latin typeface="微软雅黑" panose="020B0503020204020204" charset="-122"/>
                <a:ea typeface="微软雅黑" panose="020B0503020204020204" charset="-122"/>
                <a:cs typeface="微软雅黑" panose="020B0503020204020204" charset="-122"/>
              </a:rPr>
              <a:t>120%</a:t>
            </a:r>
            <a:r>
              <a:rPr lang="en-US" altLang="zh-CN" sz="4000" dirty="0">
                <a:latin typeface="微软雅黑" panose="020B0503020204020204" charset="-122"/>
                <a:ea typeface="微软雅黑" panose="020B0503020204020204" charset="-122"/>
                <a:cs typeface="微软雅黑" panose="020B0503020204020204" charset="-122"/>
              </a:rPr>
              <a:t>，全部投资者均为符合中国证监会规定的</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专业投资者</a:t>
            </a:r>
            <a:r>
              <a:rPr lang="en-US" altLang="zh-CN" sz="4000" dirty="0">
                <a:latin typeface="微软雅黑" panose="020B0503020204020204" charset="-122"/>
                <a:ea typeface="微软雅黑" panose="020B0503020204020204" charset="-122"/>
                <a:cs typeface="微软雅黑" panose="020B0503020204020204" charset="-122"/>
              </a:rPr>
              <a:t>且单个投资者投资金额不低于</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1000万元</a:t>
            </a:r>
            <a:r>
              <a:rPr lang="en-US" altLang="zh-CN" sz="4000" dirty="0">
                <a:latin typeface="微软雅黑" panose="020B0503020204020204" charset="-122"/>
                <a:ea typeface="微软雅黑" panose="020B0503020204020204" charset="-122"/>
                <a:cs typeface="微软雅黑" panose="020B0503020204020204" charset="-122"/>
              </a:rPr>
              <a:t>（穿透认定）的</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封闭式</a:t>
            </a:r>
            <a:r>
              <a:rPr lang="en-US" altLang="zh-CN" sz="4000" dirty="0">
                <a:latin typeface="微软雅黑" panose="020B0503020204020204" charset="-122"/>
                <a:ea typeface="微软雅黑" panose="020B0503020204020204" charset="-122"/>
                <a:cs typeface="微软雅黑" panose="020B0503020204020204" charset="-122"/>
              </a:rPr>
              <a:t>私募证券投资基金除外。</a:t>
            </a:r>
          </a:p>
        </p:txBody>
      </p:sp>
      <p:sp>
        <p:nvSpPr>
          <p:cNvPr id="8" name="矩形 7"/>
          <p:cNvSpPr/>
          <p:nvPr/>
        </p:nvSpPr>
        <p:spPr>
          <a:xfrm>
            <a:off x="958850" y="2392680"/>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产品杠杆规定</a:t>
            </a:r>
          </a:p>
        </p:txBody>
      </p:sp>
      <p:sp>
        <p:nvSpPr>
          <p:cNvPr id="12" name="标题 1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产品杠杆规定</a:t>
            </a:r>
            <a:endParaRPr lang="en-US" altLang="zh-CN" sz="6000" dirty="0">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53048" y="3545632"/>
            <a:ext cx="20677904" cy="8956298"/>
          </a:xfrm>
          <a:prstGeom prst="rect">
            <a:avLst/>
          </a:prstGeom>
          <a:noFill/>
        </p:spPr>
        <p:txBody>
          <a:bodyPr wrap="square" rtlCol="0">
            <a:spAutoFit/>
          </a:bodyPr>
          <a:lstStyle/>
          <a:p>
            <a:pPr indent="1080135" algn="l" eaLnBrk="1"/>
            <a:r>
              <a:rPr lang="en-US" altLang="zh-CN" sz="3600" b="1" dirty="0">
                <a:latin typeface="微软雅黑" panose="020B0503020204020204" charset="-122"/>
                <a:ea typeface="微软雅黑" panose="020B0503020204020204" charset="-122"/>
                <a:cs typeface="微软雅黑" panose="020B0503020204020204" charset="-122"/>
              </a:rPr>
              <a:t>1.一般性规定：</a:t>
            </a:r>
            <a:r>
              <a:rPr lang="en-US" altLang="zh-CN" sz="3600" dirty="0">
                <a:latin typeface="微软雅黑" panose="020B0503020204020204" charset="-122"/>
                <a:ea typeface="微软雅黑" panose="020B0503020204020204" charset="-122"/>
                <a:cs typeface="微软雅黑" panose="020B0503020204020204" charset="-122"/>
              </a:rPr>
              <a:t>总资产占净资产比例不超过200%（</a:t>
            </a:r>
            <a:r>
              <a:rPr lang="en-US" altLang="zh-CN" sz="3600" b="1" dirty="0" err="1">
                <a:solidFill>
                  <a:srgbClr val="C00000"/>
                </a:solidFill>
                <a:latin typeface="微软雅黑" panose="020B0503020204020204" charset="-122"/>
                <a:ea typeface="微软雅黑" panose="020B0503020204020204" charset="-122"/>
                <a:cs typeface="微软雅黑" panose="020B0503020204020204" charset="-122"/>
              </a:rPr>
              <a:t>不区分是否为单一客户私募基金</a:t>
            </a:r>
            <a:r>
              <a:rPr lang="en-US" altLang="zh-CN" sz="3600" dirty="0">
                <a:latin typeface="微软雅黑" panose="020B0503020204020204" charset="-122"/>
                <a:ea typeface="微软雅黑" panose="020B0503020204020204" charset="-122"/>
                <a:cs typeface="微软雅黑" panose="020B0503020204020204" charset="-122"/>
              </a:rPr>
              <a:t>）</a:t>
            </a:r>
          </a:p>
          <a:p>
            <a:pPr indent="1080135" algn="l" eaLnBrk="1"/>
            <a:endParaRPr lang="en-US" altLang="zh-CN" sz="3600" dirty="0">
              <a:latin typeface="微软雅黑" panose="020B0503020204020204" charset="-122"/>
              <a:ea typeface="微软雅黑" panose="020B0503020204020204" charset="-122"/>
              <a:cs typeface="微软雅黑" panose="020B0503020204020204" charset="-122"/>
            </a:endParaRPr>
          </a:p>
          <a:p>
            <a:pPr indent="1080135" algn="l" eaLnBrk="1"/>
            <a:r>
              <a:rPr lang="en-US" altLang="zh-CN" sz="3600" b="1" dirty="0">
                <a:latin typeface="微软雅黑" panose="020B0503020204020204" charset="-122"/>
                <a:ea typeface="微软雅黑" panose="020B0503020204020204" charset="-122"/>
                <a:cs typeface="微软雅黑" panose="020B0503020204020204" charset="-122"/>
              </a:rPr>
              <a:t>2.特别规定：</a:t>
            </a:r>
            <a:r>
              <a:rPr lang="en-US" altLang="zh-CN" sz="3600" dirty="0">
                <a:latin typeface="微软雅黑" panose="020B0503020204020204" charset="-122"/>
                <a:ea typeface="微软雅黑" panose="020B0503020204020204" charset="-122"/>
                <a:cs typeface="微软雅黑" panose="020B0503020204020204" charset="-122"/>
              </a:rPr>
              <a:t>投向AA级及以下信用债（可转债除外）、流动性受限资产合计超过该基金净资产20%的，总资产不得超过该基金净资产的120%；如果投资者均为</a:t>
            </a:r>
            <a:r>
              <a:rPr lang="en-US" altLang="zh-CN" sz="3600" dirty="0">
                <a:solidFill>
                  <a:srgbClr val="C00000"/>
                </a:solidFill>
                <a:latin typeface="微软雅黑" panose="020B0503020204020204" charset="-122"/>
                <a:ea typeface="微软雅黑" panose="020B0503020204020204" charset="-122"/>
                <a:cs typeface="微软雅黑" panose="020B0503020204020204" charset="-122"/>
              </a:rPr>
              <a:t>专业投资者</a:t>
            </a:r>
            <a:r>
              <a:rPr lang="en-US" altLang="zh-CN" sz="3600" dirty="0">
                <a:latin typeface="微软雅黑" panose="020B0503020204020204" charset="-122"/>
                <a:ea typeface="微软雅黑" panose="020B0503020204020204" charset="-122"/>
                <a:cs typeface="微软雅黑" panose="020B0503020204020204" charset="-122"/>
              </a:rPr>
              <a:t>且每个投资者投资金额均超过</a:t>
            </a:r>
            <a:r>
              <a:rPr lang="en-US" altLang="zh-CN" sz="3600" dirty="0">
                <a:solidFill>
                  <a:srgbClr val="C00000"/>
                </a:solidFill>
                <a:latin typeface="微软雅黑" panose="020B0503020204020204" charset="-122"/>
                <a:ea typeface="微软雅黑" panose="020B0503020204020204" charset="-122"/>
                <a:cs typeface="微软雅黑" panose="020B0503020204020204" charset="-122"/>
              </a:rPr>
              <a:t>1000万</a:t>
            </a:r>
            <a:r>
              <a:rPr lang="en-US" altLang="zh-CN" sz="3600" dirty="0">
                <a:latin typeface="微软雅黑" panose="020B0503020204020204" charset="-122"/>
                <a:ea typeface="微软雅黑" panose="020B0503020204020204" charset="-122"/>
                <a:cs typeface="微软雅黑" panose="020B0503020204020204" charset="-122"/>
              </a:rPr>
              <a:t>的</a:t>
            </a:r>
            <a:r>
              <a:rPr lang="en-US" altLang="zh-CN" sz="3600" dirty="0">
                <a:solidFill>
                  <a:srgbClr val="C00000"/>
                </a:solidFill>
                <a:latin typeface="微软雅黑" panose="020B0503020204020204" charset="-122"/>
                <a:ea typeface="微软雅黑" panose="020B0503020204020204" charset="-122"/>
                <a:cs typeface="微软雅黑" panose="020B0503020204020204" charset="-122"/>
              </a:rPr>
              <a:t>封闭基金</a:t>
            </a:r>
            <a:r>
              <a:rPr lang="en-US" altLang="zh-CN" sz="3600" dirty="0">
                <a:latin typeface="微软雅黑" panose="020B0503020204020204" charset="-122"/>
                <a:ea typeface="微软雅黑" panose="020B0503020204020204" charset="-122"/>
                <a:cs typeface="微软雅黑" panose="020B0503020204020204" charset="-122"/>
              </a:rPr>
              <a:t>，可以豁免。（本条为《运作指引》新增内容，特定情形下要求杠杆比例不超过120%，</a:t>
            </a:r>
            <a:r>
              <a:rPr lang="en-US" altLang="zh-CN" sz="3600" dirty="0" err="1">
                <a:latin typeface="微软雅黑" panose="020B0503020204020204" charset="-122"/>
                <a:ea typeface="微软雅黑" panose="020B0503020204020204" charset="-122"/>
                <a:cs typeface="微软雅黑" panose="020B0503020204020204" charset="-122"/>
              </a:rPr>
              <a:t>并明确了相应的豁免情形</a:t>
            </a:r>
            <a:r>
              <a:rPr lang="zh-CN" altLang="en-US" sz="3600" dirty="0">
                <a:latin typeface="微软雅黑" panose="020B0503020204020204" charset="-122"/>
                <a:ea typeface="微软雅黑" panose="020B0503020204020204" charset="-122"/>
                <a:cs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在设置合同条款时应当明确是否投资</a:t>
            </a:r>
            <a:r>
              <a:rPr lang="en-US" altLang="zh-CN" sz="3600" b="1" dirty="0">
                <a:solidFill>
                  <a:schemeClr val="bg2"/>
                </a:solidFill>
                <a:latin typeface="微软雅黑" panose="020B0503020204020204" charset="-122"/>
                <a:ea typeface="微软雅黑" panose="020B0503020204020204" charset="-122"/>
                <a:cs typeface="微软雅黑" panose="020B0503020204020204" charset="-122"/>
              </a:rPr>
              <a:t>AA</a:t>
            </a:r>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级及以下信用债、流动性受限资产比例。</a:t>
            </a:r>
            <a:r>
              <a:rPr lang="en-US" altLang="zh-CN" sz="3600" dirty="0">
                <a:latin typeface="微软雅黑" panose="020B0503020204020204" charset="-122"/>
                <a:ea typeface="微软雅黑" panose="020B0503020204020204" charset="-122"/>
                <a:cs typeface="微软雅黑" panose="020B0503020204020204" charset="-122"/>
              </a:rPr>
              <a:t>）</a:t>
            </a:r>
          </a:p>
          <a:p>
            <a:pPr indent="1080135" algn="l" eaLnBrk="1"/>
            <a:endParaRPr lang="en-US" altLang="zh-CN" sz="3600" dirty="0">
              <a:latin typeface="微软雅黑" panose="020B0503020204020204" charset="-122"/>
              <a:ea typeface="微软雅黑" panose="020B0503020204020204" charset="-122"/>
              <a:cs typeface="微软雅黑" panose="020B0503020204020204" charset="-122"/>
            </a:endParaRPr>
          </a:p>
          <a:p>
            <a:pPr indent="1080135" algn="l" eaLnBrk="1"/>
            <a:r>
              <a:rPr lang="en-US" altLang="zh-CN" sz="3600" b="1" dirty="0">
                <a:latin typeface="微软雅黑" panose="020B0503020204020204" charset="-122"/>
                <a:ea typeface="微软雅黑" panose="020B0503020204020204" charset="-122"/>
                <a:cs typeface="微软雅黑" panose="020B0503020204020204" charset="-122"/>
              </a:rPr>
              <a:t>3.老产品过渡期安排：</a:t>
            </a:r>
            <a:r>
              <a:rPr lang="en-US" altLang="zh-CN" sz="3600" dirty="0">
                <a:latin typeface="微软雅黑" panose="020B0503020204020204" charset="-122"/>
                <a:ea typeface="微软雅黑" panose="020B0503020204020204" charset="-122"/>
                <a:cs typeface="微软雅黑" panose="020B0503020204020204" charset="-122"/>
              </a:rPr>
              <a:t>2024年8月1日前已备案的老产品，如不符合上述杠杆规定，给予24个月过渡期（从2024年8月1日起算）。</a:t>
            </a:r>
            <a:r>
              <a:rPr lang="en-US" altLang="zh-CN" sz="3600" dirty="0" err="1">
                <a:latin typeface="微软雅黑" panose="020B0503020204020204" charset="-122"/>
                <a:ea typeface="微软雅黑" panose="020B0503020204020204" charset="-122"/>
                <a:cs typeface="微软雅黑" panose="020B0503020204020204" charset="-122"/>
              </a:rPr>
              <a:t>过渡期结束后仍不符合要求的，不得新增募集规模，不得新增投资者，不得展期，合同到期后进行清算</a:t>
            </a:r>
            <a:r>
              <a:rPr lang="en-US" altLang="zh-CN" sz="3600" dirty="0">
                <a:latin typeface="微软雅黑" panose="020B0503020204020204" charset="-122"/>
                <a:ea typeface="微软雅黑" panose="020B0503020204020204" charset="-122"/>
                <a:cs typeface="微软雅黑" panose="020B0503020204020204" charset="-122"/>
              </a:rPr>
              <a:t>。</a:t>
            </a:r>
          </a:p>
          <a:p>
            <a:pPr indent="1080135" algn="l"/>
            <a:r>
              <a:rPr lang="zh-CN" altLang="zh-CN" sz="3600" b="1" dirty="0">
                <a:solidFill>
                  <a:schemeClr val="bg2"/>
                </a:solidFill>
                <a:latin typeface="微软雅黑" panose="020B0503020204020204" charset="-122"/>
                <a:ea typeface="微软雅黑" panose="020B0503020204020204" charset="-122"/>
              </a:rPr>
              <a:t>存续基金若要整改，应当在</a:t>
            </a:r>
            <a:r>
              <a:rPr lang="en-US" altLang="zh-CN" sz="3600" b="1" dirty="0">
                <a:solidFill>
                  <a:schemeClr val="bg2"/>
                </a:solidFill>
                <a:latin typeface="微软雅黑" panose="020B0503020204020204" charset="-122"/>
                <a:ea typeface="微软雅黑" panose="020B0503020204020204" charset="-122"/>
              </a:rPr>
              <a:t>24</a:t>
            </a:r>
            <a:r>
              <a:rPr lang="zh-CN" altLang="zh-CN" sz="3600" b="1" dirty="0">
                <a:solidFill>
                  <a:schemeClr val="bg2"/>
                </a:solidFill>
                <a:latin typeface="微软雅黑" panose="020B0503020204020204" charset="-122"/>
                <a:ea typeface="微软雅黑" panose="020B0503020204020204" charset="-122"/>
              </a:rPr>
              <a:t>个月过渡期内完成整改，以修改合同条款并实质符合投资比例要求为准。过渡期内未整改的，过渡期后不新增募集、不新增投资者、不得展期，托管人应当进行控制。是否整改请管理人综合评估后根据自身需求作出决定，规则未强制要求整改，过渡期后只要求“三不得”，还可以继续运作。一种路径是存量不动，过渡期后不新增募集慢慢消化，若需要新募集就设立新产品。</a:t>
            </a:r>
          </a:p>
        </p:txBody>
      </p:sp>
      <p:sp>
        <p:nvSpPr>
          <p:cNvPr id="3" name="圆角矩形 2"/>
          <p:cNvSpPr/>
          <p:nvPr/>
        </p:nvSpPr>
        <p:spPr>
          <a:xfrm>
            <a:off x="1091160" y="3041576"/>
            <a:ext cx="22313226" cy="9865096"/>
          </a:xfrm>
          <a:prstGeom prst="roundRect">
            <a:avLst>
              <a:gd name="adj" fmla="val 7843"/>
            </a:avLst>
          </a:prstGeom>
          <a:noFill/>
          <a:ln w="28575">
            <a:solidFill>
              <a:srgbClr val="00206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标题 4"/>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产品杠杆规定</a:t>
            </a:r>
            <a:endParaRPr lang="en-US" altLang="zh-CN" sz="6000" dirty="0">
              <a:latin typeface="+mn-ea"/>
            </a:endParaRPr>
          </a:p>
        </p:txBody>
      </p:sp>
      <p:sp>
        <p:nvSpPr>
          <p:cNvPr id="2" name="矩形 1">
            <a:extLst>
              <a:ext uri="{FF2B5EF4-FFF2-40B4-BE49-F238E27FC236}">
                <a16:creationId xmlns:a16="http://schemas.microsoft.com/office/drawing/2014/main" id="{4527B44A-5DAB-A1E4-36B3-96947AB54822}"/>
              </a:ext>
            </a:extLst>
          </p:cNvPr>
          <p:cNvSpPr/>
          <p:nvPr/>
        </p:nvSpPr>
        <p:spPr>
          <a:xfrm>
            <a:off x="979615" y="2465512"/>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02995" y="4194811"/>
            <a:ext cx="22132290" cy="3599294"/>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913035" y="4606630"/>
            <a:ext cx="20288250" cy="2753574"/>
          </a:xfrm>
          <a:prstGeom prst="rect">
            <a:avLst/>
          </a:prstGeom>
          <a:noFill/>
        </p:spPr>
        <p:txBody>
          <a:bodyPr wrap="square" rtlCol="0">
            <a:spAutoFit/>
          </a:bodyPr>
          <a:lstStyle/>
          <a:p>
            <a:pPr indent="1080135" algn="l" eaLnBrk="1">
              <a:lnSpc>
                <a:spcPct val="150000"/>
              </a:lnSpc>
            </a:pPr>
            <a:r>
              <a:rPr lang="en-US" altLang="zh-CN" sz="4000" b="1" dirty="0" err="1">
                <a:latin typeface="微软雅黑" panose="020B0503020204020204" charset="-122"/>
                <a:ea typeface="微软雅黑" panose="020B0503020204020204" charset="-122"/>
                <a:cs typeface="微软雅黑" panose="020B0503020204020204" charset="-122"/>
              </a:rPr>
              <a:t>第十六条</a:t>
            </a:r>
            <a:r>
              <a:rPr lang="en-US" altLang="zh-CN" sz="4000" dirty="0">
                <a:latin typeface="微软雅黑" panose="020B0503020204020204" charset="-122"/>
                <a:ea typeface="微软雅黑" panose="020B0503020204020204" charset="-122"/>
                <a:cs typeface="微软雅黑" panose="020B0503020204020204" charset="-122"/>
              </a:rPr>
              <a:t>  同一实际控制人控制的私募证券基金管理人的</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自有资金</a:t>
            </a:r>
            <a:r>
              <a:rPr lang="en-US" altLang="zh-CN" sz="4000" dirty="0">
                <a:latin typeface="微软雅黑" panose="020B0503020204020204" charset="-122"/>
                <a:ea typeface="微软雅黑" panose="020B0503020204020204" charset="-122"/>
                <a:cs typeface="微软雅黑" panose="020B0503020204020204" charset="-122"/>
              </a:rPr>
              <a:t>、</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管理的所有私募证券投资基金</a:t>
            </a:r>
            <a:r>
              <a:rPr lang="en-US" altLang="zh-CN" sz="4000" dirty="0">
                <a:latin typeface="微软雅黑" panose="020B0503020204020204" charset="-122"/>
                <a:ea typeface="微软雅黑" panose="020B0503020204020204" charset="-122"/>
                <a:cs typeface="微软雅黑" panose="020B0503020204020204" charset="-122"/>
              </a:rPr>
              <a:t>、</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担任投资顾问的资产管理产品</a:t>
            </a:r>
            <a:r>
              <a:rPr lang="en-US" altLang="zh-CN" sz="4000" dirty="0">
                <a:latin typeface="微软雅黑" panose="020B0503020204020204" charset="-122"/>
                <a:ea typeface="微软雅黑" panose="020B0503020204020204" charset="-122"/>
                <a:cs typeface="微软雅黑" panose="020B0503020204020204" charset="-122"/>
              </a:rPr>
              <a:t>合计持有单一上市公司发行的股票不得超过该上市公司可流通股票的</a:t>
            </a:r>
            <a:r>
              <a:rPr lang="en-US" altLang="zh-CN" sz="4000" dirty="0">
                <a:solidFill>
                  <a:srgbClr val="C00000"/>
                </a:solidFill>
                <a:latin typeface="微软雅黑" panose="020B0503020204020204" charset="-122"/>
                <a:ea typeface="微软雅黑" panose="020B0503020204020204" charset="-122"/>
                <a:cs typeface="微软雅黑" panose="020B0503020204020204" charset="-122"/>
              </a:rPr>
              <a:t>30%</a:t>
            </a:r>
            <a:r>
              <a:rPr lang="en-US" altLang="zh-CN"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中国证监会、协会另有规定的除外</a:t>
            </a:r>
            <a:r>
              <a:rPr lang="en-US" altLang="zh-CN" sz="4000"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1102360" y="2112742"/>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产品投资比例限制</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2" name="矩形 1">
            <a:extLst>
              <a:ext uri="{FF2B5EF4-FFF2-40B4-BE49-F238E27FC236}">
                <a16:creationId xmlns:a16="http://schemas.microsoft.com/office/drawing/2014/main" id="{17443EAA-D059-851D-3F83-A53EF43BC8A0}"/>
              </a:ext>
            </a:extLst>
          </p:cNvPr>
          <p:cNvSpPr/>
          <p:nvPr/>
        </p:nvSpPr>
        <p:spPr>
          <a:xfrm>
            <a:off x="1102360" y="8059807"/>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2BB94BEB-58FE-6155-4E6E-02A5D080166C}"/>
              </a:ext>
            </a:extLst>
          </p:cNvPr>
          <p:cNvSpPr txBox="1"/>
          <p:nvPr/>
        </p:nvSpPr>
        <p:spPr>
          <a:xfrm>
            <a:off x="1102360" y="9008353"/>
            <a:ext cx="22754935" cy="6139117"/>
          </a:xfrm>
          <a:prstGeom prst="rect">
            <a:avLst/>
          </a:prstGeom>
          <a:noFill/>
        </p:spPr>
        <p:txBody>
          <a:bodyPr wrap="square">
            <a:spAutoFit/>
          </a:bodyPr>
          <a:lstStyle/>
          <a:p>
            <a:pPr indent="1080135" algn="l">
              <a:lnSpc>
                <a:spcPct val="150000"/>
              </a:lnSpc>
            </a:pPr>
            <a:r>
              <a:rPr lang="en-US" altLang="zh-CN" sz="4000" dirty="0" err="1">
                <a:solidFill>
                  <a:schemeClr val="tx1"/>
                </a:solidFill>
                <a:latin typeface="微软雅黑" panose="020B0503020204020204" charset="-122"/>
                <a:ea typeface="微软雅黑" panose="020B0503020204020204" charset="-122"/>
                <a:cs typeface="微软雅黑" panose="020B0503020204020204" charset="-122"/>
              </a:rPr>
              <a:t>同一实际控制人控制的私募证券基金管理人的自有资金+管理的所有私募证券投资基金+担任投资顾问的资产管理产品</a:t>
            </a:r>
            <a:r>
              <a:rPr lang="zh-CN" altLang="en-US" sz="4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4000" dirty="0">
                <a:solidFill>
                  <a:schemeClr val="tx1"/>
                </a:solidFill>
                <a:latin typeface="微软雅黑" panose="020B0503020204020204" charset="-122"/>
                <a:ea typeface="微软雅黑" panose="020B0503020204020204" charset="-122"/>
                <a:sym typeface="+mn-ea"/>
              </a:rPr>
              <a:t>合计持有单一上市公司发行的股票不得超过该上市公司可流通股票的30%。</a:t>
            </a:r>
            <a:endParaRPr lang="en-US" altLang="zh-CN" sz="4000" dirty="0">
              <a:solidFill>
                <a:schemeClr val="tx1"/>
              </a:solidFill>
              <a:latin typeface="微软雅黑" panose="020B0503020204020204" charset="-122"/>
              <a:ea typeface="微软雅黑" panose="020B0503020204020204" charset="-122"/>
              <a:sym typeface="+mn-ea"/>
            </a:endParaRPr>
          </a:p>
          <a:p>
            <a:pPr indent="1080135" algn="l">
              <a:lnSpc>
                <a:spcPct val="150000"/>
              </a:lnSpc>
            </a:pPr>
            <a:r>
              <a:rPr lang="zh-CN" altLang="en-US" sz="4000" b="1" dirty="0">
                <a:solidFill>
                  <a:schemeClr val="bg2"/>
                </a:solidFill>
                <a:latin typeface="微软雅黑" panose="020B0503020204020204" charset="-122"/>
                <a:ea typeface="微软雅黑" panose="020B0503020204020204" charset="-122"/>
                <a:sym typeface="+mn-ea"/>
              </a:rPr>
              <a:t>（与资管区别</a:t>
            </a:r>
            <a:r>
              <a:rPr lang="en-US" altLang="zh-CN" sz="4000" b="1" dirty="0">
                <a:solidFill>
                  <a:schemeClr val="bg2"/>
                </a:solidFill>
                <a:latin typeface="微软雅黑" panose="020B0503020204020204" charset="-122"/>
                <a:ea typeface="微软雅黑" panose="020B0503020204020204" charset="-122"/>
                <a:sym typeface="+mn-ea"/>
              </a:rPr>
              <a:t>:</a:t>
            </a:r>
            <a:r>
              <a:rPr lang="zh-CN" altLang="en-US" sz="4000" b="1" dirty="0">
                <a:solidFill>
                  <a:schemeClr val="bg2"/>
                </a:solidFill>
                <a:latin typeface="微软雅黑" panose="020B0503020204020204" charset="-122"/>
                <a:ea typeface="微软雅黑" panose="020B0503020204020204" charset="-122"/>
                <a:sym typeface="+mn-ea"/>
              </a:rPr>
              <a:t>扩大了主体范围，同一实控，以及担任投顾产品都计算在内。）</a:t>
            </a:r>
            <a:endParaRPr lang="en-US" altLang="zh-CN" sz="4000" b="1" dirty="0">
              <a:solidFill>
                <a:schemeClr val="bg2"/>
              </a:solidFill>
              <a:latin typeface="微软雅黑" panose="020B0503020204020204" charset="-122"/>
              <a:ea typeface="微软雅黑" panose="020B0503020204020204" charset="-122"/>
              <a:sym typeface="+mn-ea"/>
            </a:endParaRPr>
          </a:p>
          <a:p>
            <a:pPr algn="l">
              <a:lnSpc>
                <a:spcPct val="150000"/>
              </a:lnSpc>
            </a:pPr>
            <a:r>
              <a:rPr lang="en-US" altLang="zh-CN" sz="4000" b="1" dirty="0">
                <a:latin typeface="微软雅黑" panose="020B0503020204020204" charset="-122"/>
                <a:ea typeface="微软雅黑" panose="020B0503020204020204" charset="-122"/>
                <a:cs typeface="微软雅黑" panose="020B0503020204020204" charset="-122"/>
              </a:rPr>
              <a:t>        </a:t>
            </a:r>
            <a:r>
              <a:rPr lang="en-US" altLang="zh-CN" sz="4000" b="1" dirty="0" err="1">
                <a:latin typeface="微软雅黑" panose="020B0503020204020204" charset="-122"/>
                <a:ea typeface="微软雅黑" panose="020B0503020204020204" charset="-122"/>
                <a:cs typeface="微软雅黑" panose="020B0503020204020204" charset="-122"/>
              </a:rPr>
              <a:t>过渡期安排</a:t>
            </a:r>
            <a:r>
              <a:rPr lang="zh-CN" altLang="en-US" sz="4000" b="1" dirty="0">
                <a:latin typeface="微软雅黑" panose="020B0503020204020204" charset="-122"/>
                <a:ea typeface="微软雅黑" panose="020B0503020204020204" charset="-122"/>
                <a:cs typeface="微软雅黑" panose="020B0503020204020204" charset="-122"/>
              </a:rPr>
              <a:t>：</a:t>
            </a:r>
            <a:r>
              <a:rPr lang="en-US" altLang="zh-CN" sz="4000" dirty="0">
                <a:latin typeface="微软雅黑" panose="020B0503020204020204" charset="-122"/>
                <a:ea typeface="微软雅黑" panose="020B0503020204020204" charset="-122"/>
                <a:cs typeface="微软雅黑" panose="020B0503020204020204" charset="-122"/>
              </a:rPr>
              <a:t>24个月过渡期</a:t>
            </a:r>
            <a:r>
              <a:rPr lang="zh-CN" altLang="en-US" sz="4000" dirty="0">
                <a:latin typeface="微软雅黑" panose="020B0503020204020204" charset="-122"/>
                <a:ea typeface="微软雅黑" panose="020B0503020204020204" charset="-122"/>
                <a:cs typeface="微软雅黑" panose="020B0503020204020204" charset="-122"/>
              </a:rPr>
              <a:t>，</a:t>
            </a:r>
            <a:r>
              <a:rPr lang="en-US" altLang="zh-CN" sz="4000" dirty="0" err="1">
                <a:latin typeface="微软雅黑" panose="020B0503020204020204" charset="-122"/>
                <a:ea typeface="微软雅黑" panose="020B0503020204020204" charset="-122"/>
                <a:cs typeface="微软雅黑" panose="020B0503020204020204" charset="-122"/>
              </a:rPr>
              <a:t>过渡期结束后仍不符合要求的，不得新增募集规模，不得新增投资者，不得展期，合同到期后进行清算</a:t>
            </a:r>
            <a:r>
              <a:rPr lang="en-US" altLang="zh-CN" sz="4000" dirty="0">
                <a:latin typeface="微软雅黑" panose="020B0503020204020204" charset="-122"/>
                <a:ea typeface="微软雅黑" panose="020B0503020204020204" charset="-122"/>
                <a:cs typeface="微软雅黑" panose="020B0503020204020204" charset="-122"/>
              </a:rPr>
              <a:t>。</a:t>
            </a:r>
          </a:p>
          <a:p>
            <a:endParaRPr lang="zh-CN" altLang="en-US" sz="4000" dirty="0"/>
          </a:p>
          <a:p>
            <a:pPr indent="1080135" algn="l">
              <a:lnSpc>
                <a:spcPct val="150000"/>
              </a:lnSpc>
            </a:pPr>
            <a:endParaRPr lang="zh-CN" altLang="en-US" sz="4000" dirty="0">
              <a:latin typeface="微软雅黑" panose="020B0503020204020204" charset="-122"/>
              <a:ea typeface="微软雅黑" panose="020B0503020204020204" charset="-122"/>
              <a:sym typeface="+mn-ea"/>
            </a:endParaRPr>
          </a:p>
        </p:txBody>
      </p:sp>
      <p:sp>
        <p:nvSpPr>
          <p:cNvPr id="9" name="Shape 3883">
            <a:extLst>
              <a:ext uri="{FF2B5EF4-FFF2-40B4-BE49-F238E27FC236}">
                <a16:creationId xmlns:a16="http://schemas.microsoft.com/office/drawing/2014/main" id="{098B3608-76D9-A369-BB93-4F2DF365FA2F}"/>
              </a:ext>
            </a:extLst>
          </p:cNvPr>
          <p:cNvSpPr/>
          <p:nvPr/>
        </p:nvSpPr>
        <p:spPr>
          <a:xfrm>
            <a:off x="9239672" y="3565278"/>
            <a:ext cx="4681220" cy="1080770"/>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zh-CN" altLang="en-US" sz="4400" b="1" dirty="0">
                <a:solidFill>
                  <a:schemeClr val="bg1"/>
                </a:solidFill>
                <a:latin typeface="微软雅黑" panose="020B0503020204020204" charset="-122"/>
                <a:ea typeface="微软雅黑" panose="020B0503020204020204" charset="-122"/>
                <a:cs typeface="微软雅黑" panose="020B0503020204020204" charset="-122"/>
                <a:sym typeface="+mn-ea"/>
              </a:rPr>
              <a:t>股票投资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61290" y="2259965"/>
            <a:ext cx="24023320" cy="1128458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671195" y="2683510"/>
            <a:ext cx="23249890" cy="11085279"/>
          </a:xfrm>
          <a:prstGeom prst="rect">
            <a:avLst/>
          </a:prstGeom>
          <a:noFill/>
        </p:spPr>
        <p:txBody>
          <a:bodyPr wrap="square" rtlCol="0">
            <a:spAutoFit/>
          </a:bodyPr>
          <a:lstStyle/>
          <a:p>
            <a:pPr indent="1080135" algn="l" eaLnBrk="1">
              <a:lnSpc>
                <a:spcPct val="145000"/>
              </a:lnSpc>
            </a:pPr>
            <a:r>
              <a:rPr lang="en-US" altLang="zh-CN" sz="3200" b="1" dirty="0" err="1">
                <a:latin typeface="微软雅黑" panose="020B0503020204020204" charset="-122"/>
                <a:ea typeface="微软雅黑" panose="020B0503020204020204" charset="-122"/>
                <a:cs typeface="微软雅黑" panose="020B0503020204020204" charset="-122"/>
              </a:rPr>
              <a:t>第十七条</a:t>
            </a:r>
            <a:r>
              <a:rPr lang="en-US" altLang="zh-CN" sz="3200" b="1" dirty="0">
                <a:latin typeface="微软雅黑" panose="020B0503020204020204" charset="-122"/>
                <a:ea typeface="微软雅黑" panose="020B0503020204020204" charset="-122"/>
                <a:cs typeface="微软雅黑" panose="020B0503020204020204" charset="-122"/>
              </a:rPr>
              <a:t> </a:t>
            </a:r>
            <a:r>
              <a:rPr lang="en-US" altLang="zh-CN" sz="3200" dirty="0">
                <a:latin typeface="微软雅黑" panose="020B0503020204020204" charset="-122"/>
                <a:ea typeface="微软雅黑" panose="020B0503020204020204" charset="-122"/>
                <a:cs typeface="微软雅黑" panose="020B0503020204020204" charset="-122"/>
              </a:rPr>
              <a:t> 私募证券投资基金开展场外衍生品交易的，应当以风险管理、资产配置为目标，以国务院金融管理部门认可的</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机构为交易对手方，并符合下列要求：</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（一）新增</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场外期权</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合约以及存续合约展期的，</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除仅开展商品类场外期权交易外</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，基金净资产</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不低于5000万元</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；向全部交易对手方缴纳的场外期权交易保证金和权利金合计</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不得超过基金净资产的25</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（二）新增</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收益互换</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合约以及存续合约展期的，基金净资产</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不低于1000万元</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；参与挂钩股票、股票指数等</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权益类收益互换</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的，向交易对手方缴纳的保证金比例</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不低于合约名义本金的50%</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（三）参与证券公司等机构发行</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带敲入和敲出结构的场外期权或者收益凭证（如雪球结构衍生品）的合约名义本金不得超过基金净资产的25%</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，全部投资者均为符合中国证监会规定的专业投资者且单个投资者投资金额不低于1000万元（穿透认定）的封闭式私募证券投资基金除外；</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3200" dirty="0" err="1">
                <a:solidFill>
                  <a:schemeClr val="tx1"/>
                </a:solidFill>
                <a:latin typeface="微软雅黑" panose="020B0503020204020204" charset="-122"/>
                <a:ea typeface="微软雅黑" panose="020B0503020204020204" charset="-122"/>
                <a:cs typeface="微软雅黑" panose="020B0503020204020204" charset="-122"/>
              </a:rPr>
              <a:t>四）私募证券投资基金及其投资者</a:t>
            </a:r>
            <a:r>
              <a:rPr lang="en-US" altLang="zh-CN" sz="3200" dirty="0" err="1">
                <a:solidFill>
                  <a:schemeClr val="bg2"/>
                </a:solidFill>
                <a:latin typeface="微软雅黑" panose="020B0503020204020204" charset="-122"/>
                <a:ea typeface="微软雅黑" panose="020B0503020204020204" charset="-122"/>
                <a:cs typeface="微软雅黑" panose="020B0503020204020204" charset="-122"/>
              </a:rPr>
              <a:t>均不存在份额分级安排</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五）不得将场外衍生品交易异化为股票、债券等场内标的的杠杆融资工具，不得为基金销售机构向自然人投资者销售特定结构的场外衍生品提供通道服务，不得为投资者提供规避场外衍生品交易要求的通道服务。</a:t>
            </a:r>
          </a:p>
          <a:p>
            <a:pPr indent="1080135" algn="l" eaLnBrk="1">
              <a:lnSpc>
                <a:spcPct val="145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私募证券投资基金参与场外衍生品交易的，私募基金管理人应当在该基金下一估值日前将场外衍生品交易情况、交易文件等提供给私募基金托管人。私募基金管理人签订场外衍生品交易文件时，应当明确授权由交易对手方、相关交易的清算机构在该基金下一估值日前直接向私募基金托管人提供场外衍生品交易文件并持续提供估值信息。</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7" name="Shape 3883"/>
          <p:cNvSpPr/>
          <p:nvPr/>
        </p:nvSpPr>
        <p:spPr>
          <a:xfrm>
            <a:off x="9671685" y="1674495"/>
            <a:ext cx="4681220" cy="1080770"/>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zh-CN" altLang="en-US" sz="4400" b="1">
                <a:solidFill>
                  <a:schemeClr val="bg1"/>
                </a:solidFill>
                <a:latin typeface="微软雅黑" panose="020B0503020204020204" charset="-122"/>
                <a:ea typeface="微软雅黑" panose="020B0503020204020204" charset="-122"/>
                <a:cs typeface="微软雅黑" panose="020B0503020204020204" charset="-122"/>
                <a:sym typeface="+mn-ea"/>
              </a:rPr>
              <a:t>衍生品投资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5766" y="3473623"/>
            <a:ext cx="23395931" cy="9606701"/>
          </a:xfrm>
          <a:prstGeom prst="rect">
            <a:avLst/>
          </a:prstGeom>
          <a:solidFill>
            <a:schemeClr val="bg1">
              <a:lumMod val="9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8"/>
          <p:cNvSpPr txBox="1"/>
          <p:nvPr/>
        </p:nvSpPr>
        <p:spPr>
          <a:xfrm>
            <a:off x="994308" y="3698005"/>
            <a:ext cx="22537136" cy="8418523"/>
          </a:xfrm>
          <a:prstGeom prst="rect">
            <a:avLst/>
          </a:prstGeom>
          <a:noFill/>
        </p:spPr>
        <p:txBody>
          <a:bodyPr wrap="square" rtlCol="0">
            <a:spAutoFit/>
          </a:bodyPr>
          <a:lstStyle/>
          <a:p>
            <a:pPr indent="1080135" algn="l" eaLnBrk="1">
              <a:lnSpc>
                <a:spcPct val="150000"/>
              </a:lnSpc>
            </a:pPr>
            <a:r>
              <a:rPr lang="en-US" altLang="zh-CN" sz="2800" dirty="0">
                <a:solidFill>
                  <a:schemeClr val="tx1"/>
                </a:solidFill>
                <a:latin typeface="+mn-ea"/>
                <a:ea typeface="+mn-ea"/>
                <a:cs typeface="+mn-ea"/>
              </a:rPr>
              <a:t>（1）对于场外期权，新增合约及存续合约展期的情况下，净资产不低于5000万（征求意见稿对此表述是“参与衍生品交易期间”）；同时向</a:t>
            </a:r>
            <a:r>
              <a:rPr lang="en-US" altLang="zh-CN" sz="2800" b="1" dirty="0">
                <a:solidFill>
                  <a:schemeClr val="tx1"/>
                </a:solidFill>
                <a:latin typeface="+mn-ea"/>
                <a:ea typeface="+mn-ea"/>
                <a:cs typeface="+mn-ea"/>
              </a:rPr>
              <a:t>全部交易对手</a:t>
            </a:r>
            <a:r>
              <a:rPr lang="en-US" altLang="zh-CN" sz="2800" dirty="0">
                <a:solidFill>
                  <a:schemeClr val="tx1"/>
                </a:solidFill>
                <a:latin typeface="+mn-ea"/>
                <a:ea typeface="+mn-ea"/>
                <a:cs typeface="+mn-ea"/>
              </a:rPr>
              <a:t>方缴纳的交易保证金和权利金合计不超过净资产的25%。【</a:t>
            </a:r>
            <a:r>
              <a:rPr lang="zh-CN" altLang="en-US" sz="2800" dirty="0">
                <a:solidFill>
                  <a:schemeClr val="tx1"/>
                </a:solidFill>
              </a:rPr>
              <a:t>单一场外期权</a:t>
            </a:r>
            <a:r>
              <a:rPr lang="zh-CN" altLang="en-US" sz="2800" b="1" dirty="0">
                <a:solidFill>
                  <a:schemeClr val="tx1"/>
                </a:solidFill>
              </a:rPr>
              <a:t>（按同一交易对手方算） </a:t>
            </a:r>
            <a:r>
              <a:rPr lang="zh-CN" altLang="en-US" sz="2800" dirty="0">
                <a:solidFill>
                  <a:schemeClr val="tx1"/>
                </a:solidFill>
              </a:rPr>
              <a:t>不超过基金净资产的</a:t>
            </a:r>
            <a:r>
              <a:rPr lang="en-US" altLang="zh-CN" sz="2800" dirty="0">
                <a:solidFill>
                  <a:schemeClr val="tx1"/>
                </a:solidFill>
              </a:rPr>
              <a:t>25%</a:t>
            </a:r>
            <a:r>
              <a:rPr lang="zh-CN" altLang="en-US" sz="2800" dirty="0">
                <a:solidFill>
                  <a:schemeClr val="tx1"/>
                </a:solidFill>
              </a:rPr>
              <a:t> </a:t>
            </a:r>
            <a:r>
              <a:rPr lang="en-US" altLang="zh-CN" sz="2800" dirty="0">
                <a:solidFill>
                  <a:schemeClr val="tx1"/>
                </a:solidFill>
              </a:rPr>
              <a:t>】</a:t>
            </a:r>
            <a:endParaRPr lang="en-US" altLang="zh-CN" sz="2800" dirty="0">
              <a:solidFill>
                <a:schemeClr val="tx1"/>
              </a:solidFill>
              <a:latin typeface="+mn-ea"/>
              <a:ea typeface="+mn-ea"/>
              <a:cs typeface="+mn-ea"/>
            </a:endParaRPr>
          </a:p>
          <a:p>
            <a:pPr indent="1080135" algn="l" eaLnBrk="1">
              <a:lnSpc>
                <a:spcPct val="150000"/>
              </a:lnSpc>
            </a:pPr>
            <a:r>
              <a:rPr lang="en-US" altLang="zh-CN" sz="2800" dirty="0">
                <a:solidFill>
                  <a:schemeClr val="tx1"/>
                </a:solidFill>
                <a:latin typeface="+mn-ea"/>
                <a:ea typeface="+mn-ea"/>
                <a:cs typeface="+mn-ea"/>
              </a:rPr>
              <a:t>（2）对于收益互换，新增合约及存续合约展期的情况下，净资产不低于1000万，其中如果是参与挂钩股票、股票指数等权益类收益互换的，还需要同时满足向交易对手方缴纳的保证金比例不低于合约名义本金的50%。【</a:t>
            </a:r>
            <a:r>
              <a:rPr lang="zh-CN" altLang="en-US" sz="2800" dirty="0">
                <a:solidFill>
                  <a:schemeClr val="tx1"/>
                </a:solidFill>
              </a:rPr>
              <a:t>单一收益互换</a:t>
            </a:r>
            <a:r>
              <a:rPr lang="zh-CN" altLang="en-US" sz="2800" b="1" dirty="0">
                <a:solidFill>
                  <a:schemeClr val="tx1"/>
                </a:solidFill>
              </a:rPr>
              <a:t>（按同一挂钩标的算） </a:t>
            </a:r>
            <a:r>
              <a:rPr lang="zh-CN" altLang="en-US" sz="2800" dirty="0">
                <a:solidFill>
                  <a:schemeClr val="tx1"/>
                </a:solidFill>
              </a:rPr>
              <a:t>不超过基金净资产的</a:t>
            </a:r>
            <a:r>
              <a:rPr lang="en-US" altLang="zh-CN" sz="2800" dirty="0">
                <a:solidFill>
                  <a:schemeClr val="tx1"/>
                </a:solidFill>
              </a:rPr>
              <a:t>25%</a:t>
            </a:r>
            <a:r>
              <a:rPr lang="zh-CN" altLang="en-US" sz="2800" dirty="0">
                <a:solidFill>
                  <a:schemeClr val="tx1"/>
                </a:solidFill>
              </a:rPr>
              <a:t> </a:t>
            </a:r>
            <a:r>
              <a:rPr lang="en-US" altLang="zh-CN" sz="2800" dirty="0">
                <a:solidFill>
                  <a:schemeClr val="tx1"/>
                </a:solidFill>
                <a:latin typeface="+mn-ea"/>
                <a:ea typeface="+mn-ea"/>
                <a:cs typeface="+mn-ea"/>
              </a:rPr>
              <a:t>】</a:t>
            </a:r>
          </a:p>
          <a:p>
            <a:pPr indent="1080135" algn="l" eaLnBrk="1">
              <a:lnSpc>
                <a:spcPct val="150000"/>
              </a:lnSpc>
            </a:pPr>
            <a:r>
              <a:rPr lang="en-US" altLang="zh-CN" sz="2800" dirty="0">
                <a:solidFill>
                  <a:schemeClr val="tx1"/>
                </a:solidFill>
                <a:latin typeface="+mn-ea"/>
                <a:ea typeface="+mn-ea"/>
                <a:cs typeface="+mn-ea"/>
              </a:rPr>
              <a:t>（3）针对类雪球衍生品，合约名义本金不得超过基金净资产的25%（</a:t>
            </a:r>
            <a:r>
              <a:rPr lang="en-US" altLang="zh-CN" sz="2800" dirty="0" err="1">
                <a:solidFill>
                  <a:schemeClr val="tx1"/>
                </a:solidFill>
                <a:latin typeface="+mn-ea"/>
                <a:ea typeface="+mn-ea"/>
                <a:cs typeface="+mn-ea"/>
              </a:rPr>
              <a:t>特定产品可豁免</a:t>
            </a:r>
            <a:r>
              <a:rPr lang="en-US" altLang="zh-CN" sz="2800" dirty="0">
                <a:solidFill>
                  <a:schemeClr val="tx1"/>
                </a:solidFill>
                <a:latin typeface="+mn-ea"/>
                <a:ea typeface="+mn-ea"/>
                <a:cs typeface="+mn-ea"/>
              </a:rPr>
              <a:t>）。</a:t>
            </a:r>
          </a:p>
          <a:p>
            <a:pPr indent="1080135" algn="l">
              <a:lnSpc>
                <a:spcPct val="150000"/>
              </a:lnSpc>
            </a:pPr>
            <a:r>
              <a:rPr lang="zh-CN" altLang="en-US" sz="2800" b="1" dirty="0">
                <a:solidFill>
                  <a:schemeClr val="bg2"/>
                </a:solidFill>
                <a:latin typeface="+mn-ea"/>
                <a:cs typeface="+mn-ea"/>
              </a:rPr>
              <a:t>注：对于第 </a:t>
            </a:r>
            <a:r>
              <a:rPr lang="en-US" altLang="zh-CN" sz="2800" b="1" dirty="0">
                <a:solidFill>
                  <a:schemeClr val="bg2"/>
                </a:solidFill>
                <a:latin typeface="+mn-ea"/>
                <a:cs typeface="+mn-ea"/>
              </a:rPr>
              <a:t>(</a:t>
            </a:r>
            <a:r>
              <a:rPr lang="zh-CN" altLang="en-US" sz="2800" b="1" dirty="0">
                <a:solidFill>
                  <a:schemeClr val="bg2"/>
                </a:solidFill>
                <a:latin typeface="+mn-ea"/>
                <a:cs typeface="+mn-ea"/>
              </a:rPr>
              <a:t>二</a:t>
            </a:r>
            <a:r>
              <a:rPr lang="en-US" altLang="zh-CN" sz="2800" b="1" dirty="0">
                <a:solidFill>
                  <a:schemeClr val="bg2"/>
                </a:solidFill>
                <a:latin typeface="+mn-ea"/>
                <a:cs typeface="+mn-ea"/>
              </a:rPr>
              <a:t>) </a:t>
            </a:r>
            <a:r>
              <a:rPr lang="zh-CN" altLang="en-US" sz="2800" b="1" dirty="0">
                <a:solidFill>
                  <a:schemeClr val="bg2"/>
                </a:solidFill>
                <a:latin typeface="+mn-ea"/>
                <a:cs typeface="+mn-ea"/>
              </a:rPr>
              <a:t>、</a:t>
            </a:r>
            <a:r>
              <a:rPr lang="en-US" altLang="zh-CN" sz="2800" b="1" dirty="0">
                <a:solidFill>
                  <a:schemeClr val="bg2"/>
                </a:solidFill>
                <a:latin typeface="+mn-ea"/>
                <a:cs typeface="+mn-ea"/>
              </a:rPr>
              <a:t>(</a:t>
            </a:r>
            <a:r>
              <a:rPr lang="zh-CN" altLang="en-US" sz="2800" b="1" dirty="0">
                <a:solidFill>
                  <a:schemeClr val="bg2"/>
                </a:solidFill>
                <a:latin typeface="+mn-ea"/>
                <a:cs typeface="+mn-ea"/>
              </a:rPr>
              <a:t>三</a:t>
            </a:r>
            <a:r>
              <a:rPr lang="en-US" altLang="zh-CN" sz="2800" b="1" dirty="0">
                <a:solidFill>
                  <a:schemeClr val="bg2"/>
                </a:solidFill>
                <a:latin typeface="+mn-ea"/>
                <a:cs typeface="+mn-ea"/>
              </a:rPr>
              <a:t>) </a:t>
            </a:r>
            <a:r>
              <a:rPr lang="zh-CN" altLang="en-US" sz="2800" b="1" dirty="0">
                <a:solidFill>
                  <a:schemeClr val="bg2"/>
                </a:solidFill>
                <a:latin typeface="+mn-ea"/>
                <a:cs typeface="+mn-ea"/>
              </a:rPr>
              <a:t>项要求，其中关于规模要求是时点要求，在新增合约及合约展期时符合</a:t>
            </a:r>
            <a:r>
              <a:rPr lang="en-US" altLang="zh-CN" sz="2800" b="1" dirty="0">
                <a:solidFill>
                  <a:schemeClr val="bg2"/>
                </a:solidFill>
                <a:latin typeface="+mn-ea"/>
                <a:cs typeface="+mn-ea"/>
              </a:rPr>
              <a:t>;</a:t>
            </a:r>
            <a:r>
              <a:rPr lang="zh-CN" altLang="en-US" sz="2800" b="1" dirty="0">
                <a:solidFill>
                  <a:schemeClr val="bg2"/>
                </a:solidFill>
                <a:latin typeface="+mn-ea"/>
                <a:cs typeface="+mn-ea"/>
              </a:rPr>
              <a:t>关于保证金比例要求是持续要求。</a:t>
            </a:r>
            <a:endParaRPr lang="en-US" altLang="zh-CN" sz="2800" b="1" dirty="0">
              <a:solidFill>
                <a:schemeClr val="bg2"/>
              </a:solidFill>
              <a:latin typeface="+mn-ea"/>
              <a:cs typeface="+mn-ea"/>
            </a:endParaRPr>
          </a:p>
          <a:p>
            <a:pPr indent="1080135" algn="l">
              <a:lnSpc>
                <a:spcPct val="150000"/>
              </a:lnSpc>
            </a:pPr>
            <a:r>
              <a:rPr lang="zh-CN" altLang="en-US" sz="2800" b="1" dirty="0">
                <a:solidFill>
                  <a:schemeClr val="bg2"/>
                </a:solidFill>
                <a:latin typeface="+mn-ea"/>
                <a:cs typeface="+mn-ea"/>
              </a:rPr>
              <a:t>前期的</a:t>
            </a:r>
            <a:r>
              <a:rPr lang="en-US" altLang="zh-CN" sz="2800" b="1" dirty="0">
                <a:solidFill>
                  <a:schemeClr val="bg2"/>
                </a:solidFill>
                <a:latin typeface="+mn-ea"/>
                <a:cs typeface="+mn-ea"/>
              </a:rPr>
              <a:t>DMA</a:t>
            </a:r>
            <a:r>
              <a:rPr lang="zh-CN" altLang="en-US" sz="2800" b="1" dirty="0">
                <a:solidFill>
                  <a:schemeClr val="bg2"/>
                </a:solidFill>
                <a:latin typeface="+mn-ea"/>
                <a:cs typeface="+mn-ea"/>
              </a:rPr>
              <a:t>备案口径继续执行，与规则发布不冲突，同时并行。尤其出过承诺函的，应当严格遵守，若不遵守备案时出具承诺的，根据</a:t>
            </a:r>
            <a:r>
              <a:rPr lang="en-US" altLang="zh-CN" sz="2800" b="1" dirty="0">
                <a:solidFill>
                  <a:schemeClr val="bg2"/>
                </a:solidFill>
                <a:latin typeface="+mn-ea"/>
                <a:cs typeface="+mn-ea"/>
              </a:rPr>
              <a:t>《</a:t>
            </a:r>
            <a:r>
              <a:rPr lang="zh-CN" altLang="en-US" sz="2800" b="1" dirty="0">
                <a:solidFill>
                  <a:schemeClr val="bg2"/>
                </a:solidFill>
                <a:latin typeface="+mn-ea"/>
                <a:cs typeface="+mn-ea"/>
              </a:rPr>
              <a:t>登记备案办法</a:t>
            </a:r>
            <a:r>
              <a:rPr lang="en-US" altLang="zh-CN" sz="2800" b="1" dirty="0">
                <a:solidFill>
                  <a:schemeClr val="bg2"/>
                </a:solidFill>
                <a:latin typeface="+mn-ea"/>
                <a:cs typeface="+mn-ea"/>
              </a:rPr>
              <a:t>》</a:t>
            </a:r>
            <a:r>
              <a:rPr lang="zh-CN" altLang="en-US" sz="2800" b="1" dirty="0">
                <a:solidFill>
                  <a:schemeClr val="bg2"/>
                </a:solidFill>
                <a:latin typeface="+mn-ea"/>
                <a:cs typeface="+mn-ea"/>
              </a:rPr>
              <a:t>，会被采取暂停备案的自律措施。</a:t>
            </a:r>
            <a:endParaRPr lang="en-US" altLang="zh-CN" sz="2800" b="1" dirty="0">
              <a:solidFill>
                <a:schemeClr val="bg2"/>
              </a:solidFill>
              <a:latin typeface="+mn-ea"/>
              <a:cs typeface="+mn-ea"/>
            </a:endParaRPr>
          </a:p>
          <a:p>
            <a:pPr indent="1080135" algn="l">
              <a:lnSpc>
                <a:spcPct val="150000"/>
              </a:lnSpc>
            </a:pPr>
            <a:r>
              <a:rPr lang="zh-CN" altLang="en-US" sz="2800" b="1" dirty="0">
                <a:solidFill>
                  <a:schemeClr val="bg2"/>
                </a:solidFill>
                <a:latin typeface="+mn-ea"/>
                <a:cs typeface="+mn-ea"/>
              </a:rPr>
              <a:t>管理人应当按照要求及时将场外衍生品交易情况和文件提供给托管人</a:t>
            </a:r>
            <a:r>
              <a:rPr lang="en-US" altLang="zh-CN" sz="2800" b="1" dirty="0">
                <a:solidFill>
                  <a:schemeClr val="bg2"/>
                </a:solidFill>
                <a:latin typeface="+mn-ea"/>
                <a:cs typeface="+mn-ea"/>
              </a:rPr>
              <a:t>;</a:t>
            </a:r>
            <a:r>
              <a:rPr lang="zh-CN" altLang="en-US" sz="2800" b="1" dirty="0">
                <a:solidFill>
                  <a:schemeClr val="bg2"/>
                </a:solidFill>
                <a:latin typeface="+mn-ea"/>
                <a:cs typeface="+mn-ea"/>
              </a:rPr>
              <a:t>管理人签订场外衍生品交易文件时，应当授权场外衍生品的交易对手方、相关清算机构向托管人持续提供场外衍生品交易文件并持续提供估值信息，交易对手方、相关清算机构持续提供估值信息的频率不应低于基金估值频率。</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8" name="矩形 7">
            <a:extLst>
              <a:ext uri="{FF2B5EF4-FFF2-40B4-BE49-F238E27FC236}">
                <a16:creationId xmlns:a16="http://schemas.microsoft.com/office/drawing/2014/main" id="{BB9E513D-DF20-99F6-E632-2A7BDCF5503B}"/>
              </a:ext>
            </a:extLst>
          </p:cNvPr>
          <p:cNvSpPr/>
          <p:nvPr/>
        </p:nvSpPr>
        <p:spPr>
          <a:xfrm>
            <a:off x="598712" y="2334843"/>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箭头: 下 5">
            <a:extLst>
              <a:ext uri="{FF2B5EF4-FFF2-40B4-BE49-F238E27FC236}">
                <a16:creationId xmlns:a16="http://schemas.microsoft.com/office/drawing/2014/main" id="{14A75785-FB75-4F97-94CB-661135BD5688}"/>
              </a:ext>
            </a:extLst>
          </p:cNvPr>
          <p:cNvSpPr/>
          <p:nvPr/>
        </p:nvSpPr>
        <p:spPr>
          <a:xfrm>
            <a:off x="11399912" y="12305254"/>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4CAD1E3-FB1C-4B12-BC53-33C6FD7D8B9D}"/>
              </a:ext>
            </a:extLst>
          </p:cNvPr>
          <p:cNvSpPr/>
          <p:nvPr/>
        </p:nvSpPr>
        <p:spPr>
          <a:xfrm>
            <a:off x="359194" y="2459475"/>
            <a:ext cx="23395931" cy="6840761"/>
          </a:xfrm>
          <a:prstGeom prst="rect">
            <a:avLst/>
          </a:prstGeom>
          <a:solidFill>
            <a:schemeClr val="bg1">
              <a:lumMod val="9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7" name="文本框 6">
            <a:extLst>
              <a:ext uri="{FF2B5EF4-FFF2-40B4-BE49-F238E27FC236}">
                <a16:creationId xmlns:a16="http://schemas.microsoft.com/office/drawing/2014/main" id="{F3B181E2-BB58-4418-8D31-1BC0A4DB4AF8}"/>
              </a:ext>
            </a:extLst>
          </p:cNvPr>
          <p:cNvSpPr txBox="1"/>
          <p:nvPr/>
        </p:nvSpPr>
        <p:spPr>
          <a:xfrm>
            <a:off x="670720" y="2969568"/>
            <a:ext cx="22357439" cy="4381649"/>
          </a:xfrm>
          <a:prstGeom prst="rect">
            <a:avLst/>
          </a:prstGeom>
          <a:noFill/>
        </p:spPr>
        <p:txBody>
          <a:bodyPr wrap="square" rtlCol="0">
            <a:spAutoFit/>
          </a:bodyPr>
          <a:lstStyle/>
          <a:p>
            <a:pPr indent="1080135" algn="l" eaLnBrk="1">
              <a:lnSpc>
                <a:spcPct val="150000"/>
              </a:lnSpc>
            </a:pPr>
            <a:r>
              <a:rPr lang="en-US" altLang="zh-CN" sz="2700" dirty="0">
                <a:solidFill>
                  <a:schemeClr val="tx1"/>
                </a:solidFill>
                <a:latin typeface="+mn-ea"/>
                <a:ea typeface="+mn-ea"/>
                <a:cs typeface="+mn-ea"/>
              </a:rPr>
              <a:t>（4）要求私募基金及其投资者不存在分级安排。</a:t>
            </a:r>
          </a:p>
          <a:p>
            <a:pPr indent="1080135" algn="l" eaLnBrk="1">
              <a:lnSpc>
                <a:spcPct val="150000"/>
              </a:lnSpc>
            </a:pPr>
            <a:r>
              <a:rPr lang="en-US" altLang="zh-CN" sz="2700" dirty="0">
                <a:solidFill>
                  <a:schemeClr val="tx1"/>
                </a:solidFill>
                <a:latin typeface="+mn-ea"/>
                <a:ea typeface="+mn-ea"/>
                <a:cs typeface="+mn-ea"/>
              </a:rPr>
              <a:t>（5） 不得将场外衍生品交易异化为股票、债券等场内标的的杠杆融资工具，不得为基金销售机构向自然人投资者销售特定结构的场外衍生品提供通道服务，不得为投资者提供规避场外衍生品交易要求的通道服务。</a:t>
            </a:r>
          </a:p>
          <a:p>
            <a:pPr indent="1080135" algn="l" eaLnBrk="1">
              <a:lnSpc>
                <a:spcPct val="150000"/>
              </a:lnSpc>
            </a:pPr>
            <a:r>
              <a:rPr lang="zh-CN" altLang="en-US" sz="2700" dirty="0">
                <a:solidFill>
                  <a:schemeClr val="tx1"/>
                </a:solidFill>
                <a:latin typeface="+mn-ea"/>
                <a:ea typeface="+mn-ea"/>
                <a:cs typeface="+mn-ea"/>
              </a:rPr>
              <a:t>（</a:t>
            </a:r>
            <a:r>
              <a:rPr lang="en-US" altLang="zh-CN" sz="2700" dirty="0">
                <a:solidFill>
                  <a:schemeClr val="tx1"/>
                </a:solidFill>
                <a:latin typeface="+mn-ea"/>
                <a:ea typeface="+mn-ea"/>
                <a:cs typeface="+mn-ea"/>
              </a:rPr>
              <a:t>6</a:t>
            </a:r>
            <a:r>
              <a:rPr lang="zh-CN" altLang="en-US" sz="2700" dirty="0">
                <a:solidFill>
                  <a:schemeClr val="tx1"/>
                </a:solidFill>
                <a:latin typeface="+mn-ea"/>
                <a:ea typeface="+mn-ea"/>
                <a:cs typeface="+mn-ea"/>
              </a:rPr>
              <a:t>）存续基金若要整改，应当在</a:t>
            </a:r>
            <a:r>
              <a:rPr lang="en-US" altLang="zh-CN" sz="2700" dirty="0">
                <a:solidFill>
                  <a:schemeClr val="tx1"/>
                </a:solidFill>
                <a:latin typeface="+mn-ea"/>
                <a:ea typeface="+mn-ea"/>
                <a:cs typeface="+mn-ea"/>
              </a:rPr>
              <a:t>2024</a:t>
            </a:r>
            <a:r>
              <a:rPr lang="zh-CN" altLang="en-US" sz="2700" dirty="0">
                <a:solidFill>
                  <a:schemeClr val="tx1"/>
                </a:solidFill>
                <a:latin typeface="+mn-ea"/>
                <a:ea typeface="+mn-ea"/>
                <a:cs typeface="+mn-ea"/>
              </a:rPr>
              <a:t>年</a:t>
            </a:r>
            <a:r>
              <a:rPr lang="en-US" altLang="zh-CN" sz="2700" dirty="0">
                <a:solidFill>
                  <a:schemeClr val="tx1"/>
                </a:solidFill>
                <a:latin typeface="+mn-ea"/>
                <a:ea typeface="+mn-ea"/>
                <a:cs typeface="+mn-ea"/>
              </a:rPr>
              <a:t>8</a:t>
            </a:r>
            <a:r>
              <a:rPr lang="zh-CN" altLang="en-US" sz="2700" dirty="0">
                <a:solidFill>
                  <a:schemeClr val="tx1"/>
                </a:solidFill>
                <a:latin typeface="+mn-ea"/>
                <a:ea typeface="+mn-ea"/>
                <a:cs typeface="+mn-ea"/>
              </a:rPr>
              <a:t>月</a:t>
            </a:r>
            <a:r>
              <a:rPr lang="en-US" altLang="zh-CN" sz="2700" dirty="0">
                <a:solidFill>
                  <a:schemeClr val="tx1"/>
                </a:solidFill>
                <a:latin typeface="+mn-ea"/>
                <a:ea typeface="+mn-ea"/>
                <a:cs typeface="+mn-ea"/>
              </a:rPr>
              <a:t>1</a:t>
            </a:r>
            <a:r>
              <a:rPr lang="zh-CN" altLang="en-US" sz="2700" dirty="0">
                <a:solidFill>
                  <a:schemeClr val="tx1"/>
                </a:solidFill>
                <a:latin typeface="+mn-ea"/>
                <a:ea typeface="+mn-ea"/>
                <a:cs typeface="+mn-ea"/>
              </a:rPr>
              <a:t>日</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运作指引</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施行前完成整改，以修改合同条款并实质符合投资比例要求为准。</a:t>
            </a:r>
            <a:r>
              <a:rPr lang="en-US" altLang="zh-CN" sz="2700" dirty="0">
                <a:solidFill>
                  <a:schemeClr val="tx1"/>
                </a:solidFill>
                <a:latin typeface="+mn-ea"/>
                <a:ea typeface="+mn-ea"/>
                <a:cs typeface="+mn-ea"/>
              </a:rPr>
              <a:t>2024</a:t>
            </a:r>
            <a:r>
              <a:rPr lang="zh-CN" altLang="en-US" sz="2700" dirty="0">
                <a:solidFill>
                  <a:schemeClr val="tx1"/>
                </a:solidFill>
                <a:latin typeface="+mn-ea"/>
                <a:ea typeface="+mn-ea"/>
                <a:cs typeface="+mn-ea"/>
              </a:rPr>
              <a:t>年</a:t>
            </a:r>
            <a:r>
              <a:rPr lang="en-US" altLang="zh-CN" sz="2700" dirty="0">
                <a:solidFill>
                  <a:schemeClr val="tx1"/>
                </a:solidFill>
                <a:latin typeface="+mn-ea"/>
                <a:ea typeface="+mn-ea"/>
                <a:cs typeface="+mn-ea"/>
              </a:rPr>
              <a:t>8</a:t>
            </a:r>
            <a:r>
              <a:rPr lang="zh-CN" altLang="en-US" sz="2700" dirty="0">
                <a:solidFill>
                  <a:schemeClr val="tx1"/>
                </a:solidFill>
                <a:latin typeface="+mn-ea"/>
                <a:ea typeface="+mn-ea"/>
                <a:cs typeface="+mn-ea"/>
              </a:rPr>
              <a:t>月</a:t>
            </a:r>
            <a:r>
              <a:rPr lang="en-US" altLang="zh-CN" sz="2700" dirty="0">
                <a:solidFill>
                  <a:schemeClr val="tx1"/>
                </a:solidFill>
                <a:latin typeface="+mn-ea"/>
                <a:ea typeface="+mn-ea"/>
                <a:cs typeface="+mn-ea"/>
              </a:rPr>
              <a:t>1</a:t>
            </a:r>
            <a:r>
              <a:rPr lang="zh-CN" altLang="en-US" sz="2700" dirty="0">
                <a:solidFill>
                  <a:schemeClr val="tx1"/>
                </a:solidFill>
                <a:latin typeface="+mn-ea"/>
                <a:ea typeface="+mn-ea"/>
                <a:cs typeface="+mn-ea"/>
              </a:rPr>
              <a:t>日</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运作指引</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施行后未整改的基金，不新增募集、不新增投资者</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不得份额转让</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、不得展期，托管人应当进行控制。</a:t>
            </a:r>
          </a:p>
          <a:p>
            <a:pPr indent="1080135" algn="l" eaLnBrk="1">
              <a:lnSpc>
                <a:spcPct val="150000"/>
              </a:lnSpc>
            </a:pPr>
            <a:r>
              <a:rPr lang="zh-CN" altLang="en-US" sz="2700" dirty="0">
                <a:solidFill>
                  <a:schemeClr val="tx1"/>
                </a:solidFill>
                <a:latin typeface="+mn-ea"/>
                <a:ea typeface="+mn-ea"/>
                <a:cs typeface="+mn-ea"/>
              </a:rPr>
              <a:t>（</a:t>
            </a:r>
            <a:r>
              <a:rPr lang="en-US" altLang="zh-CN" sz="2700" dirty="0">
                <a:solidFill>
                  <a:schemeClr val="tx1"/>
                </a:solidFill>
                <a:latin typeface="+mn-ea"/>
                <a:ea typeface="+mn-ea"/>
                <a:cs typeface="+mn-ea"/>
              </a:rPr>
              <a:t>7</a:t>
            </a:r>
            <a:r>
              <a:rPr lang="zh-CN" altLang="en-US" sz="2700" dirty="0">
                <a:solidFill>
                  <a:schemeClr val="tx1"/>
                </a:solidFill>
                <a:latin typeface="+mn-ea"/>
                <a:ea typeface="+mn-ea"/>
                <a:cs typeface="+mn-ea"/>
              </a:rPr>
              <a:t>）是否整改请管理人综合评估后根据自身需求作出决定，规则未强制要求整改，要求“三不得”，还可以继续运作。一种路径是存量不动，</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运作指引</a:t>
            </a:r>
            <a:r>
              <a:rPr lang="en-US" altLang="zh-CN" sz="2700" dirty="0">
                <a:solidFill>
                  <a:schemeClr val="tx1"/>
                </a:solidFill>
                <a:latin typeface="+mn-ea"/>
                <a:ea typeface="+mn-ea"/>
                <a:cs typeface="+mn-ea"/>
              </a:rPr>
              <a:t>》</a:t>
            </a:r>
            <a:r>
              <a:rPr lang="zh-CN" altLang="en-US" sz="2700" dirty="0">
                <a:solidFill>
                  <a:schemeClr val="tx1"/>
                </a:solidFill>
                <a:latin typeface="+mn-ea"/>
                <a:ea typeface="+mn-ea"/>
                <a:cs typeface="+mn-ea"/>
              </a:rPr>
              <a:t>施行后不新增募集慢慢消化，若需要新募集就设立新产品。</a:t>
            </a:r>
          </a:p>
        </p:txBody>
      </p:sp>
      <p:sp>
        <p:nvSpPr>
          <p:cNvPr id="12" name="矩形 11">
            <a:extLst>
              <a:ext uri="{FF2B5EF4-FFF2-40B4-BE49-F238E27FC236}">
                <a16:creationId xmlns:a16="http://schemas.microsoft.com/office/drawing/2014/main" id="{B1A55036-B1BA-4816-A2D8-79B4ECD57ABA}"/>
              </a:ext>
            </a:extLst>
          </p:cNvPr>
          <p:cNvSpPr/>
          <p:nvPr/>
        </p:nvSpPr>
        <p:spPr>
          <a:xfrm>
            <a:off x="1013280" y="10314384"/>
            <a:ext cx="22357439" cy="1958975"/>
          </a:xfrm>
          <a:prstGeom prst="rect">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3200" b="1" dirty="0">
                <a:solidFill>
                  <a:srgbClr val="C00000"/>
                </a:solidFill>
                <a:latin typeface="微软雅黑" panose="020B0503020204020204" charset="-122"/>
                <a:ea typeface="微软雅黑" panose="020B0503020204020204" charset="-122"/>
              </a:rPr>
              <a:t>注意：</a:t>
            </a:r>
            <a:r>
              <a:rPr lang="zh-CN" altLang="en-US" sz="3200" dirty="0">
                <a:solidFill>
                  <a:schemeClr val="bg1"/>
                </a:solidFill>
                <a:latin typeface="微软雅黑" panose="020B0503020204020204" charset="-122"/>
                <a:ea typeface="微软雅黑" panose="020B0503020204020204" charset="-122"/>
              </a:rPr>
              <a:t>2024年8月1日前已备案的产品不符合上述规定的，自2024年8月1日起，无过渡期安排，该类产品不得新增投资者，不得展期，除因追加保证金需要募集外不得新增募集规模，合同到期后进行清算。</a:t>
            </a:r>
          </a:p>
        </p:txBody>
      </p:sp>
    </p:spTree>
    <p:extLst>
      <p:ext uri="{BB962C8B-B14F-4D97-AF65-F5344CB8AC3E}">
        <p14:creationId xmlns:p14="http://schemas.microsoft.com/office/powerpoint/2010/main" val="520692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195" y="2969568"/>
            <a:ext cx="23100665" cy="9361040"/>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196657" y="3785869"/>
            <a:ext cx="22049740" cy="8278495"/>
          </a:xfrm>
          <a:prstGeom prst="rect">
            <a:avLst/>
          </a:prstGeom>
          <a:noFill/>
        </p:spPr>
        <p:txBody>
          <a:bodyPr wrap="square" rtlCol="0">
            <a:spAutoFit/>
          </a:bodyPr>
          <a:lstStyle/>
          <a:p>
            <a:pPr indent="1080135" algn="l" eaLnBrk="1">
              <a:lnSpc>
                <a:spcPct val="200000"/>
              </a:lnSpc>
            </a:pPr>
            <a:r>
              <a:rPr lang="en-US" altLang="zh-CN" sz="3800" b="1" dirty="0" err="1">
                <a:latin typeface="微软雅黑" panose="020B0503020204020204" charset="-122"/>
                <a:ea typeface="微软雅黑" panose="020B0503020204020204" charset="-122"/>
                <a:cs typeface="微软雅黑" panose="020B0503020204020204" charset="-122"/>
              </a:rPr>
              <a:t>第十</a:t>
            </a:r>
            <a:r>
              <a:rPr lang="zh-CN" altLang="en-US" sz="3800" b="1" dirty="0">
                <a:latin typeface="微软雅黑" panose="020B0503020204020204" charset="-122"/>
                <a:ea typeface="微软雅黑" panose="020B0503020204020204" charset="-122"/>
                <a:cs typeface="微软雅黑" panose="020B0503020204020204" charset="-122"/>
              </a:rPr>
              <a:t>八</a:t>
            </a:r>
            <a:r>
              <a:rPr lang="en-US" altLang="zh-CN" sz="3800" b="1" dirty="0">
                <a:latin typeface="微软雅黑" panose="020B0503020204020204" charset="-122"/>
                <a:ea typeface="微软雅黑" panose="020B0503020204020204" charset="-122"/>
                <a:cs typeface="微软雅黑" panose="020B0503020204020204" charset="-122"/>
              </a:rPr>
              <a:t>条</a:t>
            </a:r>
            <a:r>
              <a:rPr lang="en-US" altLang="zh-CN" sz="3800" dirty="0">
                <a:latin typeface="微软雅黑" panose="020B0503020204020204" charset="-122"/>
                <a:ea typeface="微软雅黑" panose="020B0503020204020204" charset="-122"/>
                <a:cs typeface="微软雅黑" panose="020B0503020204020204" charset="-122"/>
              </a:rPr>
              <a:t>   私募基金管理人开展债券投资交易业务，应当审慎合理设置投资</a:t>
            </a:r>
            <a:r>
              <a:rPr lang="en-US" altLang="zh-CN" sz="3800" dirty="0">
                <a:solidFill>
                  <a:schemeClr val="bg2"/>
                </a:solidFill>
                <a:latin typeface="微软雅黑" panose="020B0503020204020204" charset="-122"/>
                <a:ea typeface="微软雅黑" panose="020B0503020204020204" charset="-122"/>
                <a:cs typeface="微软雅黑" panose="020B0503020204020204" charset="-122"/>
              </a:rPr>
              <a:t>债券的发行人及所在地区、行业等集中度、价格偏离度、杠杆比例、主体评级、债项评级</a:t>
            </a:r>
            <a:r>
              <a:rPr lang="en-US" altLang="zh-CN" sz="3800" dirty="0">
                <a:latin typeface="微软雅黑" panose="020B0503020204020204" charset="-122"/>
                <a:ea typeface="微软雅黑" panose="020B0503020204020204" charset="-122"/>
                <a:cs typeface="微软雅黑" panose="020B0503020204020204" charset="-122"/>
              </a:rPr>
              <a:t>等风险控制指标，加强对债券交易的动态评估和风险管理。</a:t>
            </a:r>
            <a:r>
              <a:rPr lang="en-US" altLang="zh-CN" sz="3800" dirty="0">
                <a:solidFill>
                  <a:schemeClr val="bg2"/>
                </a:solidFill>
                <a:latin typeface="微软雅黑" panose="020B0503020204020204" charset="-122"/>
                <a:ea typeface="微软雅黑" panose="020B0503020204020204" charset="-122"/>
                <a:cs typeface="微软雅黑" panose="020B0503020204020204" charset="-122"/>
              </a:rPr>
              <a:t>价格偏离度等指标出现异常情形时应当按照基金合同约定及时向投资者披露，并按要求向证券交易场所报告。</a:t>
            </a:r>
          </a:p>
          <a:p>
            <a:pPr indent="1080135" algn="l" eaLnBrk="1">
              <a:lnSpc>
                <a:spcPct val="200000"/>
              </a:lnSpc>
            </a:pPr>
            <a:r>
              <a:rPr lang="en-US" altLang="zh-CN" sz="3800" dirty="0">
                <a:latin typeface="微软雅黑" panose="020B0503020204020204" charset="-122"/>
                <a:ea typeface="微软雅黑" panose="020B0503020204020204" charset="-122"/>
                <a:cs typeface="微软雅黑" panose="020B0503020204020204" charset="-122"/>
              </a:rPr>
              <a:t>私募基金管理人及其管理的私募证券投资基金、股东、合伙人、实际控制人、员工</a:t>
            </a:r>
            <a:r>
              <a:rPr lang="en-US" altLang="zh-CN" sz="3800" dirty="0">
                <a:solidFill>
                  <a:schemeClr val="bg2"/>
                </a:solidFill>
                <a:latin typeface="微软雅黑" panose="020B0503020204020204" charset="-122"/>
                <a:ea typeface="微软雅黑" panose="020B0503020204020204" charset="-122"/>
                <a:cs typeface="微软雅黑" panose="020B0503020204020204" charset="-122"/>
              </a:rPr>
              <a:t>不得参与债券结构化发行</a:t>
            </a:r>
            <a:r>
              <a:rPr lang="en-US" altLang="zh-CN" sz="3800" dirty="0">
                <a:latin typeface="微软雅黑" panose="020B0503020204020204" charset="-122"/>
                <a:ea typeface="微软雅黑" panose="020B0503020204020204" charset="-122"/>
                <a:cs typeface="微软雅黑" panose="020B0503020204020204" charset="-122"/>
              </a:rPr>
              <a:t>，不得参与债券代持，不得直接或者变相收取债券发行人及第三方支付的承销服务、融资顾问、咨询服务、信用风险补偿等各种形式的费用或者保证金。</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6" name="Shape 3883"/>
          <p:cNvSpPr/>
          <p:nvPr/>
        </p:nvSpPr>
        <p:spPr>
          <a:xfrm>
            <a:off x="9599295" y="2105660"/>
            <a:ext cx="4681220" cy="1506855"/>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r>
              <a:rPr lang="zh-CN" altLang="en-US" sz="4400" b="1">
                <a:solidFill>
                  <a:schemeClr val="bg1"/>
                </a:solidFill>
                <a:latin typeface="微软雅黑" panose="020B0503020204020204" charset="-122"/>
                <a:ea typeface="微软雅黑" panose="020B0503020204020204" charset="-122"/>
                <a:cs typeface="微软雅黑" panose="020B0503020204020204" charset="-122"/>
                <a:sym typeface="+mn-ea"/>
              </a:rPr>
              <a:t>债券投资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94674" y="12224672"/>
            <a:ext cx="20274915" cy="1588770"/>
            <a:chOff x="3560" y="19210"/>
            <a:chExt cx="31929" cy="2502"/>
          </a:xfrm>
        </p:grpSpPr>
        <p:grpSp>
          <p:nvGrpSpPr>
            <p:cNvPr id="16" name="组合 15"/>
            <p:cNvGrpSpPr/>
            <p:nvPr/>
          </p:nvGrpSpPr>
          <p:grpSpPr>
            <a:xfrm>
              <a:off x="15787" y="20520"/>
              <a:ext cx="1037" cy="1130"/>
              <a:chOff x="304800" y="673100"/>
              <a:chExt cx="4000500" cy="4000500"/>
            </a:xfrm>
            <a:effectLst>
              <a:outerShdw blurRad="381000" dist="152400" dir="8100000" algn="tr" rotWithShape="0">
                <a:prstClr val="black">
                  <a:alpha val="7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椭圆 19"/>
            <p:cNvSpPr/>
            <p:nvPr/>
          </p:nvSpPr>
          <p:spPr>
            <a:xfrm>
              <a:off x="12551"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21" name="组合 20"/>
            <p:cNvGrpSpPr/>
            <p:nvPr/>
          </p:nvGrpSpPr>
          <p:grpSpPr>
            <a:xfrm>
              <a:off x="13575" y="19210"/>
              <a:ext cx="2367" cy="2503"/>
              <a:chOff x="304800" y="673100"/>
              <a:chExt cx="4000500" cy="4000500"/>
            </a:xfrm>
            <a:effectLst>
              <a:outerShdw blurRad="317500" dist="1905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20492" y="20520"/>
              <a:ext cx="1037" cy="1130"/>
              <a:chOff x="304800" y="673100"/>
              <a:chExt cx="4000500" cy="4000500"/>
            </a:xfrm>
            <a:effectLst>
              <a:outerShdw blurRad="381000" dist="152400" dir="8100000" algn="tr" rotWithShape="0">
                <a:prstClr val="black">
                  <a:alpha val="7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椭圆 3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p:cNvSpPr/>
            <p:nvPr/>
          </p:nvSpPr>
          <p:spPr>
            <a:xfrm>
              <a:off x="17256"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36" name="组合 35"/>
            <p:cNvGrpSpPr/>
            <p:nvPr/>
          </p:nvGrpSpPr>
          <p:grpSpPr>
            <a:xfrm>
              <a:off x="18280" y="19210"/>
              <a:ext cx="2367" cy="2503"/>
              <a:chOff x="304800" y="673100"/>
              <a:chExt cx="4000500" cy="4000500"/>
            </a:xfrm>
            <a:effectLst>
              <a:outerShdw blurRad="317500" dist="1905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5197" y="20520"/>
              <a:ext cx="1037" cy="1130"/>
              <a:chOff x="304800" y="673100"/>
              <a:chExt cx="4000500" cy="4000500"/>
            </a:xfrm>
            <a:effectLst>
              <a:outerShdw blurRad="381000" dist="152400" dir="8100000" algn="tr" rotWithShape="0">
                <a:prstClr val="black">
                  <a:alpha val="7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椭圆 4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41"/>
            <p:cNvSpPr/>
            <p:nvPr/>
          </p:nvSpPr>
          <p:spPr>
            <a:xfrm>
              <a:off x="21962"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43" name="组合 42"/>
            <p:cNvGrpSpPr/>
            <p:nvPr/>
          </p:nvGrpSpPr>
          <p:grpSpPr>
            <a:xfrm>
              <a:off x="22985" y="19210"/>
              <a:ext cx="2367" cy="2503"/>
              <a:chOff x="304800" y="673100"/>
              <a:chExt cx="4000500" cy="4000500"/>
            </a:xfrm>
            <a:effectLst>
              <a:outerShdw blurRad="317500" dist="1905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29801" y="20520"/>
              <a:ext cx="1037" cy="1130"/>
              <a:chOff x="304800" y="673100"/>
              <a:chExt cx="4000500" cy="4000500"/>
            </a:xfrm>
            <a:effectLst>
              <a:outerShdw blurRad="381000" dist="152400" dir="8100000" algn="tr" rotWithShape="0">
                <a:prstClr val="black">
                  <a:alpha val="7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椭圆 48"/>
            <p:cNvSpPr/>
            <p:nvPr/>
          </p:nvSpPr>
          <p:spPr>
            <a:xfrm>
              <a:off x="26566"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50" name="组合 49"/>
            <p:cNvGrpSpPr/>
            <p:nvPr/>
          </p:nvGrpSpPr>
          <p:grpSpPr>
            <a:xfrm>
              <a:off x="27589" y="19210"/>
              <a:ext cx="2367" cy="2503"/>
              <a:chOff x="304800" y="673100"/>
              <a:chExt cx="4000500" cy="4000500"/>
            </a:xfrm>
            <a:effectLst>
              <a:outerShdw blurRad="317500" dist="1905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34453" y="20520"/>
              <a:ext cx="1037" cy="1130"/>
              <a:chOff x="304800" y="673100"/>
              <a:chExt cx="4000500" cy="4000500"/>
            </a:xfrm>
            <a:effectLst>
              <a:outerShdw blurRad="381000" dist="152400" dir="8100000" algn="tr" rotWithShape="0">
                <a:prstClr val="black">
                  <a:alpha val="70000"/>
                </a:prstClr>
              </a:outerShdw>
            </a:effectLst>
          </p:grpSpPr>
          <p:sp>
            <p:nvSpPr>
              <p:cNvPr id="54" name="同心圆 5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椭圆 5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椭圆 55"/>
            <p:cNvSpPr/>
            <p:nvPr/>
          </p:nvSpPr>
          <p:spPr>
            <a:xfrm>
              <a:off x="31216"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57" name="组合 56"/>
            <p:cNvGrpSpPr/>
            <p:nvPr/>
          </p:nvGrpSpPr>
          <p:grpSpPr>
            <a:xfrm>
              <a:off x="32242" y="19210"/>
              <a:ext cx="2367" cy="2503"/>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11565" y="20520"/>
              <a:ext cx="1037" cy="1130"/>
              <a:chOff x="304800" y="673100"/>
              <a:chExt cx="4000500" cy="4000500"/>
            </a:xfrm>
            <a:effectLst>
              <a:outerShdw blurRad="381000" dist="152400" dir="8100000" algn="tr" rotWithShape="0">
                <a:prstClr val="black">
                  <a:alpha val="70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椭圆 6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椭圆 62"/>
            <p:cNvSpPr/>
            <p:nvPr/>
          </p:nvSpPr>
          <p:spPr>
            <a:xfrm>
              <a:off x="8247"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64" name="组合 63"/>
            <p:cNvGrpSpPr/>
            <p:nvPr/>
          </p:nvGrpSpPr>
          <p:grpSpPr>
            <a:xfrm>
              <a:off x="9270" y="19210"/>
              <a:ext cx="2367" cy="2503"/>
              <a:chOff x="304800" y="673100"/>
              <a:chExt cx="4000500" cy="4000500"/>
            </a:xfrm>
            <a:effectLst>
              <a:outerShdw blurRad="317500" dist="1905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6795" y="20520"/>
              <a:ext cx="1037" cy="1130"/>
              <a:chOff x="304800" y="673100"/>
              <a:chExt cx="4000500" cy="4000500"/>
            </a:xfrm>
            <a:effectLst>
              <a:outerShdw blurRad="381000" dist="152400" dir="8100000" algn="tr" rotWithShape="0">
                <a:prstClr val="black">
                  <a:alpha val="7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椭圆 6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椭圆 69"/>
            <p:cNvSpPr/>
            <p:nvPr/>
          </p:nvSpPr>
          <p:spPr>
            <a:xfrm>
              <a:off x="3560" y="20560"/>
              <a:ext cx="989" cy="1048"/>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grpSp>
          <p:nvGrpSpPr>
            <p:cNvPr id="71" name="组合 70"/>
            <p:cNvGrpSpPr/>
            <p:nvPr/>
          </p:nvGrpSpPr>
          <p:grpSpPr>
            <a:xfrm>
              <a:off x="4584" y="19210"/>
              <a:ext cx="2367" cy="2503"/>
              <a:chOff x="304800" y="673100"/>
              <a:chExt cx="4000500" cy="4000500"/>
            </a:xfrm>
            <a:effectLst>
              <a:outerShdw blurRad="317500" dist="190500" dir="8100000" algn="tr" rotWithShape="0">
                <a:prstClr val="black">
                  <a:alpha val="5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椭圆 7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p:cNvGrpSpPr/>
          <p:nvPr/>
        </p:nvGrpSpPr>
        <p:grpSpPr>
          <a:xfrm>
            <a:off x="1093470" y="2007870"/>
            <a:ext cx="22704425" cy="10039985"/>
            <a:chOff x="1264428" y="1152525"/>
            <a:chExt cx="6847285" cy="2795588"/>
          </a:xfrm>
        </p:grpSpPr>
        <p:sp>
          <p:nvSpPr>
            <p:cNvPr id="126" name="圆角矩形 125"/>
            <p:cNvSpPr/>
            <p:nvPr/>
          </p:nvSpPr>
          <p:spPr bwMode="auto">
            <a:xfrm>
              <a:off x="1264428" y="1152525"/>
              <a:ext cx="6847285" cy="2795588"/>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sp>
          <p:nvSpPr>
            <p:cNvPr id="127" name="圆角矩形 126"/>
            <p:cNvSpPr/>
            <p:nvPr/>
          </p:nvSpPr>
          <p:spPr bwMode="auto">
            <a:xfrm>
              <a:off x="1473951" y="1362048"/>
              <a:ext cx="6428238" cy="2421452"/>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en-US"/>
            </a:p>
          </p:txBody>
        </p:sp>
      </p:grpSp>
      <p:sp>
        <p:nvSpPr>
          <p:cNvPr id="129" name="TextBox 128"/>
          <p:cNvSpPr txBox="1"/>
          <p:nvPr/>
        </p:nvSpPr>
        <p:spPr>
          <a:xfrm>
            <a:off x="2331516" y="3545632"/>
            <a:ext cx="19923760" cy="8130624"/>
          </a:xfrm>
          <a:prstGeom prst="rect">
            <a:avLst/>
          </a:prstGeom>
          <a:noFill/>
        </p:spPr>
        <p:txBody>
          <a:bodyPr wrap="square" rtlCol="0">
            <a:spAutoFit/>
          </a:bodyPr>
          <a:lstStyle/>
          <a:p>
            <a:pPr algn="l" eaLnBrk="0">
              <a:lnSpc>
                <a:spcPct val="150000"/>
              </a:lnSpc>
            </a:pP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      2024</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年</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4</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月</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30</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日</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中国证券投资基金业协会</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正式发布</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私募证券投资基金运作指引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（以下简称</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a:t>
            </a:r>
          </a:p>
          <a:p>
            <a:pPr algn="l" eaLnBrk="0">
              <a:lnSpc>
                <a:spcPct val="150000"/>
              </a:lnSpc>
            </a:pP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     </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自</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2024</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年</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8</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月</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1</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日起施行</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，施行之日后完成备案的私募证券投资基金应当符合</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规定。</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共</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42</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条，内容覆盖私募证券基金的募集、投资、运作等各环节，突出问题导向、风险导向，科学设置差异化规范要求。</a:t>
            </a:r>
          </a:p>
          <a:p>
            <a:pPr algn="l" eaLnBrk="0">
              <a:lnSpc>
                <a:spcPct val="150000"/>
              </a:lnSpc>
            </a:pP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      </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2024</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年</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5</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月</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28</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日</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，为帮助私募基金管理人、托管人、基金服务机构正确理解</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运作指引</a:t>
            </a:r>
            <a:r>
              <a:rPr lang="en-US" altLang="zh-CN" sz="3600" dirty="0">
                <a:solidFill>
                  <a:schemeClr val="tx1"/>
                </a:solidFill>
                <a:latin typeface="微软雅黑" panose="020B0503020204020204" charset="-122"/>
                <a:ea typeface="微软雅黑" panose="020B0503020204020204" charset="-122"/>
                <a:sym typeface="微软雅黑" panose="020B0503020204020204" charset="-122"/>
              </a:rPr>
              <a:t>》</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的制定思路和主要内容，中国证券投资基金业协会</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举办了</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私募证券投资基金运作指引</a:t>
            </a:r>
            <a:r>
              <a:rPr lang="en-US" altLang="zh-CN" sz="3600" b="1" dirty="0">
                <a:solidFill>
                  <a:schemeClr val="bg2"/>
                </a:solidFill>
                <a:latin typeface="微软雅黑" panose="020B0503020204020204" charset="-122"/>
                <a:ea typeface="微软雅黑" panose="020B0503020204020204" charset="-122"/>
                <a:sym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sym typeface="微软雅黑" panose="020B0503020204020204" charset="-122"/>
              </a:rPr>
              <a:t>解读系列培训</a:t>
            </a:r>
            <a:r>
              <a:rPr lang="zh-CN" altLang="en-US" sz="3600" dirty="0">
                <a:solidFill>
                  <a:schemeClr val="tx1"/>
                </a:solidFill>
                <a:latin typeface="微软雅黑" panose="020B0503020204020204" charset="-122"/>
                <a:ea typeface="微软雅黑" panose="020B0503020204020204" charset="-122"/>
                <a:sym typeface="微软雅黑" panose="020B0503020204020204" charset="-122"/>
              </a:rPr>
              <a:t>的第一期培训。</a:t>
            </a:r>
          </a:p>
          <a:p>
            <a:pPr algn="l" eaLnBrk="0" hangingPunct="0">
              <a:lnSpc>
                <a:spcPct val="150000"/>
              </a:lnSpc>
            </a:pPr>
            <a:r>
              <a:rPr lang="en-US" altLang="zh-CN" sz="3200" dirty="0">
                <a:solidFill>
                  <a:schemeClr val="tx1"/>
                </a:solidFill>
                <a:latin typeface="微软雅黑" panose="020B0503020204020204" charset="-122"/>
                <a:ea typeface="微软雅黑" panose="020B0503020204020204" charset="-122"/>
                <a:sym typeface="微软雅黑" panose="020B0503020204020204" charset="-122"/>
              </a:rPr>
              <a:t>      </a:t>
            </a:r>
            <a:r>
              <a:rPr sz="3200" dirty="0">
                <a:solidFill>
                  <a:schemeClr val="tx1"/>
                </a:solidFill>
                <a:latin typeface="微软雅黑" panose="020B0503020204020204" charset="-122"/>
                <a:ea typeface="微软雅黑" panose="020B0503020204020204" charset="-122"/>
                <a:sym typeface="微软雅黑" panose="020B0503020204020204" charset="-122"/>
              </a:rPr>
              <a:t>《运作指引》共42条，内容覆盖私募证券基金的募集、投资、运作等各环节，突出问题导向、风险导向，科学设置差异化规范要求。</a:t>
            </a:r>
          </a:p>
        </p:txBody>
      </p:sp>
      <p:sp>
        <p:nvSpPr>
          <p:cNvPr id="130" name="矩形 1"/>
          <p:cNvSpPr/>
          <p:nvPr/>
        </p:nvSpPr>
        <p:spPr>
          <a:xfrm>
            <a:off x="3073182" y="2230135"/>
            <a:ext cx="4390390" cy="720725"/>
          </a:xfrm>
          <a:custGeom>
            <a:avLst/>
            <a:gdLst>
              <a:gd name="connsiteX0" fmla="*/ 0 w 1565482"/>
              <a:gd name="connsiteY0" fmla="*/ 0 h 247650"/>
              <a:gd name="connsiteX1" fmla="*/ 1565482 w 1565482"/>
              <a:gd name="connsiteY1" fmla="*/ 0 h 247650"/>
              <a:gd name="connsiteX2" fmla="*/ 1565482 w 1565482"/>
              <a:gd name="connsiteY2" fmla="*/ 247650 h 247650"/>
              <a:gd name="connsiteX3" fmla="*/ 0 w 1565482"/>
              <a:gd name="connsiteY3" fmla="*/ 247650 h 247650"/>
              <a:gd name="connsiteX4" fmla="*/ 0 w 1565482"/>
              <a:gd name="connsiteY4" fmla="*/ 0 h 247650"/>
              <a:gd name="connsiteX0-1" fmla="*/ 0 w 1565482"/>
              <a:gd name="connsiteY0-2" fmla="*/ 0 h 247650"/>
              <a:gd name="connsiteX1-3" fmla="*/ 1298782 w 1565482"/>
              <a:gd name="connsiteY1-4" fmla="*/ 0 h 247650"/>
              <a:gd name="connsiteX2-5" fmla="*/ 1565482 w 1565482"/>
              <a:gd name="connsiteY2-6" fmla="*/ 247650 h 247650"/>
              <a:gd name="connsiteX3-7" fmla="*/ 0 w 1565482"/>
              <a:gd name="connsiteY3-8" fmla="*/ 247650 h 247650"/>
              <a:gd name="connsiteX4-9" fmla="*/ 0 w 1565482"/>
              <a:gd name="connsiteY4-10" fmla="*/ 0 h 247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5482" h="247650">
                <a:moveTo>
                  <a:pt x="0" y="0"/>
                </a:moveTo>
                <a:lnTo>
                  <a:pt x="1298782" y="0"/>
                </a:lnTo>
                <a:lnTo>
                  <a:pt x="1565482" y="247650"/>
                </a:lnTo>
                <a:lnTo>
                  <a:pt x="0" y="247650"/>
                </a:lnTo>
                <a:lnTo>
                  <a:pt x="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2"/>
          <p:cNvSpPr/>
          <p:nvPr/>
        </p:nvSpPr>
        <p:spPr>
          <a:xfrm>
            <a:off x="1424087" y="2224819"/>
            <a:ext cx="3844290" cy="1564555"/>
          </a:xfrm>
          <a:custGeom>
            <a:avLst/>
            <a:gdLst>
              <a:gd name="connsiteX0" fmla="*/ 0 w 1323133"/>
              <a:gd name="connsiteY0" fmla="*/ 0 h 1198669"/>
              <a:gd name="connsiteX1" fmla="*/ 1323133 w 1323133"/>
              <a:gd name="connsiteY1" fmla="*/ 0 h 1198669"/>
              <a:gd name="connsiteX2" fmla="*/ 1323133 w 1323133"/>
              <a:gd name="connsiteY2" fmla="*/ 1198669 h 1198669"/>
              <a:gd name="connsiteX3" fmla="*/ 0 w 1323133"/>
              <a:gd name="connsiteY3" fmla="*/ 1198669 h 1198669"/>
              <a:gd name="connsiteX4" fmla="*/ 0 w 1323133"/>
              <a:gd name="connsiteY4" fmla="*/ 0 h 1198669"/>
              <a:gd name="connsiteX0-1" fmla="*/ 0 w 1323133"/>
              <a:gd name="connsiteY0-2" fmla="*/ 0 h 1198669"/>
              <a:gd name="connsiteX1-3" fmla="*/ 1323133 w 1323133"/>
              <a:gd name="connsiteY1-4" fmla="*/ 0 h 1198669"/>
              <a:gd name="connsiteX2-5" fmla="*/ 1085008 w 1323133"/>
              <a:gd name="connsiteY2-6" fmla="*/ 817669 h 1198669"/>
              <a:gd name="connsiteX3-7" fmla="*/ 0 w 1323133"/>
              <a:gd name="connsiteY3-8" fmla="*/ 1198669 h 1198669"/>
              <a:gd name="connsiteX4-9" fmla="*/ 0 w 1323133"/>
              <a:gd name="connsiteY4-10" fmla="*/ 0 h 1198669"/>
              <a:gd name="connsiteX0-11" fmla="*/ 47625 w 1370758"/>
              <a:gd name="connsiteY0-12" fmla="*/ 0 h 827194"/>
              <a:gd name="connsiteX1-13" fmla="*/ 1370758 w 1370758"/>
              <a:gd name="connsiteY1-14" fmla="*/ 0 h 827194"/>
              <a:gd name="connsiteX2-15" fmla="*/ 1132633 w 1370758"/>
              <a:gd name="connsiteY2-16" fmla="*/ 817669 h 827194"/>
              <a:gd name="connsiteX3-17" fmla="*/ 0 w 1370758"/>
              <a:gd name="connsiteY3-18" fmla="*/ 827194 h 827194"/>
              <a:gd name="connsiteX4-19" fmla="*/ 47625 w 1370758"/>
              <a:gd name="connsiteY4-20" fmla="*/ 0 h 827194"/>
              <a:gd name="connsiteX0-21" fmla="*/ 47625 w 1370758"/>
              <a:gd name="connsiteY0-22" fmla="*/ 0 h 836719"/>
              <a:gd name="connsiteX1-23" fmla="*/ 1370758 w 1370758"/>
              <a:gd name="connsiteY1-24" fmla="*/ 0 h 836719"/>
              <a:gd name="connsiteX2-25" fmla="*/ 875458 w 1370758"/>
              <a:gd name="connsiteY2-26" fmla="*/ 836719 h 836719"/>
              <a:gd name="connsiteX3-27" fmla="*/ 0 w 1370758"/>
              <a:gd name="connsiteY3-28" fmla="*/ 827194 h 836719"/>
              <a:gd name="connsiteX4-29" fmla="*/ 47625 w 1370758"/>
              <a:gd name="connsiteY4-30" fmla="*/ 0 h 8367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70758" h="836719">
                <a:moveTo>
                  <a:pt x="47625" y="0"/>
                </a:moveTo>
                <a:lnTo>
                  <a:pt x="1370758" y="0"/>
                </a:lnTo>
                <a:lnTo>
                  <a:pt x="875458" y="836719"/>
                </a:lnTo>
                <a:lnTo>
                  <a:pt x="0" y="827194"/>
                </a:lnTo>
                <a:lnTo>
                  <a:pt x="47625" y="0"/>
                </a:lnTo>
                <a:close/>
              </a:path>
            </a:pathLst>
          </a:custGeom>
          <a:solidFill>
            <a:srgbClr val="C00000"/>
          </a:solidFill>
          <a:ln>
            <a:noFill/>
          </a:ln>
          <a:effectLst>
            <a:outerShdw blurRad="63500" dist="63500" sx="102000" sy="102000" algn="ctr" rotWithShape="0">
              <a:prstClr val="black">
                <a:alpha val="6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sz="6000" dirty="0">
                <a:latin typeface="+mn-ea"/>
              </a:rPr>
              <a:t>一、概述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195" y="2630805"/>
            <a:ext cx="23100665" cy="1058862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102360" y="3257550"/>
            <a:ext cx="22496780" cy="9135386"/>
          </a:xfrm>
          <a:prstGeom prst="rect">
            <a:avLst/>
          </a:prstGeom>
          <a:noFill/>
        </p:spPr>
        <p:txBody>
          <a:bodyPr wrap="square" rtlCol="0">
            <a:spAutoFit/>
          </a:bodyPr>
          <a:lstStyle/>
          <a:p>
            <a:pPr indent="1080135" algn="l" eaLnBrk="1">
              <a:lnSpc>
                <a:spcPct val="150000"/>
              </a:lnSpc>
            </a:pPr>
            <a:r>
              <a:rPr lang="en-US" altLang="zh-CN" sz="3600" b="1" dirty="0" err="1">
                <a:latin typeface="微软雅黑" panose="020B0503020204020204" charset="-122"/>
                <a:ea typeface="微软雅黑" panose="020B0503020204020204" charset="-122"/>
                <a:cs typeface="微软雅黑" panose="020B0503020204020204" charset="-122"/>
              </a:rPr>
              <a:t>第十九条</a:t>
            </a:r>
            <a:r>
              <a:rPr lang="en-US" altLang="zh-CN" sz="3600" dirty="0">
                <a:latin typeface="微软雅黑" panose="020B0503020204020204" charset="-122"/>
                <a:ea typeface="微软雅黑" panose="020B0503020204020204" charset="-122"/>
                <a:cs typeface="微软雅黑" panose="020B0503020204020204" charset="-122"/>
              </a:rPr>
              <a:t>  </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单只私募证券投资基金投资于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同一债券的资金，不得超过该基金净资产的10%</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。私募基金管理人管理的所有私募证券投资基金投资于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同一债券的数量，不得超过该债券存续数量的10%</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dirty="0" err="1">
                <a:solidFill>
                  <a:schemeClr val="tx1"/>
                </a:solidFill>
                <a:latin typeface="微软雅黑" panose="020B0503020204020204" charset="-122"/>
                <a:ea typeface="微软雅黑" panose="020B0503020204020204" charset="-122"/>
                <a:cs typeface="微软雅黑" panose="020B0503020204020204" charset="-122"/>
              </a:rPr>
              <a:t>因发行人行使赎回选择权或者进行债券购回，以及其他持有人行使回售选择权导致的被动超标除外</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单只私募证券投资基金投资于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同一发行人及其关联方发行的债券资金总额，不得超过基金净资产的25%</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。同一实际控制人控制的私募基金管理人管理的所有私募证券投资基金投资于同一发行人及其关联方发行的债券的</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总数量，不得超过相关债券存续数量的25%</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私募证券投资基金开展</a:t>
            </a:r>
            <a:r>
              <a:rPr lang="en-US" altLang="zh-CN" sz="3600" b="1" dirty="0">
                <a:solidFill>
                  <a:schemeClr val="bg2"/>
                </a:solidFill>
                <a:latin typeface="微软雅黑" panose="020B0503020204020204" charset="-122"/>
                <a:ea typeface="微软雅黑" panose="020B0503020204020204" charset="-122"/>
                <a:cs typeface="微软雅黑" panose="020B0503020204020204" charset="-122"/>
              </a:rPr>
              <a:t>债券质押式协议回购业务</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的，质押或者接受质押单一债券的集中度适用本条前两款规定，</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与单一交易对手方开展回购交易的金额不得超过基金净资产的10%</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dirty="0" err="1">
                <a:solidFill>
                  <a:schemeClr val="tx1"/>
                </a:solidFill>
                <a:latin typeface="微软雅黑" panose="020B0503020204020204" charset="-122"/>
                <a:ea typeface="微软雅黑" panose="020B0503020204020204" charset="-122"/>
                <a:cs typeface="微软雅黑" panose="020B0503020204020204" charset="-122"/>
              </a:rPr>
              <a:t>私募基金管理人应当在该基金下一估值日前将参与债券质押式协议回购业务的交易文件、交易对手方及质押标的等信息提供给私募基金托管人</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国债、中央银行票据、政策性金融债、地方政府债券、可转换债券、可交换债券等</a:t>
            </a:r>
            <a:r>
              <a:rPr lang="en-US" altLang="zh-CN" sz="3600" dirty="0">
                <a:latin typeface="微软雅黑" panose="020B0503020204020204" charset="-122"/>
                <a:ea typeface="微软雅黑" panose="020B0503020204020204" charset="-122"/>
                <a:cs typeface="微软雅黑" panose="020B0503020204020204" charset="-122"/>
              </a:rPr>
              <a:t>中国证监会、协会认可的投资品种可以不受本条前三款规定的投资比例限制。</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90800" y="3505373"/>
            <a:ext cx="22106457" cy="8956298"/>
          </a:xfrm>
          <a:prstGeom prst="rect">
            <a:avLst/>
          </a:prstGeom>
          <a:noFill/>
        </p:spPr>
        <p:txBody>
          <a:bodyPr wrap="square" rtlCol="0">
            <a:spAutoFit/>
          </a:bodyPr>
          <a:lstStyle/>
          <a:p>
            <a:pPr algn="l" eaLnBrk="1">
              <a:lnSpc>
                <a:spcPct val="150000"/>
              </a:lnSpc>
            </a:pPr>
            <a:r>
              <a:rPr lang="en-US" altLang="zh-CN" sz="3200" b="1" dirty="0" err="1">
                <a:latin typeface="微软雅黑" panose="020B0503020204020204" charset="-122"/>
                <a:ea typeface="微软雅黑" panose="020B0503020204020204" charset="-122"/>
                <a:cs typeface="微软雅黑" panose="020B0503020204020204" charset="-122"/>
              </a:rPr>
              <a:t>本条为债券投资的比例限制规定（可以按照买入成本与市值孰低法计算投资比例</a:t>
            </a:r>
            <a:r>
              <a:rPr lang="en-US" altLang="zh-CN" sz="3200" b="1" dirty="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1.同一债券，双10%</a:t>
            </a:r>
            <a:r>
              <a:rPr lang="en-US" altLang="zh-CN" sz="3200" dirty="0">
                <a:latin typeface="微软雅黑" panose="020B0503020204020204" charset="-122"/>
                <a:ea typeface="微软雅黑" panose="020B0503020204020204" charset="-122"/>
                <a:cs typeface="微软雅黑" panose="020B0503020204020204" charset="-122"/>
              </a:rPr>
              <a:t>：单只产品投资于同一债券的资金，不得超过该基金净资产的10%。私募基金管理人管理的所有私募证券投资基金投资于同一债券的数量，不得超过该债券存续数量的10%；</a:t>
            </a:r>
          </a:p>
          <a:p>
            <a:pPr indent="1080135" algn="l" eaLnBrk="1">
              <a:lnSpc>
                <a:spcPct val="150000"/>
              </a:lnSpc>
            </a:pP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2.“同一类”债券，双25%</a:t>
            </a:r>
            <a:r>
              <a:rPr lang="en-US" altLang="zh-CN" sz="3200" dirty="0">
                <a:latin typeface="微软雅黑" panose="020B0503020204020204" charset="-122"/>
                <a:ea typeface="微软雅黑" panose="020B0503020204020204" charset="-122"/>
                <a:cs typeface="微软雅黑" panose="020B0503020204020204" charset="-122"/>
              </a:rPr>
              <a:t>：单只私募证券投资基金投资于</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同一发行人及其关联方</a:t>
            </a:r>
            <a:r>
              <a:rPr lang="en-US" altLang="zh-CN" sz="3200" dirty="0">
                <a:latin typeface="微软雅黑" panose="020B0503020204020204" charset="-122"/>
                <a:ea typeface="微软雅黑" panose="020B0503020204020204" charset="-122"/>
                <a:cs typeface="微软雅黑" panose="020B0503020204020204" charset="-122"/>
              </a:rPr>
              <a:t>发行的债券资金总额，不得超过基金净资产的25%。同一实际控制人控制的私募基金管理人管理的所有私募证券投资基金投资于同一发行人及其关联方发行的债券的总数量，不得超过相关债券存续数量的25%。</a:t>
            </a:r>
          </a:p>
          <a:p>
            <a:pPr indent="1080135" algn="l" eaLnBrk="1">
              <a:lnSpc>
                <a:spcPct val="150000"/>
              </a:lnSpc>
            </a:pP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3.质押式协议回购</a:t>
            </a:r>
            <a:r>
              <a:rPr lang="en-US" altLang="zh-CN" sz="3200" dirty="0">
                <a:latin typeface="微软雅黑" panose="020B0503020204020204" charset="-122"/>
                <a:ea typeface="微软雅黑" panose="020B0503020204020204" charset="-122"/>
                <a:cs typeface="微软雅黑" panose="020B0503020204020204" charset="-122"/>
              </a:rPr>
              <a:t>，参照执行：（1）质押或者接受质押单一债券的集中度适用上述10%和25%的规定，（2）</a:t>
            </a:r>
            <a:r>
              <a:rPr lang="en-US" altLang="zh-CN" sz="3200" dirty="0">
                <a:solidFill>
                  <a:srgbClr val="C00000"/>
                </a:solidFill>
                <a:latin typeface="微软雅黑" panose="020B0503020204020204" charset="-122"/>
                <a:ea typeface="微软雅黑" panose="020B0503020204020204" charset="-122"/>
                <a:cs typeface="微软雅黑" panose="020B0503020204020204" charset="-122"/>
              </a:rPr>
              <a:t>与单</a:t>
            </a: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一交易对手方</a:t>
            </a:r>
            <a:r>
              <a:rPr lang="en-US" altLang="zh-CN" sz="3200" dirty="0">
                <a:latin typeface="微软雅黑" panose="020B0503020204020204" charset="-122"/>
                <a:ea typeface="微软雅黑" panose="020B0503020204020204" charset="-122"/>
                <a:cs typeface="微软雅黑" panose="020B0503020204020204" charset="-122"/>
              </a:rPr>
              <a:t>开展回购交易的金额不得超过基金净资产的10%。</a:t>
            </a:r>
          </a:p>
          <a:p>
            <a:pPr indent="1080135" algn="l" eaLnBrk="1">
              <a:lnSpc>
                <a:spcPct val="150000"/>
              </a:lnSpc>
            </a:pP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4.可豁免</a:t>
            </a:r>
            <a:r>
              <a:rPr lang="en-US" altLang="zh-CN" sz="3200" dirty="0">
                <a:latin typeface="微软雅黑" panose="020B0503020204020204" charset="-122"/>
                <a:ea typeface="微软雅黑" panose="020B0503020204020204" charset="-122"/>
                <a:cs typeface="微软雅黑" panose="020B0503020204020204" charset="-122"/>
              </a:rPr>
              <a:t>比例限制的品种：国债、中央银行票据、政策性金融债、地方政府债券、可转换债券、可交换债券可豁免上述比例规定。</a:t>
            </a:r>
          </a:p>
          <a:p>
            <a:pPr indent="1080135" algn="l" eaLnBrk="1">
              <a:lnSpc>
                <a:spcPct val="150000"/>
              </a:lnSpc>
            </a:pPr>
            <a:r>
              <a:rPr lang="en-US" altLang="zh-CN" sz="3200" dirty="0">
                <a:solidFill>
                  <a:schemeClr val="bg2"/>
                </a:solidFill>
                <a:latin typeface="微软雅黑" panose="020B0503020204020204" charset="-122"/>
                <a:ea typeface="微软雅黑" panose="020B0503020204020204" charset="-122"/>
                <a:cs typeface="微软雅黑" panose="020B0503020204020204" charset="-122"/>
              </a:rPr>
              <a:t>5.老产品过渡期安排：</a:t>
            </a:r>
            <a:r>
              <a:rPr lang="en-US" altLang="zh-CN" sz="3200" dirty="0">
                <a:latin typeface="微软雅黑" panose="020B0503020204020204" charset="-122"/>
                <a:ea typeface="微软雅黑" panose="020B0503020204020204" charset="-122"/>
                <a:cs typeface="微软雅黑" panose="020B0503020204020204" charset="-122"/>
              </a:rPr>
              <a:t>2024年8月1日前已备案的老产品，如不符合上述规定，给予24个月过渡期（从2024年8月1日起算）。</a:t>
            </a:r>
            <a:r>
              <a:rPr lang="en-US" altLang="zh-CN" sz="3200" dirty="0" err="1">
                <a:latin typeface="微软雅黑" panose="020B0503020204020204" charset="-122"/>
                <a:ea typeface="微软雅黑" panose="020B0503020204020204" charset="-122"/>
                <a:cs typeface="微软雅黑" panose="020B0503020204020204" charset="-122"/>
              </a:rPr>
              <a:t>过渡期结束后仍不符合要求的，不得新增募集规模，不得新增投资者，不得展期，合同到期后进行清算</a:t>
            </a:r>
            <a:r>
              <a:rPr lang="en-US" altLang="zh-CN" sz="3200" dirty="0">
                <a:latin typeface="微软雅黑" panose="020B0503020204020204" charset="-122"/>
                <a:ea typeface="微软雅黑" panose="020B0503020204020204" charset="-122"/>
                <a:cs typeface="微软雅黑" panose="020B0503020204020204" charset="-122"/>
              </a:rPr>
              <a:t>。</a:t>
            </a:r>
          </a:p>
        </p:txBody>
      </p:sp>
      <p:sp>
        <p:nvSpPr>
          <p:cNvPr id="3" name="圆角矩形 2"/>
          <p:cNvSpPr/>
          <p:nvPr/>
        </p:nvSpPr>
        <p:spPr>
          <a:xfrm>
            <a:off x="723901" y="2969568"/>
            <a:ext cx="22773356" cy="10373052"/>
          </a:xfrm>
          <a:prstGeom prst="roundRect">
            <a:avLst>
              <a:gd name="adj" fmla="val 7843"/>
            </a:avLst>
          </a:prstGeom>
          <a:noFill/>
          <a:ln w="28575">
            <a:solidFill>
              <a:srgbClr val="00206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2" name="矩形 1">
            <a:extLst>
              <a:ext uri="{FF2B5EF4-FFF2-40B4-BE49-F238E27FC236}">
                <a16:creationId xmlns:a16="http://schemas.microsoft.com/office/drawing/2014/main" id="{190F4AEF-CF32-C1FF-24CB-CCDEBC86311F}"/>
              </a:ext>
            </a:extLst>
          </p:cNvPr>
          <p:cNvSpPr/>
          <p:nvPr/>
        </p:nvSpPr>
        <p:spPr>
          <a:xfrm>
            <a:off x="598712" y="2334843"/>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8" name="箭头: 下 7">
            <a:extLst>
              <a:ext uri="{FF2B5EF4-FFF2-40B4-BE49-F238E27FC236}">
                <a16:creationId xmlns:a16="http://schemas.microsoft.com/office/drawing/2014/main" id="{7D66379C-DBEF-4829-9204-430B6E4B2326}"/>
              </a:ext>
            </a:extLst>
          </p:cNvPr>
          <p:cNvSpPr/>
          <p:nvPr/>
        </p:nvSpPr>
        <p:spPr>
          <a:xfrm>
            <a:off x="11399912" y="12461671"/>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6" name="文本框 5">
            <a:extLst>
              <a:ext uri="{FF2B5EF4-FFF2-40B4-BE49-F238E27FC236}">
                <a16:creationId xmlns:a16="http://schemas.microsoft.com/office/drawing/2014/main" id="{C8C7B57F-E90D-48B4-B147-7E6BDCAC865B}"/>
              </a:ext>
            </a:extLst>
          </p:cNvPr>
          <p:cNvSpPr txBox="1"/>
          <p:nvPr/>
        </p:nvSpPr>
        <p:spPr>
          <a:xfrm>
            <a:off x="1395824" y="3833664"/>
            <a:ext cx="21322672" cy="5811399"/>
          </a:xfrm>
          <a:prstGeom prst="rect">
            <a:avLst/>
          </a:prstGeom>
          <a:noFill/>
        </p:spPr>
        <p:txBody>
          <a:bodyPr wrap="square" rtlCol="0">
            <a:spAutoFit/>
          </a:bodyPr>
          <a:lstStyle/>
          <a:p>
            <a:pPr indent="1080135" algn="l" eaLnBrk="1">
              <a:lnSpc>
                <a:spcPct val="150000"/>
              </a:lnSpc>
            </a:pPr>
            <a:r>
              <a:rPr lang="en-US" altLang="zh-CN" sz="3600" dirty="0">
                <a:solidFill>
                  <a:schemeClr val="tx1"/>
                </a:solidFill>
                <a:latin typeface="+mn-ea"/>
                <a:ea typeface="+mn-ea"/>
                <a:cs typeface="+mn-ea"/>
              </a:rPr>
              <a:t>1</a:t>
            </a:r>
            <a:r>
              <a:rPr lang="zh-CN" altLang="en-US" sz="3600" dirty="0">
                <a:solidFill>
                  <a:schemeClr val="tx1"/>
                </a:solidFill>
                <a:latin typeface="+mn-ea"/>
                <a:ea typeface="+mn-ea"/>
                <a:cs typeface="+mn-ea"/>
              </a:rPr>
              <a:t>、协会对信用债投资的备案口径从严。</a:t>
            </a:r>
            <a:endParaRPr lang="en-US" altLang="zh-CN" sz="3600" dirty="0">
              <a:solidFill>
                <a:schemeClr val="tx1"/>
              </a:solidFill>
              <a:latin typeface="+mn-ea"/>
              <a:ea typeface="+mn-ea"/>
              <a:cs typeface="+mn-ea"/>
            </a:endParaRPr>
          </a:p>
          <a:p>
            <a:pPr indent="1080135" algn="l" eaLnBrk="1">
              <a:lnSpc>
                <a:spcPct val="150000"/>
              </a:lnSpc>
            </a:pPr>
            <a:r>
              <a:rPr lang="en-US" altLang="zh-CN" sz="3600" dirty="0">
                <a:solidFill>
                  <a:schemeClr val="tx1"/>
                </a:solidFill>
                <a:latin typeface="+mn-ea"/>
                <a:ea typeface="+mn-ea"/>
                <a:cs typeface="+mn-ea"/>
              </a:rPr>
              <a:t>2</a:t>
            </a:r>
            <a:r>
              <a:rPr lang="zh-CN" altLang="en-US" sz="3600" dirty="0">
                <a:solidFill>
                  <a:schemeClr val="tx1"/>
                </a:solidFill>
                <a:latin typeface="+mn-ea"/>
                <a:ea typeface="+mn-ea"/>
                <a:cs typeface="+mn-ea"/>
              </a:rPr>
              <a:t>、本条款投资比例要求，同时涵盖交易所及银行间债券及回购业务。</a:t>
            </a:r>
          </a:p>
          <a:p>
            <a:pPr indent="1080135" algn="l" eaLnBrk="1">
              <a:lnSpc>
                <a:spcPct val="150000"/>
              </a:lnSpc>
            </a:pPr>
            <a:r>
              <a:rPr lang="en-US" altLang="zh-CN" sz="3600" dirty="0">
                <a:solidFill>
                  <a:schemeClr val="tx1"/>
                </a:solidFill>
                <a:latin typeface="+mn-ea"/>
                <a:ea typeface="+mn-ea"/>
                <a:cs typeface="+mn-ea"/>
              </a:rPr>
              <a:t>3</a:t>
            </a:r>
            <a:r>
              <a:rPr lang="zh-CN" altLang="en-US" sz="3600" dirty="0">
                <a:solidFill>
                  <a:schemeClr val="tx1"/>
                </a:solidFill>
                <a:latin typeface="+mn-ea"/>
                <a:ea typeface="+mn-ea"/>
                <a:cs typeface="+mn-ea"/>
              </a:rPr>
              <a:t>、质押式协议回购的概念包含正回购和逆回购。</a:t>
            </a:r>
          </a:p>
          <a:p>
            <a:pPr indent="1080135" algn="l" eaLnBrk="1">
              <a:lnSpc>
                <a:spcPct val="150000"/>
              </a:lnSpc>
            </a:pPr>
            <a:r>
              <a:rPr lang="en-US" altLang="zh-CN" sz="3600" dirty="0">
                <a:solidFill>
                  <a:schemeClr val="tx1"/>
                </a:solidFill>
                <a:latin typeface="+mn-ea"/>
                <a:ea typeface="+mn-ea"/>
                <a:cs typeface="+mn-ea"/>
              </a:rPr>
              <a:t>4</a:t>
            </a:r>
            <a:r>
              <a:rPr lang="zh-CN" altLang="en-US" sz="3600" dirty="0">
                <a:solidFill>
                  <a:schemeClr val="tx1"/>
                </a:solidFill>
                <a:latin typeface="+mn-ea"/>
                <a:ea typeface="+mn-ea"/>
                <a:cs typeface="+mn-ea"/>
              </a:rPr>
              <a:t>、债券投资比例的执行，与第十二条要求的一样，应当穿透合并计算投资比例。穿透的频率应当根据所投资产品的情况决定</a:t>
            </a:r>
            <a:r>
              <a:rPr lang="en-US" altLang="zh-CN" sz="3600" dirty="0">
                <a:solidFill>
                  <a:schemeClr val="tx1"/>
                </a:solidFill>
                <a:latin typeface="+mn-ea"/>
                <a:ea typeface="+mn-ea"/>
                <a:cs typeface="+mn-ea"/>
              </a:rPr>
              <a:t>(</a:t>
            </a:r>
            <a:r>
              <a:rPr lang="zh-CN" altLang="en-US" sz="3600" dirty="0">
                <a:solidFill>
                  <a:schemeClr val="tx1"/>
                </a:solidFill>
                <a:latin typeface="+mn-ea"/>
                <a:ea typeface="+mn-ea"/>
                <a:cs typeface="+mn-ea"/>
              </a:rPr>
              <a:t>如投资管理人自己的基金，应当每天都能看到</a:t>
            </a:r>
            <a:r>
              <a:rPr lang="en-US" altLang="zh-CN" sz="3600" dirty="0">
                <a:solidFill>
                  <a:schemeClr val="tx1"/>
                </a:solidFill>
                <a:latin typeface="+mn-ea"/>
                <a:ea typeface="+mn-ea"/>
                <a:cs typeface="+mn-ea"/>
              </a:rPr>
              <a:t>)</a:t>
            </a:r>
            <a:r>
              <a:rPr lang="zh-CN" altLang="en-US" sz="3600" dirty="0">
                <a:solidFill>
                  <a:schemeClr val="tx1"/>
                </a:solidFill>
                <a:latin typeface="+mn-ea"/>
                <a:ea typeface="+mn-ea"/>
                <a:cs typeface="+mn-ea"/>
              </a:rPr>
              <a:t>，但至少按季度进行穿透合并计算及调整。</a:t>
            </a:r>
          </a:p>
          <a:p>
            <a:pPr indent="1080135" algn="l" eaLnBrk="1">
              <a:lnSpc>
                <a:spcPct val="150000"/>
              </a:lnSpc>
            </a:pPr>
            <a:r>
              <a:rPr lang="en-US" altLang="zh-CN" sz="3600" dirty="0">
                <a:solidFill>
                  <a:schemeClr val="tx1"/>
                </a:solidFill>
                <a:latin typeface="+mn-ea"/>
                <a:ea typeface="+mn-ea"/>
                <a:cs typeface="+mn-ea"/>
              </a:rPr>
              <a:t>5</a:t>
            </a:r>
            <a:r>
              <a:rPr lang="zh-CN" altLang="en-US" sz="3600" dirty="0">
                <a:solidFill>
                  <a:schemeClr val="tx1"/>
                </a:solidFill>
                <a:latin typeface="+mn-ea"/>
                <a:ea typeface="+mn-ea"/>
                <a:cs typeface="+mn-ea"/>
              </a:rPr>
              <a:t>、要求管理人在开展质押式协议回购业务后，及时将交易文件、交易对手方等信息提供给托管人。</a:t>
            </a:r>
          </a:p>
        </p:txBody>
      </p:sp>
      <p:sp>
        <p:nvSpPr>
          <p:cNvPr id="8" name="Shape 3883">
            <a:extLst>
              <a:ext uri="{FF2B5EF4-FFF2-40B4-BE49-F238E27FC236}">
                <a16:creationId xmlns:a16="http://schemas.microsoft.com/office/drawing/2014/main" id="{44097CA1-6C24-4BB6-9A97-90249835AD0F}"/>
              </a:ext>
            </a:extLst>
          </p:cNvPr>
          <p:cNvSpPr/>
          <p:nvPr/>
        </p:nvSpPr>
        <p:spPr>
          <a:xfrm>
            <a:off x="1102768" y="2753544"/>
            <a:ext cx="11089232" cy="642759"/>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lnSpc>
                <a:spcPct val="13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203008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产品投资比例限制</a:t>
            </a:r>
          </a:p>
        </p:txBody>
      </p:sp>
      <p:sp>
        <p:nvSpPr>
          <p:cNvPr id="5" name="文本框 4"/>
          <p:cNvSpPr txBox="1"/>
          <p:nvPr/>
        </p:nvSpPr>
        <p:spPr>
          <a:xfrm>
            <a:off x="1102995" y="2537460"/>
            <a:ext cx="22496780" cy="4650105"/>
          </a:xfrm>
          <a:prstGeom prst="rect">
            <a:avLst/>
          </a:prstGeom>
          <a:noFill/>
        </p:spPr>
        <p:txBody>
          <a:bodyPr wrap="square" rtlCol="0">
            <a:spAutoFit/>
          </a:bodyPr>
          <a:lstStyle/>
          <a:p>
            <a:pPr indent="1080135" algn="l" eaLnBrk="1">
              <a:lnSpc>
                <a:spcPct val="130000"/>
              </a:lnSpc>
            </a:pPr>
            <a:r>
              <a:rPr lang="en-US" altLang="zh-CN" sz="3800" b="1" dirty="0" err="1">
                <a:latin typeface="微软雅黑" panose="020B0503020204020204" charset="-122"/>
                <a:ea typeface="微软雅黑" panose="020B0503020204020204" charset="-122"/>
                <a:cs typeface="微软雅黑" panose="020B0503020204020204" charset="-122"/>
              </a:rPr>
              <a:t>第二十二条</a:t>
            </a:r>
            <a:r>
              <a:rPr lang="en-US" altLang="zh-CN" sz="3800" b="1" dirty="0">
                <a:latin typeface="微软雅黑" panose="020B0503020204020204" charset="-122"/>
                <a:ea typeface="微软雅黑" panose="020B0503020204020204" charset="-122"/>
                <a:cs typeface="微软雅黑" panose="020B0503020204020204" charset="-122"/>
              </a:rPr>
              <a:t> </a:t>
            </a:r>
            <a:r>
              <a:rPr lang="en-US" altLang="zh-CN" sz="3800" dirty="0">
                <a:latin typeface="微软雅黑" panose="020B0503020204020204" charset="-122"/>
                <a:ea typeface="微软雅黑" panose="020B0503020204020204" charset="-122"/>
                <a:cs typeface="微软雅黑" panose="020B0503020204020204" charset="-122"/>
              </a:rPr>
              <a:t> 受证券期货市场波动、证券发行人合并、私募证券投资基金规模变动等私募基金管理人之外的因素影响，导致私募证券投资基金的投资比例不符合本指引规定或者基金合同约定的，私募基金管理人</a:t>
            </a:r>
            <a:r>
              <a:rPr lang="en-US" altLang="zh-CN" sz="3800" b="1" dirty="0">
                <a:solidFill>
                  <a:schemeClr val="bg2"/>
                </a:solidFill>
                <a:latin typeface="微软雅黑" panose="020B0503020204020204" charset="-122"/>
                <a:ea typeface="微软雅黑" panose="020B0503020204020204" charset="-122"/>
                <a:cs typeface="微软雅黑" panose="020B0503020204020204" charset="-122"/>
              </a:rPr>
              <a:t>应当在20个交易日内调整至符合要求</a:t>
            </a:r>
            <a:r>
              <a:rPr lang="en-US" altLang="zh-CN" sz="3800" dirty="0">
                <a:latin typeface="微软雅黑" panose="020B0503020204020204" charset="-122"/>
                <a:ea typeface="微软雅黑" panose="020B0503020204020204" charset="-122"/>
                <a:cs typeface="微软雅黑" panose="020B0503020204020204" charset="-122"/>
              </a:rPr>
              <a:t>。因资产流动性受限导致无法完成前述调整的，应当在相关资产可出售、可转让或者恢复交易后的20个交易日内调整至符合要求。</a:t>
            </a:r>
          </a:p>
          <a:p>
            <a:pPr indent="1080135" algn="l" eaLnBrk="1">
              <a:lnSpc>
                <a:spcPct val="130000"/>
              </a:lnSpc>
            </a:pPr>
            <a:r>
              <a:rPr lang="en-US" altLang="zh-CN" sz="3800" dirty="0" err="1">
                <a:latin typeface="微软雅黑" panose="020B0503020204020204" charset="-122"/>
                <a:ea typeface="微软雅黑" panose="020B0503020204020204" charset="-122"/>
                <a:cs typeface="微软雅黑" panose="020B0503020204020204" charset="-122"/>
              </a:rPr>
              <a:t>私募证券投资基金根据本指引第十二条</a:t>
            </a:r>
            <a:r>
              <a:rPr lang="zh-CN" altLang="en-US" sz="3800" dirty="0">
                <a:latin typeface="微软雅黑" panose="020B0503020204020204" charset="-122"/>
                <a:ea typeface="微软雅黑" panose="020B0503020204020204" charset="-122"/>
                <a:cs typeface="微软雅黑" panose="020B0503020204020204" charset="-122"/>
              </a:rPr>
              <a:t>（双</a:t>
            </a:r>
            <a:r>
              <a:rPr lang="en-US" altLang="zh-CN" sz="3800" dirty="0">
                <a:latin typeface="微软雅黑" panose="020B0503020204020204" charset="-122"/>
                <a:ea typeface="微软雅黑" panose="020B0503020204020204" charset="-122"/>
                <a:cs typeface="微软雅黑" panose="020B0503020204020204" charset="-122"/>
              </a:rPr>
              <a:t>25%</a:t>
            </a:r>
            <a:r>
              <a:rPr lang="zh-CN" altLang="en-US" sz="3800" dirty="0">
                <a:latin typeface="微软雅黑" panose="020B0503020204020204" charset="-122"/>
                <a:ea typeface="微软雅黑" panose="020B0503020204020204" charset="-122"/>
                <a:cs typeface="微软雅黑" panose="020B0503020204020204" charset="-122"/>
              </a:rPr>
              <a:t>）</a:t>
            </a:r>
            <a:r>
              <a:rPr lang="en-US" altLang="zh-CN" sz="3800" dirty="0">
                <a:latin typeface="微软雅黑" panose="020B0503020204020204" charset="-122"/>
                <a:ea typeface="微软雅黑" panose="020B0503020204020204" charset="-122"/>
                <a:cs typeface="微软雅黑" panose="020B0503020204020204" charset="-122"/>
              </a:rPr>
              <a:t>、</a:t>
            </a:r>
            <a:r>
              <a:rPr lang="en-US" altLang="zh-CN" sz="3800" dirty="0" err="1">
                <a:latin typeface="微软雅黑" panose="020B0503020204020204" charset="-122"/>
                <a:ea typeface="微软雅黑" panose="020B0503020204020204" charset="-122"/>
                <a:cs typeface="微软雅黑" panose="020B0503020204020204" charset="-122"/>
              </a:rPr>
              <a:t>第十九条</a:t>
            </a:r>
            <a:r>
              <a:rPr lang="zh-CN" altLang="en-US" sz="3800" dirty="0">
                <a:latin typeface="微软雅黑" panose="020B0503020204020204" charset="-122"/>
                <a:ea typeface="微软雅黑" panose="020B0503020204020204" charset="-122"/>
                <a:cs typeface="微软雅黑" panose="020B0503020204020204" charset="-122"/>
              </a:rPr>
              <a:t>（债券投资）</a:t>
            </a:r>
            <a:r>
              <a:rPr lang="en-US" altLang="zh-CN" sz="3800" dirty="0" err="1">
                <a:latin typeface="微软雅黑" panose="020B0503020204020204" charset="-122"/>
                <a:ea typeface="微软雅黑" panose="020B0503020204020204" charset="-122"/>
                <a:cs typeface="微软雅黑" panose="020B0503020204020204" charset="-122"/>
              </a:rPr>
              <a:t>要求开展投资时，</a:t>
            </a:r>
            <a:r>
              <a:rPr lang="en-US" altLang="zh-CN" sz="3800" b="1" dirty="0" err="1">
                <a:solidFill>
                  <a:schemeClr val="bg2"/>
                </a:solidFill>
                <a:latin typeface="微软雅黑" panose="020B0503020204020204" charset="-122"/>
                <a:ea typeface="微软雅黑" panose="020B0503020204020204" charset="-122"/>
                <a:cs typeface="微软雅黑" panose="020B0503020204020204" charset="-122"/>
              </a:rPr>
              <a:t>可以按照买入成本与市值孰低法计算投资比例</a:t>
            </a:r>
            <a:r>
              <a:rPr lang="en-US" altLang="zh-CN" sz="3800" dirty="0">
                <a:latin typeface="微软雅黑" panose="020B0503020204020204" charset="-122"/>
                <a:ea typeface="微软雅黑" panose="020B0503020204020204" charset="-122"/>
                <a:cs typeface="微软雅黑" panose="020B0503020204020204" charset="-122"/>
              </a:rPr>
              <a:t>。</a:t>
            </a:r>
          </a:p>
        </p:txBody>
      </p:sp>
      <p:sp>
        <p:nvSpPr>
          <p:cNvPr id="4" name="圆角矩形 3"/>
          <p:cNvSpPr/>
          <p:nvPr/>
        </p:nvSpPr>
        <p:spPr>
          <a:xfrm>
            <a:off x="671195" y="2375535"/>
            <a:ext cx="23100665" cy="497141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100" name="文本框 99"/>
          <p:cNvSpPr txBox="1"/>
          <p:nvPr/>
        </p:nvSpPr>
        <p:spPr>
          <a:xfrm>
            <a:off x="5783288" y="9156954"/>
            <a:ext cx="17600930" cy="4178773"/>
          </a:xfrm>
          <a:prstGeom prst="rect">
            <a:avLst/>
          </a:prstGeom>
          <a:noFill/>
          <a:ln w="9525">
            <a:noFill/>
          </a:ln>
        </p:spPr>
        <p:txBody>
          <a:bodyPr wrap="square">
            <a:spAutoFit/>
          </a:bodyPr>
          <a:lstStyle/>
          <a:p>
            <a:pPr indent="304800" algn="l">
              <a:lnSpc>
                <a:spcPct val="120000"/>
              </a:lnSpc>
            </a:pP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    </a:t>
            </a:r>
            <a:r>
              <a:rPr lang="zh-CN" sz="3200" b="1" dirty="0">
                <a:solidFill>
                  <a:schemeClr val="tx1"/>
                </a:solidFill>
                <a:latin typeface="微软雅黑" panose="020B0503020204020204" charset="-122"/>
                <a:ea typeface="微软雅黑" panose="020B0503020204020204" charset="-122"/>
                <a:cs typeface="微软雅黑" panose="020B0503020204020204" charset="-122"/>
              </a:rPr>
              <a:t>被动比例超限时的处理规</a:t>
            </a:r>
            <a:r>
              <a:rPr lang="zh-CN" altLang="en-US" sz="3200" b="1" dirty="0">
                <a:solidFill>
                  <a:schemeClr val="tx1"/>
                </a:solidFill>
                <a:latin typeface="微软雅黑" panose="020B0503020204020204" charset="-122"/>
                <a:ea typeface="微软雅黑" panose="020B0503020204020204" charset="-122"/>
                <a:cs typeface="微软雅黑" panose="020B0503020204020204" charset="-122"/>
              </a:rPr>
              <a:t>定：</a:t>
            </a:r>
            <a:r>
              <a:rPr lang="zh-CN" sz="3200" dirty="0">
                <a:solidFill>
                  <a:schemeClr val="tx1"/>
                </a:solidFill>
                <a:latin typeface="微软雅黑" panose="020B0503020204020204" charset="-122"/>
                <a:ea typeface="微软雅黑" panose="020B0503020204020204" charset="-122"/>
                <a:cs typeface="微软雅黑" panose="020B0503020204020204" charset="-122"/>
              </a:rPr>
              <a:t>私募基金管理人应当在20个交易日内调整至符合要求；因资产流动性受限导致无法完成调整的，应当在相关资产可出售、可转让或者恢复交易后的20个交易日内调整至符合要求。</a:t>
            </a:r>
            <a:endParaRPr lang="en-US" altLang="zh-CN" sz="3200" dirty="0">
              <a:solidFill>
                <a:schemeClr val="tx1"/>
              </a:solidFill>
              <a:latin typeface="微软雅黑" panose="020B0503020204020204" charset="-122"/>
              <a:ea typeface="微软雅黑" panose="020B0503020204020204" charset="-122"/>
              <a:cs typeface="微软雅黑" panose="020B0503020204020204" charset="-122"/>
            </a:endParaRPr>
          </a:p>
          <a:p>
            <a:pPr indent="304800" algn="l">
              <a:lnSpc>
                <a:spcPct val="12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    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、由于产品分类按“已投资产”定义，已经给予了充分的仓位灵活度，因此未在单独设置建仓期。</a:t>
            </a:r>
          </a:p>
          <a:p>
            <a:pPr indent="304800" algn="l">
              <a:lnSpc>
                <a:spcPct val="120000"/>
              </a:lnSpc>
            </a:pP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    2</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、若整改投资相关条款，修改合同时应当将本条第一款一并增加，和投资比例条款是一体的。</a:t>
            </a:r>
          </a:p>
        </p:txBody>
      </p:sp>
      <p:pic>
        <p:nvPicPr>
          <p:cNvPr id="2" name="图片 1">
            <a:extLst>
              <a:ext uri="{FF2B5EF4-FFF2-40B4-BE49-F238E27FC236}">
                <a16:creationId xmlns:a16="http://schemas.microsoft.com/office/drawing/2014/main" id="{5041F8EE-4005-D5B8-9F7D-92E83FF6E6F2}"/>
              </a:ext>
            </a:extLst>
          </p:cNvPr>
          <p:cNvPicPr>
            <a:picLocks noChangeAspect="1"/>
          </p:cNvPicPr>
          <p:nvPr/>
        </p:nvPicPr>
        <p:blipFill>
          <a:blip r:embed="rId2" cstate="screen"/>
          <a:stretch>
            <a:fillRect/>
          </a:stretch>
        </p:blipFill>
        <p:spPr>
          <a:xfrm>
            <a:off x="162835" y="7650088"/>
            <a:ext cx="5643876" cy="5643876"/>
          </a:xfrm>
          <a:prstGeom prst="rect">
            <a:avLst/>
          </a:prstGeom>
        </p:spPr>
      </p:pic>
      <p:sp>
        <p:nvSpPr>
          <p:cNvPr id="3" name="矩形 2">
            <a:extLst>
              <a:ext uri="{FF2B5EF4-FFF2-40B4-BE49-F238E27FC236}">
                <a16:creationId xmlns:a16="http://schemas.microsoft.com/office/drawing/2014/main" id="{9A03F0BD-2F9F-83CB-A553-A6DC38EF8557}"/>
              </a:ext>
            </a:extLst>
          </p:cNvPr>
          <p:cNvSpPr/>
          <p:nvPr/>
        </p:nvSpPr>
        <p:spPr>
          <a:xfrm>
            <a:off x="5783288" y="7887323"/>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195" y="3487996"/>
            <a:ext cx="23100665" cy="4923125"/>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102995" y="3728026"/>
            <a:ext cx="22496780" cy="4477385"/>
          </a:xfrm>
          <a:prstGeom prst="rect">
            <a:avLst/>
          </a:prstGeom>
          <a:noFill/>
        </p:spPr>
        <p:txBody>
          <a:bodyPr wrap="square" rtlCol="0">
            <a:spAutoFit/>
          </a:bodyPr>
          <a:lstStyle/>
          <a:p>
            <a:pPr indent="1080135" algn="l" eaLnBrk="1">
              <a:lnSpc>
                <a:spcPct val="150000"/>
              </a:lnSpc>
            </a:pPr>
            <a:r>
              <a:rPr lang="en-US" altLang="zh-CN" sz="3800" b="1">
                <a:latin typeface="微软雅黑" panose="020B0503020204020204" charset="-122"/>
                <a:ea typeface="微软雅黑" panose="020B0503020204020204" charset="-122"/>
                <a:cs typeface="微软雅黑" panose="020B0503020204020204" charset="-122"/>
              </a:rPr>
              <a:t>第二十三条 </a:t>
            </a:r>
            <a:r>
              <a:rPr lang="en-US" altLang="zh-CN" sz="3800">
                <a:latin typeface="微软雅黑" panose="020B0503020204020204" charset="-122"/>
                <a:ea typeface="微软雅黑" panose="020B0503020204020204" charset="-122"/>
                <a:cs typeface="微软雅黑" panose="020B0503020204020204" charset="-122"/>
              </a:rPr>
              <a:t> 私募证券投资基金设定业绩报酬的，应当在基金合同中合理设定业绩报酬的计提方法、频率、比例，并与基金业绩表现挂钩。私募基金管理人应当与投资者利益保持一致，不得在合同中约定不公平或者不合理的业绩报酬相关条款，不得采用对自身明显有利或者过度激励的计提方式。</a:t>
            </a:r>
          </a:p>
          <a:p>
            <a:pPr indent="1080135" algn="l" eaLnBrk="1">
              <a:lnSpc>
                <a:spcPct val="150000"/>
              </a:lnSpc>
            </a:pPr>
            <a:r>
              <a:rPr lang="en-US" altLang="zh-CN" sz="3800">
                <a:latin typeface="微软雅黑" panose="020B0503020204020204" charset="-122"/>
                <a:ea typeface="微软雅黑" panose="020B0503020204020204" charset="-122"/>
                <a:cs typeface="微软雅黑" panose="020B0503020204020204" charset="-122"/>
              </a:rPr>
              <a:t>私募证券投资基金</a:t>
            </a:r>
            <a:r>
              <a:rPr lang="en-US" altLang="zh-CN" sz="3800" b="1">
                <a:solidFill>
                  <a:schemeClr val="bg2"/>
                </a:solidFill>
                <a:latin typeface="微软雅黑" panose="020B0503020204020204" charset="-122"/>
                <a:ea typeface="微软雅黑" panose="020B0503020204020204" charset="-122"/>
                <a:cs typeface="微软雅黑" panose="020B0503020204020204" charset="-122"/>
              </a:rPr>
              <a:t>只能采取一种业绩报酬计提方法</a:t>
            </a:r>
            <a:r>
              <a:rPr lang="en-US" altLang="zh-CN" sz="3800">
                <a:latin typeface="微软雅黑" panose="020B0503020204020204" charset="-122"/>
                <a:ea typeface="微软雅黑" panose="020B0503020204020204" charset="-122"/>
                <a:cs typeface="微软雅黑" panose="020B0503020204020204" charset="-122"/>
              </a:rPr>
              <a:t>，且该种计提方法应当基于单一基金份额的整体收益情况进行计算，不得对同一基金的不同策略分别计提业绩报酬，保证公平对待投资者。</a:t>
            </a:r>
          </a:p>
        </p:txBody>
      </p:sp>
      <p:sp>
        <p:nvSpPr>
          <p:cNvPr id="8" name="矩形 7"/>
          <p:cNvSpPr/>
          <p:nvPr/>
        </p:nvSpPr>
        <p:spPr>
          <a:xfrm>
            <a:off x="886460" y="1961456"/>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业绩报酬</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业绩报酬</a:t>
            </a:r>
          </a:p>
        </p:txBody>
      </p:sp>
      <p:sp>
        <p:nvSpPr>
          <p:cNvPr id="2" name="矩形 1">
            <a:extLst>
              <a:ext uri="{FF2B5EF4-FFF2-40B4-BE49-F238E27FC236}">
                <a16:creationId xmlns:a16="http://schemas.microsoft.com/office/drawing/2014/main" id="{85CA4FF6-EDB3-D5D7-BA39-B628EDAD633E}"/>
              </a:ext>
            </a:extLst>
          </p:cNvPr>
          <p:cNvSpPr/>
          <p:nvPr/>
        </p:nvSpPr>
        <p:spPr>
          <a:xfrm>
            <a:off x="1507115" y="8802216"/>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6B1F8C72-0FC4-088F-34B4-57AC3AA615C5}"/>
              </a:ext>
            </a:extLst>
          </p:cNvPr>
          <p:cNvSpPr txBox="1"/>
          <p:nvPr/>
        </p:nvSpPr>
        <p:spPr>
          <a:xfrm>
            <a:off x="1541560" y="9882336"/>
            <a:ext cx="21732761" cy="3676904"/>
          </a:xfrm>
          <a:prstGeom prst="rect">
            <a:avLst/>
          </a:prstGeom>
          <a:noFill/>
        </p:spPr>
        <p:txBody>
          <a:bodyPr wrap="square">
            <a:spAutoFit/>
          </a:bodyPr>
          <a:lstStyle/>
          <a:p>
            <a:pPr algn="l">
              <a:lnSpc>
                <a:spcPct val="150000"/>
              </a:lnSpc>
            </a:pPr>
            <a:r>
              <a:rPr lang="zh-CN" altLang="en-US" sz="4000" dirty="0">
                <a:latin typeface="微软雅黑" panose="020B0503020204020204" charset="-122"/>
                <a:ea typeface="微软雅黑" panose="020B0503020204020204" charset="-122"/>
                <a:sym typeface="+mn-ea"/>
              </a:rPr>
              <a:t>      明确了业绩报酬只能有一种计提方式，且不得对不同策略分别计提，应按照基金整体收益进行计提，即不得针对单一策略单独计提业绩报酬。</a:t>
            </a:r>
            <a:endParaRPr lang="en-US" altLang="zh-CN" sz="4000" dirty="0">
              <a:latin typeface="微软雅黑" panose="020B0503020204020204" charset="-122"/>
              <a:ea typeface="微软雅黑" panose="020B0503020204020204" charset="-122"/>
              <a:sym typeface="+mn-ea"/>
            </a:endParaRPr>
          </a:p>
          <a:p>
            <a:pPr algn="l">
              <a:lnSpc>
                <a:spcPct val="150000"/>
              </a:lnSpc>
            </a:pPr>
            <a:r>
              <a:rPr lang="en-US" altLang="zh-CN" sz="4000" dirty="0">
                <a:latin typeface="微软雅黑" panose="020B0503020204020204" charset="-122"/>
                <a:ea typeface="微软雅黑" panose="020B0503020204020204" charset="-122"/>
              </a:rPr>
              <a:t>      </a:t>
            </a:r>
            <a:r>
              <a:rPr lang="zh-CN" altLang="en-US" sz="4000" b="1" dirty="0">
                <a:solidFill>
                  <a:schemeClr val="bg2"/>
                </a:solidFill>
                <a:latin typeface="微软雅黑" panose="020B0503020204020204" charset="-122"/>
                <a:ea typeface="微软雅黑" panose="020B0503020204020204" charset="-122"/>
              </a:rPr>
              <a:t>基于单一基金份额的整体收益情况进行计算，指的是不能拆分按单策略计提</a:t>
            </a:r>
            <a:r>
              <a:rPr lang="en-US" altLang="zh-CN" sz="4000" b="1" dirty="0">
                <a:solidFill>
                  <a:schemeClr val="bg2"/>
                </a:solidFill>
                <a:latin typeface="微软雅黑" panose="020B0503020204020204" charset="-122"/>
                <a:ea typeface="微软雅黑" panose="020B0503020204020204" charset="-122"/>
              </a:rPr>
              <a:t>(</a:t>
            </a:r>
            <a:r>
              <a:rPr lang="zh-CN" altLang="en-US" sz="4000" b="1" dirty="0">
                <a:solidFill>
                  <a:schemeClr val="bg2"/>
                </a:solidFill>
                <a:latin typeface="微软雅黑" panose="020B0503020204020204" charset="-122"/>
                <a:ea typeface="微软雅黑" panose="020B0503020204020204" charset="-122"/>
              </a:rPr>
              <a:t>如打新、</a:t>
            </a:r>
            <a:r>
              <a:rPr lang="en-US" altLang="zh-CN" sz="4000" b="1" dirty="0">
                <a:solidFill>
                  <a:schemeClr val="bg2"/>
                </a:solidFill>
                <a:latin typeface="微软雅黑" panose="020B0503020204020204" charset="-122"/>
                <a:ea typeface="微软雅黑" panose="020B0503020204020204" charset="-122"/>
              </a:rPr>
              <a:t>TO</a:t>
            </a:r>
            <a:r>
              <a:rPr lang="zh-CN" altLang="en-US" sz="4000" b="1" dirty="0">
                <a:solidFill>
                  <a:schemeClr val="bg2"/>
                </a:solidFill>
                <a:latin typeface="微软雅黑" panose="020B0503020204020204" charset="-122"/>
                <a:ea typeface="微软雅黑" panose="020B0503020204020204" charset="-122"/>
              </a:rPr>
              <a:t>等</a:t>
            </a:r>
            <a:r>
              <a:rPr lang="en-US" altLang="zh-CN" sz="4000" b="1" dirty="0">
                <a:solidFill>
                  <a:schemeClr val="bg2"/>
                </a:solidFill>
                <a:latin typeface="微软雅黑" panose="020B0503020204020204" charset="-122"/>
                <a:ea typeface="微软雅黑" panose="020B0503020204020204" charset="-122"/>
              </a:rPr>
              <a:t>)</a:t>
            </a:r>
            <a:r>
              <a:rPr lang="zh-CN" altLang="en-US" sz="4000" b="1" dirty="0">
                <a:solidFill>
                  <a:schemeClr val="bg2"/>
                </a:solidFill>
                <a:latin typeface="微软雅黑" panose="020B0503020204020204" charset="-122"/>
                <a:ea typeface="微软雅黑" panose="020B0503020204020204" charset="-122"/>
              </a:rPr>
              <a:t>，应当按照份额的整体收益为基准计提，不是要求按照整体法计提。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195" y="4023360"/>
            <a:ext cx="23100665" cy="4130784"/>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228997" y="4686913"/>
            <a:ext cx="22496780" cy="2430145"/>
          </a:xfrm>
          <a:prstGeom prst="rect">
            <a:avLst/>
          </a:prstGeom>
          <a:noFill/>
        </p:spPr>
        <p:txBody>
          <a:bodyPr wrap="square" rtlCol="0">
            <a:spAutoFit/>
          </a:bodyPr>
          <a:lstStyle/>
          <a:p>
            <a:pPr indent="1080135" algn="l" eaLnBrk="1">
              <a:lnSpc>
                <a:spcPct val="200000"/>
              </a:lnSpc>
            </a:pPr>
            <a:r>
              <a:rPr lang="en-US" altLang="zh-CN" sz="3800" b="1" dirty="0" err="1">
                <a:latin typeface="微软雅黑" panose="020B0503020204020204" charset="-122"/>
                <a:ea typeface="微软雅黑" panose="020B0503020204020204" charset="-122"/>
                <a:cs typeface="微软雅黑" panose="020B0503020204020204" charset="-122"/>
              </a:rPr>
              <a:t>第二十四条</a:t>
            </a:r>
            <a:r>
              <a:rPr lang="en-US" altLang="zh-CN" sz="3800" dirty="0">
                <a:latin typeface="微软雅黑" panose="020B0503020204020204" charset="-122"/>
                <a:ea typeface="微软雅黑" panose="020B0503020204020204" charset="-122"/>
                <a:cs typeface="微软雅黑" panose="020B0503020204020204" charset="-122"/>
              </a:rPr>
              <a:t>  </a:t>
            </a:r>
            <a:r>
              <a:rPr lang="en-US" altLang="zh-CN" sz="3800" dirty="0" err="1">
                <a:latin typeface="微软雅黑" panose="020B0503020204020204" charset="-122"/>
                <a:ea typeface="微软雅黑" panose="020B0503020204020204" charset="-122"/>
                <a:cs typeface="微软雅黑" panose="020B0503020204020204" charset="-122"/>
              </a:rPr>
              <a:t>开放式私募证券投资基金原则上</a:t>
            </a:r>
            <a:r>
              <a:rPr lang="en-US" altLang="zh-CN" sz="3800" b="1" dirty="0" err="1">
                <a:solidFill>
                  <a:schemeClr val="bg2"/>
                </a:solidFill>
                <a:latin typeface="微软雅黑" panose="020B0503020204020204" charset="-122"/>
                <a:ea typeface="微软雅黑" panose="020B0503020204020204" charset="-122"/>
                <a:cs typeface="微软雅黑" panose="020B0503020204020204" charset="-122"/>
              </a:rPr>
              <a:t>不设置预警线、止损线</a:t>
            </a:r>
            <a:r>
              <a:rPr lang="en-US" altLang="zh-CN" sz="3800" dirty="0">
                <a:latin typeface="微软雅黑" panose="020B0503020204020204" charset="-122"/>
                <a:ea typeface="微软雅黑" panose="020B0503020204020204" charset="-122"/>
                <a:cs typeface="微软雅黑" panose="020B0503020204020204" charset="-122"/>
              </a:rPr>
              <a:t>。</a:t>
            </a:r>
          </a:p>
          <a:p>
            <a:pPr indent="1080135" algn="l" eaLnBrk="1">
              <a:lnSpc>
                <a:spcPct val="200000"/>
              </a:lnSpc>
            </a:pPr>
            <a:r>
              <a:rPr lang="en-US" altLang="zh-CN" sz="3800" dirty="0" err="1">
                <a:latin typeface="微软雅黑" panose="020B0503020204020204" charset="-122"/>
                <a:ea typeface="微软雅黑" panose="020B0503020204020204" charset="-122"/>
                <a:cs typeface="微软雅黑" panose="020B0503020204020204" charset="-122"/>
              </a:rPr>
              <a:t>私募基金管理人、私募基金托管人应当按照要求向协会报送预警线、止损线相关情况</a:t>
            </a:r>
            <a:r>
              <a:rPr lang="en-US" altLang="zh-CN" sz="3800"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886460" y="256857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预警止损线</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预警止损线</a:t>
            </a:r>
          </a:p>
        </p:txBody>
      </p:sp>
      <p:sp>
        <p:nvSpPr>
          <p:cNvPr id="2" name="矩形 1">
            <a:extLst>
              <a:ext uri="{FF2B5EF4-FFF2-40B4-BE49-F238E27FC236}">
                <a16:creationId xmlns:a16="http://schemas.microsoft.com/office/drawing/2014/main" id="{97D7EA77-F6DE-9D0A-D6B9-C601333257BA}"/>
              </a:ext>
            </a:extLst>
          </p:cNvPr>
          <p:cNvSpPr/>
          <p:nvPr/>
        </p:nvSpPr>
        <p:spPr>
          <a:xfrm>
            <a:off x="1678832" y="8560532"/>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2E2DFBC6-93AD-D373-C088-9A9340D716E3}"/>
              </a:ext>
            </a:extLst>
          </p:cNvPr>
          <p:cNvSpPr txBox="1"/>
          <p:nvPr/>
        </p:nvSpPr>
        <p:spPr>
          <a:xfrm>
            <a:off x="2064364" y="9655797"/>
            <a:ext cx="20255272" cy="3424527"/>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200000"/>
              </a:lnSpc>
              <a:defRPr sz="3800" b="1">
                <a:latin typeface="微软雅黑" panose="020B0503020204020204" charset="-122"/>
                <a:ea typeface="微软雅黑" panose="020B0503020204020204" charset="-122"/>
                <a:cs typeface="微软雅黑" panose="020B0503020204020204" charset="-122"/>
              </a:defRPr>
            </a:lvl1pPr>
          </a:lstStyle>
          <a:p>
            <a:r>
              <a:rPr lang="en-US" altLang="zh-CN" dirty="0">
                <a:solidFill>
                  <a:schemeClr val="bg2"/>
                </a:solidFill>
              </a:rPr>
              <a:t>1</a:t>
            </a:r>
            <a:r>
              <a:rPr lang="zh-CN" altLang="zh-CN" dirty="0">
                <a:solidFill>
                  <a:schemeClr val="bg2"/>
                </a:solidFill>
              </a:rPr>
              <a:t>、明确导向，开放式基金不应设置预警、止损线。一是对市场有影响，可能会形成踩踏</a:t>
            </a:r>
            <a:r>
              <a:rPr lang="en-US" altLang="zh-CN" dirty="0">
                <a:solidFill>
                  <a:schemeClr val="bg2"/>
                </a:solidFill>
              </a:rPr>
              <a:t>;</a:t>
            </a:r>
            <a:r>
              <a:rPr lang="zh-CN" altLang="zh-CN" dirty="0">
                <a:solidFill>
                  <a:schemeClr val="bg2"/>
                </a:solidFill>
              </a:rPr>
              <a:t>二是不利于产品运作</a:t>
            </a:r>
            <a:r>
              <a:rPr lang="en-US" altLang="zh-CN" dirty="0">
                <a:solidFill>
                  <a:schemeClr val="bg2"/>
                </a:solidFill>
              </a:rPr>
              <a:t>;</a:t>
            </a:r>
            <a:r>
              <a:rPr lang="zh-CN" altLang="zh-CN" dirty="0">
                <a:solidFill>
                  <a:schemeClr val="bg2"/>
                </a:solidFill>
              </a:rPr>
              <a:t>三是开放式基金可以用脚投票，不达预期就可以赎回。</a:t>
            </a:r>
          </a:p>
          <a:p>
            <a:r>
              <a:rPr lang="en-US" altLang="zh-CN" dirty="0">
                <a:solidFill>
                  <a:schemeClr val="bg2"/>
                </a:solidFill>
              </a:rPr>
              <a:t>2</a:t>
            </a:r>
            <a:r>
              <a:rPr lang="zh-CN" altLang="zh-CN" dirty="0">
                <a:solidFill>
                  <a:schemeClr val="bg2"/>
                </a:solidFill>
              </a:rPr>
              <a:t>、</a:t>
            </a:r>
            <a:r>
              <a:rPr lang="en-US" altLang="zh-CN" dirty="0">
                <a:solidFill>
                  <a:schemeClr val="bg2"/>
                </a:solidFill>
              </a:rPr>
              <a:t>“</a:t>
            </a:r>
            <a:r>
              <a:rPr lang="zh-CN" altLang="zh-CN" dirty="0">
                <a:solidFill>
                  <a:schemeClr val="bg2"/>
                </a:solidFill>
              </a:rPr>
              <a:t>按照要求向协会报送</a:t>
            </a:r>
            <a:r>
              <a:rPr lang="en-US" altLang="zh-CN" dirty="0">
                <a:solidFill>
                  <a:schemeClr val="bg2"/>
                </a:solidFill>
              </a:rPr>
              <a:t>”</a:t>
            </a:r>
            <a:r>
              <a:rPr lang="zh-CN" altLang="zh-CN" dirty="0">
                <a:solidFill>
                  <a:schemeClr val="bg2"/>
                </a:solidFill>
              </a:rPr>
              <a:t>，需要报送时协会会有具体通知。</a:t>
            </a:r>
            <a:endParaRPr lang="zh-CN" altLang="en-US" b="0" dirty="0">
              <a:solidFill>
                <a:schemeClr val="bg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71195" y="3377566"/>
            <a:ext cx="23100665" cy="6302552"/>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671195" y="3586141"/>
            <a:ext cx="23100665" cy="6093976"/>
          </a:xfrm>
          <a:prstGeom prst="rect">
            <a:avLst/>
          </a:prstGeom>
          <a:noFill/>
        </p:spPr>
        <p:txBody>
          <a:bodyPr wrap="square" rtlCol="0">
            <a:spAutoFit/>
          </a:bodyPr>
          <a:lstStyle/>
          <a:p>
            <a:pPr indent="1080135" algn="l" eaLnBrk="1"/>
            <a:r>
              <a:rPr lang="en-US" altLang="zh-CN" b="1" dirty="0" err="1">
                <a:latin typeface="微软雅黑" panose="020B0503020204020204" charset="-122"/>
                <a:ea typeface="微软雅黑" panose="020B0503020204020204" charset="-122"/>
                <a:cs typeface="微软雅黑" panose="020B0503020204020204" charset="-122"/>
              </a:rPr>
              <a:t>第二十一条</a:t>
            </a: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err="1">
                <a:latin typeface="微软雅黑" panose="020B0503020204020204" charset="-122"/>
                <a:ea typeface="微软雅黑" panose="020B0503020204020204" charset="-122"/>
                <a:cs typeface="微软雅黑" panose="020B0503020204020204" charset="-122"/>
              </a:rPr>
              <a:t>主要开展程序化交易的私募证券投资基金，应当满足下列要求</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一）私募基金管理人应当就程序化交易制定专门的业务管理和合规风控制度，完善程序化交易指令审核和监控系统，防范和控制业务风险</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二）私募基金管理人用于程序化交易的技术系统应当具备证券期货交易场所规定的基本功能，按照要求进行充分测试，保障持续稳定运行</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三）私募基金管理人建立并有效执行程序化交易策略的研发、测试、验证、合规审查、上线等业务流程</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（四）私募基金管理人建立健全流动性、持股比例集中度、杠杆、交易频率、期现匹配、风格暴露、瞬时大额成交等投资交易的风控制度并有效执行；</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（五）保存历史交易记录，算法或策略的文字说明等投资决策、交易涉及资料，</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保存期限自基金清算结束之日起不得少于20年</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六）按照证券期货交易场所程序化交易报告制度履行相关手续，不得以规避报告制度等监管要求为目的分拆私募证券投资基金</a:t>
            </a:r>
            <a:r>
              <a:rPr lang="en-US" altLang="zh-CN" dirty="0">
                <a:latin typeface="微软雅黑" panose="020B0503020204020204" charset="-122"/>
                <a:ea typeface="微软雅黑" panose="020B0503020204020204" charset="-122"/>
                <a:cs typeface="微软雅黑" panose="020B0503020204020204" charset="-122"/>
              </a:rPr>
              <a:t>；</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七）因不可抗力、意外事件、重大技术故障、重大人为差错等突发性事件，可能引发重大异常波动或者影响证券期货交易正常进行的，私募基金管理人应当立即采取暂停交易、撤销委托等处置措施，并及时向其委托的证券公司或者期货公司报告；</a:t>
            </a:r>
          </a:p>
          <a:p>
            <a:pPr indent="1080135" algn="l" eaLnBrk="1"/>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八）中国证监会、协会、证券期货交易场所规定的其他要求</a:t>
            </a:r>
            <a:r>
              <a:rPr lang="en-US" altLang="zh-CN"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886460" y="213804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800" b="1" dirty="0"/>
              <a:t>程序化交易要求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en-US" altLang="zh-CN" sz="6000" dirty="0" err="1">
                <a:latin typeface="微软雅黑" panose="020B0503020204020204" charset="-122"/>
                <a:ea typeface="微软雅黑" panose="020B0503020204020204" charset="-122"/>
                <a:cs typeface="微软雅黑" panose="020B0503020204020204" charset="-122"/>
              </a:rPr>
              <a:t>程序化交易</a:t>
            </a:r>
            <a:r>
              <a:rPr lang="zh-CN" altLang="en-US" sz="6000" dirty="0">
                <a:latin typeface="微软雅黑" panose="020B0503020204020204" charset="-122"/>
                <a:ea typeface="微软雅黑" panose="020B0503020204020204" charset="-122"/>
                <a:cs typeface="微软雅黑" panose="020B0503020204020204" charset="-122"/>
              </a:rPr>
              <a:t>要求</a:t>
            </a:r>
            <a:endParaRPr lang="zh-CN" altLang="en-US" sz="6000" dirty="0">
              <a:sym typeface="+mn-ea"/>
            </a:endParaRPr>
          </a:p>
        </p:txBody>
      </p:sp>
      <p:sp>
        <p:nvSpPr>
          <p:cNvPr id="6" name="文本框 5">
            <a:extLst>
              <a:ext uri="{FF2B5EF4-FFF2-40B4-BE49-F238E27FC236}">
                <a16:creationId xmlns:a16="http://schemas.microsoft.com/office/drawing/2014/main" id="{F09A5F8D-B115-4623-B412-776B212E9EC8}"/>
              </a:ext>
            </a:extLst>
          </p:cNvPr>
          <p:cNvSpPr txBox="1"/>
          <p:nvPr/>
        </p:nvSpPr>
        <p:spPr>
          <a:xfrm>
            <a:off x="886460" y="11034464"/>
            <a:ext cx="22531760" cy="2308324"/>
          </a:xfrm>
          <a:prstGeom prst="rect">
            <a:avLst/>
          </a:prstGeom>
          <a:noFill/>
        </p:spPr>
        <p:txBody>
          <a:bodyPr wrap="square" rtlCol="0">
            <a:spAutoFit/>
          </a:bodyPr>
          <a:lstStyle/>
          <a:p>
            <a:pPr algn="l"/>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      程序化交易定义：</a:t>
            </a:r>
            <a:r>
              <a:rPr lang="en-US" altLang="zh-CN" sz="36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证券市场程序化交易管理规定</a:t>
            </a:r>
            <a:r>
              <a:rPr lang="en-US" altLang="zh-CN" sz="36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试行</a:t>
            </a:r>
            <a:r>
              <a:rPr lang="en-US" altLang="zh-CN" sz="36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600" b="1" dirty="0">
                <a:solidFill>
                  <a:schemeClr val="bg2"/>
                </a:solidFill>
                <a:latin typeface="微软雅黑" panose="020B0503020204020204" charset="-122"/>
                <a:ea typeface="微软雅黑" panose="020B0503020204020204" charset="-122"/>
                <a:cs typeface="微软雅黑" panose="020B0503020204020204" charset="-122"/>
              </a:rPr>
              <a:t>第二条 是指通过计算机程序自动生成或者下达交易指令在证券交易所进行证券交易的行为。程序化交易比量化概念更宽泛，履行报告制度的都应当遵守。</a:t>
            </a:r>
            <a:endParaRPr lang="en-US" altLang="zh-CN" sz="3600" b="1" dirty="0">
              <a:solidFill>
                <a:schemeClr val="bg2"/>
              </a:solidFill>
              <a:latin typeface="微软雅黑" panose="020B0503020204020204" charset="-122"/>
              <a:ea typeface="微软雅黑" panose="020B0503020204020204" charset="-122"/>
              <a:cs typeface="微软雅黑" panose="020B0503020204020204" charset="-122"/>
            </a:endParaRPr>
          </a:p>
          <a:p>
            <a:pPr algn="l" eaLnBrk="1"/>
            <a:r>
              <a:rPr lang="en-US" altLang="zh-CN" sz="3600" dirty="0">
                <a:latin typeface="微软雅黑" panose="020B0503020204020204" charset="-122"/>
                <a:ea typeface="微软雅黑" panose="020B0503020204020204" charset="-122"/>
                <a:cs typeface="微软雅黑" panose="020B0503020204020204" charset="-122"/>
              </a:rPr>
              <a:t>      对于程序化交易提出了明确要求：业务与合规风控制度健全、技术系统运行稳定、交易策略上线规范、风控制度执行到位、业务资料规范保存、及时履行报告义务、建立应急处置方案。</a:t>
            </a:r>
          </a:p>
        </p:txBody>
      </p:sp>
      <p:sp>
        <p:nvSpPr>
          <p:cNvPr id="7" name="矩形 6">
            <a:extLst>
              <a:ext uri="{FF2B5EF4-FFF2-40B4-BE49-F238E27FC236}">
                <a16:creationId xmlns:a16="http://schemas.microsoft.com/office/drawing/2014/main" id="{74FAB8C1-79A8-4E29-8EF8-A6DD41A3636B}"/>
              </a:ext>
            </a:extLst>
          </p:cNvPr>
          <p:cNvSpPr/>
          <p:nvPr/>
        </p:nvSpPr>
        <p:spPr>
          <a:xfrm>
            <a:off x="886460" y="9980155"/>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87684" y="3127757"/>
            <a:ext cx="21901959" cy="5674459"/>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347036" y="3399075"/>
            <a:ext cx="21542607" cy="5262979"/>
          </a:xfrm>
          <a:prstGeom prst="rect">
            <a:avLst/>
          </a:prstGeom>
          <a:noFill/>
        </p:spPr>
        <p:txBody>
          <a:bodyPr wrap="square" rtlCol="0">
            <a:spAutoFit/>
          </a:bodyPr>
          <a:lstStyle/>
          <a:p>
            <a:pPr indent="1080135" algn="l">
              <a:lnSpc>
                <a:spcPct val="150000"/>
              </a:lnSpc>
            </a:pPr>
            <a:r>
              <a:rPr lang="zh-CN" altLang="zh-CN" sz="3200" b="1" dirty="0">
                <a:latin typeface="微软雅黑" panose="020B0503020204020204" charset="-122"/>
                <a:ea typeface="微软雅黑" panose="020B0503020204020204" charset="-122"/>
                <a:cs typeface="微软雅黑" panose="020B0503020204020204" charset="-122"/>
              </a:rPr>
              <a:t>第三十二条</a:t>
            </a:r>
            <a:r>
              <a:rPr lang="en-US" altLang="zh-CN" sz="3200" dirty="0">
                <a:latin typeface="微软雅黑" panose="020B0503020204020204" charset="-122"/>
                <a:ea typeface="微软雅黑" panose="020B0503020204020204" charset="-122"/>
                <a:cs typeface="微软雅黑" panose="020B0503020204020204" charset="-122"/>
              </a:rPr>
              <a:t> </a:t>
            </a:r>
            <a:r>
              <a:rPr lang="zh-CN" altLang="zh-CN" sz="3200" dirty="0">
                <a:latin typeface="微软雅黑" panose="020B0503020204020204" charset="-122"/>
                <a:ea typeface="微软雅黑" panose="020B0503020204020204" charset="-122"/>
                <a:cs typeface="微软雅黑" panose="020B0503020204020204" charset="-122"/>
              </a:rPr>
              <a:t>私募基金管理人应当建立公平交易制度及异常交易监控机制，公平对待所管理的不同私募证券投资基金，对投资交易行为进行监控、分析、评估、核查，监督投资交易的过程和结果，保证公平交易原则的实现，不得开展可能导致不公平交易和利益输送的交易行为。</a:t>
            </a:r>
          </a:p>
          <a:p>
            <a:pPr indent="1080135" algn="l">
              <a:lnSpc>
                <a:spcPct val="150000"/>
              </a:lnSpc>
            </a:pPr>
            <a:r>
              <a:rPr lang="zh-CN" altLang="zh-CN" sz="3200" dirty="0">
                <a:latin typeface="微软雅黑" panose="020B0503020204020204" charset="-122"/>
                <a:ea typeface="微软雅黑" panose="020B0503020204020204" charset="-122"/>
                <a:cs typeface="微软雅黑" panose="020B0503020204020204" charset="-122"/>
              </a:rPr>
              <a:t>私募基金管理人应当严格控制同日反向交易，严格禁止可能导致不公平交易或者利益输送的同日反向交易。确因投资策略或者流动性等需要发生同日反向交易的，私募基金管理人应当要求投资经理提供决策依据，并留存记录备查。</a:t>
            </a:r>
          </a:p>
          <a:p>
            <a:pPr indent="1080135" algn="l">
              <a:lnSpc>
                <a:spcPct val="150000"/>
              </a:lnSpc>
            </a:pPr>
            <a:r>
              <a:rPr lang="zh-CN" altLang="zh-CN" sz="3200" dirty="0">
                <a:latin typeface="微软雅黑" panose="020B0503020204020204" charset="-122"/>
                <a:ea typeface="微软雅黑" panose="020B0503020204020204" charset="-122"/>
                <a:cs typeface="微软雅黑" panose="020B0503020204020204" charset="-122"/>
              </a:rPr>
              <a:t>私募基金管理人及其从业人员的自有资金投资账户与其管理的私募证券投资基金或者作为投资顾问的资产管理产品之间发生的交易，适用本条前两款要求。</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958215" y="1975629"/>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管理人相关要求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管理人相关要求</a:t>
            </a:r>
          </a:p>
        </p:txBody>
      </p:sp>
      <p:sp>
        <p:nvSpPr>
          <p:cNvPr id="2" name="矩形 1">
            <a:extLst>
              <a:ext uri="{FF2B5EF4-FFF2-40B4-BE49-F238E27FC236}">
                <a16:creationId xmlns:a16="http://schemas.microsoft.com/office/drawing/2014/main" id="{D6637614-536E-3F36-C769-9D74C378D86F}"/>
              </a:ext>
            </a:extLst>
          </p:cNvPr>
          <p:cNvSpPr/>
          <p:nvPr/>
        </p:nvSpPr>
        <p:spPr>
          <a:xfrm>
            <a:off x="1174776" y="8904614"/>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C8C87D6F-4F2E-F6AD-D5C4-436C34025623}"/>
              </a:ext>
            </a:extLst>
          </p:cNvPr>
          <p:cNvSpPr txBox="1"/>
          <p:nvPr/>
        </p:nvSpPr>
        <p:spPr>
          <a:xfrm>
            <a:off x="958215" y="10064114"/>
            <a:ext cx="23114568" cy="3016210"/>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dirty="0">
                <a:solidFill>
                  <a:schemeClr val="bg2"/>
                </a:solidFill>
              </a:rPr>
              <a:t>1</a:t>
            </a:r>
            <a:r>
              <a:rPr lang="zh-CN" altLang="en-US" dirty="0">
                <a:solidFill>
                  <a:schemeClr val="bg2"/>
                </a:solidFill>
              </a:rPr>
              <a:t>、</a:t>
            </a:r>
            <a:r>
              <a:rPr lang="zh-CN" altLang="zh-CN" dirty="0">
                <a:solidFill>
                  <a:schemeClr val="bg2"/>
                </a:solidFill>
              </a:rPr>
              <a:t>同日反向交易包含同一产品内部、以及产品和产品之间。</a:t>
            </a:r>
            <a:endParaRPr lang="en-US" altLang="zh-CN" dirty="0">
              <a:solidFill>
                <a:schemeClr val="bg2"/>
              </a:solidFill>
            </a:endParaRPr>
          </a:p>
          <a:p>
            <a:pPr>
              <a:lnSpc>
                <a:spcPct val="100000"/>
              </a:lnSpc>
            </a:pPr>
            <a:r>
              <a:rPr lang="en-US" altLang="zh-CN" dirty="0">
                <a:solidFill>
                  <a:schemeClr val="bg2"/>
                </a:solidFill>
              </a:rPr>
              <a:t>2</a:t>
            </a:r>
            <a:r>
              <a:rPr lang="zh-CN" altLang="en-US" dirty="0">
                <a:solidFill>
                  <a:schemeClr val="bg2"/>
                </a:solidFill>
              </a:rPr>
              <a:t>、</a:t>
            </a:r>
            <a:r>
              <a:rPr lang="zh-CN" altLang="zh-CN" dirty="0">
                <a:solidFill>
                  <a:schemeClr val="bg2"/>
                </a:solidFill>
              </a:rPr>
              <a:t>严格禁止的是可能导致不公平交易或者利益输送的同日反向交易。</a:t>
            </a:r>
            <a:endParaRPr lang="en-US" altLang="zh-CN" dirty="0">
              <a:solidFill>
                <a:schemeClr val="bg2"/>
              </a:solidFill>
            </a:endParaRPr>
          </a:p>
          <a:p>
            <a:pPr>
              <a:lnSpc>
                <a:spcPct val="100000"/>
              </a:lnSpc>
            </a:pPr>
            <a:r>
              <a:rPr lang="en-US" altLang="zh-CN" dirty="0">
                <a:solidFill>
                  <a:schemeClr val="bg2"/>
                </a:solidFill>
              </a:rPr>
              <a:t>3</a:t>
            </a:r>
            <a:r>
              <a:rPr lang="zh-CN" altLang="en-US" dirty="0">
                <a:solidFill>
                  <a:schemeClr val="bg2"/>
                </a:solidFill>
              </a:rPr>
              <a:t>、</a:t>
            </a:r>
            <a:r>
              <a:rPr lang="zh-CN" altLang="zh-CN" dirty="0">
                <a:solidFill>
                  <a:schemeClr val="bg2"/>
                </a:solidFill>
              </a:rPr>
              <a:t>投资策略不涉及的管理人应当建立内部制度严格控制同日反向交易的发生。</a:t>
            </a:r>
            <a:endParaRPr lang="en-US" altLang="zh-CN" dirty="0">
              <a:solidFill>
                <a:schemeClr val="bg2"/>
              </a:solidFill>
            </a:endParaRPr>
          </a:p>
          <a:p>
            <a:pPr>
              <a:lnSpc>
                <a:spcPct val="100000"/>
              </a:lnSpc>
            </a:pPr>
            <a:r>
              <a:rPr lang="en-US" altLang="zh-CN" dirty="0">
                <a:solidFill>
                  <a:schemeClr val="bg2"/>
                </a:solidFill>
              </a:rPr>
              <a:t>4</a:t>
            </a:r>
            <a:r>
              <a:rPr lang="zh-CN" altLang="en-US" dirty="0">
                <a:solidFill>
                  <a:schemeClr val="bg2"/>
                </a:solidFill>
              </a:rPr>
              <a:t>、</a:t>
            </a:r>
            <a:r>
              <a:rPr lang="zh-CN" altLang="zh-CN" dirty="0">
                <a:solidFill>
                  <a:schemeClr val="bg2"/>
                </a:solidFill>
              </a:rPr>
              <a:t>确因投资策略或者流动性等需要发生同日反向交易的，管理人应当通过建立内部制度确保</a:t>
            </a:r>
            <a:r>
              <a:rPr lang="en-US" altLang="zh-CN" dirty="0">
                <a:solidFill>
                  <a:schemeClr val="bg2"/>
                </a:solidFill>
              </a:rPr>
              <a:t>(2)</a:t>
            </a:r>
            <a:r>
              <a:rPr lang="zh-CN" altLang="zh-CN" dirty="0">
                <a:solidFill>
                  <a:schemeClr val="bg2"/>
                </a:solidFill>
              </a:rPr>
              <a:t>不会发生的前提下，留存投资决策依据及交易记录备查。</a:t>
            </a:r>
          </a:p>
        </p:txBody>
      </p:sp>
    </p:spTree>
    <p:extLst>
      <p:ext uri="{BB962C8B-B14F-4D97-AF65-F5344CB8AC3E}">
        <p14:creationId xmlns:p14="http://schemas.microsoft.com/office/powerpoint/2010/main" val="3028226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96620" y="3185592"/>
            <a:ext cx="22960676" cy="5886028"/>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245614" y="3308861"/>
            <a:ext cx="22262687" cy="5568191"/>
          </a:xfrm>
          <a:prstGeom prst="rect">
            <a:avLst/>
          </a:prstGeom>
          <a:noFill/>
        </p:spPr>
        <p:txBody>
          <a:bodyPr wrap="square" rtlCol="0">
            <a:spAutoFit/>
          </a:bodyPr>
          <a:lstStyle/>
          <a:p>
            <a:pPr algn="l">
              <a:lnSpc>
                <a:spcPct val="139000"/>
              </a:lnSpc>
            </a:pPr>
            <a:r>
              <a:rPr lang="en-US" altLang="zh-CN" sz="3200" b="1" dirty="0">
                <a:latin typeface="微软雅黑" panose="020B0503020204020204" charset="-122"/>
                <a:ea typeface="微软雅黑" panose="020B0503020204020204" charset="-122"/>
                <a:cs typeface="微软雅黑" panose="020B0503020204020204" charset="-122"/>
              </a:rPr>
              <a:t>       </a:t>
            </a:r>
            <a:r>
              <a:rPr lang="zh-CN" altLang="zh-CN" sz="3200" b="1" dirty="0">
                <a:latin typeface="微软雅黑" panose="020B0503020204020204" charset="-122"/>
                <a:ea typeface="微软雅黑" panose="020B0503020204020204" charset="-122"/>
                <a:cs typeface="微软雅黑" panose="020B0503020204020204" charset="-122"/>
              </a:rPr>
              <a:t>第三十三条</a:t>
            </a:r>
            <a:r>
              <a:rPr lang="en-US" altLang="zh-CN" sz="3200" dirty="0">
                <a:latin typeface="微软雅黑" panose="020B0503020204020204" charset="-122"/>
                <a:ea typeface="微软雅黑" panose="020B0503020204020204" charset="-122"/>
                <a:cs typeface="微软雅黑" panose="020B0503020204020204" charset="-122"/>
              </a:rPr>
              <a:t> </a:t>
            </a:r>
            <a:r>
              <a:rPr lang="zh-CN" altLang="zh-CN" sz="3200" dirty="0">
                <a:latin typeface="微软雅黑" panose="020B0503020204020204" charset="-122"/>
                <a:ea typeface="微软雅黑" panose="020B0503020204020204" charset="-122"/>
                <a:cs typeface="微软雅黑" panose="020B0503020204020204" charset="-122"/>
              </a:rPr>
              <a:t>私募基金管理人应当在风险可测、可控、可承受的前提下开展自有资金投资，建立自有资金投资管理制度和外部投资者利益绑定机制，确保自有资金投资的安全性、流动性，不得影响私募基金管理人及其所管理私募证券投资基金的正常运营。自有资金通过独立账户、私募基金或者资产管理产品等进行投资运作的，应当与私募基金管理业务有效隔离，并按要求向协会进行报送。</a:t>
            </a:r>
          </a:p>
          <a:p>
            <a:pPr algn="l">
              <a:lnSpc>
                <a:spcPct val="139000"/>
              </a:lnSpc>
            </a:pPr>
            <a:r>
              <a:rPr lang="en-US" altLang="zh-CN" sz="3200" dirty="0">
                <a:latin typeface="微软雅黑" panose="020B0503020204020204" charset="-122"/>
                <a:ea typeface="微软雅黑" panose="020B0503020204020204" charset="-122"/>
                <a:cs typeface="微软雅黑" panose="020B0503020204020204" charset="-122"/>
              </a:rPr>
              <a:t>       </a:t>
            </a:r>
            <a:r>
              <a:rPr lang="zh-CN" altLang="zh-CN" sz="3200" dirty="0">
                <a:latin typeface="微软雅黑" panose="020B0503020204020204" charset="-122"/>
                <a:ea typeface="微软雅黑" panose="020B0503020204020204" charset="-122"/>
                <a:cs typeface="微软雅黑" panose="020B0503020204020204" charset="-122"/>
              </a:rPr>
              <a:t>私募基金管理人应当公平对待自有资金投资与其管理的私募证券投资基金或者担任投资顾问的资产管理产品投资，不得利用资金、信息、技术、策略等优势为自有资金牟取不正当利益，防范利益冲突，严禁利益输送。</a:t>
            </a:r>
          </a:p>
          <a:p>
            <a:pPr algn="l">
              <a:lnSpc>
                <a:spcPct val="139000"/>
              </a:lnSpc>
            </a:pPr>
            <a:r>
              <a:rPr lang="en-US" altLang="zh-CN" sz="3200" dirty="0">
                <a:latin typeface="微软雅黑" panose="020B0503020204020204" charset="-122"/>
                <a:ea typeface="微软雅黑" panose="020B0503020204020204" charset="-122"/>
                <a:cs typeface="微软雅黑" panose="020B0503020204020204" charset="-122"/>
              </a:rPr>
              <a:t>       </a:t>
            </a:r>
            <a:r>
              <a:rPr lang="zh-CN" altLang="zh-CN" sz="3200" dirty="0">
                <a:latin typeface="微软雅黑" panose="020B0503020204020204" charset="-122"/>
                <a:ea typeface="微软雅黑" panose="020B0503020204020204" charset="-122"/>
                <a:cs typeface="微软雅黑" panose="020B0503020204020204" charset="-122"/>
              </a:rPr>
              <a:t>私募基金管理人的员工、穿透后参与实际经营的自然人股东或者合伙人、自然人实际控制人，以及前述主体实际控制的资金开展证券、私募基金等投资的，适用本条前两款要求。</a:t>
            </a:r>
            <a:endParaRPr lang="en-US" altLang="zh-CN" sz="32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958215" y="2033464"/>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管理人相关要求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管理人相关要求</a:t>
            </a:r>
          </a:p>
        </p:txBody>
      </p:sp>
      <p:sp>
        <p:nvSpPr>
          <p:cNvPr id="2" name="矩形 1">
            <a:extLst>
              <a:ext uri="{FF2B5EF4-FFF2-40B4-BE49-F238E27FC236}">
                <a16:creationId xmlns:a16="http://schemas.microsoft.com/office/drawing/2014/main" id="{D6637614-536E-3F36-C769-9D74C378D86F}"/>
              </a:ext>
            </a:extLst>
          </p:cNvPr>
          <p:cNvSpPr/>
          <p:nvPr/>
        </p:nvSpPr>
        <p:spPr>
          <a:xfrm>
            <a:off x="1390650" y="9162256"/>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C8C87D6F-4F2E-F6AD-D5C4-436C34025623}"/>
              </a:ext>
            </a:extLst>
          </p:cNvPr>
          <p:cNvSpPr txBox="1"/>
          <p:nvPr/>
        </p:nvSpPr>
        <p:spPr>
          <a:xfrm>
            <a:off x="1245614" y="10407139"/>
            <a:ext cx="21647996" cy="2308324"/>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pPr>
              <a:lnSpc>
                <a:spcPct val="100000"/>
              </a:lnSpc>
            </a:pPr>
            <a:r>
              <a:rPr lang="en-US" altLang="zh-CN" sz="3600" dirty="0">
                <a:solidFill>
                  <a:schemeClr val="bg2"/>
                </a:solidFill>
              </a:rPr>
              <a:t>1</a:t>
            </a:r>
            <a:r>
              <a:rPr lang="zh-CN" altLang="en-US" sz="3600" dirty="0">
                <a:solidFill>
                  <a:schemeClr val="bg2"/>
                </a:solidFill>
              </a:rPr>
              <a:t>、</a:t>
            </a:r>
            <a:r>
              <a:rPr lang="zh-CN" altLang="zh-CN" sz="3600" dirty="0">
                <a:solidFill>
                  <a:schemeClr val="bg2"/>
                </a:solidFill>
              </a:rPr>
              <a:t>自营产品是私募证券基金行业特有的，自营产品与资管产品之间存在天然的利益冲突</a:t>
            </a:r>
            <a:r>
              <a:rPr lang="en-US" altLang="zh-CN" sz="3600" dirty="0">
                <a:solidFill>
                  <a:schemeClr val="bg2"/>
                </a:solidFill>
              </a:rPr>
              <a:t>(</a:t>
            </a:r>
            <a:r>
              <a:rPr lang="zh-CN" altLang="zh-CN" sz="3600" dirty="0">
                <a:solidFill>
                  <a:schemeClr val="bg2"/>
                </a:solidFill>
              </a:rPr>
              <a:t>没有利益冲突的做法是分散跟投到外部投资者认购的产品中</a:t>
            </a:r>
            <a:r>
              <a:rPr lang="en-US" altLang="zh-CN" sz="3600" dirty="0">
                <a:solidFill>
                  <a:schemeClr val="bg2"/>
                </a:solidFill>
              </a:rPr>
              <a:t>)</a:t>
            </a:r>
            <a:r>
              <a:rPr lang="zh-CN" altLang="zh-CN" sz="3600" dirty="0">
                <a:solidFill>
                  <a:schemeClr val="bg2"/>
                </a:solidFill>
              </a:rPr>
              <a:t>，是否能保证履行谨慎勤勉义务，遵循投资利益优先原则。后续将逐步规范。</a:t>
            </a:r>
          </a:p>
          <a:p>
            <a:pPr>
              <a:lnSpc>
                <a:spcPct val="100000"/>
              </a:lnSpc>
            </a:pPr>
            <a:r>
              <a:rPr lang="en-US" altLang="zh-CN" sz="3600" dirty="0">
                <a:solidFill>
                  <a:schemeClr val="bg2"/>
                </a:solidFill>
              </a:rPr>
              <a:t>2</a:t>
            </a:r>
            <a:r>
              <a:rPr lang="zh-CN" altLang="zh-CN" sz="3600" dirty="0">
                <a:solidFill>
                  <a:schemeClr val="bg2"/>
                </a:solidFill>
              </a:rPr>
              <a:t>、报送要求协会后续会以通知等方式进一步明确。</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96620" y="3924300"/>
            <a:ext cx="22443440" cy="4423410"/>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378585" y="4335780"/>
            <a:ext cx="21194395" cy="3599815"/>
          </a:xfrm>
          <a:prstGeom prst="rect">
            <a:avLst/>
          </a:prstGeom>
          <a:noFill/>
        </p:spPr>
        <p:txBody>
          <a:bodyPr wrap="square" rtlCol="0">
            <a:spAutoFit/>
          </a:bodyPr>
          <a:lstStyle/>
          <a:p>
            <a:pPr indent="1080135" algn="l" eaLnBrk="1">
              <a:lnSpc>
                <a:spcPct val="150000"/>
              </a:lnSpc>
            </a:pPr>
            <a:r>
              <a:rPr lang="en-US" altLang="zh-CN" sz="3800" b="1" dirty="0" err="1">
                <a:latin typeface="微软雅黑" panose="020B0503020204020204" charset="-122"/>
                <a:ea typeface="微软雅黑" panose="020B0503020204020204" charset="-122"/>
                <a:cs typeface="微软雅黑" panose="020B0503020204020204" charset="-122"/>
              </a:rPr>
              <a:t>第三十五条</a:t>
            </a:r>
            <a:r>
              <a:rPr lang="en-US" altLang="zh-CN" sz="3800" b="1" dirty="0">
                <a:latin typeface="微软雅黑" panose="020B0503020204020204" charset="-122"/>
                <a:ea typeface="微软雅黑" panose="020B0503020204020204" charset="-122"/>
                <a:cs typeface="微软雅黑" panose="020B0503020204020204" charset="-122"/>
              </a:rPr>
              <a:t> </a:t>
            </a:r>
            <a:r>
              <a:rPr lang="en-US" altLang="zh-CN" sz="3800" dirty="0">
                <a:latin typeface="微软雅黑" panose="020B0503020204020204" charset="-122"/>
                <a:ea typeface="微软雅黑" panose="020B0503020204020204" charset="-122"/>
                <a:cs typeface="微软雅黑" panose="020B0503020204020204" charset="-122"/>
              </a:rPr>
              <a:t> 私募基金管理人应当结合市场状况和自身管理能力制定并持续更新流动性风险应急预案，明确预案触发情景、应急程序与措施等。符合一定资产管理规模以上等条件的私募证券基金管理人应当持续建立健全流动性风险监测、预警与应急处置机制，每季度至少开展一次压力测试，并按要求向协会报送。</a:t>
            </a:r>
          </a:p>
        </p:txBody>
      </p:sp>
      <p:sp>
        <p:nvSpPr>
          <p:cNvPr id="8" name="矩形 7"/>
          <p:cNvSpPr/>
          <p:nvPr/>
        </p:nvSpPr>
        <p:spPr>
          <a:xfrm>
            <a:off x="958215" y="242506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管理人相关要求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管理人相关要求</a:t>
            </a:r>
          </a:p>
        </p:txBody>
      </p:sp>
      <p:sp>
        <p:nvSpPr>
          <p:cNvPr id="2" name="矩形 1">
            <a:extLst>
              <a:ext uri="{FF2B5EF4-FFF2-40B4-BE49-F238E27FC236}">
                <a16:creationId xmlns:a16="http://schemas.microsoft.com/office/drawing/2014/main" id="{D6637614-536E-3F36-C769-9D74C378D86F}"/>
              </a:ext>
            </a:extLst>
          </p:cNvPr>
          <p:cNvSpPr/>
          <p:nvPr/>
        </p:nvSpPr>
        <p:spPr>
          <a:xfrm>
            <a:off x="1387869" y="8766810"/>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C8C87D6F-4F2E-F6AD-D5C4-436C34025623}"/>
              </a:ext>
            </a:extLst>
          </p:cNvPr>
          <p:cNvSpPr txBox="1"/>
          <p:nvPr/>
        </p:nvSpPr>
        <p:spPr>
          <a:xfrm>
            <a:off x="2878518" y="9250056"/>
            <a:ext cx="18479644" cy="4374787"/>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r>
              <a:rPr lang="zh-CN" altLang="en-US" b="0" dirty="0">
                <a:sym typeface="+mn-ea"/>
              </a:rPr>
              <a:t>每季度至少开展一次压力测试，并向协会报送；制定并持续更新流动性风险应急预案，明确预案触发情景、应急程序与措施。</a:t>
            </a:r>
            <a:endParaRPr lang="en-US" altLang="zh-CN" b="0" dirty="0">
              <a:sym typeface="+mn-ea"/>
            </a:endParaRPr>
          </a:p>
          <a:p>
            <a:r>
              <a:rPr lang="en-US" altLang="zh-CN" dirty="0">
                <a:solidFill>
                  <a:schemeClr val="bg2"/>
                </a:solidFill>
              </a:rPr>
              <a:t>1</a:t>
            </a:r>
            <a:r>
              <a:rPr lang="zh-CN" altLang="zh-CN" dirty="0">
                <a:solidFill>
                  <a:schemeClr val="bg2"/>
                </a:solidFill>
              </a:rPr>
              <a:t>、管理人应当主动建立流动性风险应急预案等制度。</a:t>
            </a:r>
          </a:p>
          <a:p>
            <a:r>
              <a:rPr lang="en-US" altLang="zh-CN" dirty="0">
                <a:solidFill>
                  <a:schemeClr val="bg2"/>
                </a:solidFill>
              </a:rPr>
              <a:t>2</a:t>
            </a:r>
            <a:r>
              <a:rPr lang="zh-CN" altLang="zh-CN" dirty="0">
                <a:solidFill>
                  <a:schemeClr val="bg2"/>
                </a:solidFill>
              </a:rPr>
              <a:t>、协会后续会以通知等方式明确管理人的条件以及报送的具体要求。规模以上建议主动建立。</a:t>
            </a:r>
          </a:p>
        </p:txBody>
      </p:sp>
    </p:spTree>
    <p:extLst>
      <p:ext uri="{BB962C8B-B14F-4D97-AF65-F5344CB8AC3E}">
        <p14:creationId xmlns:p14="http://schemas.microsoft.com/office/powerpoint/2010/main" val="226418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产品规模相关规定</a:t>
            </a:r>
            <a:endParaRPr lang="en-US" altLang="zh-CN" sz="6000" dirty="0">
              <a:latin typeface="+mn-ea"/>
            </a:endParaRPr>
          </a:p>
        </p:txBody>
      </p:sp>
      <p:sp>
        <p:nvSpPr>
          <p:cNvPr id="4" name="圆角矩形 3"/>
          <p:cNvSpPr/>
          <p:nvPr/>
        </p:nvSpPr>
        <p:spPr>
          <a:xfrm>
            <a:off x="814705" y="3688080"/>
            <a:ext cx="22809200" cy="8886190"/>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728470" y="4647078"/>
            <a:ext cx="20927060" cy="6642396"/>
          </a:xfrm>
          <a:prstGeom prst="rect">
            <a:avLst/>
          </a:prstGeom>
          <a:noFill/>
        </p:spPr>
        <p:txBody>
          <a:bodyPr wrap="square" rtlCol="0">
            <a:spAutoFit/>
          </a:bodyPr>
          <a:lstStyle/>
          <a:p>
            <a:pPr indent="1080135" algn="l" eaLnBrk="1">
              <a:lnSpc>
                <a:spcPct val="150000"/>
              </a:lnSpc>
            </a:pPr>
            <a:r>
              <a:rPr lang="en-US" altLang="zh-CN" sz="3600" b="1" dirty="0" err="1">
                <a:latin typeface="微软雅黑" panose="020B0503020204020204" charset="-122"/>
                <a:ea typeface="微软雅黑" panose="020B0503020204020204" charset="-122"/>
                <a:cs typeface="微软雅黑" panose="020B0503020204020204" charset="-122"/>
              </a:rPr>
              <a:t>第四条</a:t>
            </a:r>
            <a:r>
              <a:rPr lang="en-US" altLang="zh-CN" sz="3600" b="1" dirty="0">
                <a:latin typeface="微软雅黑" panose="020B0503020204020204" charset="-122"/>
                <a:ea typeface="微软雅黑" panose="020B0503020204020204" charset="-122"/>
                <a:cs typeface="微软雅黑" panose="020B0503020204020204" charset="-122"/>
              </a:rPr>
              <a:t>   </a:t>
            </a:r>
            <a:r>
              <a:rPr lang="en-US" altLang="zh-CN" sz="3600" dirty="0">
                <a:latin typeface="微软雅黑" panose="020B0503020204020204" charset="-122"/>
                <a:ea typeface="微软雅黑" panose="020B0503020204020204" charset="-122"/>
                <a:cs typeface="微软雅黑" panose="020B0503020204020204" charset="-122"/>
              </a:rPr>
              <a:t>私募证券投资基金的</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初始实缴募集资金规模不得低于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1000万元</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3600" dirty="0">
                <a:latin typeface="微软雅黑" panose="020B0503020204020204" charset="-122"/>
                <a:ea typeface="微软雅黑" panose="020B0503020204020204" charset="-122"/>
                <a:cs typeface="微软雅黑" panose="020B0503020204020204" charset="-122"/>
              </a:rPr>
              <a:t>不得通过投资者短期赎回基金份额等方式，规避前述实缴规模要求。</a:t>
            </a:r>
          </a:p>
          <a:p>
            <a:pPr indent="1080135" algn="l" eaLnBrk="1">
              <a:lnSpc>
                <a:spcPct val="150000"/>
              </a:lnSpc>
            </a:pP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，私募基金管理人应当在5个工作日内向投资者披露本私募证券投资基金</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上一年度日均基金资产净值</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低于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1000万元</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的条第三款的潜在影响及相关安排。</a:t>
            </a:r>
          </a:p>
          <a:p>
            <a:pPr indent="1080135" algn="l" eaLnBrk="1">
              <a:lnSpc>
                <a:spcPct val="150000"/>
              </a:lnSpc>
            </a:pP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私募证券投资基金</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上一年度日均基金资产净值</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低于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500万元</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，或者</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连续60个交易日</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出现基金资产净值低于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500万元</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情形的，应当</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停止申购</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并在5个工作日内向投资者披露；停止申购后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连续120个交易日</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基金资产净值仍低于</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500万元</a:t>
            </a:r>
            <a:r>
              <a:rPr lang="en-US" altLang="zh-CN" sz="3600" dirty="0">
                <a:solidFill>
                  <a:schemeClr val="tx1"/>
                </a:solidFill>
                <a:latin typeface="微软雅黑" panose="020B0503020204020204" charset="-122"/>
                <a:ea typeface="微软雅黑" panose="020B0503020204020204" charset="-122"/>
                <a:cs typeface="微软雅黑" panose="020B0503020204020204" charset="-122"/>
              </a:rPr>
              <a:t>的，应当进入清算程序。私募基金托管人应当配合执行并督促私募基金管理人及时按要求办理基金清算等事宜</a:t>
            </a:r>
            <a:r>
              <a:rPr lang="zh-CN" altLang="en-US" sz="3600" dirty="0">
                <a:latin typeface="微软雅黑" panose="020B0503020204020204" charset="-122"/>
                <a:ea typeface="微软雅黑" panose="020B0503020204020204" charset="-122"/>
                <a:cs typeface="微软雅黑" panose="020B0503020204020204" charset="-122"/>
              </a:rPr>
              <a:t>。</a:t>
            </a:r>
          </a:p>
        </p:txBody>
      </p:sp>
      <p:sp>
        <p:nvSpPr>
          <p:cNvPr id="8" name="矩形 7"/>
          <p:cNvSpPr/>
          <p:nvPr/>
        </p:nvSpPr>
        <p:spPr>
          <a:xfrm>
            <a:off x="958850" y="239331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产品规模相关规定</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96620" y="3924300"/>
            <a:ext cx="22443440" cy="4423410"/>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378585" y="4335780"/>
            <a:ext cx="21194395" cy="2722880"/>
          </a:xfrm>
          <a:prstGeom prst="rect">
            <a:avLst/>
          </a:prstGeom>
          <a:noFill/>
        </p:spPr>
        <p:txBody>
          <a:bodyPr wrap="square" rtlCol="0">
            <a:spAutoFit/>
          </a:bodyPr>
          <a:lstStyle/>
          <a:p>
            <a:pPr indent="1080135" algn="l" eaLnBrk="1">
              <a:lnSpc>
                <a:spcPct val="150000"/>
              </a:lnSpc>
            </a:pPr>
            <a:r>
              <a:rPr lang="en-US" altLang="zh-CN" sz="3800" b="1" dirty="0" err="1">
                <a:latin typeface="微软雅黑" panose="020B0503020204020204" charset="-122"/>
                <a:ea typeface="微软雅黑" panose="020B0503020204020204" charset="-122"/>
                <a:cs typeface="微软雅黑" panose="020B0503020204020204" charset="-122"/>
              </a:rPr>
              <a:t>第三十七条</a:t>
            </a:r>
            <a:r>
              <a:rPr lang="en-US" altLang="zh-CN" sz="3800" dirty="0">
                <a:latin typeface="微软雅黑" panose="020B0503020204020204" charset="-122"/>
                <a:ea typeface="微软雅黑" panose="020B0503020204020204" charset="-122"/>
                <a:cs typeface="微软雅黑" panose="020B0503020204020204" charset="-122"/>
              </a:rPr>
              <a:t>  符合一定资产管理规模以上等条件的私募证券基金管理人应当按要求提取风险准备金，主要用于弥补因私募基金管理人违法违规、违反合同约定、操作错误或者技术故障等给私募证券投资基金或者投资者造成的损失，具体要求由协会另行规定。</a:t>
            </a:r>
          </a:p>
        </p:txBody>
      </p:sp>
      <p:sp>
        <p:nvSpPr>
          <p:cNvPr id="8" name="矩形 7"/>
          <p:cNvSpPr/>
          <p:nvPr/>
        </p:nvSpPr>
        <p:spPr>
          <a:xfrm>
            <a:off x="958215" y="242506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管理人相关要求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管理人相关要求</a:t>
            </a:r>
          </a:p>
        </p:txBody>
      </p:sp>
      <p:sp>
        <p:nvSpPr>
          <p:cNvPr id="2" name="矩形 1">
            <a:extLst>
              <a:ext uri="{FF2B5EF4-FFF2-40B4-BE49-F238E27FC236}">
                <a16:creationId xmlns:a16="http://schemas.microsoft.com/office/drawing/2014/main" id="{2CD9EA51-8C24-873E-685F-190143C4A521}"/>
              </a:ext>
            </a:extLst>
          </p:cNvPr>
          <p:cNvSpPr/>
          <p:nvPr/>
        </p:nvSpPr>
        <p:spPr>
          <a:xfrm>
            <a:off x="2254896" y="9071450"/>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8230AC0F-71D7-F11A-371C-4C6C93272162}"/>
              </a:ext>
            </a:extLst>
          </p:cNvPr>
          <p:cNvSpPr txBox="1"/>
          <p:nvPr/>
        </p:nvSpPr>
        <p:spPr>
          <a:xfrm>
            <a:off x="2038872" y="10571379"/>
            <a:ext cx="12188536" cy="866135"/>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r>
              <a:rPr lang="zh-CN" altLang="en-US" b="0" dirty="0">
                <a:sym typeface="+mn-ea"/>
              </a:rPr>
              <a:t>提取风险准备金的具体要求由协会另行规定。</a:t>
            </a:r>
            <a:endParaRPr lang="zh-CN" altLang="en-US" b="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58215" y="4413935"/>
            <a:ext cx="22443440" cy="2645668"/>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392851" y="4787139"/>
            <a:ext cx="21194395" cy="2723823"/>
          </a:xfrm>
          <a:prstGeom prst="rect">
            <a:avLst/>
          </a:prstGeom>
          <a:noFill/>
        </p:spPr>
        <p:txBody>
          <a:bodyPr wrap="square" rtlCol="0">
            <a:spAutoFit/>
          </a:bodyPr>
          <a:lstStyle/>
          <a:p>
            <a:pPr indent="1080135" algn="l">
              <a:lnSpc>
                <a:spcPct val="150000"/>
              </a:lnSpc>
            </a:pPr>
            <a:r>
              <a:rPr lang="zh-CN" altLang="zh-CN" sz="3800" b="1" dirty="0">
                <a:latin typeface="微软雅黑" panose="020B0503020204020204" charset="-122"/>
                <a:ea typeface="微软雅黑" panose="020B0503020204020204" charset="-122"/>
                <a:cs typeface="微软雅黑" panose="020B0503020204020204" charset="-122"/>
              </a:rPr>
              <a:t>第三十九条</a:t>
            </a:r>
            <a:r>
              <a:rPr lang="en-US" altLang="zh-CN" sz="3800" b="1" dirty="0">
                <a:latin typeface="微软雅黑" panose="020B0503020204020204" charset="-122"/>
                <a:ea typeface="微软雅黑" panose="020B0503020204020204" charset="-122"/>
                <a:cs typeface="微软雅黑" panose="020B0503020204020204" charset="-122"/>
              </a:rPr>
              <a:t> </a:t>
            </a:r>
            <a:r>
              <a:rPr lang="zh-CN" altLang="zh-CN" sz="3800" dirty="0">
                <a:latin typeface="微软雅黑" panose="020B0503020204020204" charset="-122"/>
                <a:ea typeface="微软雅黑" panose="020B0503020204020204" charset="-122"/>
                <a:cs typeface="微软雅黑" panose="020B0503020204020204" charset="-122"/>
              </a:rPr>
              <a:t>私募基金管理人开展证券投资顾问业务的，应当参照本指引执行，不得通过担任投资顾问方式规避本指引相关规定。</a:t>
            </a:r>
          </a:p>
          <a:p>
            <a:pPr indent="1080135" algn="l" eaLnBrk="1">
              <a:lnSpc>
                <a:spcPct val="150000"/>
              </a:lnSpc>
            </a:pPr>
            <a:endParaRPr lang="en-US" altLang="zh-CN" sz="38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958215" y="242506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管理人相关要求</a:t>
            </a:r>
          </a:p>
        </p:txBody>
      </p:sp>
      <p:sp>
        <p:nvSpPr>
          <p:cNvPr id="10" name="标题 9"/>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管理人相关要求</a:t>
            </a:r>
          </a:p>
        </p:txBody>
      </p:sp>
      <p:sp>
        <p:nvSpPr>
          <p:cNvPr id="2" name="矩形 1">
            <a:extLst>
              <a:ext uri="{FF2B5EF4-FFF2-40B4-BE49-F238E27FC236}">
                <a16:creationId xmlns:a16="http://schemas.microsoft.com/office/drawing/2014/main" id="{2CD9EA51-8C24-873E-685F-190143C4A521}"/>
              </a:ext>
            </a:extLst>
          </p:cNvPr>
          <p:cNvSpPr/>
          <p:nvPr/>
        </p:nvSpPr>
        <p:spPr>
          <a:xfrm>
            <a:off x="2542928" y="7996241"/>
            <a:ext cx="2304406" cy="1008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8230AC0F-71D7-F11A-371C-4C6C93272162}"/>
              </a:ext>
            </a:extLst>
          </p:cNvPr>
          <p:cNvSpPr txBox="1"/>
          <p:nvPr/>
        </p:nvSpPr>
        <p:spPr>
          <a:xfrm>
            <a:off x="2110880" y="9378822"/>
            <a:ext cx="20803567" cy="1789464"/>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r>
              <a:rPr lang="zh-CN" altLang="en-US" b="0" dirty="0">
                <a:sym typeface="+mn-ea"/>
              </a:rPr>
              <a:t>投顾业务：同样参照本指引执行，</a:t>
            </a:r>
            <a:r>
              <a:rPr lang="zh-CN" altLang="zh-CN" sz="4000" dirty="0"/>
              <a:t>不得通过担任投资顾问方式规避本指引相关规定。</a:t>
            </a:r>
            <a:endParaRPr lang="en-US" altLang="zh-CN" sz="4000" dirty="0"/>
          </a:p>
          <a:p>
            <a:r>
              <a:rPr lang="zh-CN" altLang="zh-CN" dirty="0">
                <a:solidFill>
                  <a:schemeClr val="bg2"/>
                </a:solidFill>
              </a:rPr>
              <a:t>出发点是防止管理人通过投顾产品规避指引要求。</a:t>
            </a:r>
          </a:p>
        </p:txBody>
      </p:sp>
    </p:spTree>
    <p:extLst>
      <p:ext uri="{BB962C8B-B14F-4D97-AF65-F5344CB8AC3E}">
        <p14:creationId xmlns:p14="http://schemas.microsoft.com/office/powerpoint/2010/main" val="111068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ea"/>
              </a:rPr>
              <a:t>三、施行时间与过渡期安排</a:t>
            </a:r>
          </a:p>
        </p:txBody>
      </p:sp>
      <p:grpSp>
        <p:nvGrpSpPr>
          <p:cNvPr id="6" name="组合 5"/>
          <p:cNvGrpSpPr/>
          <p:nvPr/>
        </p:nvGrpSpPr>
        <p:grpSpPr>
          <a:xfrm>
            <a:off x="73025" y="5461000"/>
            <a:ext cx="24236680" cy="4300220"/>
            <a:chOff x="0" y="5311"/>
            <a:chExt cx="38168" cy="6772"/>
          </a:xfrm>
        </p:grpSpPr>
        <p:grpSp>
          <p:nvGrpSpPr>
            <p:cNvPr id="42" name="组合 41"/>
            <p:cNvGrpSpPr/>
            <p:nvPr/>
          </p:nvGrpSpPr>
          <p:grpSpPr>
            <a:xfrm>
              <a:off x="0" y="5311"/>
              <a:ext cx="38169" cy="6773"/>
              <a:chOff x="170694" y="177982"/>
              <a:chExt cx="3936004" cy="781165"/>
            </a:xfrm>
          </p:grpSpPr>
          <p:sp>
            <p:nvSpPr>
              <p:cNvPr id="44" name="等腰三角形 43"/>
              <p:cNvSpPr/>
              <p:nvPr/>
            </p:nvSpPr>
            <p:spPr>
              <a:xfrm>
                <a:off x="1233863" y="177982"/>
                <a:ext cx="355284" cy="3565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7" name="平行四边形 46"/>
              <p:cNvSpPr/>
              <p:nvPr/>
            </p:nvSpPr>
            <p:spPr>
              <a:xfrm>
                <a:off x="376965" y="178257"/>
                <a:ext cx="1036076" cy="779005"/>
              </a:xfrm>
              <a:prstGeom prst="parallelogram">
                <a:avLst>
                  <a:gd name="adj" fmla="val 4820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sp>
          <p:nvSpPr>
            <p:cNvPr id="3" name="文本框 2"/>
            <p:cNvSpPr txBox="1"/>
            <p:nvPr/>
          </p:nvSpPr>
          <p:spPr>
            <a:xfrm>
              <a:off x="12623" y="8037"/>
              <a:ext cx="21304" cy="1307"/>
            </a:xfrm>
            <a:prstGeom prst="rect">
              <a:avLst/>
            </a:prstGeom>
            <a:noFill/>
          </p:spPr>
          <p:txBody>
            <a:bodyPr wrap="square" rtlCol="0">
              <a:spAutoFit/>
            </a:bodyPr>
            <a:lstStyle/>
            <a:p>
              <a:pPr algn="l"/>
              <a:r>
                <a:rPr lang="en-US" altLang="zh-CN" sz="4800" b="1" dirty="0" err="1">
                  <a:solidFill>
                    <a:schemeClr val="bg1"/>
                  </a:solidFill>
                  <a:latin typeface="微软雅黑" panose="020B0503020204020204" charset="-122"/>
                  <a:ea typeface="微软雅黑" panose="020B0503020204020204" charset="-122"/>
                  <a:cs typeface="微软雅黑" panose="020B0503020204020204" charset="-122"/>
                </a:rPr>
                <a:t>第四十二条</a:t>
              </a:r>
              <a:r>
                <a:rPr lang="en-US" altLang="zh-CN" sz="4800" dirty="0">
                  <a:solidFill>
                    <a:schemeClr val="bg1"/>
                  </a:solidFill>
                  <a:latin typeface="微软雅黑" panose="020B0503020204020204" charset="-122"/>
                  <a:ea typeface="微软雅黑" panose="020B0503020204020204" charset="-122"/>
                  <a:cs typeface="微软雅黑" panose="020B0503020204020204" charset="-122"/>
                </a:rPr>
                <a:t>  本指引自</a:t>
              </a:r>
              <a:r>
                <a:rPr lang="en-US" altLang="zh-CN" sz="4800" dirty="0">
                  <a:solidFill>
                    <a:srgbClr val="C00000"/>
                  </a:solidFill>
                  <a:latin typeface="微软雅黑" panose="020B0503020204020204" charset="-122"/>
                  <a:ea typeface="微软雅黑" panose="020B0503020204020204" charset="-122"/>
                  <a:cs typeface="微软雅黑" panose="020B0503020204020204" charset="-122"/>
                </a:rPr>
                <a:t>2024年8月1日</a:t>
              </a:r>
              <a:r>
                <a:rPr lang="en-US" altLang="zh-CN" sz="4800" dirty="0">
                  <a:solidFill>
                    <a:schemeClr val="bg1"/>
                  </a:solidFill>
                  <a:latin typeface="微软雅黑" panose="020B0503020204020204" charset="-122"/>
                  <a:ea typeface="微软雅黑" panose="020B0503020204020204" charset="-122"/>
                  <a:cs typeface="微软雅黑" panose="020B0503020204020204" charset="-122"/>
                </a:rPr>
                <a:t>起施行。</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ea"/>
              </a:rPr>
              <a:t>三、施行时间与过渡期安排</a:t>
            </a:r>
          </a:p>
        </p:txBody>
      </p:sp>
      <p:sp>
        <p:nvSpPr>
          <p:cNvPr id="17" name="文本框 16">
            <a:extLst>
              <a:ext uri="{FF2B5EF4-FFF2-40B4-BE49-F238E27FC236}">
                <a16:creationId xmlns:a16="http://schemas.microsoft.com/office/drawing/2014/main" id="{5AE537B1-13C7-4696-892D-23C9F7AAE4E2}"/>
              </a:ext>
            </a:extLst>
          </p:cNvPr>
          <p:cNvSpPr txBox="1"/>
          <p:nvPr/>
        </p:nvSpPr>
        <p:spPr>
          <a:xfrm>
            <a:off x="1737956" y="4625752"/>
            <a:ext cx="20803567" cy="2620461"/>
          </a:xfrm>
          <a:prstGeom prst="rect">
            <a:avLst/>
          </a:prstGeom>
          <a:noFill/>
        </p:spPr>
        <p:txBody>
          <a:bodyPr wrap="square" rtlCol="0">
            <a:spAutoFit/>
          </a:bodyPr>
          <a:lstStyle>
            <a:defPPr marL="0" marR="0" indent="0" algn="l" defTabSz="904875" rtl="0" fontAlgn="auto" latinLnBrk="1" hangingPunct="0">
              <a:lnSpc>
                <a:spcPct val="100000"/>
              </a:lnSpc>
              <a:spcBef>
                <a:spcPts val="0"/>
              </a:spcBef>
              <a:spcAft>
                <a:spcPts val="0"/>
              </a:spcAft>
              <a:buClrTx/>
              <a:buSzTx/>
              <a:buFontTx/>
              <a:buNone/>
              <a:defRPr kumimoji="0" sz="2200" b="0" i="0" u="none" strike="noStrike" cap="none" spc="0" normalizeH="0" baseline="0">
                <a:ln>
                  <a:noFill/>
                </a:ln>
                <a:solidFill>
                  <a:srgbClr val="000000"/>
                </a:solidFill>
                <a:effectLst/>
                <a:uFillTx/>
              </a:defRPr>
            </a:defPPr>
            <a:lvl1pPr indent="1080135" algn="l" eaLnBrk="1">
              <a:lnSpc>
                <a:spcPct val="150000"/>
              </a:lnSpc>
              <a:defRPr sz="3800" b="1">
                <a:latin typeface="微软雅黑" panose="020B0503020204020204" charset="-122"/>
                <a:ea typeface="微软雅黑" panose="020B0503020204020204" charset="-122"/>
                <a:cs typeface="微软雅黑" panose="020B0503020204020204" charset="-122"/>
              </a:defRPr>
            </a:lvl1pPr>
          </a:lstStyle>
          <a:p>
            <a:r>
              <a:rPr lang="en-US" altLang="zh-CN" dirty="0">
                <a:solidFill>
                  <a:schemeClr val="tx1"/>
                </a:solidFill>
              </a:rPr>
              <a:t>2024</a:t>
            </a:r>
            <a:r>
              <a:rPr lang="zh-CN" altLang="en-US" dirty="0">
                <a:solidFill>
                  <a:schemeClr val="tx1"/>
                </a:solidFill>
              </a:rPr>
              <a:t>年</a:t>
            </a:r>
            <a:r>
              <a:rPr lang="en-US" altLang="zh-CN" dirty="0">
                <a:solidFill>
                  <a:schemeClr val="tx1"/>
                </a:solidFill>
              </a:rPr>
              <a:t>8</a:t>
            </a:r>
            <a:r>
              <a:rPr lang="zh-CN" altLang="zh-CN" dirty="0">
                <a:solidFill>
                  <a:schemeClr val="tx1"/>
                </a:solidFill>
              </a:rPr>
              <a:t>月</a:t>
            </a:r>
            <a:r>
              <a:rPr lang="en-US" altLang="zh-CN" dirty="0">
                <a:solidFill>
                  <a:schemeClr val="tx1"/>
                </a:solidFill>
              </a:rPr>
              <a:t>1</a:t>
            </a:r>
            <a:r>
              <a:rPr lang="zh-CN" altLang="zh-CN" dirty="0">
                <a:solidFill>
                  <a:schemeClr val="tx1"/>
                </a:solidFill>
              </a:rPr>
              <a:t>日后完成备案的产品应当符合《运作指引》规定，意味着如果在</a:t>
            </a:r>
            <a:r>
              <a:rPr lang="en-US" altLang="zh-CN" dirty="0">
                <a:solidFill>
                  <a:schemeClr val="tx1"/>
                </a:solidFill>
              </a:rPr>
              <a:t>8</a:t>
            </a:r>
            <a:r>
              <a:rPr lang="zh-CN" altLang="zh-CN" dirty="0">
                <a:solidFill>
                  <a:schemeClr val="tx1"/>
                </a:solidFill>
              </a:rPr>
              <a:t>月</a:t>
            </a:r>
            <a:r>
              <a:rPr lang="en-US" altLang="zh-CN" dirty="0">
                <a:solidFill>
                  <a:schemeClr val="tx1"/>
                </a:solidFill>
              </a:rPr>
              <a:t>1</a:t>
            </a:r>
            <a:r>
              <a:rPr lang="zh-CN" altLang="zh-CN" dirty="0">
                <a:solidFill>
                  <a:schemeClr val="tx1"/>
                </a:solidFill>
              </a:rPr>
              <a:t>日前卡点提交的产品，若在</a:t>
            </a:r>
            <a:r>
              <a:rPr lang="en-US" altLang="zh-CN" dirty="0">
                <a:solidFill>
                  <a:schemeClr val="tx1"/>
                </a:solidFill>
              </a:rPr>
              <a:t>8</a:t>
            </a:r>
            <a:r>
              <a:rPr lang="zh-CN" altLang="zh-CN" dirty="0">
                <a:solidFill>
                  <a:schemeClr val="tx1"/>
                </a:solidFill>
              </a:rPr>
              <a:t>月</a:t>
            </a:r>
            <a:r>
              <a:rPr lang="en-US" altLang="zh-CN" dirty="0">
                <a:solidFill>
                  <a:schemeClr val="tx1"/>
                </a:solidFill>
              </a:rPr>
              <a:t>1</a:t>
            </a:r>
            <a:r>
              <a:rPr lang="zh-CN" altLang="zh-CN" dirty="0">
                <a:solidFill>
                  <a:schemeClr val="tx1"/>
                </a:solidFill>
              </a:rPr>
              <a:t>日还没备案通过，可能面临被退回按照《运作指引》要求修改合同，建议</a:t>
            </a:r>
            <a:r>
              <a:rPr lang="zh-CN" altLang="en-US" dirty="0">
                <a:solidFill>
                  <a:schemeClr val="tx1"/>
                </a:solidFill>
              </a:rPr>
              <a:t>管理人提前</a:t>
            </a:r>
            <a:r>
              <a:rPr lang="zh-CN" altLang="zh-CN" dirty="0">
                <a:solidFill>
                  <a:schemeClr val="tx1"/>
                </a:solidFill>
              </a:rPr>
              <a:t>规划。</a:t>
            </a:r>
          </a:p>
        </p:txBody>
      </p:sp>
      <p:sp>
        <p:nvSpPr>
          <p:cNvPr id="6" name="Shape 3883">
            <a:extLst>
              <a:ext uri="{FF2B5EF4-FFF2-40B4-BE49-F238E27FC236}">
                <a16:creationId xmlns:a16="http://schemas.microsoft.com/office/drawing/2014/main" id="{B18C715E-2181-46DE-B3FF-B6A81F17F9A1}"/>
              </a:ext>
            </a:extLst>
          </p:cNvPr>
          <p:cNvSpPr/>
          <p:nvPr/>
        </p:nvSpPr>
        <p:spPr>
          <a:xfrm>
            <a:off x="2038872" y="3263004"/>
            <a:ext cx="5544616" cy="864096"/>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lnSpc>
                <a:spcPct val="13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ea"/>
              </a:rPr>
              <a:t>三、施行时间与过渡期安排</a:t>
            </a:r>
          </a:p>
        </p:txBody>
      </p:sp>
      <p:sp>
        <p:nvSpPr>
          <p:cNvPr id="28" name="矩形 27"/>
          <p:cNvSpPr/>
          <p:nvPr/>
        </p:nvSpPr>
        <p:spPr>
          <a:xfrm>
            <a:off x="5529580" y="2341880"/>
            <a:ext cx="16261080" cy="2206197"/>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sz="4400">
              <a:latin typeface="微软雅黑" panose="020B0503020204020204" charset="-122"/>
              <a:ea typeface="微软雅黑" panose="020B0503020204020204" charset="-122"/>
            </a:endParaRPr>
          </a:p>
        </p:txBody>
      </p:sp>
      <p:sp>
        <p:nvSpPr>
          <p:cNvPr id="30" name="六边形 29"/>
          <p:cNvSpPr/>
          <p:nvPr/>
        </p:nvSpPr>
        <p:spPr>
          <a:xfrm>
            <a:off x="818515" y="5094952"/>
            <a:ext cx="2876550" cy="2511425"/>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4400" b="1" dirty="0">
                <a:latin typeface="微软雅黑" panose="020B0503020204020204" charset="-122"/>
                <a:ea typeface="微软雅黑" panose="020B0503020204020204" charset="-122"/>
              </a:rPr>
              <a:t>提示</a:t>
            </a:r>
          </a:p>
        </p:txBody>
      </p:sp>
      <p:cxnSp>
        <p:nvCxnSpPr>
          <p:cNvPr id="31" name="直接箭头连接符 30"/>
          <p:cNvCxnSpPr>
            <a:cxnSpLocks/>
            <a:stCxn id="30" idx="5"/>
            <a:endCxn id="28" idx="1"/>
          </p:cNvCxnSpPr>
          <p:nvPr/>
        </p:nvCxnSpPr>
        <p:spPr>
          <a:xfrm flipV="1">
            <a:off x="3067209" y="3444979"/>
            <a:ext cx="2462371" cy="164997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cxnSpLocks/>
            <a:stCxn id="30" idx="1"/>
            <a:endCxn id="38" idx="1"/>
          </p:cNvCxnSpPr>
          <p:nvPr/>
        </p:nvCxnSpPr>
        <p:spPr>
          <a:xfrm>
            <a:off x="3067209" y="7606376"/>
            <a:ext cx="2576036" cy="1404577"/>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715000" y="2341880"/>
            <a:ext cx="15810865" cy="1695146"/>
          </a:xfrm>
          <a:prstGeom prst="rect">
            <a:avLst/>
          </a:prstGeom>
          <a:noFill/>
        </p:spPr>
        <p:txBody>
          <a:bodyPr wrap="square" lIns="68584" tIns="34291" rIns="68584" bIns="34291" rtlCol="0">
            <a:spAutoFit/>
          </a:bodyPr>
          <a:lstStyle/>
          <a:p>
            <a:pPr indent="457200" algn="l" eaLnBrk="1">
              <a:lnSpc>
                <a:spcPct val="130000"/>
              </a:lnSpc>
            </a:pPr>
            <a:r>
              <a:rPr lang="en-US" altLang="zh-CN" sz="2400" dirty="0">
                <a:solidFill>
                  <a:schemeClr val="tx1"/>
                </a:solidFill>
                <a:latin typeface="微软雅黑" panose="020B0503020204020204" charset="-122"/>
                <a:ea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rPr>
              <a:t>1.</a:t>
            </a:r>
            <a:r>
              <a:rPr lang="en-US" altLang="zh-CN" sz="2800" dirty="0">
                <a:solidFill>
                  <a:schemeClr val="tx1"/>
                </a:solidFill>
                <a:latin typeface="微软雅黑" panose="020B0503020204020204" charset="-122"/>
                <a:ea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rPr>
              <a:t>不满足第十二条、第十三条、第十五条、第十六条、第十九条的的存量基金，过渡期至为24个月，相关基金在过渡期内可正常开放申赎、正常投资运作；过渡期后仍不符合相关规定的，可继续投资运作至合同到期，但不得新增募集、不得展期，不强制要求调仓或者卖出。</a:t>
            </a:r>
          </a:p>
        </p:txBody>
      </p:sp>
      <p:sp>
        <p:nvSpPr>
          <p:cNvPr id="38" name="矩形 37"/>
          <p:cNvSpPr/>
          <p:nvPr/>
        </p:nvSpPr>
        <p:spPr>
          <a:xfrm>
            <a:off x="5643245" y="7691353"/>
            <a:ext cx="16106140" cy="2639200"/>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sz="4400">
              <a:latin typeface="微软雅黑" panose="020B0503020204020204" charset="-122"/>
              <a:ea typeface="微软雅黑" panose="020B0503020204020204" charset="-122"/>
            </a:endParaRPr>
          </a:p>
        </p:txBody>
      </p:sp>
      <p:sp>
        <p:nvSpPr>
          <p:cNvPr id="40" name="TextBox 39"/>
          <p:cNvSpPr txBox="1"/>
          <p:nvPr/>
        </p:nvSpPr>
        <p:spPr>
          <a:xfrm>
            <a:off x="5858510" y="7872962"/>
            <a:ext cx="16117570" cy="2255299"/>
          </a:xfrm>
          <a:prstGeom prst="rect">
            <a:avLst/>
          </a:prstGeom>
          <a:noFill/>
        </p:spPr>
        <p:txBody>
          <a:bodyPr wrap="square" lIns="68584" tIns="34291" rIns="68584" bIns="34291" rtlCol="0">
            <a:spAutoFit/>
          </a:bodyPr>
          <a:lstStyle/>
          <a:p>
            <a:pPr indent="457200" algn="l" eaLnBrk="1">
              <a:lnSpc>
                <a:spcPct val="130000"/>
              </a:lnSpc>
            </a:pPr>
            <a:r>
              <a:rPr lang="en-US" altLang="zh-CN" sz="2800" dirty="0">
                <a:solidFill>
                  <a:schemeClr val="tx1"/>
                </a:solidFill>
                <a:latin typeface="微软雅黑" panose="020B0503020204020204" charset="-122"/>
                <a:ea typeface="微软雅黑" panose="020B0503020204020204" charset="-122"/>
              </a:rPr>
              <a:t> </a:t>
            </a:r>
            <a:r>
              <a:rPr sz="2800" dirty="0">
                <a:solidFill>
                  <a:schemeClr val="tx1"/>
                </a:solidFill>
                <a:latin typeface="微软雅黑" panose="020B0503020204020204" charset="-122"/>
                <a:ea typeface="微软雅黑" panose="020B0503020204020204" charset="-122"/>
              </a:rPr>
              <a:t>3.</a:t>
            </a:r>
            <a:r>
              <a:rPr lang="en-US" sz="2800" dirty="0">
                <a:solidFill>
                  <a:schemeClr val="tx1"/>
                </a:solidFill>
                <a:latin typeface="微软雅黑" panose="020B0503020204020204" charset="-122"/>
                <a:ea typeface="微软雅黑" panose="020B0503020204020204" charset="-122"/>
              </a:rPr>
              <a:t> </a:t>
            </a:r>
            <a:r>
              <a:rPr sz="2800" dirty="0">
                <a:solidFill>
                  <a:schemeClr val="tx1"/>
                </a:solidFill>
                <a:latin typeface="微软雅黑" panose="020B0503020204020204" charset="-122"/>
                <a:ea typeface="微软雅黑" panose="020B0503020204020204" charset="-122"/>
              </a:rPr>
              <a:t>涉及《运作指引》要求的基金合同条款发生变更的，变更后的条款应符合《运作指引》要求；过渡期内基金合同存续期限发生变化的，应当修改基金合同并约定在《运作指引》施行24个月内符合要求；无固定存续期限的私募证券投资基金，应当在《运作指引》施行24个月内按照《运作指引》要求及协会规定修改基金合同，到期未整改的，不得新增募集规模，不得新增投资者。</a:t>
            </a:r>
            <a:r>
              <a:rPr lang="en-US" altLang="zh-CN" sz="2800" dirty="0">
                <a:solidFill>
                  <a:schemeClr val="tx1"/>
                </a:solidFill>
                <a:latin typeface="微软雅黑" panose="020B0503020204020204" charset="-122"/>
                <a:ea typeface="微软雅黑" panose="020B0503020204020204" charset="-122"/>
              </a:rPr>
              <a:t>    </a:t>
            </a:r>
          </a:p>
        </p:txBody>
      </p:sp>
      <p:sp>
        <p:nvSpPr>
          <p:cNvPr id="4" name="矩形 3"/>
          <p:cNvSpPr/>
          <p:nvPr/>
        </p:nvSpPr>
        <p:spPr>
          <a:xfrm>
            <a:off x="5498465" y="5079127"/>
            <a:ext cx="16231870" cy="1975486"/>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sz="4400">
              <a:latin typeface="微软雅黑" panose="020B0503020204020204" charset="-122"/>
              <a:ea typeface="微软雅黑" panose="020B0503020204020204" charset="-122"/>
            </a:endParaRPr>
          </a:p>
        </p:txBody>
      </p:sp>
      <p:sp>
        <p:nvSpPr>
          <p:cNvPr id="7" name="TextBox 33"/>
          <p:cNvSpPr txBox="1"/>
          <p:nvPr/>
        </p:nvSpPr>
        <p:spPr>
          <a:xfrm>
            <a:off x="5567045" y="5491241"/>
            <a:ext cx="16116935" cy="1134993"/>
          </a:xfrm>
          <a:prstGeom prst="rect">
            <a:avLst/>
          </a:prstGeom>
          <a:noFill/>
        </p:spPr>
        <p:txBody>
          <a:bodyPr wrap="square" lIns="68584" tIns="34291" rIns="68584" bIns="34291" rtlCol="0">
            <a:spAutoFit/>
          </a:bodyPr>
          <a:lstStyle/>
          <a:p>
            <a:pPr indent="457200" algn="l" eaLnBrk="1">
              <a:lnSpc>
                <a:spcPct val="130000"/>
              </a:lnSpc>
            </a:pPr>
            <a:r>
              <a:rPr lang="en-US" altLang="zh-CN" sz="2800" dirty="0">
                <a:solidFill>
                  <a:schemeClr val="tx1"/>
                </a:solidFill>
                <a:latin typeface="微软雅黑" panose="020B0503020204020204" charset="-122"/>
                <a:ea typeface="微软雅黑" panose="020B0503020204020204" charset="-122"/>
              </a:rPr>
              <a:t> </a:t>
            </a:r>
            <a:r>
              <a:rPr sz="2800" dirty="0">
                <a:solidFill>
                  <a:schemeClr val="tx1"/>
                </a:solidFill>
                <a:latin typeface="微软雅黑" panose="020B0503020204020204" charset="-122"/>
                <a:ea typeface="微软雅黑" panose="020B0503020204020204" charset="-122"/>
              </a:rPr>
              <a:t>2.</a:t>
            </a:r>
            <a:r>
              <a:rPr lang="en-US" sz="2800" dirty="0">
                <a:solidFill>
                  <a:schemeClr val="tx1"/>
                </a:solidFill>
                <a:latin typeface="微软雅黑" panose="020B0503020204020204" charset="-122"/>
                <a:ea typeface="微软雅黑" panose="020B0503020204020204" charset="-122"/>
              </a:rPr>
              <a:t> </a:t>
            </a:r>
            <a:r>
              <a:rPr sz="2800" dirty="0">
                <a:solidFill>
                  <a:schemeClr val="tx1"/>
                </a:solidFill>
                <a:latin typeface="微软雅黑" panose="020B0503020204020204" charset="-122"/>
                <a:ea typeface="微软雅黑" panose="020B0503020204020204" charset="-122"/>
              </a:rPr>
              <a:t>不满足第十七条的存量基金，无过渡期安排，该类产品不得新增投资者，不得展期，除因追加保证金需要募集外不得新增募集规模，合同到期后进行清算</a:t>
            </a:r>
          </a:p>
        </p:txBody>
      </p:sp>
      <p:cxnSp>
        <p:nvCxnSpPr>
          <p:cNvPr id="8" name="直接箭头连接符 7"/>
          <p:cNvCxnSpPr/>
          <p:nvPr/>
        </p:nvCxnSpPr>
        <p:spPr>
          <a:xfrm flipV="1">
            <a:off x="3695065" y="5842519"/>
            <a:ext cx="1871980" cy="43243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991428" y="1961784"/>
            <a:ext cx="1059815" cy="10636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rPr>
              <a:t>1</a:t>
            </a:r>
          </a:p>
        </p:txBody>
      </p:sp>
      <p:sp>
        <p:nvSpPr>
          <p:cNvPr id="9" name="椭圆 8"/>
          <p:cNvSpPr/>
          <p:nvPr/>
        </p:nvSpPr>
        <p:spPr>
          <a:xfrm>
            <a:off x="4991428" y="4697760"/>
            <a:ext cx="1059815" cy="10636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rPr>
              <a:t>2</a:t>
            </a:r>
          </a:p>
        </p:txBody>
      </p:sp>
      <p:sp>
        <p:nvSpPr>
          <p:cNvPr id="10" name="椭圆 9"/>
          <p:cNvSpPr/>
          <p:nvPr/>
        </p:nvSpPr>
        <p:spPr>
          <a:xfrm>
            <a:off x="5063183" y="7362056"/>
            <a:ext cx="1059815" cy="10636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bg1"/>
                </a:solidFill>
              </a:rPr>
              <a:t>3</a:t>
            </a:r>
          </a:p>
        </p:txBody>
      </p:sp>
      <p:sp>
        <p:nvSpPr>
          <p:cNvPr id="20" name="矩形 19">
            <a:extLst>
              <a:ext uri="{FF2B5EF4-FFF2-40B4-BE49-F238E27FC236}">
                <a16:creationId xmlns:a16="http://schemas.microsoft.com/office/drawing/2014/main" id="{E8AECE63-9547-4DB5-9395-71CB8C569AD5}"/>
              </a:ext>
            </a:extLst>
          </p:cNvPr>
          <p:cNvSpPr/>
          <p:nvPr/>
        </p:nvSpPr>
        <p:spPr>
          <a:xfrm>
            <a:off x="2238986" y="10705201"/>
            <a:ext cx="20677904" cy="2601546"/>
          </a:xfrm>
          <a:prstGeom prst="rect">
            <a:avLst/>
          </a:prstGeom>
        </p:spPr>
        <p:txBody>
          <a:bodyPr wrap="square">
            <a:spAutoFit/>
          </a:bodyPr>
          <a:lstStyle/>
          <a:p>
            <a:pPr indent="720000" algn="just">
              <a:lnSpc>
                <a:spcPct val="150000"/>
              </a:lnSpc>
            </a:pP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、判断是否整改为</a:t>
            </a: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符合</a:t>
            </a: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相关要求，</a:t>
            </a:r>
            <a:r>
              <a:rPr lang="zh-CN" altLang="zh-CN" sz="2800" b="1" kern="100" dirty="0">
                <a:solidFill>
                  <a:srgbClr val="002060"/>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以合同条款发生变更且实际投资比例</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符合《运作指引》要求作为标准。</a:t>
            </a:r>
            <a:endParaRPr lang="zh-CN"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720000" algn="just">
              <a:lnSpc>
                <a:spcPct val="150000"/>
              </a:lnSpc>
            </a:pP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、条款本身不强制要求调仓及改合同。不符合规定的存续产品，由托管人控住三个</a:t>
            </a: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不得</a:t>
            </a: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，允许自然消化。</a:t>
            </a:r>
            <a:endParaRPr lang="zh-CN"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indent="720000" algn="just">
              <a:lnSpc>
                <a:spcPct val="150000"/>
              </a:lnSpc>
            </a:pPr>
            <a:r>
              <a:rPr lang="en-US"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、关于</a:t>
            </a:r>
            <a:r>
              <a:rPr lang="zh-CN" altLang="zh-CN" sz="2800" b="1" kern="100" dirty="0">
                <a:solidFill>
                  <a:srgbClr val="002060"/>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债券投资、</a:t>
            </a:r>
            <a:r>
              <a:rPr lang="en-US" altLang="zh-CN" sz="2800" b="1" kern="100" dirty="0">
                <a:solidFill>
                  <a:srgbClr val="002060"/>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DMA</a:t>
            </a:r>
            <a:r>
              <a:rPr lang="zh-CN" altLang="zh-CN" sz="2800" b="1" kern="100" dirty="0">
                <a:solidFill>
                  <a:srgbClr val="002060"/>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及雪球等前期备案口径，属于风险控制措施，继续执行，与《运作指引》并行，不冲突</a:t>
            </a:r>
            <a:r>
              <a:rPr lang="zh-CN" altLang="zh-CN" sz="2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。管理人及托管机构要继续严格按照相关口径要求执行，托管人不得配合管理人规避相关要求。</a:t>
            </a:r>
            <a:endParaRPr lang="zh-CN" altLang="zh-CN" sz="24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Shape 3883">
            <a:extLst>
              <a:ext uri="{FF2B5EF4-FFF2-40B4-BE49-F238E27FC236}">
                <a16:creationId xmlns:a16="http://schemas.microsoft.com/office/drawing/2014/main" id="{CA068E67-20BB-4645-BF1B-2D1C3882FB19}"/>
              </a:ext>
            </a:extLst>
          </p:cNvPr>
          <p:cNvSpPr/>
          <p:nvPr/>
        </p:nvSpPr>
        <p:spPr>
          <a:xfrm>
            <a:off x="801792" y="10916930"/>
            <a:ext cx="1479536" cy="1784031"/>
          </a:xfrm>
          <a:prstGeom prst="roundRect">
            <a:avLst>
              <a:gd name="adj" fmla="val 50000"/>
            </a:avLst>
          </a:prstGeom>
          <a:solidFill>
            <a:schemeClr val="bg2">
              <a:lumMod val="75000"/>
            </a:schemeClr>
          </a:solidFill>
          <a:ln w="12700" cap="flat">
            <a:noFill/>
            <a:miter lim="400000"/>
          </a:ln>
          <a:effectLst/>
        </p:spPr>
        <p:txBody>
          <a:bodyPr wrap="square" lIns="14288" tIns="14288" rIns="14288" bIns="14288" numCol="1" anchor="ctr">
            <a:noAutofit/>
          </a:bodyPr>
          <a:lstStyle/>
          <a:p>
            <a:pPr lvl="0">
              <a:lnSpc>
                <a:spcPct val="13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关注要点</a:t>
            </a:r>
            <a:endParaRPr lang="en-US" altLang="zh-CN" sz="32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445658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p:cNvSpPr/>
          <p:nvPr/>
        </p:nvSpPr>
        <p:spPr>
          <a:xfrm>
            <a:off x="-50800" y="3557495"/>
            <a:ext cx="24485600" cy="5740402"/>
          </a:xfrm>
          <a:prstGeom prst="rect">
            <a:avLst/>
          </a:prstGeom>
          <a:solidFill>
            <a:srgbClr val="002060"/>
          </a:solidFill>
          <a:ln w="12700">
            <a:miter lim="400000"/>
          </a:ln>
        </p:spPr>
        <p:txBody>
          <a:bodyPr lIns="0" tIns="0" rIns="0" bIns="0" anchor="ctr"/>
          <a:lstStyle/>
          <a:p>
            <a:pPr>
              <a:defRPr sz="3200">
                <a:solidFill>
                  <a:srgbClr val="0D2B7C"/>
                </a:solidFill>
                <a:latin typeface="Helvetica Neue Medium"/>
                <a:ea typeface="Helvetica Neue Medium"/>
                <a:cs typeface="Helvetica Neue Medium"/>
                <a:sym typeface="Helvetica Neue Medium"/>
              </a:defRPr>
            </a:pPr>
            <a:endParaRPr/>
          </a:p>
        </p:txBody>
      </p:sp>
      <p:sp>
        <p:nvSpPr>
          <p:cNvPr id="131" name="THANKS！"/>
          <p:cNvSpPr txBox="1"/>
          <p:nvPr/>
        </p:nvSpPr>
        <p:spPr>
          <a:xfrm>
            <a:off x="8413345" y="5222781"/>
            <a:ext cx="8929113" cy="2409701"/>
          </a:xfrm>
          <a:prstGeom prst="rect">
            <a:avLst/>
          </a:prstGeom>
          <a:ln w="12700">
            <a:miter lim="400000"/>
          </a:ln>
        </p:spPr>
        <p:txBody>
          <a:bodyPr wrap="none" lIns="50198" tIns="50198" rIns="50198" bIns="50198" anchor="ctr">
            <a:spAutoFit/>
          </a:bodyPr>
          <a:lstStyle>
            <a:lvl1pPr>
              <a:defRPr sz="15000" spc="1200">
                <a:solidFill>
                  <a:srgbClr val="343534"/>
                </a:solidFill>
                <a:latin typeface="思源黑体 CN Medium" panose="020B0600000000000000" charset="-122"/>
                <a:ea typeface="思源黑体 CN Medium" panose="020B0600000000000000" charset="-122"/>
                <a:cs typeface="思源黑体 CN Medium" panose="020B0600000000000000" charset="-122"/>
                <a:sym typeface="思源黑体 CN Medium" panose="020B0600000000000000" charset="-122"/>
              </a:defRPr>
            </a:lvl1pPr>
          </a:lstStyle>
          <a:p>
            <a:r>
              <a:rPr b="1" dirty="0">
                <a:solidFill>
                  <a:schemeClr val="bg1"/>
                </a:solidFill>
              </a:rPr>
              <a:t>THANKS！</a:t>
            </a:r>
          </a:p>
        </p:txBody>
      </p:sp>
      <p:pic>
        <p:nvPicPr>
          <p:cNvPr id="132" name="辅助图-02.png" descr="辅助图-02.png"/>
          <p:cNvPicPr>
            <a:picLocks noChangeAspect="1"/>
          </p:cNvPicPr>
          <p:nvPr/>
        </p:nvPicPr>
        <p:blipFill>
          <a:blip r:embed="rId2"/>
          <a:stretch>
            <a:fillRect/>
          </a:stretch>
        </p:blipFill>
        <p:spPr>
          <a:xfrm>
            <a:off x="-25389" y="13238018"/>
            <a:ext cx="24434806" cy="482768"/>
          </a:xfrm>
          <a:prstGeom prst="rect">
            <a:avLst/>
          </a:prstGeom>
          <a:ln w="12700">
            <a:miter lim="400000"/>
            <a:headEnd/>
            <a:tailEnd/>
          </a:ln>
        </p:spPr>
      </p:pic>
      <p:pic>
        <p:nvPicPr>
          <p:cNvPr id="133" name="logo_画板 1.png" descr="logo_画板 1.png"/>
          <p:cNvPicPr>
            <a:picLocks noChangeAspect="1"/>
          </p:cNvPicPr>
          <p:nvPr/>
        </p:nvPicPr>
        <p:blipFill>
          <a:blip r:embed="rId3"/>
          <a:stretch>
            <a:fillRect/>
          </a:stretch>
        </p:blipFill>
        <p:spPr>
          <a:xfrm>
            <a:off x="9621169" y="11527239"/>
            <a:ext cx="4657726" cy="1019810"/>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781075" y="1202184"/>
            <a:ext cx="561653" cy="2350316"/>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a:solidFill>
                  <a:schemeClr val="bg1"/>
                </a:solidFill>
                <a:latin typeface="微软雅黑" panose="020B0503020204020204" charset="-122"/>
                <a:ea typeface="微软雅黑" panose="020B0503020204020204" charset="-122"/>
              </a:rPr>
              <a:t>提示</a:t>
            </a:r>
          </a:p>
        </p:txBody>
      </p:sp>
      <p:sp>
        <p:nvSpPr>
          <p:cNvPr id="7" name="文本框 6"/>
          <p:cNvSpPr txBox="1"/>
          <p:nvPr/>
        </p:nvSpPr>
        <p:spPr>
          <a:xfrm>
            <a:off x="1030760" y="2713828"/>
            <a:ext cx="22466496" cy="10912924"/>
          </a:xfrm>
          <a:prstGeom prst="rect">
            <a:avLst/>
          </a:prstGeom>
          <a:noFill/>
        </p:spPr>
        <p:txBody>
          <a:bodyPr wrap="square" rtlCol="0">
            <a:spAutoFit/>
          </a:bodyPr>
          <a:lstStyle/>
          <a:p>
            <a:pPr algn="l" eaLnBrk="1">
              <a:lnSpc>
                <a:spcPct val="130000"/>
              </a:lnSpc>
            </a:pPr>
            <a:r>
              <a:rPr lang="en-US" altLang="zh-CN" sz="3200" b="1" dirty="0">
                <a:latin typeface="微软雅黑" panose="020B0503020204020204" charset="-122"/>
                <a:ea typeface="微软雅黑" panose="020B0503020204020204" charset="-122"/>
                <a:cs typeface="微软雅黑" panose="020B0503020204020204" charset="-122"/>
              </a:rPr>
              <a:t>  1</a:t>
            </a:r>
            <a:r>
              <a:rPr lang="zh-CN" altLang="en-US" sz="3200" b="1" dirty="0">
                <a:latin typeface="微软雅黑" panose="020B0503020204020204" charset="-122"/>
                <a:ea typeface="微软雅黑" panose="020B0503020204020204" charset="-122"/>
                <a:cs typeface="微软雅黑" panose="020B0503020204020204" charset="-122"/>
              </a:rPr>
              <a:t>、</a:t>
            </a:r>
            <a:r>
              <a:rPr lang="en-US" altLang="zh-CN" sz="3200" b="1" dirty="0" err="1">
                <a:latin typeface="微软雅黑" panose="020B0503020204020204" charset="-122"/>
                <a:ea typeface="微软雅黑" panose="020B0503020204020204" charset="-122"/>
                <a:cs typeface="微软雅黑" panose="020B0503020204020204" charset="-122"/>
              </a:rPr>
              <a:t>产品初始规模</a:t>
            </a:r>
            <a:r>
              <a:rPr lang="en-US" altLang="zh-CN" sz="3200" b="1" dirty="0">
                <a:latin typeface="微软雅黑" panose="020B0503020204020204" charset="-122"/>
                <a:ea typeface="微软雅黑" panose="020B0503020204020204" charset="-122"/>
                <a:cs typeface="微软雅黑" panose="020B0503020204020204" charset="-122"/>
              </a:rPr>
              <a:t>：</a:t>
            </a:r>
          </a:p>
          <a:p>
            <a:pPr algn="l">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初始实缴募集资金规模不得低于</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1000万元</a:t>
            </a:r>
            <a:r>
              <a:rPr lang="en-US" altLang="zh-CN" sz="3200" dirty="0">
                <a:latin typeface="微软雅黑" panose="020B0503020204020204" charset="-122"/>
                <a:ea typeface="微软雅黑" panose="020B0503020204020204" charset="-122"/>
                <a:cs typeface="微软雅黑" panose="020B0503020204020204" charset="-122"/>
              </a:rPr>
              <a:t>，与《私募投资基金登记备案办法》的规定保持一致</a:t>
            </a:r>
            <a:r>
              <a:rPr lang="zh-CN" altLang="en-US" sz="3200" dirty="0">
                <a:latin typeface="微软雅黑" panose="020B0503020204020204" charset="-122"/>
                <a:ea typeface="微软雅黑" panose="020B0503020204020204" charset="-122"/>
                <a:cs typeface="微软雅黑" panose="020B0503020204020204" charset="-122"/>
              </a:rPr>
              <a:t>，且</a:t>
            </a:r>
            <a:r>
              <a:rPr lang="en-US" altLang="zh-CN" sz="3200" dirty="0" err="1">
                <a:latin typeface="微软雅黑" panose="020B0503020204020204" charset="-122"/>
                <a:ea typeface="微软雅黑" panose="020B0503020204020204" charset="-122"/>
                <a:cs typeface="微软雅黑" panose="020B0503020204020204" charset="-122"/>
              </a:rPr>
              <a:t>不得通过投资者短期赎回</a:t>
            </a:r>
            <a:r>
              <a:rPr lang="zh-CN" altLang="en-US" sz="3200" dirty="0">
                <a:latin typeface="微软雅黑" panose="020B0503020204020204" charset="-122"/>
                <a:ea typeface="微软雅黑" panose="020B0503020204020204" charset="-122"/>
                <a:cs typeface="微软雅黑" panose="020B0503020204020204" charset="-122"/>
              </a:rPr>
              <a:t>的</a:t>
            </a:r>
            <a:r>
              <a:rPr lang="en-US" altLang="zh-CN" sz="3200" dirty="0" err="1">
                <a:latin typeface="微软雅黑" panose="020B0503020204020204" charset="-122"/>
                <a:ea typeface="微软雅黑" panose="020B0503020204020204" charset="-122"/>
                <a:cs typeface="微软雅黑" panose="020B0503020204020204" charset="-122"/>
              </a:rPr>
              <a:t>方式规避</a:t>
            </a:r>
            <a:r>
              <a:rPr lang="en-US" altLang="zh-CN" sz="3200" dirty="0">
                <a:latin typeface="微软雅黑" panose="020B0503020204020204" charset="-122"/>
                <a:ea typeface="微软雅黑" panose="020B0503020204020204" charset="-122"/>
                <a:cs typeface="微软雅黑" panose="020B0503020204020204" charset="-122"/>
              </a:rPr>
              <a:t>。</a:t>
            </a:r>
            <a:r>
              <a:rPr lang="zh-CN" altLang="zh-CN" b="1" dirty="0">
                <a:solidFill>
                  <a:schemeClr val="bg2"/>
                </a:solidFill>
              </a:rPr>
              <a:t>短期赎回没有具体时间标准，协会</a:t>
            </a:r>
            <a:r>
              <a:rPr lang="zh-CN" altLang="en-US" b="1" dirty="0">
                <a:solidFill>
                  <a:schemeClr val="bg2"/>
                </a:solidFill>
              </a:rPr>
              <a:t>会</a:t>
            </a:r>
            <a:r>
              <a:rPr lang="zh-CN" altLang="zh-CN" b="1" dirty="0">
                <a:solidFill>
                  <a:schemeClr val="bg2"/>
                </a:solidFill>
              </a:rPr>
              <a:t>综合多方面因素，按实质重于形式的原则进行核查。</a:t>
            </a:r>
            <a:endParaRPr lang="en-US" altLang="zh-CN" sz="3200" b="1" dirty="0">
              <a:solidFill>
                <a:schemeClr val="bg2"/>
              </a:solidFill>
              <a:latin typeface="微软雅黑" panose="020B0503020204020204" charset="-122"/>
              <a:ea typeface="微软雅黑" panose="020B0503020204020204" charset="-122"/>
              <a:cs typeface="微软雅黑" panose="020B0503020204020204" charset="-122"/>
            </a:endParaRPr>
          </a:p>
          <a:p>
            <a:pPr algn="l">
              <a:lnSpc>
                <a:spcPct val="130000"/>
              </a:lnSpc>
            </a:pPr>
            <a:r>
              <a:rPr lang="en-US" altLang="zh-CN" sz="3200" b="1" dirty="0">
                <a:latin typeface="微软雅黑" panose="020B0503020204020204" charset="-122"/>
                <a:ea typeface="微软雅黑" panose="020B0503020204020204" charset="-122"/>
              </a:rPr>
              <a:t>  2</a:t>
            </a:r>
            <a:r>
              <a:rPr lang="zh-CN" altLang="en-US" sz="3200" b="1" dirty="0">
                <a:latin typeface="微软雅黑" panose="020B0503020204020204" charset="-122"/>
                <a:ea typeface="微软雅黑" panose="020B0503020204020204" charset="-122"/>
              </a:rPr>
              <a:t>、</a:t>
            </a:r>
            <a:r>
              <a:rPr lang="en-US" altLang="zh-CN" sz="3200" b="1" dirty="0">
                <a:latin typeface="微软雅黑" panose="020B0503020204020204" charset="-122"/>
                <a:ea typeface="微软雅黑" panose="020B0503020204020204" charset="-122"/>
              </a:rPr>
              <a:t> </a:t>
            </a:r>
            <a:r>
              <a:rPr lang="en-US" altLang="zh-CN" sz="3200" b="1" dirty="0" err="1">
                <a:latin typeface="微软雅黑" panose="020B0503020204020204" charset="-122"/>
                <a:ea typeface="微软雅黑" panose="020B0503020204020204" charset="-122"/>
              </a:rPr>
              <a:t>产品存续规模</a:t>
            </a:r>
            <a:r>
              <a:rPr lang="en-US" altLang="zh-CN" sz="3200" b="1" dirty="0">
                <a:latin typeface="微软雅黑" panose="020B0503020204020204" charset="-122"/>
                <a:ea typeface="微软雅黑" panose="020B0503020204020204" charset="-122"/>
              </a:rPr>
              <a:t>：</a:t>
            </a:r>
          </a:p>
          <a:p>
            <a:pPr algn="l">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（1）存续规模在两种情形下，产品将停止申购并向投资者披露</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3200" dirty="0">
              <a:solidFill>
                <a:schemeClr val="tx1"/>
              </a:solidFill>
              <a:latin typeface="微软雅黑" panose="020B0503020204020204" charset="-122"/>
              <a:ea typeface="微软雅黑" panose="020B0503020204020204" charset="-122"/>
              <a:cs typeface="微软雅黑" panose="020B0503020204020204" charset="-122"/>
            </a:endParaRPr>
          </a:p>
          <a:p>
            <a:pPr indent="1080135" algn="l" eaLnBrk="1">
              <a:lnSpc>
                <a:spcPct val="13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1）停止申购并信息披露的情形：</a:t>
            </a:r>
          </a:p>
          <a:p>
            <a:pPr indent="1080135" algn="l" eaLnBrk="1">
              <a:lnSpc>
                <a:spcPct val="13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①上一年度日均规模低于500万</a:t>
            </a:r>
            <a:r>
              <a:rPr lang="zh-CN" altLang="en-US" sz="3200" dirty="0">
                <a:solidFill>
                  <a:schemeClr val="tx1"/>
                </a:solidFill>
                <a:latin typeface="微软雅黑" panose="020B0503020204020204" charset="-122"/>
                <a:ea typeface="微软雅黑" panose="020B0503020204020204" charset="-122"/>
                <a:cs typeface="微软雅黑" panose="020B0503020204020204" charset="-122"/>
              </a:rPr>
              <a:t>，或者</a:t>
            </a:r>
            <a:endParaRPr lang="en-US" altLang="zh-CN" sz="3200" dirty="0">
              <a:solidFill>
                <a:schemeClr val="tx1"/>
              </a:solidFill>
              <a:latin typeface="微软雅黑" panose="020B0503020204020204" charset="-122"/>
              <a:ea typeface="微软雅黑" panose="020B0503020204020204" charset="-122"/>
              <a:cs typeface="微软雅黑" panose="020B0503020204020204" charset="-122"/>
            </a:endParaRPr>
          </a:p>
          <a:p>
            <a:pPr indent="1080135" algn="l" eaLnBrk="1">
              <a:lnSpc>
                <a:spcPct val="13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②连续60个交易日低于500万</a:t>
            </a:r>
          </a:p>
          <a:p>
            <a:pPr indent="1080135" algn="l">
              <a:lnSpc>
                <a:spcPct val="130000"/>
              </a:lnSpc>
            </a:pP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（注：上一年度日均资产按照</a:t>
            </a:r>
            <a:r>
              <a:rPr lang="zh-CN" altLang="en-US" sz="3200" b="1" dirty="0">
                <a:solidFill>
                  <a:srgbClr val="002060"/>
                </a:solidFill>
                <a:latin typeface="微软雅黑" panose="020B0503020204020204" charset="-122"/>
                <a:ea typeface="微软雅黑" panose="020B0503020204020204" charset="-122"/>
                <a:cs typeface="微软雅黑" panose="020B0503020204020204" charset="-122"/>
              </a:rPr>
              <a:t>交易日</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计算，不滚动计算，从</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2025</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日开始每年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日计算上一年度日均规模，低于</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500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万的基金</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日当天开始停止申购。连续</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60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个交易日的规模要求应当</a:t>
            </a:r>
            <a:r>
              <a:rPr lang="zh-CN" altLang="en-US" sz="3200" b="1" dirty="0">
                <a:solidFill>
                  <a:srgbClr val="002060"/>
                </a:solidFill>
                <a:latin typeface="微软雅黑" panose="020B0503020204020204" charset="-122"/>
                <a:ea typeface="微软雅黑" panose="020B0503020204020204" charset="-122"/>
                <a:cs typeface="微软雅黑" panose="020B0503020204020204" charset="-122"/>
              </a:rPr>
              <a:t>滚动计算</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2025</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日起任意连续</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60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个交易日出现基金资产净值低于</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500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万元情形的，第</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61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个交易日开始停止申购。）</a:t>
            </a:r>
            <a:endParaRPr lang="en-US" altLang="zh-CN" sz="3200" b="1" dirty="0">
              <a:solidFill>
                <a:schemeClr val="bg2"/>
              </a:solidFill>
              <a:latin typeface="微软雅黑" panose="020B0503020204020204" charset="-122"/>
              <a:ea typeface="微软雅黑" panose="020B0503020204020204" charset="-122"/>
              <a:cs typeface="微软雅黑" panose="020B0503020204020204" charset="-122"/>
            </a:endParaRPr>
          </a:p>
          <a:p>
            <a:pPr indent="1080135" algn="l">
              <a:lnSpc>
                <a:spcPct val="130000"/>
              </a:lnSpc>
            </a:pPr>
            <a:r>
              <a:rPr lang="en-US" altLang="zh-CN" sz="3200" b="1" dirty="0">
                <a:solidFill>
                  <a:schemeClr val="bg2"/>
                </a:solidFill>
                <a:latin typeface="微软雅黑" panose="020B0503020204020204" charset="-122"/>
                <a:ea typeface="微软雅黑" panose="020B0503020204020204" charset="-122"/>
              </a:rPr>
              <a:t>（注：</a:t>
            </a:r>
            <a:r>
              <a:rPr lang="zh-CN" altLang="en-US" sz="3200" b="1" dirty="0">
                <a:solidFill>
                  <a:schemeClr val="bg2"/>
                </a:solidFill>
                <a:latin typeface="微软雅黑" panose="020B0503020204020204" charset="-122"/>
                <a:ea typeface="微软雅黑" panose="020B0503020204020204" charset="-122"/>
              </a:rPr>
              <a:t>发生停止申购的情形后，无法再恢复申购。停止而非暂停，</a:t>
            </a:r>
            <a:r>
              <a:rPr lang="zh-CN" altLang="en-US" sz="3200" b="1" dirty="0">
                <a:solidFill>
                  <a:srgbClr val="002060"/>
                </a:solidFill>
                <a:latin typeface="微软雅黑" panose="020B0503020204020204" charset="-122"/>
                <a:ea typeface="微软雅黑" panose="020B0503020204020204" charset="-122"/>
              </a:rPr>
              <a:t>不可逆</a:t>
            </a:r>
            <a:r>
              <a:rPr lang="zh-CN" altLang="en-US" sz="3200" b="1" dirty="0">
                <a:solidFill>
                  <a:schemeClr val="bg2"/>
                </a:solidFill>
                <a:latin typeface="微软雅黑" panose="020B0503020204020204" charset="-122"/>
                <a:ea typeface="微软雅黑" panose="020B0503020204020204" charset="-122"/>
              </a:rPr>
              <a:t>。</a:t>
            </a:r>
            <a:r>
              <a:rPr lang="en-US" altLang="zh-CN" sz="3200" b="1" dirty="0">
                <a:solidFill>
                  <a:schemeClr val="bg2"/>
                </a:solidFill>
                <a:latin typeface="微软雅黑" panose="020B0503020204020204" charset="-122"/>
                <a:ea typeface="微软雅黑" panose="020B0503020204020204" charset="-122"/>
              </a:rPr>
              <a:t>）</a:t>
            </a:r>
            <a:endParaRPr lang="en-US" altLang="zh-CN" sz="3200" b="1" dirty="0">
              <a:solidFill>
                <a:schemeClr val="bg2"/>
              </a:solidFill>
              <a:latin typeface="微软雅黑" panose="020B0503020204020204" charset="-122"/>
              <a:ea typeface="微软雅黑" panose="020B0503020204020204" charset="-122"/>
              <a:cs typeface="微软雅黑" panose="020B0503020204020204" charset="-122"/>
            </a:endParaRPr>
          </a:p>
          <a:p>
            <a:pPr indent="1080135" algn="l" eaLnBrk="1">
              <a:lnSpc>
                <a:spcPct val="13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2）停止申购后的后续安排：</a:t>
            </a:r>
          </a:p>
          <a:p>
            <a:pPr indent="1080135" algn="l" eaLnBrk="1">
              <a:lnSpc>
                <a:spcPct val="130000"/>
              </a:lnSpc>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停止申购后连续120个交易日仍低于500万元的，产品应当进入清算程序</a:t>
            </a:r>
            <a:r>
              <a:rPr lang="en-US" altLang="zh-CN" sz="3200" dirty="0">
                <a:latin typeface="微软雅黑" panose="020B0503020204020204" charset="-122"/>
                <a:ea typeface="微软雅黑" panose="020B0503020204020204" charset="-122"/>
                <a:cs typeface="微软雅黑" panose="020B0503020204020204" charset="-122"/>
              </a:rPr>
              <a:t>。（2）存续规模在一种情形下，应向投资者信息披露：</a:t>
            </a:r>
          </a:p>
          <a:p>
            <a:pPr indent="1080135" algn="l" eaLnBrk="1">
              <a:lnSpc>
                <a:spcPct val="130000"/>
              </a:lnSpc>
            </a:pPr>
            <a:r>
              <a:rPr lang="en-US" altLang="zh-CN" sz="3200" dirty="0">
                <a:latin typeface="微软雅黑" panose="020B0503020204020204" charset="-122"/>
                <a:ea typeface="微软雅黑" panose="020B0503020204020204" charset="-122"/>
                <a:cs typeface="微软雅黑" panose="020B0503020204020204" charset="-122"/>
              </a:rPr>
              <a:t> 上一年度日均规模低于1000万的，管理人应当在5个工作日内进行信息披露；披露内容为可能存在后续低于500万后停止申购甚至清算的情况</a:t>
            </a:r>
            <a:r>
              <a:rPr lang="zh-CN" altLang="en-US" sz="3200" dirty="0">
                <a:latin typeface="微软雅黑" panose="020B0503020204020204" charset="-122"/>
                <a:ea typeface="微软雅黑" panose="020B0503020204020204" charset="-122"/>
                <a:cs typeface="微软雅黑" panose="020B0503020204020204" charset="-122"/>
              </a:rPr>
              <a:t>。</a:t>
            </a:r>
          </a:p>
        </p:txBody>
      </p:sp>
      <p:sp>
        <p:nvSpPr>
          <p:cNvPr id="3" name="圆角矩形 2"/>
          <p:cNvSpPr/>
          <p:nvPr/>
        </p:nvSpPr>
        <p:spPr>
          <a:xfrm>
            <a:off x="647689" y="2803416"/>
            <a:ext cx="23232637" cy="10679319"/>
          </a:xfrm>
          <a:prstGeom prst="roundRect">
            <a:avLst>
              <a:gd name="adj" fmla="val 7843"/>
            </a:avLst>
          </a:prstGeom>
          <a:noFill/>
          <a:ln w="28575">
            <a:solidFill>
              <a:srgbClr val="00206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标题 4"/>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产品规模相关规定</a:t>
            </a:r>
            <a:endParaRPr lang="en-US" altLang="zh-CN" sz="6000"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396294" y="4084408"/>
            <a:ext cx="19604729" cy="7391960"/>
          </a:xfrm>
          <a:prstGeom prst="rect">
            <a:avLst/>
          </a:prstGeom>
          <a:noFill/>
        </p:spPr>
        <p:txBody>
          <a:bodyPr wrap="square" rtlCol="0">
            <a:spAutoFit/>
          </a:bodyPr>
          <a:lstStyle/>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3. </a:t>
            </a:r>
            <a:r>
              <a:rPr lang="en-US" altLang="zh-CN" sz="3200" b="1" dirty="0" err="1">
                <a:latin typeface="微软雅黑" panose="020B0503020204020204" charset="-122"/>
                <a:ea typeface="微软雅黑" panose="020B0503020204020204" charset="-122"/>
                <a:cs typeface="微软雅黑" panose="020B0503020204020204" charset="-122"/>
              </a:rPr>
              <a:t>新老衔接和过渡</a:t>
            </a:r>
            <a:r>
              <a:rPr lang="en-US" altLang="zh-CN" sz="3200" b="1" dirty="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（1）适用范围：</a:t>
            </a:r>
            <a:r>
              <a:rPr lang="en-US" altLang="zh-CN" sz="3200" dirty="0">
                <a:latin typeface="微软雅黑" panose="020B0503020204020204" charset="-122"/>
                <a:ea typeface="微软雅黑" panose="020B0503020204020204" charset="-122"/>
                <a:cs typeface="微软雅黑" panose="020B0503020204020204" charset="-122"/>
              </a:rPr>
              <a:t>《运作指引》将于2024年8月1日实施，实施前已备案的产品（老产品）和实施后备案的产品（新产品），</a:t>
            </a:r>
            <a:r>
              <a:rPr lang="en-US" altLang="zh-CN" sz="3200" dirty="0" err="1">
                <a:latin typeface="微软雅黑" panose="020B0503020204020204" charset="-122"/>
                <a:ea typeface="微软雅黑" panose="020B0503020204020204" charset="-122"/>
                <a:cs typeface="微软雅黑" panose="020B0503020204020204" charset="-122"/>
              </a:rPr>
              <a:t>均应当遵守上述存续规模的相关规定</a:t>
            </a:r>
            <a:r>
              <a:rPr lang="en-US" altLang="zh-CN" sz="3200" dirty="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200" b="1" dirty="0">
                <a:latin typeface="微软雅黑" panose="020B0503020204020204" charset="-122"/>
                <a:ea typeface="微软雅黑" panose="020B0503020204020204" charset="-122"/>
                <a:cs typeface="微软雅黑" panose="020B0503020204020204" charset="-122"/>
              </a:rPr>
              <a:t>（2）适用时间：</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1）上一年度日均规模、连续60个交易日的计算时间，均自</a:t>
            </a: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2025年1月1日开始起算</a:t>
            </a:r>
            <a:r>
              <a:rPr lang="en-US" altLang="zh-CN" sz="3200" dirty="0">
                <a:latin typeface="微软雅黑" panose="020B0503020204020204" charset="-122"/>
                <a:ea typeface="微软雅黑" panose="020B0503020204020204" charset="-122"/>
                <a:cs typeface="微软雅黑" panose="020B0503020204020204" charset="-122"/>
              </a:rPr>
              <a:t>（</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即2025</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日开始计算</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2024</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日至</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2024</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12</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31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日的日均规模</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此后每年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日计算上一年度日均规模，成立不足</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年的基金按成立日至年末区间计算。</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2025</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年</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月</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1</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日起任意连续</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60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个交易日出现基金净资产低于</a:t>
            </a:r>
            <a:r>
              <a:rPr lang="en-US" altLang="zh-CN" sz="3200" b="1" dirty="0">
                <a:solidFill>
                  <a:schemeClr val="bg2"/>
                </a:solidFill>
                <a:latin typeface="微软雅黑" panose="020B0503020204020204" charset="-122"/>
                <a:ea typeface="微软雅黑" panose="020B0503020204020204" charset="-122"/>
                <a:cs typeface="微软雅黑" panose="020B0503020204020204" charset="-122"/>
              </a:rPr>
              <a:t>500</a:t>
            </a:r>
            <a:r>
              <a:rPr lang="zh-CN" altLang="en-US" sz="3200" b="1" dirty="0">
                <a:solidFill>
                  <a:schemeClr val="bg2"/>
                </a:solidFill>
                <a:latin typeface="微软雅黑" panose="020B0503020204020204" charset="-122"/>
                <a:ea typeface="微软雅黑" panose="020B0503020204020204" charset="-122"/>
                <a:cs typeface="微软雅黑" panose="020B0503020204020204" charset="-122"/>
              </a:rPr>
              <a:t>万元的情况，都应当触发停止申购</a:t>
            </a:r>
            <a:r>
              <a:rPr lang="zh-CN" altLang="en-US" sz="3200" dirty="0">
                <a:latin typeface="微软雅黑" panose="020B0503020204020204" charset="-122"/>
                <a:ea typeface="微软雅黑" panose="020B0503020204020204" charset="-122"/>
                <a:cs typeface="微软雅黑" panose="020B0503020204020204" charset="-122"/>
              </a:rPr>
              <a:t>。</a:t>
            </a:r>
            <a:r>
              <a:rPr lang="en-US" altLang="zh-CN" sz="3200" dirty="0">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200" dirty="0">
                <a:latin typeface="微软雅黑" panose="020B0503020204020204" charset="-122"/>
                <a:ea typeface="微软雅黑" panose="020B0503020204020204" charset="-122"/>
                <a:cs typeface="微软雅黑" panose="020B0503020204020204" charset="-122"/>
              </a:rPr>
              <a:t>2）计算上一年度日均基金资产净值时，如产品成立不满一年的，以该产品成立日至上一年度末的区间为基准进行计算</a:t>
            </a:r>
            <a:r>
              <a:rPr lang="zh-CN" altLang="en-US" sz="3200" dirty="0">
                <a:latin typeface="微软雅黑" panose="020B0503020204020204" charset="-122"/>
                <a:ea typeface="微软雅黑" panose="020B0503020204020204" charset="-122"/>
                <a:cs typeface="微软雅黑" panose="020B0503020204020204" charset="-122"/>
              </a:rPr>
              <a:t>。</a:t>
            </a:r>
          </a:p>
        </p:txBody>
      </p:sp>
      <p:sp>
        <p:nvSpPr>
          <p:cNvPr id="3" name="圆角矩形 2"/>
          <p:cNvSpPr/>
          <p:nvPr/>
        </p:nvSpPr>
        <p:spPr>
          <a:xfrm>
            <a:off x="1971032" y="3905672"/>
            <a:ext cx="20455255" cy="7749433"/>
          </a:xfrm>
          <a:prstGeom prst="roundRect">
            <a:avLst>
              <a:gd name="adj" fmla="val 7843"/>
            </a:avLst>
          </a:prstGeom>
          <a:noFill/>
          <a:ln w="28575">
            <a:solidFill>
              <a:srgbClr val="00206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标题 4"/>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产品规模相关规定</a:t>
            </a:r>
            <a:endParaRPr lang="en-US" altLang="zh-CN" sz="6000" dirty="0">
              <a:latin typeface="+mn-ea"/>
            </a:endParaRPr>
          </a:p>
        </p:txBody>
      </p:sp>
      <p:sp>
        <p:nvSpPr>
          <p:cNvPr id="2" name="等腰三角形 5">
            <a:extLst>
              <a:ext uri="{FF2B5EF4-FFF2-40B4-BE49-F238E27FC236}">
                <a16:creationId xmlns:a16="http://schemas.microsoft.com/office/drawing/2014/main" id="{CCEB7E3E-7A7B-162C-3FFC-A2A1E875761B}"/>
              </a:ext>
            </a:extLst>
          </p:cNvPr>
          <p:cNvSpPr/>
          <p:nvPr/>
        </p:nvSpPr>
        <p:spPr>
          <a:xfrm rot="5400000">
            <a:off x="2333648" y="1904136"/>
            <a:ext cx="864097" cy="244827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4800" dirty="0">
                <a:solidFill>
                  <a:schemeClr val="bg1"/>
                </a:solidFill>
                <a:latin typeface="微软雅黑" panose="020B0503020204020204" charset="-122"/>
                <a:ea typeface="微软雅黑" panose="020B0503020204020204" charset="-122"/>
              </a:rPr>
              <a:t>提示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适当性匹配要求</a:t>
            </a:r>
          </a:p>
        </p:txBody>
      </p:sp>
      <p:sp>
        <p:nvSpPr>
          <p:cNvPr id="8" name="矩形 7"/>
          <p:cNvSpPr/>
          <p:nvPr/>
        </p:nvSpPr>
        <p:spPr>
          <a:xfrm>
            <a:off x="958850" y="2393315"/>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sym typeface="+mn-ea"/>
              </a:rPr>
              <a:t>适当性匹配要求</a:t>
            </a:r>
          </a:p>
        </p:txBody>
      </p:sp>
      <p:grpSp>
        <p:nvGrpSpPr>
          <p:cNvPr id="2" name="组合 1"/>
          <p:cNvGrpSpPr/>
          <p:nvPr/>
        </p:nvGrpSpPr>
        <p:grpSpPr>
          <a:xfrm>
            <a:off x="1604703" y="3861715"/>
            <a:ext cx="21103195" cy="4977226"/>
            <a:chOff x="2528" y="6080"/>
            <a:chExt cx="11690" cy="2338"/>
          </a:xfrm>
        </p:grpSpPr>
        <p:sp>
          <p:nvSpPr>
            <p:cNvPr id="27" name="圆角矩形 26"/>
            <p:cNvSpPr/>
            <p:nvPr/>
          </p:nvSpPr>
          <p:spPr>
            <a:xfrm>
              <a:off x="2587" y="6151"/>
              <a:ext cx="11568" cy="21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3080" y="6338"/>
              <a:ext cx="10631" cy="1735"/>
            </a:xfrm>
            <a:prstGeom prst="rect">
              <a:avLst/>
            </a:prstGeom>
            <a:noFill/>
          </p:spPr>
          <p:txBody>
            <a:bodyPr wrap="square" lIns="0" tIns="0" rIns="0" bIns="0" rtlCol="0">
              <a:spAutoFit/>
            </a:bodyPr>
            <a:lstStyle/>
            <a:p>
              <a:pPr indent="1080135" algn="l">
                <a:lnSpc>
                  <a:spcPct val="150000"/>
                </a:lnSpc>
              </a:pPr>
              <a:r>
                <a:rPr lang="en-US" altLang="zh-CN" sz="4000" b="1" dirty="0" err="1">
                  <a:latin typeface="微软雅黑" panose="020B0503020204020204" charset="-122"/>
                  <a:ea typeface="微软雅黑" panose="020B0503020204020204" charset="-122"/>
                  <a:cs typeface="微软雅黑" panose="020B0503020204020204" charset="-122"/>
                </a:rPr>
                <a:t>第五条</a:t>
              </a:r>
              <a:r>
                <a:rPr lang="en-US" altLang="zh-CN" sz="4000" b="1" dirty="0">
                  <a:latin typeface="微软雅黑" panose="020B0503020204020204" charset="-122"/>
                  <a:ea typeface="微软雅黑" panose="020B0503020204020204" charset="-122"/>
                  <a:cs typeface="微软雅黑" panose="020B0503020204020204" charset="-122"/>
                </a:rPr>
                <a:t> </a:t>
              </a:r>
              <a:r>
                <a:rPr lang="en-US" altLang="zh-CN" sz="4000" dirty="0">
                  <a:latin typeface="微软雅黑" panose="020B0503020204020204" charset="-122"/>
                  <a:ea typeface="微软雅黑" panose="020B0503020204020204" charset="-122"/>
                  <a:cs typeface="微软雅黑" panose="020B0503020204020204" charset="-122"/>
                </a:rPr>
                <a:t> </a:t>
              </a:r>
              <a:r>
                <a:rPr lang="en-US" altLang="zh-CN" sz="4000" dirty="0" err="1">
                  <a:latin typeface="微软雅黑" panose="020B0503020204020204" charset="-122"/>
                  <a:ea typeface="微软雅黑" panose="020B0503020204020204" charset="-122"/>
                  <a:cs typeface="微软雅黑" panose="020B0503020204020204" charset="-122"/>
                </a:rPr>
                <a:t>私募基金管理人、基金销售机构应当履行投资者适当性义务，向合格投资者推荐适当的产品</a:t>
              </a:r>
              <a:r>
                <a:rPr lang="en-US" altLang="zh-CN" sz="4000" dirty="0">
                  <a:latin typeface="微软雅黑" panose="020B0503020204020204" charset="-122"/>
                  <a:ea typeface="微软雅黑" panose="020B0503020204020204" charset="-122"/>
                  <a:cs typeface="微软雅黑" panose="020B0503020204020204" charset="-122"/>
                </a:rPr>
                <a:t>。</a:t>
              </a:r>
            </a:p>
            <a:p>
              <a:pPr indent="1080135" algn="l">
                <a:lnSpc>
                  <a:spcPct val="150000"/>
                </a:lnSpc>
              </a:pPr>
              <a:r>
                <a:rPr lang="en-US" altLang="zh-CN" sz="4000" dirty="0" err="1">
                  <a:latin typeface="微软雅黑" panose="020B0503020204020204" charset="-122"/>
                  <a:ea typeface="微软雅黑" panose="020B0503020204020204" charset="-122"/>
                  <a:cs typeface="微软雅黑" panose="020B0503020204020204" charset="-122"/>
                </a:rPr>
                <a:t>私募证券投资基金的风险等级应当与风险收益特征相匹配。私募证券投资基金投资者风险评级</a:t>
              </a:r>
              <a:r>
                <a:rPr lang="en-US" altLang="zh-CN" sz="4000" b="1" dirty="0" err="1">
                  <a:latin typeface="微软雅黑" panose="020B0503020204020204" charset="-122"/>
                  <a:ea typeface="微软雅黑" panose="020B0503020204020204" charset="-122"/>
                  <a:cs typeface="微软雅黑" panose="020B0503020204020204" charset="-122"/>
                </a:rPr>
                <a:t>不得低于</a:t>
              </a:r>
              <a:r>
                <a:rPr lang="en-US" altLang="zh-CN" sz="4000" dirty="0" err="1">
                  <a:latin typeface="微软雅黑" panose="020B0503020204020204" charset="-122"/>
                  <a:ea typeface="微软雅黑" panose="020B0503020204020204" charset="-122"/>
                  <a:cs typeface="微软雅黑" panose="020B0503020204020204" charset="-122"/>
                </a:rPr>
                <a:t>基金风险等级</a:t>
              </a:r>
              <a:r>
                <a:rPr lang="en-US" altLang="zh-CN" sz="4000" dirty="0">
                  <a:latin typeface="微软雅黑" panose="020B0503020204020204" charset="-122"/>
                  <a:ea typeface="微软雅黑" panose="020B0503020204020204" charset="-122"/>
                  <a:cs typeface="微软雅黑" panose="020B0503020204020204" charset="-122"/>
                </a:rPr>
                <a:t>。</a:t>
              </a:r>
            </a:p>
          </p:txBody>
        </p:sp>
        <p:sp>
          <p:nvSpPr>
            <p:cNvPr id="40" name="矩形 93"/>
            <p:cNvSpPr/>
            <p:nvPr/>
          </p:nvSpPr>
          <p:spPr>
            <a:xfrm>
              <a:off x="2528" y="6080"/>
              <a:ext cx="454" cy="4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13764" y="7965"/>
              <a:ext cx="454" cy="454"/>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570810" y="9264553"/>
            <a:ext cx="2304406" cy="9664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1080135" algn="l">
              <a:lnSpc>
                <a:spcPct val="150000"/>
              </a:lnSpc>
            </a:pPr>
            <a:r>
              <a:rPr lang="en-US" altLang="zh-CN" sz="4000" dirty="0">
                <a:solidFill>
                  <a:schemeClr val="bg1"/>
                </a:solidFill>
                <a:sym typeface="+mn-ea"/>
              </a:rPr>
              <a:t>    </a:t>
            </a:r>
            <a:r>
              <a:rPr lang="zh-CN" altLang="en-US" sz="4000" dirty="0">
                <a:solidFill>
                  <a:schemeClr val="bg1"/>
                </a:solidFill>
                <a:sym typeface="+mn-ea"/>
              </a:rPr>
              <a:t>提示：</a:t>
            </a:r>
          </a:p>
        </p:txBody>
      </p:sp>
      <p:sp>
        <p:nvSpPr>
          <p:cNvPr id="6" name="文本框 5">
            <a:extLst>
              <a:ext uri="{FF2B5EF4-FFF2-40B4-BE49-F238E27FC236}">
                <a16:creationId xmlns:a16="http://schemas.microsoft.com/office/drawing/2014/main" id="{275DB711-E59B-9B40-6221-AB8A089BA08D}"/>
              </a:ext>
            </a:extLst>
          </p:cNvPr>
          <p:cNvSpPr txBox="1"/>
          <p:nvPr/>
        </p:nvSpPr>
        <p:spPr>
          <a:xfrm>
            <a:off x="1999211" y="10628745"/>
            <a:ext cx="20057885" cy="1387880"/>
          </a:xfrm>
          <a:prstGeom prst="rect">
            <a:avLst/>
          </a:prstGeom>
          <a:noFill/>
        </p:spPr>
        <p:txBody>
          <a:bodyPr wrap="square">
            <a:spAutoFit/>
          </a:bodyPr>
          <a:lstStyle/>
          <a:p>
            <a:pPr algn="l">
              <a:lnSpc>
                <a:spcPct val="139000"/>
              </a:lnSpc>
            </a:pPr>
            <a:r>
              <a:rPr lang="zh-CN" altLang="en-US" sz="3200" dirty="0">
                <a:latin typeface="微软雅黑" panose="020B0503020204020204" charset="-122"/>
                <a:ea typeface="微软雅黑" panose="020B0503020204020204" charset="-122"/>
                <a:sym typeface="+mn-ea"/>
              </a:rPr>
              <a:t>适当性匹配要求：对于私募基金，要求投资者的风险承受能力不得低于基金风险等级。不再适用《基金募集机构投资者适当性管理实施指引（(试行) ）》第四十八条的方式进行豁免。</a:t>
            </a:r>
            <a:endParaRPr lang="zh-CN" altLang="en-US" sz="3200" dirty="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87400" y="3473624"/>
            <a:ext cx="22853872" cy="9863281"/>
          </a:xfrm>
          <a:prstGeom prst="roundRect">
            <a:avLst>
              <a:gd name="adj" fmla="val 7843"/>
            </a:avLst>
          </a:prstGeom>
          <a:noFill/>
          <a:ln w="28575">
            <a:solidFill>
              <a:srgbClr val="C00000"/>
            </a:solidFill>
          </a:ln>
          <a:effectLst>
            <a:outerShdw blurRad="482600" dist="139700" dir="2700000" algn="tl" rotWithShape="0">
              <a:prstClr val="black">
                <a:alpha val="45000"/>
              </a:prstClr>
            </a:outerShdw>
          </a:effectLst>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prstClr val="white"/>
              </a:solidFill>
              <a:latin typeface="方正兰亭粗黑_GBK" panose="02000000000000000000" pitchFamily="2" charset="-122"/>
              <a:ea typeface="方正兰亭粗黑_GBK" panose="02000000000000000000" pitchFamily="2" charset="-122"/>
            </a:endParaRPr>
          </a:p>
        </p:txBody>
      </p:sp>
      <p:sp>
        <p:nvSpPr>
          <p:cNvPr id="5" name="文本框 4"/>
          <p:cNvSpPr txBox="1"/>
          <p:nvPr/>
        </p:nvSpPr>
        <p:spPr>
          <a:xfrm>
            <a:off x="1556190" y="3758786"/>
            <a:ext cx="21674429" cy="9315435"/>
          </a:xfrm>
          <a:prstGeom prst="rect">
            <a:avLst/>
          </a:prstGeom>
          <a:noFill/>
        </p:spPr>
        <p:txBody>
          <a:bodyPr wrap="square" rtlCol="0">
            <a:spAutoFit/>
          </a:bodyPr>
          <a:lstStyle/>
          <a:p>
            <a:pPr indent="1080135" algn="l" eaLnBrk="1">
              <a:lnSpc>
                <a:spcPct val="140000"/>
              </a:lnSpc>
            </a:pPr>
            <a:r>
              <a:rPr lang="en-US" altLang="zh-CN" sz="3600" b="1" dirty="0" err="1">
                <a:latin typeface="微软雅黑" panose="020B0503020204020204" charset="-122"/>
                <a:ea typeface="微软雅黑" panose="020B0503020204020204" charset="-122"/>
                <a:cs typeface="微软雅黑" panose="020B0503020204020204" charset="-122"/>
              </a:rPr>
              <a:t>第六条</a:t>
            </a:r>
            <a:r>
              <a:rPr lang="en-US" altLang="zh-CN" sz="3600" b="1" dirty="0">
                <a:latin typeface="微软雅黑" panose="020B0503020204020204" charset="-122"/>
                <a:ea typeface="微软雅黑" panose="020B0503020204020204" charset="-122"/>
                <a:cs typeface="微软雅黑" panose="020B0503020204020204" charset="-122"/>
              </a:rPr>
              <a:t>  </a:t>
            </a:r>
            <a:r>
              <a:rPr lang="en-US" altLang="zh-CN" sz="3600" dirty="0">
                <a:latin typeface="微软雅黑" panose="020B0503020204020204" charset="-122"/>
                <a:ea typeface="微软雅黑" panose="020B0503020204020204" charset="-122"/>
                <a:cs typeface="微软雅黑" panose="020B0503020204020204" charset="-122"/>
              </a:rPr>
              <a:t> 私募基金管理人、基金销售机构应当按要求披露私募证券投资基金及其业绩相关信息，披露的基金业绩信息包括但不限于</a:t>
            </a:r>
            <a:r>
              <a:rPr lang="en-US" altLang="zh-CN" sz="3600" dirty="0">
                <a:solidFill>
                  <a:srgbClr val="C00000"/>
                </a:solidFill>
                <a:latin typeface="微软雅黑" panose="020B0503020204020204" charset="-122"/>
                <a:ea typeface="微软雅黑" panose="020B0503020204020204" charset="-122"/>
                <a:cs typeface="微软雅黑" panose="020B0503020204020204" charset="-122"/>
              </a:rPr>
              <a:t>存续期间完整的历史净值、历史规模、投资策略、投资经理等</a:t>
            </a:r>
            <a:r>
              <a:rPr lang="en-US" altLang="zh-CN" sz="3600" dirty="0">
                <a:latin typeface="微软雅黑" panose="020B0503020204020204" charset="-122"/>
                <a:ea typeface="微软雅黑" panose="020B0503020204020204" charset="-122"/>
                <a:cs typeface="微软雅黑" panose="020B0503020204020204" charset="-122"/>
              </a:rPr>
              <a:t>。</a:t>
            </a:r>
          </a:p>
          <a:p>
            <a:pPr indent="1080135" algn="l" eaLnBrk="1">
              <a:lnSpc>
                <a:spcPct val="140000"/>
              </a:lnSpc>
            </a:pP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除已履行特定对象确定程序的合格投资者、符合规定的基金评价机构外</a:t>
            </a:r>
            <a:r>
              <a:rPr lang="en-US" altLang="zh-CN" sz="3600" dirty="0">
                <a:latin typeface="微软雅黑" panose="020B0503020204020204" charset="-122"/>
                <a:ea typeface="微软雅黑" panose="020B0503020204020204" charset="-122"/>
                <a:cs typeface="微软雅黑" panose="020B0503020204020204" charset="-122"/>
              </a:rPr>
              <a:t>，私募基金管理人不得向不存在私募证券投资基金销售委托关系的机构或者个人提供基金净值等业绩相关信息。</a:t>
            </a:r>
            <a:r>
              <a:rPr lang="en-US" altLang="zh-CN" sz="3600" dirty="0">
                <a:solidFill>
                  <a:schemeClr val="bg2"/>
                </a:solidFill>
                <a:latin typeface="微软雅黑" panose="020B0503020204020204" charset="-122"/>
                <a:ea typeface="微软雅黑" panose="020B0503020204020204" charset="-122"/>
                <a:cs typeface="微软雅黑" panose="020B0503020204020204" charset="-122"/>
              </a:rPr>
              <a:t>除私募基金管理人、与其签署该基金代销协议的基金销售机构外</a:t>
            </a:r>
            <a:r>
              <a:rPr lang="en-US" altLang="zh-CN" sz="3600" dirty="0">
                <a:latin typeface="微软雅黑" panose="020B0503020204020204" charset="-122"/>
                <a:ea typeface="微软雅黑" panose="020B0503020204020204" charset="-122"/>
                <a:cs typeface="微软雅黑" panose="020B0503020204020204" charset="-122"/>
              </a:rPr>
              <a:t>，任何机构和个人不得展示和传递基金净值等业绩相关信息，中国证监会、协会另有规定的除外。</a:t>
            </a:r>
          </a:p>
          <a:p>
            <a:pPr indent="1080135" algn="l" eaLnBrk="1">
              <a:lnSpc>
                <a:spcPct val="140000"/>
              </a:lnSpc>
            </a:pPr>
            <a:r>
              <a:rPr lang="en-US" altLang="zh-CN" sz="3600" dirty="0">
                <a:latin typeface="微软雅黑" panose="020B0503020204020204" charset="-122"/>
                <a:ea typeface="微软雅黑" panose="020B0503020204020204" charset="-122"/>
                <a:cs typeface="微软雅黑" panose="020B0503020204020204" charset="-122"/>
              </a:rPr>
              <a:t>私募基金管理人、与其签署该基金代销协议的基金销售机构应当按照客观、真实、准确、完整的原则展示私募证券投资基金过往业绩，不得将规模小于1000万元、成立期限少于6个月的私募证券投资基金过往业绩用作宣传、销售、排名，</a:t>
            </a:r>
            <a:r>
              <a:rPr lang="en-US" altLang="zh-CN" sz="3600" dirty="0">
                <a:solidFill>
                  <a:srgbClr val="C00000"/>
                </a:solidFill>
                <a:latin typeface="微软雅黑" panose="020B0503020204020204" charset="-122"/>
                <a:ea typeface="微软雅黑" panose="020B0503020204020204" charset="-122"/>
                <a:cs typeface="微软雅黑" panose="020B0503020204020204" charset="-122"/>
              </a:rPr>
              <a:t>不得以误导投资者为目的</a:t>
            </a:r>
            <a:r>
              <a:rPr lang="en-US" altLang="zh-CN" sz="3600" dirty="0">
                <a:latin typeface="微软雅黑" panose="020B0503020204020204" charset="-122"/>
                <a:ea typeface="微软雅黑" panose="020B0503020204020204" charset="-122"/>
                <a:cs typeface="微软雅黑" panose="020B0503020204020204" charset="-122"/>
              </a:rPr>
              <a:t>选择性展示部分私募证券投资基金业绩、私募证券投资基金部分运作周期的业绩，不得展示未经私募基金托管人复核的基金业绩，不得对少于6个月周期的基金业绩进行排名。基金投资者仅为私募基金管理人或者其股东、合伙人、实际控制人、员工的，私募基金管理人、基金销售机构在基金宣传、销售、排名时，应当一并披露该情况。</a:t>
            </a:r>
          </a:p>
        </p:txBody>
      </p:sp>
      <p:sp>
        <p:nvSpPr>
          <p:cNvPr id="8" name="矩形 7"/>
          <p:cNvSpPr/>
          <p:nvPr/>
        </p:nvSpPr>
        <p:spPr>
          <a:xfrm>
            <a:off x="886460" y="2209800"/>
            <a:ext cx="8712835" cy="1080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基金及业绩信息披露要求</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基金及业绩信息披露要求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348740" y="2320925"/>
            <a:ext cx="21891625" cy="56559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967230" y="2249170"/>
            <a:ext cx="20927060" cy="4980402"/>
          </a:xfrm>
          <a:prstGeom prst="rect">
            <a:avLst/>
          </a:prstGeom>
          <a:noFill/>
        </p:spPr>
        <p:txBody>
          <a:bodyPr wrap="square" rtlCol="0">
            <a:spAutoFit/>
          </a:bodyPr>
          <a:lstStyle/>
          <a:p>
            <a:pPr indent="1080135" algn="l" eaLnBrk="1">
              <a:lnSpc>
                <a:spcPct val="150000"/>
              </a:lnSpc>
            </a:pPr>
            <a:r>
              <a:rPr lang="en-US" altLang="zh-CN" sz="3600" b="1" dirty="0" err="1">
                <a:solidFill>
                  <a:schemeClr val="bg1"/>
                </a:solidFill>
                <a:latin typeface="微软雅黑" panose="020B0503020204020204" charset="-122"/>
                <a:ea typeface="微软雅黑" panose="020B0503020204020204" charset="-122"/>
                <a:cs typeface="微软雅黑" panose="020B0503020204020204" charset="-122"/>
              </a:rPr>
              <a:t>提示：</a:t>
            </a:r>
            <a:r>
              <a:rPr lang="en-US" altLang="zh-CN" sz="3600" dirty="0" err="1">
                <a:solidFill>
                  <a:schemeClr val="bg1"/>
                </a:solidFill>
                <a:latin typeface="微软雅黑" panose="020B0503020204020204" charset="-122"/>
                <a:ea typeface="微软雅黑" panose="020B0503020204020204" charset="-122"/>
                <a:cs typeface="微软雅黑" panose="020B0503020204020204" charset="-122"/>
              </a:rPr>
              <a:t>本条为新增内容，对业绩等信息的提供主体、发送对象、披露内容等方面，均进行了明确具体的规定</a:t>
            </a:r>
            <a:r>
              <a:rPr lang="en-US" altLang="zh-CN" sz="3600" dirty="0">
                <a:solidFill>
                  <a:schemeClr val="bg1"/>
                </a:solidFill>
                <a:latin typeface="微软雅黑" panose="020B0503020204020204" charset="-122"/>
                <a:ea typeface="微软雅黑" panose="020B0503020204020204" charset="-122"/>
                <a:cs typeface="微软雅黑" panose="020B0503020204020204" charset="-122"/>
              </a:rPr>
              <a:t>。</a:t>
            </a:r>
          </a:p>
          <a:p>
            <a:pPr indent="1080135" algn="l" eaLnBrk="1">
              <a:lnSpc>
                <a:spcPct val="150000"/>
              </a:lnSpc>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（1）信息提供主体：</a:t>
            </a:r>
            <a:r>
              <a:rPr lang="en-US" altLang="zh-CN" sz="3600" dirty="0">
                <a:solidFill>
                  <a:schemeClr val="bg1"/>
                </a:solidFill>
                <a:latin typeface="微软雅黑" panose="020B0503020204020204" charset="-122"/>
                <a:ea typeface="微软雅黑" panose="020B0503020204020204" charset="-122"/>
                <a:cs typeface="微软雅黑" panose="020B0503020204020204" charset="-122"/>
              </a:rPr>
              <a:t>私募基金管理人、与管理人签署该基金代销协议的基金销售机构</a:t>
            </a:r>
            <a:r>
              <a:rPr lang="zh-CN" altLang="en-US" sz="3600" dirty="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3600" dirty="0">
              <a:solidFill>
                <a:schemeClr val="bg1"/>
              </a:solidFill>
              <a:latin typeface="微软雅黑" panose="020B0503020204020204" charset="-122"/>
              <a:ea typeface="微软雅黑" panose="020B0503020204020204" charset="-122"/>
              <a:cs typeface="微软雅黑" panose="020B0503020204020204" charset="-122"/>
            </a:endParaRPr>
          </a:p>
          <a:p>
            <a:pPr indent="1080135" algn="l" eaLnBrk="1">
              <a:lnSpc>
                <a:spcPct val="150000"/>
              </a:lnSpc>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（2）信息发送对象：</a:t>
            </a:r>
            <a:r>
              <a:rPr lang="en-US" altLang="zh-CN" sz="3600" dirty="0">
                <a:solidFill>
                  <a:schemeClr val="bg1"/>
                </a:solidFill>
                <a:latin typeface="微软雅黑" panose="020B0503020204020204" charset="-122"/>
                <a:ea typeface="微软雅黑" panose="020B0503020204020204" charset="-122"/>
                <a:cs typeface="微软雅黑" panose="020B0503020204020204" charset="-122"/>
              </a:rPr>
              <a:t>已履行特定对象确定程序的合格投资者、符合规定的基金评价机构、存在私募证券投资基金销售委托关系的机构</a:t>
            </a:r>
            <a:r>
              <a:rPr lang="zh-CN" altLang="en-US" sz="3600" dirty="0">
                <a:solidFill>
                  <a:schemeClr val="bg1"/>
                </a:solidFill>
                <a:latin typeface="微软雅黑" panose="020B0503020204020204" charset="-122"/>
                <a:ea typeface="微软雅黑" panose="020B0503020204020204" charset="-122"/>
                <a:cs typeface="微软雅黑" panose="020B0503020204020204" charset="-122"/>
              </a:rPr>
              <a:t>；</a:t>
            </a:r>
            <a:endParaRPr lang="en-US" altLang="zh-CN" sz="3600" dirty="0">
              <a:solidFill>
                <a:schemeClr val="bg1"/>
              </a:solidFill>
              <a:latin typeface="微软雅黑" panose="020B0503020204020204" charset="-122"/>
              <a:ea typeface="微软雅黑" panose="020B0503020204020204" charset="-122"/>
              <a:cs typeface="微软雅黑" panose="020B0503020204020204" charset="-122"/>
            </a:endParaRPr>
          </a:p>
          <a:p>
            <a:pPr indent="1080135" algn="l" eaLnBrk="1">
              <a:lnSpc>
                <a:spcPct val="150000"/>
              </a:lnSpc>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rPr>
              <a:t>（3）信息披露要求：</a:t>
            </a:r>
            <a:r>
              <a:rPr lang="en-US" altLang="zh-CN" sz="3600" dirty="0">
                <a:solidFill>
                  <a:schemeClr val="bg1"/>
                </a:solidFill>
                <a:latin typeface="微软雅黑" panose="020B0503020204020204" charset="-122"/>
                <a:ea typeface="微软雅黑" panose="020B0503020204020204" charset="-122"/>
                <a:cs typeface="微软雅黑" panose="020B0503020204020204" charset="-122"/>
              </a:rPr>
              <a:t>完整性、客观性、准确性</a:t>
            </a:r>
            <a:r>
              <a:rPr lang="zh-CN" altLang="en-US" sz="3600" dirty="0">
                <a:solidFill>
                  <a:schemeClr val="bg1"/>
                </a:solidFill>
                <a:latin typeface="微软雅黑" panose="020B0503020204020204" charset="-122"/>
                <a:ea typeface="微软雅黑" panose="020B0503020204020204" charset="-122"/>
                <a:cs typeface="微软雅黑" panose="020B0503020204020204" charset="-122"/>
              </a:rPr>
              <a:t>；</a:t>
            </a:r>
          </a:p>
        </p:txBody>
      </p:sp>
      <p:sp>
        <p:nvSpPr>
          <p:cNvPr id="7" name="标题 6"/>
          <p:cNvSpPr>
            <a:spLocks noGrp="1"/>
          </p:cNvSpPr>
          <p:nvPr>
            <p:ph type="title"/>
          </p:nvPr>
        </p:nvSpPr>
        <p:spPr/>
        <p:txBody>
          <a:bodyPr>
            <a:normAutofit/>
          </a:bodyPr>
          <a:lstStyle/>
          <a:p>
            <a:r>
              <a:rPr lang="zh-CN" altLang="en-US" sz="6000" dirty="0">
                <a:latin typeface="+mn-ea"/>
              </a:rPr>
              <a:t>二、重要内容提示</a:t>
            </a:r>
            <a:r>
              <a:rPr lang="en-US" altLang="zh-CN" sz="6000" dirty="0">
                <a:latin typeface="+mn-ea"/>
              </a:rPr>
              <a:t>——</a:t>
            </a:r>
            <a:r>
              <a:rPr lang="zh-CN" altLang="en-US" sz="6000">
                <a:sym typeface="+mn-ea"/>
              </a:rPr>
              <a:t>基金及业绩信息披露要求</a:t>
            </a:r>
          </a:p>
        </p:txBody>
      </p:sp>
      <p:grpSp>
        <p:nvGrpSpPr>
          <p:cNvPr id="17" name="组合 16"/>
          <p:cNvGrpSpPr/>
          <p:nvPr/>
        </p:nvGrpSpPr>
        <p:grpSpPr>
          <a:xfrm>
            <a:off x="362776" y="8419361"/>
            <a:ext cx="9440308" cy="4493016"/>
            <a:chOff x="3096" y="16868"/>
            <a:chExt cx="4741" cy="2004"/>
          </a:xfrm>
        </p:grpSpPr>
        <p:grpSp>
          <p:nvGrpSpPr>
            <p:cNvPr id="2" name="组合 1"/>
            <p:cNvGrpSpPr/>
            <p:nvPr/>
          </p:nvGrpSpPr>
          <p:grpSpPr>
            <a:xfrm>
              <a:off x="3096" y="16868"/>
              <a:ext cx="4741" cy="2004"/>
              <a:chOff x="4304043" y="947279"/>
              <a:chExt cx="4619962" cy="3097271"/>
            </a:xfrm>
            <a:effectLst>
              <a:outerShdw blurRad="381000" dist="254000" dir="8100000" algn="tr" rotWithShape="0">
                <a:prstClr val="black">
                  <a:alpha val="40000"/>
                </a:prstClr>
              </a:outerShdw>
            </a:effectLst>
          </p:grpSpPr>
          <p:sp>
            <p:nvSpPr>
              <p:cNvPr id="3" name="圆角矩形 2"/>
              <p:cNvSpPr/>
              <p:nvPr/>
            </p:nvSpPr>
            <p:spPr>
              <a:xfrm>
                <a:off x="4304043" y="947279"/>
                <a:ext cx="4619962" cy="3097271"/>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6" name="圆角矩形 5"/>
              <p:cNvSpPr/>
              <p:nvPr/>
            </p:nvSpPr>
            <p:spPr>
              <a:xfrm>
                <a:off x="4338804" y="1114810"/>
                <a:ext cx="4486637" cy="28486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9" name="组合 8"/>
            <p:cNvGrpSpPr/>
            <p:nvPr/>
          </p:nvGrpSpPr>
          <p:grpSpPr>
            <a:xfrm>
              <a:off x="3188" y="17504"/>
              <a:ext cx="979" cy="906"/>
              <a:chOff x="-301358" y="966010"/>
              <a:chExt cx="4002821" cy="3707588"/>
            </a:xfrm>
            <a:effectLst>
              <a:outerShdw blurRad="444500" dist="254000" dir="8100000" algn="tr" rotWithShape="0">
                <a:prstClr val="black">
                  <a:alpha val="50000"/>
                </a:prstClr>
              </a:outerShdw>
            </a:effectLst>
          </p:grpSpPr>
          <p:sp>
            <p:nvSpPr>
              <p:cNvPr id="10" name="同心圆 9"/>
              <p:cNvSpPr/>
              <p:nvPr/>
            </p:nvSpPr>
            <p:spPr>
              <a:xfrm>
                <a:off x="-301358" y="966010"/>
                <a:ext cx="4002821" cy="3707588"/>
              </a:xfrm>
              <a:prstGeom prst="donut">
                <a:avLst>
                  <a:gd name="adj" fmla="val 4879"/>
                </a:avLst>
              </a:prstGeom>
              <a:gradFill>
                <a:gsLst>
                  <a:gs pos="0">
                    <a:srgbClr val="FE4444"/>
                  </a:gs>
                  <a:gs pos="100000">
                    <a:srgbClr val="832B2B"/>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j-ea"/>
                  <a:ea typeface="+mj-ea"/>
                  <a:cs typeface="+mn-cs"/>
                </a:endParaRPr>
              </a:p>
            </p:txBody>
          </p:sp>
          <p:sp>
            <p:nvSpPr>
              <p:cNvPr id="11" name="椭圆 10"/>
              <p:cNvSpPr/>
              <p:nvPr/>
            </p:nvSpPr>
            <p:spPr>
              <a:xfrm>
                <a:off x="47483" y="1348295"/>
                <a:ext cx="3293279" cy="2941498"/>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grpSp>
        <p:grpSp>
          <p:nvGrpSpPr>
            <p:cNvPr id="13" name="Group 41"/>
            <p:cNvGrpSpPr/>
            <p:nvPr/>
          </p:nvGrpSpPr>
          <p:grpSpPr bwMode="auto">
            <a:xfrm>
              <a:off x="3323" y="17125"/>
              <a:ext cx="4427" cy="1018"/>
              <a:chOff x="-1196" y="-328"/>
              <a:chExt cx="4663" cy="1086"/>
            </a:xfrm>
          </p:grpSpPr>
          <p:sp>
            <p:nvSpPr>
              <p:cNvPr id="14" name="Rectangle 42"/>
              <p:cNvSpPr/>
              <p:nvPr/>
            </p:nvSpPr>
            <p:spPr bwMode="auto">
              <a:xfrm>
                <a:off x="-1196" y="406"/>
                <a:ext cx="8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fontAlgn="base">
                  <a:lnSpc>
                    <a:spcPct val="70000"/>
                  </a:lnSpc>
                  <a:spcBef>
                    <a:spcPct val="0"/>
                  </a:spcBef>
                  <a:spcAft>
                    <a:spcPct val="0"/>
                  </a:spcAft>
                </a:pPr>
                <a:r>
                  <a:rPr lang="zh-CN" altLang="en-US" sz="5400" b="1" dirty="0">
                    <a:solidFill>
                      <a:srgbClr val="000000"/>
                    </a:solidFill>
                    <a:latin typeface="+mj-ea"/>
                    <a:ea typeface="+mj-ea"/>
                    <a:cs typeface="Bebas Neue" charset="0"/>
                    <a:sym typeface="Bebas Neue" charset="0"/>
                  </a:rPr>
                  <a:t>应当</a:t>
                </a:r>
              </a:p>
            </p:txBody>
          </p:sp>
          <p:sp>
            <p:nvSpPr>
              <p:cNvPr id="15" name="Rectangle 43"/>
              <p:cNvSpPr/>
              <p:nvPr/>
            </p:nvSpPr>
            <p:spPr bwMode="auto">
              <a:xfrm>
                <a:off x="-244" y="-328"/>
                <a:ext cx="3711"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l" fontAlgn="base">
                  <a:spcBef>
                    <a:spcPct val="0"/>
                  </a:spcBef>
                  <a:spcAft>
                    <a:spcPct val="0"/>
                  </a:spcAft>
                </a:pPr>
                <a:r>
                  <a:rPr lang="zh-CN" altLang="en-US" sz="3600" dirty="0">
                    <a:solidFill>
                      <a:schemeClr val="tx1"/>
                    </a:solidFill>
                    <a:latin typeface="+mj-ea"/>
                    <a:ea typeface="+mj-ea"/>
                    <a:cs typeface="Lato Light" charset="0"/>
                    <a:sym typeface="Lato Light" charset="0"/>
                  </a:rPr>
                  <a:t>披露存续期间完整的历史净值、历史规模、投资策略、投资经理等</a:t>
                </a:r>
                <a:r>
                  <a:rPr lang="zh-CN" altLang="en-US" sz="3600" b="0" dirty="0">
                    <a:solidFill>
                      <a:srgbClr val="000000"/>
                    </a:solidFill>
                    <a:latin typeface="+mj-ea"/>
                    <a:ea typeface="+mj-ea"/>
                    <a:cs typeface="Lato Light" charset="0"/>
                    <a:sym typeface="Lato Light" charset="0"/>
                  </a:rPr>
                  <a:t>；</a:t>
                </a:r>
                <a:endParaRPr lang="en-US" altLang="zh-CN" sz="3600" b="0" dirty="0">
                  <a:solidFill>
                    <a:srgbClr val="000000"/>
                  </a:solidFill>
                  <a:latin typeface="+mj-ea"/>
                  <a:ea typeface="+mj-ea"/>
                  <a:cs typeface="Lato Light" charset="0"/>
                  <a:sym typeface="Lato Light" charset="0"/>
                </a:endParaRPr>
              </a:p>
              <a:p>
                <a:pPr algn="l" fontAlgn="base">
                  <a:spcBef>
                    <a:spcPct val="0"/>
                  </a:spcBef>
                  <a:spcAft>
                    <a:spcPct val="0"/>
                  </a:spcAft>
                </a:pPr>
                <a:r>
                  <a:rPr lang="zh-CN" altLang="en-US" sz="2800" b="1" dirty="0">
                    <a:solidFill>
                      <a:schemeClr val="bg2"/>
                    </a:solidFill>
                    <a:latin typeface="微软雅黑" panose="020B0503020204020204" charset="-122"/>
                    <a:ea typeface="微软雅黑" panose="020B0503020204020204" charset="-122"/>
                    <a:cs typeface="微软雅黑" panose="020B0503020204020204" charset="-122"/>
                  </a:rPr>
                  <a:t>注：完整的历史净值、历史规模，是指基金应当披露存续私募证券基金成立后至今的完整历史净值和规模。实操中给投资者展示时可以做两条曲线，一条业绩曲线一条规模曲线，数据点频率可以按照基金合同约定的估值频率。</a:t>
                </a:r>
                <a:endParaRPr lang="en-US" altLang="zh-CN" sz="2800" b="1" dirty="0">
                  <a:solidFill>
                    <a:schemeClr val="bg2"/>
                  </a:solidFill>
                  <a:latin typeface="微软雅黑" panose="020B0503020204020204" charset="-122"/>
                  <a:ea typeface="微软雅黑" panose="020B0503020204020204" charset="-122"/>
                  <a:cs typeface="微软雅黑" panose="020B0503020204020204" charset="-122"/>
                </a:endParaRPr>
              </a:p>
              <a:p>
                <a:pPr algn="l" fontAlgn="base">
                  <a:lnSpc>
                    <a:spcPct val="125000"/>
                  </a:lnSpc>
                  <a:spcBef>
                    <a:spcPct val="0"/>
                  </a:spcBef>
                  <a:spcAft>
                    <a:spcPct val="0"/>
                  </a:spcAft>
                </a:pPr>
                <a:endParaRPr lang="zh-CN" altLang="en-US" sz="3600" b="0" dirty="0">
                  <a:solidFill>
                    <a:srgbClr val="000000"/>
                  </a:solidFill>
                  <a:latin typeface="+mj-ea"/>
                  <a:ea typeface="+mj-ea"/>
                  <a:cs typeface="Lato Light" charset="0"/>
                  <a:sym typeface="Lato Light" charset="0"/>
                </a:endParaRPr>
              </a:p>
            </p:txBody>
          </p:sp>
        </p:grpSp>
      </p:grpSp>
      <p:grpSp>
        <p:nvGrpSpPr>
          <p:cNvPr id="19" name="组合 18"/>
          <p:cNvGrpSpPr/>
          <p:nvPr/>
        </p:nvGrpSpPr>
        <p:grpSpPr>
          <a:xfrm>
            <a:off x="9972971" y="8482571"/>
            <a:ext cx="14200426" cy="4491990"/>
            <a:chOff x="3091" y="17071"/>
            <a:chExt cx="4741" cy="1784"/>
          </a:xfrm>
        </p:grpSpPr>
        <p:grpSp>
          <p:nvGrpSpPr>
            <p:cNvPr id="20" name="组合 19"/>
            <p:cNvGrpSpPr/>
            <p:nvPr/>
          </p:nvGrpSpPr>
          <p:grpSpPr>
            <a:xfrm>
              <a:off x="3091" y="17071"/>
              <a:ext cx="4741" cy="1784"/>
              <a:chOff x="4304043" y="1286668"/>
              <a:chExt cx="4619962" cy="2757882"/>
            </a:xfrm>
            <a:effectLst>
              <a:outerShdw blurRad="381000" dist="254000" dir="8100000" algn="tr" rotWithShape="0">
                <a:prstClr val="black">
                  <a:alpha val="40000"/>
                </a:prstClr>
              </a:outerShdw>
            </a:effectLst>
          </p:grpSpPr>
          <p:sp>
            <p:nvSpPr>
              <p:cNvPr id="21" name="圆角矩形 20"/>
              <p:cNvSpPr/>
              <p:nvPr/>
            </p:nvSpPr>
            <p:spPr>
              <a:xfrm>
                <a:off x="4304043" y="1286668"/>
                <a:ext cx="4619962" cy="2757882"/>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2" name="圆角矩形 21"/>
              <p:cNvSpPr/>
              <p:nvPr/>
            </p:nvSpPr>
            <p:spPr>
              <a:xfrm>
                <a:off x="4377294" y="1367759"/>
                <a:ext cx="4486637" cy="259570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23" name="组合 22"/>
            <p:cNvGrpSpPr/>
            <p:nvPr/>
          </p:nvGrpSpPr>
          <p:grpSpPr>
            <a:xfrm>
              <a:off x="3206" y="17432"/>
              <a:ext cx="810" cy="978"/>
              <a:chOff x="-224810" y="673100"/>
              <a:chExt cx="3488487" cy="4000488"/>
            </a:xfrm>
            <a:effectLst>
              <a:outerShdw blurRad="444500" dist="254000" dir="8100000" algn="tr" rotWithShape="0">
                <a:prstClr val="black">
                  <a:alpha val="50000"/>
                </a:prstClr>
              </a:outerShdw>
            </a:effectLst>
          </p:grpSpPr>
          <p:sp>
            <p:nvSpPr>
              <p:cNvPr id="24" name="同心圆 23"/>
              <p:cNvSpPr/>
              <p:nvPr/>
            </p:nvSpPr>
            <p:spPr>
              <a:xfrm>
                <a:off x="-224810" y="673100"/>
                <a:ext cx="3488487" cy="4000488"/>
              </a:xfrm>
              <a:prstGeom prst="donut">
                <a:avLst>
                  <a:gd name="adj" fmla="val 4879"/>
                </a:avLst>
              </a:prstGeom>
              <a:gradFill>
                <a:gsLst>
                  <a:gs pos="0">
                    <a:srgbClr val="FE4444"/>
                  </a:gs>
                  <a:gs pos="100000">
                    <a:srgbClr val="832B2B"/>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j-ea"/>
                  <a:ea typeface="+mj-ea"/>
                  <a:cs typeface="+mn-cs"/>
                </a:endParaRPr>
              </a:p>
            </p:txBody>
          </p:sp>
          <p:sp>
            <p:nvSpPr>
              <p:cNvPr id="25" name="椭圆 24"/>
              <p:cNvSpPr/>
              <p:nvPr/>
            </p:nvSpPr>
            <p:spPr>
              <a:xfrm>
                <a:off x="117326" y="1116682"/>
                <a:ext cx="2734276" cy="3120546"/>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grpSp>
        <p:grpSp>
          <p:nvGrpSpPr>
            <p:cNvPr id="26" name="Group 41"/>
            <p:cNvGrpSpPr/>
            <p:nvPr/>
          </p:nvGrpSpPr>
          <p:grpSpPr bwMode="auto">
            <a:xfrm>
              <a:off x="3365" y="17227"/>
              <a:ext cx="4329" cy="1531"/>
              <a:chOff x="-1152" y="-218"/>
              <a:chExt cx="4561" cy="1632"/>
            </a:xfrm>
          </p:grpSpPr>
          <p:sp>
            <p:nvSpPr>
              <p:cNvPr id="27" name="Rectangle 42"/>
              <p:cNvSpPr/>
              <p:nvPr/>
            </p:nvSpPr>
            <p:spPr bwMode="auto">
              <a:xfrm>
                <a:off x="-1152" y="392"/>
                <a:ext cx="59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fontAlgn="base">
                  <a:lnSpc>
                    <a:spcPct val="70000"/>
                  </a:lnSpc>
                  <a:spcBef>
                    <a:spcPct val="0"/>
                  </a:spcBef>
                  <a:spcAft>
                    <a:spcPct val="0"/>
                  </a:spcAft>
                </a:pPr>
                <a:r>
                  <a:rPr lang="zh-CN" altLang="en-US" sz="5400" b="1" dirty="0">
                    <a:solidFill>
                      <a:srgbClr val="000000"/>
                    </a:solidFill>
                    <a:latin typeface="+mj-ea"/>
                    <a:ea typeface="+mj-ea"/>
                    <a:cs typeface="Bebas Neue" charset="0"/>
                    <a:sym typeface="Bebas Neue" charset="0"/>
                  </a:rPr>
                  <a:t>不得</a:t>
                </a:r>
              </a:p>
            </p:txBody>
          </p:sp>
          <p:sp>
            <p:nvSpPr>
              <p:cNvPr id="28" name="Rectangle 43"/>
              <p:cNvSpPr/>
              <p:nvPr/>
            </p:nvSpPr>
            <p:spPr bwMode="auto">
              <a:xfrm>
                <a:off x="-432" y="-218"/>
                <a:ext cx="3841"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l" fontAlgn="base">
                  <a:lnSpc>
                    <a:spcPct val="125000"/>
                  </a:lnSpc>
                  <a:spcBef>
                    <a:spcPct val="0"/>
                  </a:spcBef>
                  <a:spcAft>
                    <a:spcPct val="0"/>
                  </a:spcAft>
                </a:pPr>
                <a:r>
                  <a:rPr lang="zh-CN" altLang="en-US" sz="3200" b="0" dirty="0">
                    <a:solidFill>
                      <a:srgbClr val="000000"/>
                    </a:solidFill>
                    <a:latin typeface="+mj-ea"/>
                    <a:ea typeface="+mj-ea"/>
                    <a:cs typeface="Lato Light" charset="0"/>
                    <a:sym typeface="Lato Light" charset="0"/>
                  </a:rPr>
                  <a:t>不得将</a:t>
                </a:r>
                <a:r>
                  <a:rPr lang="zh-CN" altLang="en-US" sz="3200" b="1" dirty="0">
                    <a:solidFill>
                      <a:srgbClr val="C00000"/>
                    </a:solidFill>
                    <a:latin typeface="+mj-ea"/>
                    <a:ea typeface="+mj-ea"/>
                    <a:cs typeface="Lato Light" charset="0"/>
                    <a:sym typeface="Lato Light" charset="0"/>
                  </a:rPr>
                  <a:t>规模小于1000万元</a:t>
                </a:r>
                <a:r>
                  <a:rPr lang="zh-CN" altLang="en-US" sz="3200" b="0" dirty="0">
                    <a:solidFill>
                      <a:srgbClr val="000000"/>
                    </a:solidFill>
                    <a:latin typeface="+mj-ea"/>
                    <a:ea typeface="+mj-ea"/>
                    <a:cs typeface="Lato Light" charset="0"/>
                    <a:sym typeface="Lato Light" charset="0"/>
                  </a:rPr>
                  <a:t>、</a:t>
                </a:r>
                <a:r>
                  <a:rPr lang="zh-CN" altLang="en-US" sz="3200" b="1" dirty="0">
                    <a:solidFill>
                      <a:srgbClr val="C00000"/>
                    </a:solidFill>
                    <a:latin typeface="+mj-ea"/>
                    <a:cs typeface="Lato Light" charset="0"/>
                    <a:sym typeface="Lato Light" charset="0"/>
                  </a:rPr>
                  <a:t>成立期限少于6个月</a:t>
                </a:r>
                <a:r>
                  <a:rPr lang="zh-CN" altLang="en-US" sz="3200" b="0" dirty="0">
                    <a:solidFill>
                      <a:srgbClr val="000000"/>
                    </a:solidFill>
                    <a:latin typeface="+mj-ea"/>
                    <a:ea typeface="+mj-ea"/>
                    <a:cs typeface="Lato Light" charset="0"/>
                    <a:sym typeface="Lato Light" charset="0"/>
                  </a:rPr>
                  <a:t>的产品过往业绩用作</a:t>
                </a:r>
                <a:r>
                  <a:rPr lang="zh-CN" altLang="en-US" sz="3200" b="1" dirty="0">
                    <a:solidFill>
                      <a:srgbClr val="000000"/>
                    </a:solidFill>
                    <a:latin typeface="+mj-ea"/>
                    <a:ea typeface="+mj-ea"/>
                    <a:cs typeface="Lato Light" charset="0"/>
                    <a:sym typeface="Lato Light" charset="0"/>
                  </a:rPr>
                  <a:t>宣传、销售、排名</a:t>
                </a:r>
                <a:r>
                  <a:rPr lang="zh-CN" altLang="en-US" sz="3200" b="0" dirty="0">
                    <a:solidFill>
                      <a:srgbClr val="000000"/>
                    </a:solidFill>
                    <a:latin typeface="+mj-ea"/>
                    <a:ea typeface="+mj-ea"/>
                    <a:cs typeface="Lato Light" charset="0"/>
                    <a:sym typeface="Lato Light" charset="0"/>
                  </a:rPr>
                  <a:t>，不得</a:t>
                </a:r>
                <a:r>
                  <a:rPr lang="zh-CN" altLang="en-US" sz="3200" dirty="0">
                    <a:solidFill>
                      <a:schemeClr val="tx1"/>
                    </a:solidFill>
                    <a:latin typeface="+mj-ea"/>
                    <a:cs typeface="Lato Light" charset="0"/>
                    <a:sym typeface="Lato Light" charset="0"/>
                  </a:rPr>
                  <a:t>选择性</a:t>
                </a:r>
                <a:r>
                  <a:rPr lang="zh-CN" altLang="en-US" sz="3200" b="1" dirty="0">
                    <a:solidFill>
                      <a:schemeClr val="tx1"/>
                    </a:solidFill>
                    <a:latin typeface="+mj-ea"/>
                    <a:cs typeface="Lato Light" charset="0"/>
                    <a:sym typeface="Lato Light" charset="0"/>
                  </a:rPr>
                  <a:t>展示</a:t>
                </a:r>
                <a:r>
                  <a:rPr lang="zh-CN" altLang="en-US" sz="3200" b="1" dirty="0">
                    <a:solidFill>
                      <a:srgbClr val="C00000"/>
                    </a:solidFill>
                    <a:latin typeface="+mj-ea"/>
                    <a:cs typeface="Lato Light" charset="0"/>
                    <a:sym typeface="Lato Light" charset="0"/>
                  </a:rPr>
                  <a:t>部分业绩</a:t>
                </a:r>
                <a:r>
                  <a:rPr lang="zh-CN" altLang="en-US" sz="3200" b="0" dirty="0">
                    <a:solidFill>
                      <a:srgbClr val="000000"/>
                    </a:solidFill>
                    <a:latin typeface="+mj-ea"/>
                    <a:ea typeface="+mj-ea"/>
                    <a:cs typeface="Lato Light" charset="0"/>
                    <a:sym typeface="Lato Light" charset="0"/>
                  </a:rPr>
                  <a:t>，不得</a:t>
                </a:r>
                <a:r>
                  <a:rPr lang="zh-CN" altLang="en-US" sz="3200" b="1" dirty="0">
                    <a:solidFill>
                      <a:srgbClr val="000000"/>
                    </a:solidFill>
                    <a:latin typeface="+mj-ea"/>
                    <a:ea typeface="+mj-ea"/>
                    <a:cs typeface="Lato Light" charset="0"/>
                    <a:sym typeface="Lato Light" charset="0"/>
                  </a:rPr>
                  <a:t>展示</a:t>
                </a:r>
                <a:r>
                  <a:rPr lang="zh-CN" altLang="en-US" sz="3200" b="1" dirty="0">
                    <a:solidFill>
                      <a:srgbClr val="C00000"/>
                    </a:solidFill>
                    <a:latin typeface="+mj-ea"/>
                    <a:cs typeface="Lato Light" charset="0"/>
                    <a:sym typeface="Lato Light" charset="0"/>
                  </a:rPr>
                  <a:t>未经托管人复核的基金业绩</a:t>
                </a:r>
                <a:r>
                  <a:rPr lang="zh-CN" altLang="en-US" sz="3200" b="0" dirty="0">
                    <a:solidFill>
                      <a:srgbClr val="000000"/>
                    </a:solidFill>
                    <a:latin typeface="+mj-ea"/>
                    <a:ea typeface="+mj-ea"/>
                    <a:cs typeface="Lato Light" charset="0"/>
                    <a:sym typeface="Lato Light" charset="0"/>
                  </a:rPr>
                  <a:t>，不得</a:t>
                </a:r>
                <a:r>
                  <a:rPr lang="zh-CN" altLang="en-US" sz="3200" b="1" dirty="0">
                    <a:solidFill>
                      <a:srgbClr val="C00000"/>
                    </a:solidFill>
                    <a:latin typeface="+mj-ea"/>
                    <a:cs typeface="Lato Light" charset="0"/>
                    <a:sym typeface="Lato Light" charset="0"/>
                  </a:rPr>
                  <a:t>对少于6个月周期</a:t>
                </a:r>
                <a:r>
                  <a:rPr lang="zh-CN" altLang="en-US" sz="3200" b="0" dirty="0">
                    <a:solidFill>
                      <a:srgbClr val="000000"/>
                    </a:solidFill>
                    <a:latin typeface="+mj-ea"/>
                    <a:ea typeface="+mj-ea"/>
                    <a:cs typeface="Lato Light" charset="0"/>
                    <a:sym typeface="Lato Light" charset="0"/>
                  </a:rPr>
                  <a:t>的基金业绩进行</a:t>
                </a:r>
                <a:r>
                  <a:rPr lang="zh-CN" altLang="en-US" sz="3200" b="1" dirty="0">
                    <a:solidFill>
                      <a:srgbClr val="000000"/>
                    </a:solidFill>
                    <a:latin typeface="+mj-ea"/>
                    <a:ea typeface="+mj-ea"/>
                    <a:cs typeface="Lato Light" charset="0"/>
                    <a:sym typeface="Lato Light" charset="0"/>
                  </a:rPr>
                  <a:t>排名</a:t>
                </a:r>
                <a:r>
                  <a:rPr lang="zh-CN" altLang="en-US" sz="3200" b="0" dirty="0">
                    <a:solidFill>
                      <a:srgbClr val="000000"/>
                    </a:solidFill>
                    <a:latin typeface="+mj-ea"/>
                    <a:ea typeface="+mj-ea"/>
                    <a:cs typeface="Lato Light" charset="0"/>
                    <a:sym typeface="Lato Light" charset="0"/>
                  </a:rPr>
                  <a:t>。</a:t>
                </a:r>
                <a:r>
                  <a:rPr lang="zh-CN" altLang="en-US" sz="3200" b="1" dirty="0">
                    <a:solidFill>
                      <a:srgbClr val="C00000"/>
                    </a:solidFill>
                    <a:latin typeface="+mj-ea"/>
                    <a:cs typeface="Lato Light" charset="0"/>
                    <a:sym typeface="Lato Light" charset="0"/>
                  </a:rPr>
                  <a:t>基金投资者仅为管理人或者其股东、合伙人、实际控制人、员工</a:t>
                </a:r>
                <a:r>
                  <a:rPr lang="zh-CN" altLang="en-US" sz="3200" b="0" dirty="0">
                    <a:solidFill>
                      <a:srgbClr val="000000"/>
                    </a:solidFill>
                    <a:latin typeface="+mj-ea"/>
                    <a:ea typeface="+mj-ea"/>
                    <a:cs typeface="Lato Light" charset="0"/>
                    <a:sym typeface="Lato Light" charset="0"/>
                  </a:rPr>
                  <a:t>的，在基金宣传、销售、排名时，应当一并</a:t>
                </a:r>
                <a:r>
                  <a:rPr lang="zh-CN" altLang="en-US" sz="3200" b="1" dirty="0">
                    <a:solidFill>
                      <a:srgbClr val="000000"/>
                    </a:solidFill>
                    <a:latin typeface="+mj-ea"/>
                    <a:ea typeface="+mj-ea"/>
                    <a:cs typeface="Lato Light" charset="0"/>
                    <a:sym typeface="Lato Light" charset="0"/>
                  </a:rPr>
                  <a:t>披露</a:t>
                </a:r>
                <a:r>
                  <a:rPr lang="zh-CN" altLang="en-US" sz="3200" b="0" dirty="0">
                    <a:solidFill>
                      <a:srgbClr val="000000"/>
                    </a:solidFill>
                    <a:latin typeface="+mj-ea"/>
                    <a:ea typeface="+mj-ea"/>
                    <a:cs typeface="Lato Light" charset="0"/>
                    <a:sym typeface="Lato Light" charset="0"/>
                  </a:rPr>
                  <a:t>该情况。</a:t>
                </a:r>
              </a:p>
            </p:txBody>
          </p:sp>
        </p:grpSp>
      </p:grpSp>
      <p:sp>
        <p:nvSpPr>
          <p:cNvPr id="29" name="箭头: 下 28">
            <a:extLst>
              <a:ext uri="{FF2B5EF4-FFF2-40B4-BE49-F238E27FC236}">
                <a16:creationId xmlns:a16="http://schemas.microsoft.com/office/drawing/2014/main" id="{6203889F-25D7-4506-97FE-A5B52AE6433D}"/>
              </a:ext>
            </a:extLst>
          </p:cNvPr>
          <p:cNvSpPr/>
          <p:nvPr/>
        </p:nvSpPr>
        <p:spPr>
          <a:xfrm>
            <a:off x="9568573" y="12958504"/>
            <a:ext cx="792088" cy="6186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2c1198f-72e8-48c7-a534-7efaa028ed3c"/>
  <p:tag name="COMMONDATA" val="eyJoZGlkIjoiMDc4ZTdkMmIyYTQzNzNiZDQ2OGI0ZDg0ZDM2NGI1ZDUifQ=="/>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ISPRING_PLAYER_PLAYLIST_ID" val="fc44c98e9fb55df0de39baf58361d1373052d439"/>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 name="KSO_WM_UNIT_PLACING_PICTURE_USER_VIEWPORT" val="{&quot;height&quot;:7338.667716535433,&quot;width&quot;:38399.9968503937}"/>
</p:tagLst>
</file>

<file path=ppt/theme/theme1.xml><?xml version="1.0" encoding="utf-8"?>
<a:theme xmlns:a="http://schemas.openxmlformats.org/drawingml/2006/main" name="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11">
      <a:dk1>
        <a:srgbClr val="00B0F0"/>
      </a:dk1>
      <a:lt1>
        <a:srgbClr val="0070C0"/>
      </a:lt1>
      <a:dk2>
        <a:srgbClr val="0070C0"/>
      </a:dk2>
      <a:lt2>
        <a:srgbClr val="0070C0"/>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自定义 1983">
      <a:dk1>
        <a:sysClr val="windowText" lastClr="000000"/>
      </a:dk1>
      <a:lt1>
        <a:sysClr val="window" lastClr="FFFFFF"/>
      </a:lt1>
      <a:dk2>
        <a:srgbClr val="B70F0C"/>
      </a:dk2>
      <a:lt2>
        <a:srgbClr val="B70F0C"/>
      </a:lt2>
      <a:accent1>
        <a:srgbClr val="B70F0C"/>
      </a:accent1>
      <a:accent2>
        <a:srgbClr val="B70F0C"/>
      </a:accent2>
      <a:accent3>
        <a:srgbClr val="B70F0C"/>
      </a:accent3>
      <a:accent4>
        <a:srgbClr val="B70F0C"/>
      </a:accent4>
      <a:accent5>
        <a:srgbClr val="B70F0C"/>
      </a:accent5>
      <a:accent6>
        <a:srgbClr val="B70F0C"/>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6573</Words>
  <Application>Microsoft Office PowerPoint</Application>
  <PresentationFormat>自定义</PresentationFormat>
  <Paragraphs>337</Paragraphs>
  <Slides>45</Slides>
  <Notes>2</Notes>
  <HiddenSlides>0</HiddenSlides>
  <MMClips>0</MMClips>
  <ScaleCrop>false</ScaleCrop>
  <HeadingPairs>
    <vt:vector size="6" baseType="variant">
      <vt:variant>
        <vt:lpstr>已用的字体</vt:lpstr>
      </vt:variant>
      <vt:variant>
        <vt:i4>14</vt:i4>
      </vt:variant>
      <vt:variant>
        <vt:lpstr>主题</vt:lpstr>
      </vt:variant>
      <vt:variant>
        <vt:i4>8</vt:i4>
      </vt:variant>
      <vt:variant>
        <vt:lpstr>幻灯片标题</vt:lpstr>
      </vt:variant>
      <vt:variant>
        <vt:i4>45</vt:i4>
      </vt:variant>
    </vt:vector>
  </HeadingPairs>
  <TitlesOfParts>
    <vt:vector size="67" baseType="lpstr">
      <vt:lpstr>Bebas Neue</vt:lpstr>
      <vt:lpstr>Helvetica Neue</vt:lpstr>
      <vt:lpstr>Helvetica Neue Medium</vt:lpstr>
      <vt:lpstr>Lato Light</vt:lpstr>
      <vt:lpstr>方正兰亭粗黑_GBK</vt:lpstr>
      <vt:lpstr>思源黑体 CN Medium</vt:lpstr>
      <vt:lpstr>宋体</vt:lpstr>
      <vt:lpstr>微软雅黑</vt:lpstr>
      <vt:lpstr>Arial</vt:lpstr>
      <vt:lpstr>Arial Black</vt:lpstr>
      <vt:lpstr>Calibri</vt:lpstr>
      <vt:lpstr>Calibri Light</vt:lpstr>
      <vt:lpstr>Times New Roman</vt:lpstr>
      <vt:lpstr>Wingdings</vt:lpstr>
      <vt:lpstr>Office 主题​​</vt:lpstr>
      <vt:lpstr>1_Office 主题​​</vt:lpstr>
      <vt:lpstr>2_Office 主题​​</vt:lpstr>
      <vt:lpstr>3_Office 主题​​</vt:lpstr>
      <vt:lpstr>4_Office 主题​​</vt:lpstr>
      <vt:lpstr>5_Office 主题​​</vt:lpstr>
      <vt:lpstr>6_Office 主题​​</vt:lpstr>
      <vt:lpstr>1_Office 主题</vt:lpstr>
      <vt:lpstr>PowerPoint 演示文稿</vt:lpstr>
      <vt:lpstr>PowerPoint 演示文稿</vt:lpstr>
      <vt:lpstr>一、概述</vt:lpstr>
      <vt:lpstr>二、重要内容提示——产品规模相关规定</vt:lpstr>
      <vt:lpstr>二、重要内容提示——产品规模相关规定</vt:lpstr>
      <vt:lpstr>二、重要内容提示——产品规模相关规定</vt:lpstr>
      <vt:lpstr>二、重要内容提示——适当性匹配要求</vt:lpstr>
      <vt:lpstr>二、重要内容提示——基金及业绩信息披露要求</vt:lpstr>
      <vt:lpstr>二、重要内容提示——基金及业绩信息披露要求</vt:lpstr>
      <vt:lpstr>二、重要内容提示——基金及业绩信息披露要求</vt:lpstr>
      <vt:lpstr>二、重要内容提示——开放安排及锁定期相关规定</vt:lpstr>
      <vt:lpstr>二、重要内容提示——开放安排及锁定期相关规定</vt:lpstr>
      <vt:lpstr>二、重要内容提示——开放安排及锁定期相关规定</vt:lpstr>
      <vt:lpstr>二、重要内容提示——明示产品类型</vt:lpstr>
      <vt:lpstr>二、重要内容提示——明示产品类型</vt:lpstr>
      <vt:lpstr>二、重要内容提示——组合投资规定</vt:lpstr>
      <vt:lpstr>二、重要内容提示——组合投资规定</vt:lpstr>
      <vt:lpstr>二、重要内容提示——组合投资规定</vt:lpstr>
      <vt:lpstr>二、重要内容提示——组合投资规定</vt:lpstr>
      <vt:lpstr>二、重要内容提示——组合投资规定</vt:lpstr>
      <vt:lpstr>二、重要内容提示——组合投资规定</vt:lpstr>
      <vt:lpstr>二、重要内容提示——多层嵌套</vt:lpstr>
      <vt:lpstr>二、重要内容提示——产品杠杆规定</vt:lpstr>
      <vt:lpstr>二、重要内容提示——产品杠杆规定</vt:lpstr>
      <vt:lpstr>二、重要内容提示——产品投资比例限制</vt:lpstr>
      <vt:lpstr>二、重要内容提示——产品投资比例限制</vt:lpstr>
      <vt:lpstr>二、重要内容提示——产品投资比例限制</vt:lpstr>
      <vt:lpstr>二、重要内容提示——产品投资比例限制</vt:lpstr>
      <vt:lpstr>二、重要内容提示——产品投资比例限制</vt:lpstr>
      <vt:lpstr>二、重要内容提示——产品投资比例限制</vt:lpstr>
      <vt:lpstr>二、重要内容提示——产品投资比例限制</vt:lpstr>
      <vt:lpstr>二、重要内容提示——产品投资比例限制</vt:lpstr>
      <vt:lpstr>二、重要内容提示——产品投资比例限制</vt:lpstr>
      <vt:lpstr>二、重要内容提示——业绩报酬</vt:lpstr>
      <vt:lpstr>二、重要内容提示——预警止损线</vt:lpstr>
      <vt:lpstr>二、重要内容提示——程序化交易要求</vt:lpstr>
      <vt:lpstr>二、重要内容提示——管理人相关要求</vt:lpstr>
      <vt:lpstr>二、重要内容提示——管理人相关要求</vt:lpstr>
      <vt:lpstr>二、重要内容提示——管理人相关要求</vt:lpstr>
      <vt:lpstr>二、重要内容提示——管理人相关要求</vt:lpstr>
      <vt:lpstr>二、重要内容提示——管理人相关要求</vt:lpstr>
      <vt:lpstr>三、施行时间与过渡期安排</vt:lpstr>
      <vt:lpstr>三、施行时间与过渡期安排</vt:lpstr>
      <vt:lpstr>三、施行时间与过渡期安排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xyzq</dc:creator>
  <cp:lastModifiedBy>XYZQ</cp:lastModifiedBy>
  <cp:revision>977</cp:revision>
  <dcterms:created xsi:type="dcterms:W3CDTF">2018-11-26T07:41:00Z</dcterms:created>
  <dcterms:modified xsi:type="dcterms:W3CDTF">2024-06-03T03:18:35Z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6DB99212E52E45F59E11ECE7EAB7B613</vt:lpwstr>
  </property>
</Properties>
</file>