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2" r:id="rId5"/>
    <p:sldId id="286" r:id="rId6"/>
    <p:sldId id="283" r:id="rId7"/>
    <p:sldId id="284" r:id="rId8"/>
    <p:sldId id="285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73" r:id="rId17"/>
    <p:sldId id="274" r:id="rId18"/>
    <p:sldId id="295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0238" autoAdjust="0"/>
  </p:normalViewPr>
  <p:slideViewPr>
    <p:cSldViewPr snapToGrid="0">
      <p:cViewPr>
        <p:scale>
          <a:sx n="75" d="100"/>
          <a:sy n="75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80E3D-B586-42FB-83A4-5DED55F7CD1E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B7A8-9B74-4A6B-91B3-C293C6A14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ownership perspective, the equation means all the assets, every resource bring benefits in the future, that the company get should be either owned by the creditors or the owners</a:t>
            </a:r>
          </a:p>
          <a:p>
            <a:r>
              <a:rPr lang="en-US" altLang="zh-CN" dirty="0"/>
              <a:t>From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B7A8-9B74-4A6B-91B3-C293C6A144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1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B7A8-9B74-4A6B-91B3-C293C6A144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AF92-5C5E-46EF-8C01-B0410955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6B78-CFB2-47AA-89E2-9EDC4BA9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2EFC-EBA7-4AD0-9E63-15BF53D7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7752-9601-4B7C-A8EB-576C6C6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F254-467B-4D09-860A-23165172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77A6-8CAE-4BB8-905D-2C372D6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2694-FBEB-409D-B289-EC8073F2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79DA-C2F2-45D3-8D41-A1E9316B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6948-E2A2-44CA-A0BB-75C315F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4F40-7B8A-4C7A-B255-E463BA63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D5FE-8720-4BE4-A6D5-DF366EC3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A316-0501-40C4-A746-C0C96641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5A5A-C110-41A8-AFA4-CB904CD0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5AC-2278-47D2-90D3-08412E5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C6A3-B641-46DC-A919-53F940A8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287-835F-4DB0-9A3D-F7A7ED2C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88D0-7B7D-4864-A8D6-84F981B6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E85D-18C5-4606-915E-C776F9D0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4408-03FB-46ED-A6AA-5359B40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4027-0AEE-4DA5-BA05-21573FFA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C9D-DC98-4F4E-8442-8D1F788E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6552-58FB-4D2B-8534-6064EEED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2508-6BC5-4A59-97A5-904050D2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3EA0-9620-4CDF-BA54-6CEFEBF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3520-6EA4-4AC9-BA65-0A95246F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0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9CC-08E1-4582-ABFB-DA0FC69E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6620-89F1-4D32-B148-6746B7AC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2B9D1-E920-415D-BAEE-8A2E4BAC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E0F5-2207-4322-8420-45B45110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596BE-727C-4ABF-BD3F-2CB3B61B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165A-3AF0-44F2-9DA2-7D654268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66A2-4098-4AC1-910E-7C308116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1F82-8DDD-4C86-9A2A-14804795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3078-5699-4B61-A25D-5B821E39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4E1A9-5FD7-4126-B9B8-D662C8AB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53EFB-6A85-47EE-B8FF-F062D90B1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D3A89-DD92-4396-8F5A-5449197E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91692-1ADD-43AB-B597-813BB706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33BB1-5C12-4A79-B0C1-2D5C1696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DB64-A90A-45F6-A669-3571FBF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0392-A173-4AE3-9626-84343EAB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E96C-3098-4129-8EAB-04B0C73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4B9E6-5DEA-4333-BD05-A79655BC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4D8D3-7E03-4F1D-97EE-EF0BE4D8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FE66-3722-4062-9C91-7A4D4BCD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083A-A7D7-4FA1-9319-23ABCFFE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431D-4EAF-4129-904C-D3100571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3C8F-508F-402F-8039-BFB75A83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70C1-38C1-4CE7-A72E-851A65955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D5432-97D1-4064-9DC1-2198D7A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FB73A-4068-47D7-945E-78DB5C6F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A22E-1DE3-47C5-A4AF-A05634F7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0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617A-FB67-4819-BC7B-D2C314B4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B7778-F28A-4E68-9AFB-473C44183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33F8A-807E-4B09-8E7D-7CC5D52E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7F88-7403-4AD1-BD39-34EBEA25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E838-9F41-4703-A4E9-E82979E1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21B7-01CC-4F91-81FE-FFEF34CD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4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FEE87-F4C1-406A-9F94-891EF46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0199-18CA-435B-BF3B-D133E911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67AE-2344-459B-8FAB-7BB189E30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E2F8-83E0-406C-9C76-ED52B78D832E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671B-5158-4EF7-B396-8621CC93B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130-AF83-4575-9C83-8FD76C37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153-3644-45AD-BD03-01271910F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think.com/accounting-equ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3BF88-458A-46AF-BB3C-CF0B084873F0}"/>
              </a:ext>
            </a:extLst>
          </p:cNvPr>
          <p:cNvSpPr/>
          <p:nvPr/>
        </p:nvSpPr>
        <p:spPr>
          <a:xfrm>
            <a:off x="0" y="2495177"/>
            <a:ext cx="12192000" cy="11356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9683-CD45-4B69-A061-91DB76C9D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+mn-ea"/>
                <a:ea typeface="+mn-ea"/>
              </a:rPr>
              <a:t>ACT2111 Tutorial-Ch1&amp;2</a:t>
            </a:r>
            <a:endParaRPr lang="zh-CN" altLang="en-US" sz="5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68FB-3360-4162-A87B-8547498A8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4985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ACT2111 Teaching Team</a:t>
            </a:r>
          </a:p>
        </p:txBody>
      </p:sp>
    </p:spTree>
    <p:extLst>
      <p:ext uri="{BB962C8B-B14F-4D97-AF65-F5344CB8AC3E}">
        <p14:creationId xmlns:p14="http://schemas.microsoft.com/office/powerpoint/2010/main" val="142321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24AB-8674-4F27-8B42-ABAFE388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Cycle – Analyze Transactions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B6B1D-8775-461C-8246-1DA55B92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Three steps in analyzing transaction </a:t>
            </a:r>
            <a:r>
              <a:rPr lang="en-US" altLang="zh-CN" sz="1400" dirty="0"/>
              <a:t>(Chapter 1 PPT P31 – 44)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Whether the transaction should be </a:t>
            </a:r>
            <a:r>
              <a:rPr lang="en-US" altLang="zh-CN" sz="2000" b="1" dirty="0"/>
              <a:t>record</a:t>
            </a:r>
            <a:r>
              <a:rPr lang="en-US" altLang="zh-CN" sz="2000" dirty="0"/>
              <a:t>?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What </a:t>
            </a:r>
            <a:r>
              <a:rPr lang="en-US" altLang="zh-CN" sz="2000" b="1" dirty="0"/>
              <a:t>accounts</a:t>
            </a:r>
            <a:r>
              <a:rPr lang="en-US" altLang="zh-CN" sz="2000" dirty="0"/>
              <a:t> are involved in ?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/>
              <a:t>Assets, Liability or Equity ?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/>
              <a:t>Specific types of accounts ? E.g. Cash, Account Receivable or Equipment under Assets?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What </a:t>
            </a:r>
            <a:r>
              <a:rPr lang="en-US" altLang="zh-CN" sz="2000" b="1" dirty="0"/>
              <a:t>amounts</a:t>
            </a:r>
            <a:r>
              <a:rPr lang="en-US" altLang="zh-CN" sz="2000" dirty="0"/>
              <a:t> should be record ?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 Some important issues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Every transaction must involve in at least two account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The equation (asset = liability + equity) should be always balanced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Types of account are not strictly limited. E.g. Assets to Assets, Liability to Equity are possible</a:t>
            </a:r>
          </a:p>
        </p:txBody>
      </p:sp>
    </p:spTree>
    <p:extLst>
      <p:ext uri="{BB962C8B-B14F-4D97-AF65-F5344CB8AC3E}">
        <p14:creationId xmlns:p14="http://schemas.microsoft.com/office/powerpoint/2010/main" val="4909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0017-BE37-44EB-9A11-444A63DD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Cycle – Journalize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BEFD-EC1C-44BC-BC59-24035176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3999722"/>
            <a:ext cx="10515600" cy="292939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Journalize:</a:t>
            </a:r>
            <a:r>
              <a:rPr lang="en-US" altLang="zh-CN" sz="2400" dirty="0"/>
              <a:t> Making “transaction diary” under chronological order</a:t>
            </a:r>
          </a:p>
          <a:p>
            <a:r>
              <a:rPr lang="en-US" altLang="zh-CN" sz="2400" dirty="0"/>
              <a:t>Follow accounting equation, total </a:t>
            </a:r>
            <a:r>
              <a:rPr lang="en-US" altLang="zh-CN" sz="2400" b="1" dirty="0">
                <a:solidFill>
                  <a:schemeClr val="accent2"/>
                </a:solidFill>
              </a:rPr>
              <a:t>debit amount </a:t>
            </a:r>
            <a:r>
              <a:rPr lang="en-US" altLang="zh-CN" sz="2400" dirty="0"/>
              <a:t>should always equal to </a:t>
            </a:r>
            <a:r>
              <a:rPr lang="en-US" altLang="zh-CN" sz="2400" b="1" dirty="0">
                <a:solidFill>
                  <a:schemeClr val="accent1"/>
                </a:solidFill>
              </a:rPr>
              <a:t>credit amount</a:t>
            </a:r>
          </a:p>
          <a:p>
            <a:r>
              <a:rPr lang="en-US" altLang="zh-CN" sz="2400" dirty="0"/>
              <a:t>Three components</a:t>
            </a:r>
          </a:p>
          <a:p>
            <a:pPr lvl="1"/>
            <a:r>
              <a:rPr lang="en-US" altLang="zh-CN" sz="2000" dirty="0"/>
              <a:t>Date (When does the transaction recognized/happened ?)</a:t>
            </a:r>
          </a:p>
          <a:p>
            <a:pPr lvl="1"/>
            <a:r>
              <a:rPr lang="en-US" altLang="zh-CN" sz="2000" dirty="0"/>
              <a:t>Account titles (What accounts involved in ?)</a:t>
            </a:r>
          </a:p>
          <a:p>
            <a:pPr lvl="1"/>
            <a:r>
              <a:rPr lang="en-US" altLang="zh-CN" sz="2000" dirty="0"/>
              <a:t>Debit and Credit (What amounts of recording under each account ?)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1EA89-E4C4-4583-BB1A-FC96CF55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92761"/>
            <a:ext cx="8522824" cy="25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A22E-B4F0-458D-BF93-787C56E2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Cycle – Posting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7DCE1-FA94-4045-9021-FF6B442A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4682331"/>
            <a:ext cx="10515600" cy="19419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Posting: </a:t>
            </a:r>
            <a:r>
              <a:rPr lang="en-US" altLang="zh-CN" sz="2400" dirty="0"/>
              <a:t>Post the entry from </a:t>
            </a:r>
            <a:r>
              <a:rPr lang="en-US" altLang="zh-CN" sz="2400" b="1" dirty="0"/>
              <a:t>Journals</a:t>
            </a:r>
            <a:r>
              <a:rPr lang="en-US" altLang="zh-CN" sz="2400" dirty="0"/>
              <a:t> to the </a:t>
            </a:r>
            <a:r>
              <a:rPr lang="en-US" altLang="zh-CN" sz="2400" b="1" i="1" dirty="0">
                <a:solidFill>
                  <a:schemeClr val="accent1"/>
                </a:solidFill>
              </a:rPr>
              <a:t>Ledgers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Change the recording from chorological order to categorical order</a:t>
            </a:r>
          </a:p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chemeClr val="accent1"/>
                </a:solidFill>
              </a:rPr>
              <a:t>Ledgers: </a:t>
            </a:r>
            <a:r>
              <a:rPr lang="en-US" altLang="zh-CN" sz="2400" dirty="0"/>
              <a:t>it’s like “account folders” which provide the balance in each of the accounts as well as keep track of changes in these balances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DE8AD1E-EF89-489E-9B60-557E52CD4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6" y="1690688"/>
            <a:ext cx="7404047" cy="28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57099-57AD-4C48-AB0B-438B6481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Cycle – Trail 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49E94-8C5F-4795-AB11-F8FB27DD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1484"/>
            <a:ext cx="10515600" cy="876935"/>
          </a:xfrm>
        </p:spPr>
        <p:txBody>
          <a:bodyPr/>
          <a:lstStyle/>
          <a:p>
            <a:r>
              <a:rPr lang="en-US" altLang="zh-CN" b="1" dirty="0"/>
              <a:t>Trail Balance: </a:t>
            </a:r>
            <a:r>
              <a:rPr lang="en-US" altLang="zh-CN" dirty="0"/>
              <a:t>Put the accounts together and test the equality and balance of the accounting equation</a:t>
            </a:r>
            <a:endParaRPr lang="zh-CN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5895597-398D-4372-9D5A-13C2CFB8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8" y="1601390"/>
            <a:ext cx="6181484" cy="36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1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AFD895E-0361-4F4A-AB60-7431B3ACED2B}"/>
              </a:ext>
            </a:extLst>
          </p:cNvPr>
          <p:cNvCxnSpPr/>
          <p:nvPr/>
        </p:nvCxnSpPr>
        <p:spPr>
          <a:xfrm>
            <a:off x="1158240" y="1564640"/>
            <a:ext cx="0" cy="518160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2F8AEA-5F1B-4641-B5CC-CB89C9D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Important Concepts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0AE0D34-3366-448B-B5FB-906840E4FBE5}"/>
              </a:ext>
            </a:extLst>
          </p:cNvPr>
          <p:cNvCxnSpPr/>
          <p:nvPr/>
        </p:nvCxnSpPr>
        <p:spPr>
          <a:xfrm>
            <a:off x="1158240" y="1859280"/>
            <a:ext cx="31496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15E349-AAF9-4AD9-8F92-31EA285C54C7}"/>
              </a:ext>
            </a:extLst>
          </p:cNvPr>
          <p:cNvCxnSpPr/>
          <p:nvPr/>
        </p:nvCxnSpPr>
        <p:spPr>
          <a:xfrm>
            <a:off x="1158240" y="2570629"/>
            <a:ext cx="31496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F6FD12F-321B-42C3-B1A1-A5D74C1DA0DC}"/>
              </a:ext>
            </a:extLst>
          </p:cNvPr>
          <p:cNvCxnSpPr/>
          <p:nvPr/>
        </p:nvCxnSpPr>
        <p:spPr>
          <a:xfrm>
            <a:off x="1158240" y="4793547"/>
            <a:ext cx="31496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A6E84-72C7-49B3-8B07-A8FD4A10E5AC}"/>
              </a:ext>
            </a:extLst>
          </p:cNvPr>
          <p:cNvSpPr txBox="1"/>
          <p:nvPr/>
        </p:nvSpPr>
        <p:spPr>
          <a:xfrm>
            <a:off x="1666240" y="1690688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Ethics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66163-2E59-4C5D-B604-31EFA54DAB9E}"/>
              </a:ext>
            </a:extLst>
          </p:cNvPr>
          <p:cNvSpPr txBox="1"/>
          <p:nvPr/>
        </p:nvSpPr>
        <p:spPr>
          <a:xfrm>
            <a:off x="3972040" y="1752243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Financial Accounting Ethics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6B92B1-08B1-4A40-8431-AA6753B3E72C}"/>
              </a:ext>
            </a:extLst>
          </p:cNvPr>
          <p:cNvSpPr txBox="1"/>
          <p:nvPr/>
        </p:nvSpPr>
        <p:spPr>
          <a:xfrm>
            <a:off x="1666240" y="2321263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Standards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D0BBF1-F487-426B-9ACB-99F8F5981E5F}"/>
              </a:ext>
            </a:extLst>
          </p:cNvPr>
          <p:cNvSpPr txBox="1"/>
          <p:nvPr/>
        </p:nvSpPr>
        <p:spPr>
          <a:xfrm>
            <a:off x="4001884" y="2321263"/>
            <a:ext cx="5997155" cy="1915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IFRS: </a:t>
            </a:r>
            <a:r>
              <a:rPr lang="en-US" altLang="zh-CN" sz="2000" dirty="0"/>
              <a:t>International Financial Reporting Standards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Historical Cost Principle &amp; Fair Value Principle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Relevance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Faithful representation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GAAP: </a:t>
            </a:r>
            <a:r>
              <a:rPr lang="en-US" altLang="zh-CN" sz="2000" dirty="0"/>
              <a:t>Generally Accepted Accounting Principles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C2A1B0-284E-4604-8A7C-5ED2C2D73365}"/>
              </a:ext>
            </a:extLst>
          </p:cNvPr>
          <p:cNvSpPr txBox="1"/>
          <p:nvPr/>
        </p:nvSpPr>
        <p:spPr>
          <a:xfrm>
            <a:off x="1717284" y="452052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Assumptions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F9B651-39C8-4D53-8C1E-14852F6249EE}"/>
              </a:ext>
            </a:extLst>
          </p:cNvPr>
          <p:cNvSpPr txBox="1"/>
          <p:nvPr/>
        </p:nvSpPr>
        <p:spPr>
          <a:xfrm>
            <a:off x="4001884" y="4581085"/>
            <a:ext cx="7561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Monetary unit assumption: </a:t>
            </a:r>
            <a:r>
              <a:rPr lang="en-US" altLang="zh-CN" sz="2000" dirty="0"/>
              <a:t>requires that companies include in the accounting records only transaction data that can be expressed in money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Economic entity assumption</a:t>
            </a:r>
            <a:r>
              <a:rPr lang="en-US" altLang="zh-CN" sz="2000" dirty="0"/>
              <a:t>: requires that the activities of the entity be kept separate and distinct from the activities of its owner and all other economic entities.</a:t>
            </a:r>
          </a:p>
        </p:txBody>
      </p:sp>
    </p:spTree>
    <p:extLst>
      <p:ext uri="{BB962C8B-B14F-4D97-AF65-F5344CB8AC3E}">
        <p14:creationId xmlns:p14="http://schemas.microsoft.com/office/powerpoint/2010/main" val="297086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AFD895E-0361-4F4A-AB60-7431B3ACED2B}"/>
              </a:ext>
            </a:extLst>
          </p:cNvPr>
          <p:cNvCxnSpPr/>
          <p:nvPr/>
        </p:nvCxnSpPr>
        <p:spPr>
          <a:xfrm>
            <a:off x="1158240" y="1564640"/>
            <a:ext cx="0" cy="518160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22F8AEA-5F1B-4641-B5CC-CB89C9D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Important Concepts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0AE0D34-3366-448B-B5FB-906840E4FBE5}"/>
              </a:ext>
            </a:extLst>
          </p:cNvPr>
          <p:cNvCxnSpPr/>
          <p:nvPr/>
        </p:nvCxnSpPr>
        <p:spPr>
          <a:xfrm>
            <a:off x="1158240" y="1859280"/>
            <a:ext cx="31496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A6E84-72C7-49B3-8B07-A8FD4A10E5AC}"/>
              </a:ext>
            </a:extLst>
          </p:cNvPr>
          <p:cNvSpPr txBox="1"/>
          <p:nvPr/>
        </p:nvSpPr>
        <p:spPr>
          <a:xfrm>
            <a:off x="1666240" y="1690688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 Financial Statement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66163-2E59-4C5D-B604-31EFA54DAB9E}"/>
              </a:ext>
            </a:extLst>
          </p:cNvPr>
          <p:cNvSpPr txBox="1"/>
          <p:nvPr/>
        </p:nvSpPr>
        <p:spPr>
          <a:xfrm>
            <a:off x="1666240" y="2336264"/>
            <a:ext cx="10088880" cy="41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b="1" dirty="0"/>
              <a:t>Income statement: </a:t>
            </a:r>
            <a:r>
              <a:rPr lang="en-US" altLang="zh-CN" sz="2000" dirty="0"/>
              <a:t>presents the revenues and expenses and resulting net income or net loss for a specific  period of time.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b="1" dirty="0"/>
              <a:t>Retained earnings statement</a:t>
            </a:r>
            <a:r>
              <a:rPr lang="en-US" altLang="zh-CN" sz="2000" dirty="0"/>
              <a:t>: summarizes the changes in retained earnings for a specific  period of time.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b="1" dirty="0"/>
              <a:t>Statement of financial position</a:t>
            </a:r>
            <a:r>
              <a:rPr lang="en-US" altLang="zh-CN" sz="2000" dirty="0"/>
              <a:t>: reports the assets, liabilities, and equity of a company at  a specific date. (referred to as a  balance sheet 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b="1" dirty="0"/>
              <a:t>Statement of cash flows: </a:t>
            </a:r>
            <a:r>
              <a:rPr lang="en-US" altLang="zh-CN" sz="2000" dirty="0"/>
              <a:t>summarizes information about the cash inflows (receipts) and outflows (payments) for a specific  period of time.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zh-CN" sz="2000" b="1" dirty="0"/>
              <a:t>Comprehensive income statement: </a:t>
            </a:r>
            <a:r>
              <a:rPr lang="en-US" altLang="zh-CN" sz="2000" dirty="0"/>
              <a:t>presents other comprehensive income items that are not included in the determination of net income in 1.</a:t>
            </a:r>
          </a:p>
          <a:p>
            <a:pPr algn="r">
              <a:lnSpc>
                <a:spcPct val="120000"/>
              </a:lnSpc>
            </a:pPr>
            <a:r>
              <a:rPr lang="en-US" altLang="zh-CN" sz="1600" dirty="0"/>
              <a:t>(ACT2111 Chapter 2 PPT P47 – 52)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24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1652-C06B-40B5-9503-1F498D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Difficulties in Tutorial – Chapter 1&amp;2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1272-1B3B-420E-BDB0-B362C79D7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Exercise 1-08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Exercise 2-17</a:t>
            </a:r>
          </a:p>
        </p:txBody>
      </p:sp>
    </p:spTree>
    <p:extLst>
      <p:ext uri="{BB962C8B-B14F-4D97-AF65-F5344CB8AC3E}">
        <p14:creationId xmlns:p14="http://schemas.microsoft.com/office/powerpoint/2010/main" val="166001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0873-D947-4F2A-847F-38BB12F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1-08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FBA28C-2AD9-405E-93A0-F8EA525B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2389"/>
            <a:ext cx="10559883" cy="51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3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0873-D947-4F2A-847F-38BB12FC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71755"/>
            <a:ext cx="10515600" cy="1325563"/>
          </a:xfrm>
        </p:spPr>
        <p:txBody>
          <a:bodyPr/>
          <a:lstStyle/>
          <a:p>
            <a:r>
              <a:rPr lang="en-US" altLang="zh-CN" dirty="0"/>
              <a:t>Exercise 2-17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2E27C5-93D7-4221-91B3-AFAAF0EAC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2" b="-2429"/>
          <a:stretch/>
        </p:blipFill>
        <p:spPr>
          <a:xfrm>
            <a:off x="1644333" y="1044861"/>
            <a:ext cx="8761093" cy="58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793-597B-41DF-8425-7B5A312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Thanks </a:t>
            </a:r>
            <a:r>
              <a:rPr lang="en-US" altLang="zh-CN" b="1" dirty="0"/>
              <a:t>for your listening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BC28-0B22-4E81-A95C-EC0A0932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Content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E015-F56B-4FE2-A219-371B11C2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15706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Where to find tutorials 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Key Points of Chapter 1 – 2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Accounting Equation &amp; Double-entry Accounting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Accounting Cycle – Part I: Step 1 to 4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Analyze business transaction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Journalize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Posting</a:t>
            </a:r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Trial Balance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Other Important Concepts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Difficulties in Tutorial Questions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Finding solution, problem solving. Teamwork and partnership. Working team collaboration, enterprise cooperation.">
            <a:extLst>
              <a:ext uri="{FF2B5EF4-FFF2-40B4-BE49-F238E27FC236}">
                <a16:creationId xmlns:a16="http://schemas.microsoft.com/office/drawing/2014/main" id="{68AEF841-9BA5-4972-9AD0-E0DA0D46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3"/>
          <a:stretch/>
        </p:blipFill>
        <p:spPr bwMode="auto">
          <a:xfrm>
            <a:off x="7664323" y="2008740"/>
            <a:ext cx="4279190" cy="31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7D0A8-E904-4C7A-BD8D-DD035E20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Where to find tutorials ?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C7FAE-A15C-4BB1-8426-E3213124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97"/>
          <a:stretch/>
        </p:blipFill>
        <p:spPr>
          <a:xfrm>
            <a:off x="1678710" y="1690688"/>
            <a:ext cx="8461884" cy="49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65B46-210B-41BE-822E-99DC0CE6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Key Points of Chapter 1 – 2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9FA4E-81D4-498C-9A29-46CE5DA0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Accounting Equation &amp; “Double-entry” Accounting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Asset = Liability + Equity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Dr / Cr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Accounting Cycle – Part I: Step 1 to 4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Analyze business transaction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Journalize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Posting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/>
              <a:t>Trial Balance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Other Important Concepts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7FEC0E-9EF2-4252-A0B9-7163FE260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492" t="7538" r="29598" b="27247"/>
          <a:stretch/>
        </p:blipFill>
        <p:spPr>
          <a:xfrm>
            <a:off x="7502236" y="2401454"/>
            <a:ext cx="3851564" cy="3371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34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2B543-D8FE-4E38-8732-2FD65C30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Equation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C757A6-0895-417B-970F-56EB48D1E695}"/>
              </a:ext>
            </a:extLst>
          </p:cNvPr>
          <p:cNvSpPr/>
          <p:nvPr/>
        </p:nvSpPr>
        <p:spPr>
          <a:xfrm>
            <a:off x="5238044" y="2314814"/>
            <a:ext cx="6115756" cy="1048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AE6DA-FC86-49EF-9445-DB01F57D06A7}"/>
              </a:ext>
            </a:extLst>
          </p:cNvPr>
          <p:cNvSpPr/>
          <p:nvPr/>
        </p:nvSpPr>
        <p:spPr>
          <a:xfrm>
            <a:off x="838200" y="2314814"/>
            <a:ext cx="3903133" cy="1048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2F2765-7C64-445F-98B3-65B4DF9A4FD4}"/>
              </a:ext>
            </a:extLst>
          </p:cNvPr>
          <p:cNvSpPr txBox="1"/>
          <p:nvPr/>
        </p:nvSpPr>
        <p:spPr>
          <a:xfrm>
            <a:off x="934157" y="2546631"/>
            <a:ext cx="390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What </a:t>
            </a:r>
            <a:r>
              <a:rPr lang="en-US" altLang="zh-CN" sz="2800" dirty="0">
                <a:solidFill>
                  <a:schemeClr val="bg1"/>
                </a:solidFill>
              </a:rPr>
              <a:t>is accounting 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CCFA85-4C2E-4D8F-A45B-5DD2FAF42645}"/>
              </a:ext>
            </a:extLst>
          </p:cNvPr>
          <p:cNvSpPr txBox="1"/>
          <p:nvPr/>
        </p:nvSpPr>
        <p:spPr>
          <a:xfrm>
            <a:off x="5085646" y="2455309"/>
            <a:ext cx="6115756" cy="10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The "language of business“</a:t>
            </a:r>
          </a:p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Structuralized business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AEBB5-4C98-41F0-AC5E-6B920ABBC5EA}"/>
              </a:ext>
            </a:extLst>
          </p:cNvPr>
          <p:cNvSpPr/>
          <p:nvPr/>
        </p:nvSpPr>
        <p:spPr>
          <a:xfrm>
            <a:off x="5238044" y="3502659"/>
            <a:ext cx="6115756" cy="1262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5E3440-B045-4E9E-82A9-EEDA06620E0D}"/>
              </a:ext>
            </a:extLst>
          </p:cNvPr>
          <p:cNvSpPr/>
          <p:nvPr/>
        </p:nvSpPr>
        <p:spPr>
          <a:xfrm>
            <a:off x="838200" y="3502659"/>
            <a:ext cx="3903133" cy="1262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313731-537A-4594-A534-3B77CD72893B}"/>
              </a:ext>
            </a:extLst>
          </p:cNvPr>
          <p:cNvSpPr txBox="1"/>
          <p:nvPr/>
        </p:nvSpPr>
        <p:spPr>
          <a:xfrm>
            <a:off x="460021" y="3820039"/>
            <a:ext cx="465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Who </a:t>
            </a:r>
            <a:r>
              <a:rPr lang="en-US" altLang="zh-CN" sz="2800" dirty="0">
                <a:solidFill>
                  <a:schemeClr val="bg1"/>
                </a:solidFill>
              </a:rPr>
              <a:t>use accounting ?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8F0108-10B3-4713-BB06-ADD7678D4F2D}"/>
              </a:ext>
            </a:extLst>
          </p:cNvPr>
          <p:cNvSpPr txBox="1"/>
          <p:nvPr/>
        </p:nvSpPr>
        <p:spPr>
          <a:xfrm>
            <a:off x="5119510" y="3590018"/>
            <a:ext cx="6115756" cy="143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External users: investors, creditors, customers…</a:t>
            </a:r>
          </a:p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Internal users: managers, employees…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E5F73C-66AA-431B-A43F-5473175D2BA6}"/>
              </a:ext>
            </a:extLst>
          </p:cNvPr>
          <p:cNvSpPr/>
          <p:nvPr/>
        </p:nvSpPr>
        <p:spPr>
          <a:xfrm>
            <a:off x="5238044" y="4968590"/>
            <a:ext cx="6115756" cy="1640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63EA05-8E7D-4276-B01B-B6E8A3F1CD0B}"/>
              </a:ext>
            </a:extLst>
          </p:cNvPr>
          <p:cNvSpPr/>
          <p:nvPr/>
        </p:nvSpPr>
        <p:spPr>
          <a:xfrm>
            <a:off x="838200" y="4968590"/>
            <a:ext cx="3903133" cy="1640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1D377C-9A63-4D04-BFCB-F92B455DBEAC}"/>
              </a:ext>
            </a:extLst>
          </p:cNvPr>
          <p:cNvSpPr txBox="1"/>
          <p:nvPr/>
        </p:nvSpPr>
        <p:spPr>
          <a:xfrm>
            <a:off x="956734" y="5085462"/>
            <a:ext cx="3673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How </a:t>
            </a:r>
            <a:r>
              <a:rPr lang="en-US" altLang="zh-CN" sz="2800" dirty="0">
                <a:solidFill>
                  <a:schemeClr val="bg1"/>
                </a:solidFill>
              </a:rPr>
              <a:t>can we use accounting to record business 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B7C68B-EFCC-4462-AA9F-8265276F44B4}"/>
              </a:ext>
            </a:extLst>
          </p:cNvPr>
          <p:cNvSpPr txBox="1"/>
          <p:nvPr/>
        </p:nvSpPr>
        <p:spPr>
          <a:xfrm>
            <a:off x="5119510" y="5155507"/>
            <a:ext cx="6115756" cy="1098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Focus of this course</a:t>
            </a:r>
          </a:p>
          <a:p>
            <a:pPr marL="800100" marR="0" lvl="1" indent="-342900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Start with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Accounting Equation</a:t>
            </a: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59FC1-CFC5-422C-B92F-A03ACC001934}"/>
              </a:ext>
            </a:extLst>
          </p:cNvPr>
          <p:cNvSpPr txBox="1"/>
          <p:nvPr/>
        </p:nvSpPr>
        <p:spPr>
          <a:xfrm>
            <a:off x="838200" y="1563919"/>
            <a:ext cx="745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Three main Q&amp;A we discussed in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lecture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811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F4D9E-3AD1-4901-99DB-B1A8DE81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Equation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961B59-C5C3-475D-828C-A8F70040D079}"/>
              </a:ext>
            </a:extLst>
          </p:cNvPr>
          <p:cNvSpPr/>
          <p:nvPr/>
        </p:nvSpPr>
        <p:spPr>
          <a:xfrm>
            <a:off x="8773213" y="1753151"/>
            <a:ext cx="2752627" cy="5232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AFBE7F-AE83-4F2F-926F-C59383319DA7}"/>
              </a:ext>
            </a:extLst>
          </p:cNvPr>
          <p:cNvSpPr/>
          <p:nvPr/>
        </p:nvSpPr>
        <p:spPr>
          <a:xfrm>
            <a:off x="4970832" y="1736737"/>
            <a:ext cx="2981907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29237E-544E-4F1C-B7D5-871ACC8CA775}"/>
              </a:ext>
            </a:extLst>
          </p:cNvPr>
          <p:cNvSpPr/>
          <p:nvPr/>
        </p:nvSpPr>
        <p:spPr>
          <a:xfrm>
            <a:off x="939774" y="1736737"/>
            <a:ext cx="2945044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1B5658-FB9E-468F-856D-3A24DC2C65E9}"/>
              </a:ext>
            </a:extLst>
          </p:cNvPr>
          <p:cNvSpPr txBox="1"/>
          <p:nvPr/>
        </p:nvSpPr>
        <p:spPr>
          <a:xfrm>
            <a:off x="1806170" y="170176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Asset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03BA76-9C31-41E1-8572-C7A823A3DBDF}"/>
              </a:ext>
            </a:extLst>
          </p:cNvPr>
          <p:cNvSpPr txBox="1"/>
          <p:nvPr/>
        </p:nvSpPr>
        <p:spPr>
          <a:xfrm>
            <a:off x="4082043" y="1757741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=</a:t>
            </a:r>
            <a:endParaRPr lang="zh-CN" altLang="en-US" sz="28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B4E11FE-336B-412A-9A6A-C16550E7B5CC}"/>
              </a:ext>
            </a:extLst>
          </p:cNvPr>
          <p:cNvSpPr txBox="1"/>
          <p:nvPr/>
        </p:nvSpPr>
        <p:spPr>
          <a:xfrm>
            <a:off x="5761060" y="173673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Liability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FC64BA-A098-415C-B570-C619FA6A15F7}"/>
              </a:ext>
            </a:extLst>
          </p:cNvPr>
          <p:cNvSpPr txBox="1"/>
          <p:nvPr/>
        </p:nvSpPr>
        <p:spPr>
          <a:xfrm>
            <a:off x="9547437" y="1726479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Equity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CF2D0E-61BE-45DE-8B9E-74B48D30F9C2}"/>
              </a:ext>
            </a:extLst>
          </p:cNvPr>
          <p:cNvSpPr txBox="1"/>
          <p:nvPr/>
        </p:nvSpPr>
        <p:spPr>
          <a:xfrm>
            <a:off x="8142089" y="1784566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1C737D-315C-4CEF-97E0-A68287E2D065}"/>
              </a:ext>
            </a:extLst>
          </p:cNvPr>
          <p:cNvSpPr/>
          <p:nvPr/>
        </p:nvSpPr>
        <p:spPr>
          <a:xfrm>
            <a:off x="939774" y="2346984"/>
            <a:ext cx="2945044" cy="963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F2FD73-C0B9-486D-A229-4D363FEB0F27}"/>
              </a:ext>
            </a:extLst>
          </p:cNvPr>
          <p:cNvSpPr txBox="1"/>
          <p:nvPr/>
        </p:nvSpPr>
        <p:spPr>
          <a:xfrm>
            <a:off x="974163" y="2306309"/>
            <a:ext cx="2646419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Assets</a:t>
            </a:r>
            <a:r>
              <a:rPr lang="en-US" altLang="zh-CN" sz="2000" dirty="0"/>
              <a:t> are resource a business owns</a:t>
            </a:r>
            <a:endParaRPr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97B3D8-F8D2-4FBB-B612-90822E4786C3}"/>
              </a:ext>
            </a:extLst>
          </p:cNvPr>
          <p:cNvSpPr/>
          <p:nvPr/>
        </p:nvSpPr>
        <p:spPr>
          <a:xfrm>
            <a:off x="4970832" y="2355971"/>
            <a:ext cx="2981907" cy="96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29542D-AF10-467A-90AB-30639FF7C58E}"/>
              </a:ext>
            </a:extLst>
          </p:cNvPr>
          <p:cNvSpPr txBox="1"/>
          <p:nvPr/>
        </p:nvSpPr>
        <p:spPr>
          <a:xfrm>
            <a:off x="4970841" y="2306006"/>
            <a:ext cx="3171248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Liabilities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are the  creditors ’ claims on asset</a:t>
            </a:r>
            <a:endParaRPr lang="zh-CN" altLang="en-US" sz="2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BBCF755-6DF4-4C2B-BA4B-3385B6987EE4}"/>
              </a:ext>
            </a:extLst>
          </p:cNvPr>
          <p:cNvSpPr/>
          <p:nvPr/>
        </p:nvSpPr>
        <p:spPr>
          <a:xfrm>
            <a:off x="8773213" y="2346984"/>
            <a:ext cx="2752627" cy="963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AC813-235A-4782-A32C-E9A1663F604C}"/>
              </a:ext>
            </a:extLst>
          </p:cNvPr>
          <p:cNvSpPr txBox="1"/>
          <p:nvPr/>
        </p:nvSpPr>
        <p:spPr>
          <a:xfrm>
            <a:off x="8767045" y="2345288"/>
            <a:ext cx="2646419" cy="80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Equity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is the  owners ’ claim on assets</a:t>
            </a:r>
            <a:endParaRPr lang="zh-CN" altLang="en-US" sz="2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A05A8E-EF2A-415F-A1F8-0D9D623BD1C0}"/>
              </a:ext>
            </a:extLst>
          </p:cNvPr>
          <p:cNvSpPr/>
          <p:nvPr/>
        </p:nvSpPr>
        <p:spPr>
          <a:xfrm>
            <a:off x="939774" y="4196041"/>
            <a:ext cx="2945046" cy="2357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EF2F2C2-21BC-40F5-841B-CB5B249979BF}"/>
              </a:ext>
            </a:extLst>
          </p:cNvPr>
          <p:cNvSpPr/>
          <p:nvPr/>
        </p:nvSpPr>
        <p:spPr>
          <a:xfrm>
            <a:off x="4970832" y="4196041"/>
            <a:ext cx="2981907" cy="2357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57C9C5-8AF4-47DD-80D3-6F98860B8E91}"/>
              </a:ext>
            </a:extLst>
          </p:cNvPr>
          <p:cNvSpPr/>
          <p:nvPr/>
        </p:nvSpPr>
        <p:spPr>
          <a:xfrm>
            <a:off x="8773213" y="4190325"/>
            <a:ext cx="2752627" cy="2357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F1FEDA-6B73-422B-8E64-CFBDDC246DFA}"/>
              </a:ext>
            </a:extLst>
          </p:cNvPr>
          <p:cNvSpPr txBox="1"/>
          <p:nvPr/>
        </p:nvSpPr>
        <p:spPr>
          <a:xfrm>
            <a:off x="958516" y="4148450"/>
            <a:ext cx="2789546" cy="2397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Typical Accounts of Assets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Account Receivable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Inventory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Supplies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Equipment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7113B1-7196-49FC-A192-7782BC0A21B7}"/>
              </a:ext>
            </a:extLst>
          </p:cNvPr>
          <p:cNvSpPr txBox="1"/>
          <p:nvPr/>
        </p:nvSpPr>
        <p:spPr>
          <a:xfrm>
            <a:off x="4970832" y="4202745"/>
            <a:ext cx="2908168" cy="1400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Typical Accounts of Liability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Accounts Payable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Salary Payable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2B7AF2-8626-4DBC-B826-70F84CE8406D}"/>
              </a:ext>
            </a:extLst>
          </p:cNvPr>
          <p:cNvSpPr/>
          <p:nvPr/>
        </p:nvSpPr>
        <p:spPr>
          <a:xfrm>
            <a:off x="939772" y="3393270"/>
            <a:ext cx="294504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FD3BCB-0AAD-4FBC-A191-B024E2D8E13C}"/>
              </a:ext>
            </a:extLst>
          </p:cNvPr>
          <p:cNvSpPr/>
          <p:nvPr/>
        </p:nvSpPr>
        <p:spPr>
          <a:xfrm>
            <a:off x="4970832" y="3392362"/>
            <a:ext cx="2981907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878B72F-B915-4C68-AA1D-C2DCA1E3D571}"/>
              </a:ext>
            </a:extLst>
          </p:cNvPr>
          <p:cNvSpPr/>
          <p:nvPr/>
        </p:nvSpPr>
        <p:spPr>
          <a:xfrm>
            <a:off x="8773213" y="3402832"/>
            <a:ext cx="275262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5343C83-FA71-4188-9B6D-68C4E1248BEF}"/>
              </a:ext>
            </a:extLst>
          </p:cNvPr>
          <p:cNvSpPr txBox="1"/>
          <p:nvPr/>
        </p:nvSpPr>
        <p:spPr>
          <a:xfrm>
            <a:off x="8767045" y="4179635"/>
            <a:ext cx="2882520" cy="206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Typical Accounts of Equity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Share Capital - Ordinary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Revenue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Expenses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Retained Earnings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Dividends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9EF0E7-0FF0-469C-A9D9-8CF4E9776337}"/>
              </a:ext>
            </a:extLst>
          </p:cNvPr>
          <p:cNvSpPr txBox="1"/>
          <p:nvPr/>
        </p:nvSpPr>
        <p:spPr>
          <a:xfrm>
            <a:off x="921313" y="3356853"/>
            <a:ext cx="3472467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Capacity to provide future services or benefits 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877FD7-3050-4220-AD5F-370EB7F4A34A}"/>
              </a:ext>
            </a:extLst>
          </p:cNvPr>
          <p:cNvSpPr txBox="1"/>
          <p:nvPr/>
        </p:nvSpPr>
        <p:spPr>
          <a:xfrm>
            <a:off x="4970833" y="3420665"/>
            <a:ext cx="268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Debts and obligation</a:t>
            </a:r>
            <a:endParaRPr lang="zh-CN" altLang="en-US" sz="2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FBD0B47-B09D-4803-A96E-C90D31A74622}"/>
              </a:ext>
            </a:extLst>
          </p:cNvPr>
          <p:cNvSpPr txBox="1"/>
          <p:nvPr/>
        </p:nvSpPr>
        <p:spPr>
          <a:xfrm>
            <a:off x="8767045" y="3392362"/>
            <a:ext cx="307556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Equity = Assets - Liability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73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3722-9700-4992-8EB9-26A47151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Equation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BAF4A-4288-4A62-AC83-0DA53F0E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8" y="1690688"/>
            <a:ext cx="10756703" cy="41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4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3B1D-01D0-4753-B4A3-E27EC4EF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Double-entry Accounting – T-account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201146-657C-4B74-B238-9231BE21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757"/>
            <a:ext cx="10416822" cy="47602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D24A85-F083-4BA7-9C48-5FBC277A9380}"/>
              </a:ext>
            </a:extLst>
          </p:cNvPr>
          <p:cNvSpPr txBox="1"/>
          <p:nvPr/>
        </p:nvSpPr>
        <p:spPr>
          <a:xfrm>
            <a:off x="838200" y="6220178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Credit: ACT2111 Chapter 2 P13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02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40D3-E89E-4770-9FF6-DE43CBD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Accounting Cycle– Part I: Step 1 to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C6FE5-B926-4068-8029-C67FD23F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4165"/>
            <a:ext cx="10515600" cy="314871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Accounting cycle is a process which collect and process transaction and financial data for decision making.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Chapter 1 &amp; 2 focus on step 1 to 4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Analyze business transactions (based on accounting equation)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Journalize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Posting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dirty="0"/>
              <a:t>Trail balance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9E3C0A-9607-42B0-B3B4-4C1F6D89F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1"/>
          <a:stretch/>
        </p:blipFill>
        <p:spPr>
          <a:xfrm>
            <a:off x="497305" y="1607820"/>
            <a:ext cx="11197389" cy="15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8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等线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805</Words>
  <Application>Microsoft Office PowerPoint</Application>
  <PresentationFormat>宽屏</PresentationFormat>
  <Paragraphs>128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ACT2111 Tutorial-Ch1&amp;2</vt:lpstr>
      <vt:lpstr>Content</vt:lpstr>
      <vt:lpstr>Where to find tutorials ?</vt:lpstr>
      <vt:lpstr>Key Points of Chapter 1 – 2</vt:lpstr>
      <vt:lpstr>Accounting Equation</vt:lpstr>
      <vt:lpstr>Accounting Equation</vt:lpstr>
      <vt:lpstr>Accounting Equation</vt:lpstr>
      <vt:lpstr>Double-entry Accounting – T-account</vt:lpstr>
      <vt:lpstr>Accounting Cycle– Part I: Step 1 to 4</vt:lpstr>
      <vt:lpstr>Accounting Cycle – Analyze Transactions</vt:lpstr>
      <vt:lpstr>Accounting Cycle – Journalize</vt:lpstr>
      <vt:lpstr>Accounting Cycle – Posting</vt:lpstr>
      <vt:lpstr>Accounting Cycle – Trail Balance</vt:lpstr>
      <vt:lpstr>Other Important Concepts</vt:lpstr>
      <vt:lpstr>Other Important Concepts</vt:lpstr>
      <vt:lpstr>Difficulties in Tutorial – Chapter 1&amp;2</vt:lpstr>
      <vt:lpstr>Exercise 1-08 </vt:lpstr>
      <vt:lpstr>Exercise 2-17 </vt:lpstr>
      <vt:lpstr>Thanks for your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ACT2111 Mid-term Review</dc:title>
  <dc:creator>Xie Enyu (SME)</dc:creator>
  <cp:lastModifiedBy>Business Union (SME)</cp:lastModifiedBy>
  <cp:revision>53</cp:revision>
  <dcterms:created xsi:type="dcterms:W3CDTF">2021-10-28T02:19:53Z</dcterms:created>
  <dcterms:modified xsi:type="dcterms:W3CDTF">2022-02-13T11:47:13Z</dcterms:modified>
</cp:coreProperties>
</file>