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45"/>
  </p:notesMasterIdLst>
  <p:sldIdLst>
    <p:sldId id="457" r:id="rId5"/>
    <p:sldId id="998" r:id="rId6"/>
    <p:sldId id="1082" r:id="rId7"/>
    <p:sldId id="1087" r:id="rId8"/>
    <p:sldId id="1310" r:id="rId9"/>
    <p:sldId id="1377" r:id="rId10"/>
    <p:sldId id="1376" r:id="rId11"/>
    <p:sldId id="1311" r:id="rId12"/>
    <p:sldId id="1312" r:id="rId13"/>
    <p:sldId id="1313" r:id="rId14"/>
    <p:sldId id="1314" r:id="rId15"/>
    <p:sldId id="1175" r:id="rId16"/>
    <p:sldId id="1315" r:id="rId17"/>
    <p:sldId id="1316" r:id="rId18"/>
    <p:sldId id="1317" r:id="rId19"/>
    <p:sldId id="1318" r:id="rId20"/>
    <p:sldId id="1319" r:id="rId21"/>
    <p:sldId id="1320" r:id="rId22"/>
    <p:sldId id="1321" r:id="rId23"/>
    <p:sldId id="1177" r:id="rId24"/>
    <p:sldId id="1322" r:id="rId25"/>
    <p:sldId id="1093" r:id="rId26"/>
    <p:sldId id="1094" r:id="rId27"/>
    <p:sldId id="1378" r:id="rId28"/>
    <p:sldId id="1096" r:id="rId29"/>
    <p:sldId id="1323" r:id="rId30"/>
    <p:sldId id="1282" r:id="rId31"/>
    <p:sldId id="1283" r:id="rId32"/>
    <p:sldId id="1324" r:id="rId33"/>
    <p:sldId id="1325" r:id="rId34"/>
    <p:sldId id="1379" r:id="rId35"/>
    <p:sldId id="1240" r:id="rId36"/>
    <p:sldId id="1241" r:id="rId37"/>
    <p:sldId id="1242" r:id="rId38"/>
    <p:sldId id="1380" r:id="rId39"/>
    <p:sldId id="1095" r:id="rId40"/>
    <p:sldId id="1326" r:id="rId41"/>
    <p:sldId id="1243" r:id="rId42"/>
    <p:sldId id="1381" r:id="rId43"/>
    <p:sldId id="13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 Wendy" initials="LW" lastIdx="3" clrIdx="0">
    <p:extLst>
      <p:ext uri="{19B8F6BF-5375-455C-9EA6-DF929625EA0E}">
        <p15:presenceInfo xmlns:p15="http://schemas.microsoft.com/office/powerpoint/2012/main" userId="S::welai@wiley.com::a5371048-0c99-493d-8b6a-2e0d44ed8f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121"/>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8" autoAdjust="0"/>
    <p:restoredTop sz="96233" autoAdjust="0"/>
  </p:normalViewPr>
  <p:slideViewPr>
    <p:cSldViewPr snapToGrid="0" snapToObjects="1">
      <p:cViewPr varScale="1">
        <p:scale>
          <a:sx n="106" d="100"/>
          <a:sy n="106" d="100"/>
        </p:scale>
        <p:origin x="1160" y="56"/>
      </p:cViewPr>
      <p:guideLst>
        <p:guide orient="horz" pos="2160"/>
        <p:guide pos="2880"/>
      </p:guideLst>
    </p:cSldViewPr>
  </p:slideViewPr>
  <p:outlineViewPr>
    <p:cViewPr>
      <p:scale>
        <a:sx n="33" d="100"/>
        <a:sy n="33" d="100"/>
      </p:scale>
      <p:origin x="0" y="-65904"/>
    </p:cViewPr>
  </p:outlineViewPr>
  <p:notesTextViewPr>
    <p:cViewPr>
      <p:scale>
        <a:sx n="85" d="100"/>
        <a:sy n="85" d="100"/>
      </p:scale>
      <p:origin x="0" y="0"/>
    </p:cViewPr>
  </p:notesTextViewPr>
  <p:sorterViewPr>
    <p:cViewPr>
      <p:scale>
        <a:sx n="80" d="100"/>
        <a:sy n="80" d="100"/>
      </p:scale>
      <p:origin x="0" y="0"/>
    </p:cViewPr>
  </p:sorter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Sheet1!$C$11</c:f>
              <c:strCache>
                <c:ptCount val="1"/>
                <c:pt idx="0">
                  <c:v>% PP&amp;E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Sheet1!$D$10:$H$10</c:f>
              <c:strCache>
                <c:ptCount val="5"/>
                <c:pt idx="0">
                  <c:v>Meta</c:v>
                </c:pt>
                <c:pt idx="1">
                  <c:v>Google</c:v>
                </c:pt>
                <c:pt idx="2">
                  <c:v>Cathy Pacific</c:v>
                </c:pt>
                <c:pt idx="3">
                  <c:v>American Airline</c:v>
                </c:pt>
                <c:pt idx="4">
                  <c:v>PetroChina</c:v>
                </c:pt>
              </c:strCache>
            </c:strRef>
          </c:cat>
          <c:val>
            <c:numRef>
              <c:f>Sheet1!$D$11:$H$11</c:f>
              <c:numCache>
                <c:formatCode>0%</c:formatCode>
                <c:ptCount val="5"/>
                <c:pt idx="0">
                  <c:v>0.41009115529782963</c:v>
                </c:pt>
                <c:pt idx="1">
                  <c:v>0.30845634938017436</c:v>
                </c:pt>
                <c:pt idx="2">
                  <c:v>0.64253386172714122</c:v>
                </c:pt>
                <c:pt idx="3">
                  <c:v>0.56911323827060922</c:v>
                </c:pt>
                <c:pt idx="4">
                  <c:v>0.61421620526338438</c:v>
                </c:pt>
              </c:numCache>
            </c:numRef>
          </c:val>
          <c:extLst>
            <c:ext xmlns:c16="http://schemas.microsoft.com/office/drawing/2014/chart" uri="{C3380CC4-5D6E-409C-BE32-E72D297353CC}">
              <c16:uniqueId val="{00000000-EF66-4A90-B714-B72C5E3904A6}"/>
            </c:ext>
          </c:extLst>
        </c:ser>
        <c:dLbls>
          <c:showLegendKey val="0"/>
          <c:showVal val="0"/>
          <c:showCatName val="0"/>
          <c:showSerName val="0"/>
          <c:showPercent val="0"/>
          <c:showBubbleSize val="0"/>
        </c:dLbls>
        <c:gapWidth val="182"/>
        <c:axId val="525810224"/>
        <c:axId val="521480480"/>
      </c:barChart>
      <c:catAx>
        <c:axId val="5258102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1480480"/>
        <c:crosses val="autoZero"/>
        <c:auto val="1"/>
        <c:lblAlgn val="ctr"/>
        <c:lblOffset val="100"/>
        <c:noMultiLvlLbl val="0"/>
      </c:catAx>
      <c:valAx>
        <c:axId val="521480480"/>
        <c:scaling>
          <c:orientation val="minMax"/>
          <c:min val="0.2"/>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5810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04:50:20.6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35,'246'-8,"2"0,-109 9,151-2,-184-7,59-1,-63 8,90 3,-110 5,36 3,-67-7,58 11,-59-7,67 3,728-12,-831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04:50:23.8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19,'1285'0,"-1131"-8,-5-1,950 8,-532 2,-314 8,-21 0,102 3,-193-8,-128-4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04:50:26.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0,'2197'0,"-1926"11,-165-4,431 41,-436-34,-41-4,74 2,477-11,-279-3,-151 2,-166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04:50:29.2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0,'1705'0,"-1691"0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04:50:38.93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0,'1680'0,"-1563"10,-49-2,-6-1,56 2,308-10,257 2,-372 7,197 1,-62 0,431-1,-532-10,98 2,-430 1,1 0,22 4,-19-1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04:50:42.95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35,'9'0,"-1"-1,0-1,14-3,9-3,75-4,1 5,108 7,-103 1,333 18,-174-4,-96-8,785 20,989-28,-1746 10,6 0,324-9,-499 1,32 6,28 2,364-9,-430 1,33 6,-32-3,31 0,116-4,-162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5/5/2024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dirty="0"/>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8C51AE-C483-2D4F-8F27-8D6A8821F4E1}" type="slidenum">
              <a:rPr lang="en-US" smtClean="0"/>
              <a:t>1</a:t>
            </a:fld>
            <a:endParaRPr lang="en-US" dirty="0"/>
          </a:p>
        </p:txBody>
      </p:sp>
    </p:spTree>
    <p:extLst>
      <p:ext uri="{BB962C8B-B14F-4D97-AF65-F5344CB8AC3E}">
        <p14:creationId xmlns:p14="http://schemas.microsoft.com/office/powerpoint/2010/main" val="11809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all expenditures necessary to acquire </a:t>
            </a:r>
            <a:r>
              <a:rPr lang="en-US" dirty="0" err="1"/>
              <a:t>thea</a:t>
            </a:r>
            <a:r>
              <a:rPr lang="en-US" dirty="0"/>
              <a:t> </a:t>
            </a:r>
            <a:r>
              <a:rPr lang="en-US" dirty="0" err="1"/>
              <a:t>sset</a:t>
            </a:r>
            <a:r>
              <a:rPr lang="en-US" dirty="0"/>
              <a:t> and make it ready for intended use</a:t>
            </a:r>
          </a:p>
          <a:p>
            <a:r>
              <a:rPr lang="en-US" dirty="0"/>
              <a:t>Useful life: estimate expected life … we estimate! </a:t>
            </a:r>
          </a:p>
          <a:p>
            <a:r>
              <a:rPr lang="en-US" dirty="0"/>
              <a:t>Residual value: estimate the asset’s value at the end of its useful life. </a:t>
            </a:r>
          </a:p>
        </p:txBody>
      </p:sp>
      <p:sp>
        <p:nvSpPr>
          <p:cNvPr id="4" name="Slide Number Placeholder 3"/>
          <p:cNvSpPr>
            <a:spLocks noGrp="1"/>
          </p:cNvSpPr>
          <p:nvPr>
            <p:ph type="sldNum" sz="quarter" idx="5"/>
          </p:nvPr>
        </p:nvSpPr>
        <p:spPr/>
        <p:txBody>
          <a:bodyPr/>
          <a:lstStyle/>
          <a:p>
            <a:fld id="{688C51AE-C483-2D4F-8F27-8D6A8821F4E1}" type="slidenum">
              <a:rPr lang="en-US" smtClean="0"/>
              <a:t>26</a:t>
            </a:fld>
            <a:endParaRPr lang="en-US" dirty="0"/>
          </a:p>
        </p:txBody>
      </p:sp>
    </p:spTree>
    <p:extLst>
      <p:ext uri="{BB962C8B-B14F-4D97-AF65-F5344CB8AC3E}">
        <p14:creationId xmlns:p14="http://schemas.microsoft.com/office/powerpoint/2010/main" val="3967477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 </a:t>
            </a:r>
            <a:r>
              <a:rPr lang="en-US" dirty="0" err="1"/>
              <a:t>Dpr</a:t>
            </a:r>
            <a:r>
              <a:rPr lang="en-US" dirty="0"/>
              <a:t> </a:t>
            </a:r>
            <a:r>
              <a:rPr lang="en-US" dirty="0">
                <a:sym typeface="Wingdings" pitchFamily="2" charset="2"/>
              </a:rPr>
              <a:t> how much depreciation has accumulated … this is contra asset. </a:t>
            </a:r>
            <a:endParaRPr lang="en-US" dirty="0"/>
          </a:p>
          <a:p>
            <a:r>
              <a:rPr lang="en-US" dirty="0"/>
              <a:t>BV --&gt; Carrying value of asset … cost – acc </a:t>
            </a:r>
            <a:r>
              <a:rPr lang="en-US" dirty="0" err="1"/>
              <a:t>dpr</a:t>
            </a:r>
            <a:r>
              <a:rPr lang="en-US" dirty="0"/>
              <a:t> </a:t>
            </a:r>
          </a:p>
          <a:p>
            <a:endParaRPr lang="en-US" dirty="0"/>
          </a:p>
          <a:p>
            <a:r>
              <a:rPr lang="en-US" dirty="0"/>
              <a:t>Final BV </a:t>
            </a:r>
            <a:r>
              <a:rPr lang="en-US" dirty="0">
                <a:sym typeface="Wingdings" pitchFamily="2" charset="2"/>
              </a:rPr>
              <a:t> residual value. </a:t>
            </a:r>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30</a:t>
            </a:fld>
            <a:endParaRPr lang="en-US" dirty="0"/>
          </a:p>
        </p:txBody>
      </p:sp>
    </p:spTree>
    <p:extLst>
      <p:ext uri="{BB962C8B-B14F-4D97-AF65-F5344CB8AC3E}">
        <p14:creationId xmlns:p14="http://schemas.microsoft.com/office/powerpoint/2010/main" val="103815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years … 9 months in the beginning and 3 months at the end. </a:t>
            </a:r>
          </a:p>
        </p:txBody>
      </p:sp>
      <p:sp>
        <p:nvSpPr>
          <p:cNvPr id="4" name="Slide Number Placeholder 3"/>
          <p:cNvSpPr>
            <a:spLocks noGrp="1"/>
          </p:cNvSpPr>
          <p:nvPr>
            <p:ph type="sldNum" sz="quarter" idx="5"/>
          </p:nvPr>
        </p:nvSpPr>
        <p:spPr/>
        <p:txBody>
          <a:bodyPr/>
          <a:lstStyle/>
          <a:p>
            <a:fld id="{688C51AE-C483-2D4F-8F27-8D6A8821F4E1}" type="slidenum">
              <a:rPr lang="en-US" smtClean="0"/>
              <a:t>31</a:t>
            </a:fld>
            <a:endParaRPr lang="en-US" dirty="0"/>
          </a:p>
        </p:txBody>
      </p:sp>
    </p:spTree>
    <p:extLst>
      <p:ext uri="{BB962C8B-B14F-4D97-AF65-F5344CB8AC3E}">
        <p14:creationId xmlns:p14="http://schemas.microsoft.com/office/powerpoint/2010/main" val="191044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more, depreciate more, use less, depreciate less! Can better match expenses with revenue. </a:t>
            </a:r>
          </a:p>
        </p:txBody>
      </p:sp>
      <p:sp>
        <p:nvSpPr>
          <p:cNvPr id="4" name="Slide Number Placeholder 3"/>
          <p:cNvSpPr>
            <a:spLocks noGrp="1"/>
          </p:cNvSpPr>
          <p:nvPr>
            <p:ph type="sldNum" sz="quarter" idx="5"/>
          </p:nvPr>
        </p:nvSpPr>
        <p:spPr/>
        <p:txBody>
          <a:bodyPr/>
          <a:lstStyle/>
          <a:p>
            <a:fld id="{688C51AE-C483-2D4F-8F27-8D6A8821F4E1}" type="slidenum">
              <a:rPr lang="en-US" smtClean="0"/>
              <a:t>34</a:t>
            </a:fld>
            <a:endParaRPr lang="en-US" dirty="0"/>
          </a:p>
        </p:txBody>
      </p:sp>
    </p:spTree>
    <p:extLst>
      <p:ext uri="{BB962C8B-B14F-4D97-AF65-F5344CB8AC3E}">
        <p14:creationId xmlns:p14="http://schemas.microsoft.com/office/powerpoint/2010/main" val="2111663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36</a:t>
            </a:fld>
            <a:endParaRPr lang="en-US" dirty="0"/>
          </a:p>
        </p:txBody>
      </p:sp>
    </p:spTree>
    <p:extLst>
      <p:ext uri="{BB962C8B-B14F-4D97-AF65-F5344CB8AC3E}">
        <p14:creationId xmlns:p14="http://schemas.microsoft.com/office/powerpoint/2010/main" val="324545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usage </a:t>
            </a:r>
            <a:r>
              <a:rPr lang="en-US" dirty="0">
                <a:sym typeface="Wingdings" pitchFamily="2" charset="2"/>
              </a:rPr>
              <a:t> depreciate more.</a:t>
            </a:r>
          </a:p>
          <a:p>
            <a:r>
              <a:rPr lang="en-US" dirty="0">
                <a:sym typeface="Wingdings" pitchFamily="2" charset="2"/>
              </a:rPr>
              <a:t>Less usage  depreciate less. </a:t>
            </a:r>
          </a:p>
          <a:p>
            <a:r>
              <a:rPr lang="en-US" dirty="0"/>
              <a:t>What if end of 3</a:t>
            </a:r>
            <a:r>
              <a:rPr lang="en-US" baseline="30000" dirty="0"/>
              <a:t>rd</a:t>
            </a:r>
            <a:r>
              <a:rPr lang="en-US" dirty="0"/>
              <a:t> year, we reach the estimated life? What do we do? Or if we didn’t depreciate fully, what do we do? </a:t>
            </a:r>
          </a:p>
          <a:p>
            <a:r>
              <a:rPr lang="en-US" dirty="0"/>
              <a:t>We are allocating total cost into different periods … if we have reached, shall we further depreciate? We stop. </a:t>
            </a:r>
          </a:p>
        </p:txBody>
      </p:sp>
      <p:sp>
        <p:nvSpPr>
          <p:cNvPr id="4" name="Slide Number Placeholder 3"/>
          <p:cNvSpPr>
            <a:spLocks noGrp="1"/>
          </p:cNvSpPr>
          <p:nvPr>
            <p:ph type="sldNum" sz="quarter" idx="5"/>
          </p:nvPr>
        </p:nvSpPr>
        <p:spPr/>
        <p:txBody>
          <a:bodyPr/>
          <a:lstStyle/>
          <a:p>
            <a:fld id="{688C51AE-C483-2D4F-8F27-8D6A8821F4E1}" type="slidenum">
              <a:rPr lang="en-US" smtClean="0"/>
              <a:t>37</a:t>
            </a:fld>
            <a:endParaRPr lang="en-US" dirty="0"/>
          </a:p>
        </p:txBody>
      </p:sp>
    </p:spTree>
    <p:extLst>
      <p:ext uri="{BB962C8B-B14F-4D97-AF65-F5344CB8AC3E}">
        <p14:creationId xmlns:p14="http://schemas.microsoft.com/office/powerpoint/2010/main" val="2192866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PROFIT &amp; OPE </a:t>
            </a:r>
            <a:r>
              <a:rPr lang="en-US" dirty="0">
                <a:sym typeface="Wingdings" pitchFamily="2" charset="2"/>
              </a:rPr>
              <a:t> two measures of recurring earnings that are widely used in the literature. </a:t>
            </a:r>
          </a:p>
          <a:p>
            <a:r>
              <a:rPr lang="en-US" dirty="0">
                <a:sym typeface="Wingdings" pitchFamily="2" charset="2"/>
              </a:rPr>
              <a:t>Notice that there are peaks and valleys (extreme fluctuations) </a:t>
            </a:r>
          </a:p>
          <a:p>
            <a:r>
              <a:rPr lang="en-US" dirty="0">
                <a:sym typeface="Wingdings" pitchFamily="2" charset="2"/>
              </a:rPr>
              <a:t>2015  Oil and gas impairments (they did a fair value test and had big write down)</a:t>
            </a:r>
          </a:p>
          <a:p>
            <a:r>
              <a:rPr lang="en-US" dirty="0">
                <a:sym typeface="Wingdings" pitchFamily="2" charset="2"/>
              </a:rPr>
              <a:t>2005  one time gain. </a:t>
            </a:r>
          </a:p>
          <a:p>
            <a:r>
              <a:rPr lang="en-US" dirty="0">
                <a:sym typeface="Wingdings" pitchFamily="2" charset="2"/>
              </a:rPr>
              <a:t>We apply a statistical algorithm to the earnings time-series to back out these extreme fluctuations. </a:t>
            </a:r>
          </a:p>
        </p:txBody>
      </p:sp>
      <p:sp>
        <p:nvSpPr>
          <p:cNvPr id="4" name="Slide Number Placeholder 3"/>
          <p:cNvSpPr>
            <a:spLocks noGrp="1"/>
          </p:cNvSpPr>
          <p:nvPr>
            <p:ph type="sldNum" sz="quarter" idx="5"/>
          </p:nvPr>
        </p:nvSpPr>
        <p:spPr/>
        <p:txBody>
          <a:bodyPr/>
          <a:lstStyle/>
          <a:p>
            <a:fld id="{688C51AE-C483-2D4F-8F27-8D6A8821F4E1}" type="slidenum">
              <a:rPr lang="en-US" smtClean="0"/>
              <a:t>39</a:t>
            </a:fld>
            <a:endParaRPr lang="en-US" dirty="0"/>
          </a:p>
        </p:txBody>
      </p:sp>
    </p:spTree>
    <p:extLst>
      <p:ext uri="{BB962C8B-B14F-4D97-AF65-F5344CB8AC3E}">
        <p14:creationId xmlns:p14="http://schemas.microsoft.com/office/powerpoint/2010/main" val="269828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Predicts next period earnings the best.</a:t>
            </a:r>
          </a:p>
        </p:txBody>
      </p:sp>
      <p:sp>
        <p:nvSpPr>
          <p:cNvPr id="4" name="Slide Number Placeholder 3"/>
          <p:cNvSpPr>
            <a:spLocks noGrp="1"/>
          </p:cNvSpPr>
          <p:nvPr>
            <p:ph type="sldNum" sz="quarter" idx="5"/>
          </p:nvPr>
        </p:nvSpPr>
        <p:spPr/>
        <p:txBody>
          <a:bodyPr/>
          <a:lstStyle/>
          <a:p>
            <a:fld id="{688C51AE-C483-2D4F-8F27-8D6A8821F4E1}" type="slidenum">
              <a:rPr lang="en-US" smtClean="0"/>
              <a:t>40</a:t>
            </a:fld>
            <a:endParaRPr lang="en-US" dirty="0"/>
          </a:p>
        </p:txBody>
      </p:sp>
    </p:spTree>
    <p:extLst>
      <p:ext uri="{BB962C8B-B14F-4D97-AF65-F5344CB8AC3E}">
        <p14:creationId xmlns:p14="http://schemas.microsoft.com/office/powerpoint/2010/main" val="77267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buildings. Equipment.</a:t>
            </a:r>
          </a:p>
          <a:p>
            <a:r>
              <a:rPr lang="en-US" dirty="0"/>
              <a:t>Supply </a:t>
            </a:r>
            <a:r>
              <a:rPr lang="en-US" dirty="0">
                <a:sym typeface="Wingdings" pitchFamily="2" charset="2"/>
              </a:rPr>
              <a:t> not plant asset. </a:t>
            </a:r>
          </a:p>
          <a:p>
            <a:r>
              <a:rPr lang="en-US" dirty="0">
                <a:sym typeface="Wingdings" pitchFamily="2" charset="2"/>
              </a:rPr>
              <a:t>Plant assets depreciate over time. Land does not (because it has unlimited useful life). </a:t>
            </a:r>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4</a:t>
            </a:fld>
            <a:endParaRPr lang="en-US" dirty="0"/>
          </a:p>
        </p:txBody>
      </p:sp>
    </p:spTree>
    <p:extLst>
      <p:ext uri="{BB962C8B-B14F-4D97-AF65-F5344CB8AC3E}">
        <p14:creationId xmlns:p14="http://schemas.microsoft.com/office/powerpoint/2010/main" val="358399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8</a:t>
            </a:fld>
            <a:endParaRPr lang="en-US" dirty="0"/>
          </a:p>
        </p:txBody>
      </p:sp>
    </p:spTree>
    <p:extLst>
      <p:ext uri="{BB962C8B-B14F-4D97-AF65-F5344CB8AC3E}">
        <p14:creationId xmlns:p14="http://schemas.microsoft.com/office/powerpoint/2010/main" val="286714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all costs to compute cost of land. </a:t>
            </a:r>
          </a:p>
        </p:txBody>
      </p:sp>
      <p:sp>
        <p:nvSpPr>
          <p:cNvPr id="4" name="Slide Number Placeholder 3"/>
          <p:cNvSpPr>
            <a:spLocks noGrp="1"/>
          </p:cNvSpPr>
          <p:nvPr>
            <p:ph type="sldNum" sz="quarter" idx="5"/>
          </p:nvPr>
        </p:nvSpPr>
        <p:spPr/>
        <p:txBody>
          <a:bodyPr/>
          <a:lstStyle/>
          <a:p>
            <a:fld id="{688C51AE-C483-2D4F-8F27-8D6A8821F4E1}" type="slidenum">
              <a:rPr lang="en-US" smtClean="0"/>
              <a:t>10</a:t>
            </a:fld>
            <a:endParaRPr lang="en-US" dirty="0"/>
          </a:p>
        </p:txBody>
      </p:sp>
    </p:spTree>
    <p:extLst>
      <p:ext uri="{BB962C8B-B14F-4D97-AF65-F5344CB8AC3E}">
        <p14:creationId xmlns:p14="http://schemas.microsoft.com/office/powerpoint/2010/main" val="325662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Purchased buildings </a:t>
            </a:r>
            <a:r>
              <a:rPr lang="en-US" dirty="0">
                <a:sym typeface="Wingdings" pitchFamily="2" charset="2"/>
              </a:rPr>
              <a:t> </a:t>
            </a:r>
            <a:r>
              <a:rPr lang="en-US" dirty="0" err="1">
                <a:sym typeface="Wingdings" pitchFamily="2" charset="2"/>
              </a:rPr>
              <a:t>Zhiren</a:t>
            </a:r>
            <a:r>
              <a:rPr lang="en-US" dirty="0">
                <a:sym typeface="Wingdings" pitchFamily="2" charset="2"/>
              </a:rPr>
              <a:t>, </a:t>
            </a:r>
            <a:r>
              <a:rPr lang="en-US" dirty="0" err="1">
                <a:sym typeface="Wingdings" pitchFamily="2" charset="2"/>
              </a:rPr>
              <a:t>Zhixin</a:t>
            </a:r>
            <a:r>
              <a:rPr lang="en-US" dirty="0">
                <a:sym typeface="Wingdings" pitchFamily="2" charset="2"/>
              </a:rPr>
              <a:t>, </a:t>
            </a:r>
            <a:r>
              <a:rPr lang="en-US" dirty="0" err="1">
                <a:sym typeface="Wingdings" pitchFamily="2" charset="2"/>
              </a:rPr>
              <a:t>Letian</a:t>
            </a:r>
            <a:r>
              <a:rPr lang="en-US" dirty="0">
                <a:sym typeface="Wingdings" pitchFamily="2" charset="2"/>
              </a:rPr>
              <a:t> bldg. … there were factories! Renovations were conducted. All these are considered part of cost. </a:t>
            </a:r>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13</a:t>
            </a:fld>
            <a:endParaRPr lang="en-US" dirty="0"/>
          </a:p>
        </p:txBody>
      </p:sp>
    </p:spTree>
    <p:extLst>
      <p:ext uri="{BB962C8B-B14F-4D97-AF65-F5344CB8AC3E}">
        <p14:creationId xmlns:p14="http://schemas.microsoft.com/office/powerpoint/2010/main" val="319515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insurance for usage? NO. This part of cost is after we get equipment ready for use… this is insurance expense. </a:t>
            </a:r>
          </a:p>
        </p:txBody>
      </p:sp>
      <p:sp>
        <p:nvSpPr>
          <p:cNvPr id="4" name="Slide Number Placeholder 3"/>
          <p:cNvSpPr>
            <a:spLocks noGrp="1"/>
          </p:cNvSpPr>
          <p:nvPr>
            <p:ph type="sldNum" sz="quarter" idx="5"/>
          </p:nvPr>
        </p:nvSpPr>
        <p:spPr/>
        <p:txBody>
          <a:bodyPr/>
          <a:lstStyle/>
          <a:p>
            <a:fld id="{688C51AE-C483-2D4F-8F27-8D6A8821F4E1}" type="slidenum">
              <a:rPr lang="en-US" smtClean="0"/>
              <a:t>15</a:t>
            </a:fld>
            <a:endParaRPr lang="en-US" dirty="0"/>
          </a:p>
        </p:txBody>
      </p:sp>
    </p:spTree>
    <p:extLst>
      <p:ext uri="{BB962C8B-B14F-4D97-AF65-F5344CB8AC3E}">
        <p14:creationId xmlns:p14="http://schemas.microsoft.com/office/powerpoint/2010/main" val="349545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Purhcase</a:t>
            </a:r>
            <a:r>
              <a:rPr lang="en-US" dirty="0"/>
              <a:t> price – tax, paint &amp; lettering </a:t>
            </a:r>
          </a:p>
          <a:p>
            <a:r>
              <a:rPr lang="en-US" dirty="0"/>
              <a:t>License fee </a:t>
            </a:r>
            <a:r>
              <a:rPr lang="en-US" dirty="0">
                <a:sym typeface="Wingdings" pitchFamily="2" charset="2"/>
              </a:rPr>
              <a:t> 800, we should exclude… this is a recurring fee!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PPI  asset, but not plant asset. </a:t>
            </a:r>
            <a:endParaRPr lang="en-US" dirty="0"/>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17</a:t>
            </a:fld>
            <a:endParaRPr lang="en-US" dirty="0"/>
          </a:p>
        </p:txBody>
      </p:sp>
    </p:spTree>
    <p:extLst>
      <p:ext uri="{BB962C8B-B14F-4D97-AF65-F5344CB8AC3E}">
        <p14:creationId xmlns:p14="http://schemas.microsoft.com/office/powerpoint/2010/main" val="60025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expense! </a:t>
            </a:r>
            <a:r>
              <a:rPr lang="en-US" dirty="0">
                <a:sym typeface="Wingdings" pitchFamily="2" charset="2"/>
              </a:rPr>
              <a:t> Recurring fee. </a:t>
            </a:r>
          </a:p>
          <a:p>
            <a:r>
              <a:rPr lang="en-US" dirty="0">
                <a:sym typeface="Wingdings" pitchFamily="2" charset="2"/>
              </a:rPr>
              <a:t>PPI  asset, but not plant asset. </a:t>
            </a:r>
          </a:p>
          <a:p>
            <a:r>
              <a:rPr lang="en-US" dirty="0">
                <a:sym typeface="Wingdings" pitchFamily="2" charset="2"/>
              </a:rPr>
              <a:t>If insurance only covers this year, we say insurance expense. Since this is 3 year, we use adjusting entries at end. </a:t>
            </a:r>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18</a:t>
            </a:fld>
            <a:endParaRPr lang="en-US" dirty="0"/>
          </a:p>
        </p:txBody>
      </p:sp>
    </p:spTree>
    <p:extLst>
      <p:ext uri="{BB962C8B-B14F-4D97-AF65-F5344CB8AC3E}">
        <p14:creationId xmlns:p14="http://schemas.microsoft.com/office/powerpoint/2010/main" val="130490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the cost into number of useful life. </a:t>
            </a:r>
          </a:p>
        </p:txBody>
      </p:sp>
      <p:sp>
        <p:nvSpPr>
          <p:cNvPr id="4" name="Slide Number Placeholder 3"/>
          <p:cNvSpPr>
            <a:spLocks noGrp="1"/>
          </p:cNvSpPr>
          <p:nvPr>
            <p:ph type="sldNum" sz="quarter" idx="5"/>
          </p:nvPr>
        </p:nvSpPr>
        <p:spPr/>
        <p:txBody>
          <a:bodyPr/>
          <a:lstStyle/>
          <a:p>
            <a:fld id="{688C51AE-C483-2D4F-8F27-8D6A8821F4E1}" type="slidenum">
              <a:rPr lang="en-US" smtClean="0"/>
              <a:t>24</a:t>
            </a:fld>
            <a:endParaRPr lang="en-US" dirty="0"/>
          </a:p>
        </p:txBody>
      </p:sp>
    </p:spTree>
    <p:extLst>
      <p:ext uri="{BB962C8B-B14F-4D97-AF65-F5344CB8AC3E}">
        <p14:creationId xmlns:p14="http://schemas.microsoft.com/office/powerpoint/2010/main" val="3359096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9" y="464185"/>
            <a:ext cx="8470670" cy="1066801"/>
          </a:xfrm>
          <a:prstGeom prst="rect">
            <a:avLst/>
          </a:prstGeom>
        </p:spPr>
        <p:txBody>
          <a:bodyPr anchor="t">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1788" y="1414249"/>
            <a:ext cx="8470900" cy="603504"/>
          </a:xfrm>
          <a:prstGeom prst="rect">
            <a:avLst/>
          </a:prstGeom>
        </p:spPr>
        <p:txBody>
          <a:bodyPr>
            <a:noAutofit/>
          </a:bodyPr>
          <a:lstStyle>
            <a:lvl1pPr marL="0" indent="0" algn="ctr">
              <a:buNone/>
              <a:defRPr sz="2400" b="0" i="0">
                <a:solidFill>
                  <a:schemeClr val="tx1"/>
                </a:solidFill>
                <a:latin typeface="Calibri Light" panose="020F0302020204030204" pitchFamily="34" charset="0"/>
                <a:cs typeface="Calibri Light" panose="020F0302020204030204" pitchFamily="34" charset="0"/>
              </a:defRPr>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1788" y="2234394"/>
            <a:ext cx="8470900" cy="668222"/>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909878"/>
            <a:ext cx="8470900" cy="533400"/>
          </a:xfrm>
          <a:prstGeom prst="rect">
            <a:avLst/>
          </a:prstGeom>
        </p:spPr>
        <p:txBody>
          <a:bodyPr>
            <a:noAutofit/>
          </a:bodyPr>
          <a:lstStyle>
            <a:lvl1pPr marL="0" indent="0" algn="ctr">
              <a:buNone/>
              <a:defRPr sz="2300" b="1" i="0" spc="450">
                <a:solidFill>
                  <a:schemeClr val="accent2"/>
                </a:solidFill>
                <a:latin typeface="Calibri" panose="020F0502020204030204" pitchFamily="34" charset="0"/>
                <a:cs typeface="Calibri" panose="020F0502020204030204" pitchFamily="34" charset="0"/>
              </a:defRPr>
            </a:lvl1pPr>
          </a:lstStyle>
          <a:p>
            <a:pPr lvl="0"/>
            <a:r>
              <a:rPr lang="en-US" dirty="0"/>
              <a:t>CHAPTER 1</a:t>
            </a:r>
          </a:p>
        </p:txBody>
      </p:sp>
      <p:sp>
        <p:nvSpPr>
          <p:cNvPr id="3" name="CT"/>
          <p:cNvSpPr>
            <a:spLocks noGrp="1"/>
          </p:cNvSpPr>
          <p:nvPr>
            <p:ph type="subTitle" idx="1" hasCustomPrompt="1"/>
          </p:nvPr>
        </p:nvSpPr>
        <p:spPr>
          <a:xfrm>
            <a:off x="332509" y="4226859"/>
            <a:ext cx="8470670" cy="1367117"/>
          </a:xfrm>
          <a:prstGeom prst="rect">
            <a:avLst/>
          </a:prstGeom>
        </p:spPr>
        <p:txBody>
          <a:bodyPr anchor="ctr">
            <a:normAutofit/>
          </a:bodyPr>
          <a:lstStyle>
            <a:lvl1pPr marL="0" indent="0" algn="ctr">
              <a:buNone/>
              <a:defRPr sz="3800" b="0" i="0">
                <a:solidFill>
                  <a:schemeClr val="accent3"/>
                </a:solidFill>
                <a:latin typeface="Calibri Light" panose="020F0302020204030204" pitchFamily="34" charset="0"/>
                <a:cs typeface="Calibri Light" panose="020F03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Chapter Title</a:t>
            </a:r>
          </a:p>
        </p:txBody>
      </p:sp>
      <p:pic>
        <p:nvPicPr>
          <p:cNvPr id="6" name="Logo" descr="Wiley logo">
            <a:extLst>
              <a:ext uri="{FF2B5EF4-FFF2-40B4-BE49-F238E27FC236}">
                <a16:creationId xmlns:a16="http://schemas.microsoft.com/office/drawing/2014/main" id="{076F5C57-EF05-B54E-BD97-6E0EACCBC874}"/>
              </a:ext>
            </a:extLst>
          </p:cNvPr>
          <p:cNvPicPr>
            <a:picLocks noChangeAspect="1"/>
          </p:cNvPicPr>
          <p:nvPr userDrawn="1"/>
        </p:nvPicPr>
        <p:blipFill>
          <a:blip r:embed="rId2"/>
          <a:stretch>
            <a:fillRect/>
          </a:stretch>
        </p:blipFill>
        <p:spPr>
          <a:xfrm>
            <a:off x="340822" y="6501724"/>
            <a:ext cx="914400" cy="192617"/>
          </a:xfrm>
          <a:prstGeom prst="rect">
            <a:avLst/>
          </a:prstGeom>
        </p:spPr>
      </p:pic>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1104274" y="5902292"/>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10" name="Decorative">
            <a:extLst>
              <a:ext uri="{FF2B5EF4-FFF2-40B4-BE49-F238E27FC236}">
                <a16:creationId xmlns:a16="http://schemas.microsoft.com/office/drawing/2014/main" id="{03EE7FB3-778B-8D48-B422-96226F5FE35E}"/>
              </a:ext>
              <a:ext uri="{C183D7F6-B498-43B3-948B-1728B52AA6E4}">
                <adec:decorative xmlns:adec="http://schemas.microsoft.com/office/drawing/2017/decorative" val="1"/>
              </a:ext>
            </a:extLst>
          </p:cNvPr>
          <p:cNvGrpSpPr/>
          <p:nvPr userDrawn="1"/>
        </p:nvGrpSpPr>
        <p:grpSpPr>
          <a:xfrm>
            <a:off x="0" y="3081528"/>
            <a:ext cx="9144000" cy="347472"/>
            <a:chOff x="0" y="3089817"/>
            <a:chExt cx="12192000" cy="347472"/>
          </a:xfrm>
        </p:grpSpPr>
        <p:sp>
          <p:nvSpPr>
            <p:cNvPr id="12" name="Rectangle">
              <a:extLst>
                <a:ext uri="{FF2B5EF4-FFF2-40B4-BE49-F238E27FC236}">
                  <a16:creationId xmlns:a16="http://schemas.microsoft.com/office/drawing/2014/main" id="{2A78E3D0-E07D-7E4F-92F5-2C47C124D0A7}"/>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a:extLst>
                <a:ext uri="{FF2B5EF4-FFF2-40B4-BE49-F238E27FC236}">
                  <a16:creationId xmlns:a16="http://schemas.microsoft.com/office/drawing/2014/main" id="{CA4B4EE4-0763-C24B-BE56-9BEDAE60F35A}"/>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a:extLst>
                <a:ext uri="{FF2B5EF4-FFF2-40B4-BE49-F238E27FC236}">
                  <a16:creationId xmlns:a16="http://schemas.microsoft.com/office/drawing/2014/main" id="{8C5FBFDD-ED67-F54F-8ACE-25B8836B078A}"/>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8" name="Content Placeholder 7">
            <a:extLst>
              <a:ext uri="{FF2B5EF4-FFF2-40B4-BE49-F238E27FC236}">
                <a16:creationId xmlns:a16="http://schemas.microsoft.com/office/drawing/2014/main" id="{40FC85D4-D1C1-4949-8EB6-FD89BE1E8441}"/>
              </a:ext>
            </a:extLst>
          </p:cNvPr>
          <p:cNvSpPr>
            <a:spLocks noGrp="1"/>
          </p:cNvSpPr>
          <p:nvPr>
            <p:ph sz="quarter" idx="29"/>
          </p:nvPr>
        </p:nvSpPr>
        <p:spPr>
          <a:xfrm>
            <a:off x="1936935" y="6488420"/>
            <a:ext cx="5575487" cy="239504"/>
          </a:xfrm>
        </p:spPr>
        <p:txBody>
          <a:bodyPr anchor="ctr">
            <a:noAutofit/>
          </a:bodyPr>
          <a:lstStyle>
            <a:lvl1pPr marL="0" indent="0" algn="ctr">
              <a:buNone/>
              <a:defRPr sz="2000"/>
            </a:lvl1pPr>
          </a:lstStyle>
          <a:p>
            <a:pPr lvl="0"/>
            <a:endParaRPr lang="en-IN" dirty="0"/>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83B3636F-78D9-9148-B35D-52D7D42EA7F4}"/>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514350" y="1428962"/>
            <a:ext cx="3937720" cy="4748271"/>
          </a:xfrm>
        </p:spPr>
        <p:txBody>
          <a:bodyPr>
            <a:normAutofit/>
          </a:bodyPr>
          <a:lstStyle>
            <a:lvl1pPr>
              <a:spcBef>
                <a:spcPts val="1000"/>
              </a:spcBef>
              <a:defRPr sz="2800"/>
            </a:lvl1p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7" y="1428959"/>
            <a:ext cx="3937721" cy="4748270"/>
          </a:xfrm>
        </p:spPr>
        <p:txBody>
          <a:bodyPr>
            <a:normAutofit/>
          </a:bodyPr>
          <a:lstStyle>
            <a:lvl1pPr>
              <a:spcBef>
                <a:spcPts val="1000"/>
              </a:spcBef>
              <a:defRPr sz="2800"/>
            </a:lvl1pPr>
          </a:lstStyle>
          <a:p>
            <a:pPr lvl="0"/>
            <a:r>
              <a:rPr lang="en-US" dirty="0"/>
              <a:t>Click to add text or image</a:t>
            </a:r>
          </a:p>
        </p:txBody>
      </p:sp>
      <p:sp>
        <p:nvSpPr>
          <p:cNvPr id="5" name="LON">
            <a:extLst>
              <a:ext uri="{FF2B5EF4-FFF2-40B4-BE49-F238E27FC236}">
                <a16:creationId xmlns:a16="http://schemas.microsoft.com/office/drawing/2014/main" id="{A725B5C3-1318-4741-974D-0B7CF6161515}"/>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A6C7F85B-BC4F-4CCD-AD82-0D58D65FC838}"/>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63668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AFB408D-6820-9042-9000-649FF974466C}"/>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1">
            <a:extLst>
              <a:ext uri="{FF2B5EF4-FFF2-40B4-BE49-F238E27FC236}">
                <a16:creationId xmlns:a16="http://schemas.microsoft.com/office/drawing/2014/main" id="{602FBEB7-44EC-2D40-9945-803059A4C6EA}"/>
              </a:ext>
            </a:extLst>
          </p:cNvPr>
          <p:cNvSpPr>
            <a:spLocks noGrp="1"/>
          </p:cNvSpPr>
          <p:nvPr>
            <p:ph sz="quarter" idx="14" hasCustomPrompt="1"/>
          </p:nvPr>
        </p:nvSpPr>
        <p:spPr>
          <a:xfrm>
            <a:off x="514350" y="1428962"/>
            <a:ext cx="3937720" cy="4748271"/>
          </a:xfrm>
        </p:spPr>
        <p:txBody>
          <a:bodyPr>
            <a:normAutofit/>
          </a:bodyPr>
          <a:lstStyle>
            <a:lvl1pPr>
              <a:spcBef>
                <a:spcPts val="1000"/>
              </a:spcBef>
              <a:defRPr sz="2800"/>
            </a:lvl1pPr>
          </a:lstStyle>
          <a:p>
            <a:pPr lvl="0"/>
            <a:r>
              <a:rPr lang="en-US" dirty="0"/>
              <a:t>Click to add text or image</a:t>
            </a:r>
          </a:p>
        </p:txBody>
      </p:sp>
      <p:sp>
        <p:nvSpPr>
          <p:cNvPr id="5" name="Content Placeholder 2">
            <a:extLst>
              <a:ext uri="{FF2B5EF4-FFF2-40B4-BE49-F238E27FC236}">
                <a16:creationId xmlns:a16="http://schemas.microsoft.com/office/drawing/2014/main" id="{9F8BF1B7-F842-E74B-B834-BDC9C251578B}"/>
              </a:ext>
            </a:extLst>
          </p:cNvPr>
          <p:cNvSpPr>
            <a:spLocks noGrp="1"/>
          </p:cNvSpPr>
          <p:nvPr>
            <p:ph sz="quarter" idx="15" hasCustomPrompt="1"/>
          </p:nvPr>
        </p:nvSpPr>
        <p:spPr>
          <a:xfrm>
            <a:off x="4691557" y="1428959"/>
            <a:ext cx="3937721" cy="4748270"/>
          </a:xfrm>
        </p:spPr>
        <p:txBody>
          <a:bodyPr>
            <a:normAutofit/>
          </a:bodyPr>
          <a:lstStyle>
            <a:lvl1pPr>
              <a:spcBef>
                <a:spcPts val="1000"/>
              </a:spcBef>
              <a:defRPr sz="2800"/>
            </a:lvl1pPr>
          </a:lstStyle>
          <a:p>
            <a:pPr lvl="0"/>
            <a:r>
              <a:rPr lang="en-US" dirty="0"/>
              <a:t>Click to add text or image</a:t>
            </a:r>
          </a:p>
        </p:txBody>
      </p:sp>
      <p:sp>
        <p:nvSpPr>
          <p:cNvPr id="6" name="LON">
            <a:extLst>
              <a:ext uri="{FF2B5EF4-FFF2-40B4-BE49-F238E27FC236}">
                <a16:creationId xmlns:a16="http://schemas.microsoft.com/office/drawing/2014/main" id="{7DCFB52C-D625-D243-8958-45EDAF5BFF95}"/>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7" name="TextBox 6">
            <a:extLst>
              <a:ext uri="{FF2B5EF4-FFF2-40B4-BE49-F238E27FC236}">
                <a16:creationId xmlns:a16="http://schemas.microsoft.com/office/drawing/2014/main" id="{FB31B359-E2E9-4CDD-952C-F12124C42E10}"/>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594497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40BF27C0-B6AB-BD4B-AABA-D3C2A2B71E1F}"/>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514349" y="1428962"/>
            <a:ext cx="3930651"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506417" y="5827721"/>
            <a:ext cx="3938587" cy="446087"/>
          </a:xfrm>
          <a:prstGeom prst="rect">
            <a:avLst/>
          </a:prstGeom>
        </p:spPr>
        <p:txBody>
          <a:bodyPr>
            <a:noAutofit/>
          </a:bodyPr>
          <a:lstStyle>
            <a:lvl1pPr marL="0" indent="0">
              <a:spcBef>
                <a:spcPts val="1000"/>
              </a:spcBef>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7" y="1428962"/>
            <a:ext cx="3938587"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7" y="5827721"/>
            <a:ext cx="3946523" cy="454025"/>
          </a:xfrm>
          <a:prstGeom prst="rect">
            <a:avLst/>
          </a:prstGeom>
        </p:spPr>
        <p:txBody>
          <a:bodyPr>
            <a:normAutofit/>
          </a:bodyPr>
          <a:lstStyle>
            <a:lvl1pPr marL="0" indent="0">
              <a:spcBef>
                <a:spcPts val="1000"/>
              </a:spcBef>
              <a:buNone/>
              <a:defRPr sz="2000"/>
            </a:lvl1pPr>
          </a:lstStyle>
          <a:p>
            <a:pPr lvl="0"/>
            <a:r>
              <a:rPr lang="en-US" dirty="0"/>
              <a:t>Click to add text</a:t>
            </a:r>
          </a:p>
        </p:txBody>
      </p:sp>
    </p:spTree>
    <p:extLst>
      <p:ext uri="{BB962C8B-B14F-4D97-AF65-F5344CB8AC3E}">
        <p14:creationId xmlns:p14="http://schemas.microsoft.com/office/powerpoint/2010/main" val="3712043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4 Content Holder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4290BFF-2C6A-D547-A81E-0388CF5245F4}"/>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1">
            <a:extLst>
              <a:ext uri="{FF2B5EF4-FFF2-40B4-BE49-F238E27FC236}">
                <a16:creationId xmlns:a16="http://schemas.microsoft.com/office/drawing/2014/main" id="{A61BB724-08A0-CA4B-86A7-9CD3F1CBDBBA}"/>
              </a:ext>
            </a:extLst>
          </p:cNvPr>
          <p:cNvSpPr>
            <a:spLocks noGrp="1"/>
          </p:cNvSpPr>
          <p:nvPr>
            <p:ph sz="quarter" idx="12" hasCustomPrompt="1"/>
          </p:nvPr>
        </p:nvSpPr>
        <p:spPr>
          <a:xfrm>
            <a:off x="514349" y="1428962"/>
            <a:ext cx="3930651"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5" name="Content Placeholder 2">
            <a:extLst>
              <a:ext uri="{FF2B5EF4-FFF2-40B4-BE49-F238E27FC236}">
                <a16:creationId xmlns:a16="http://schemas.microsoft.com/office/drawing/2014/main" id="{CC954E9B-6B7D-9943-93F9-F54702C2DB03}"/>
              </a:ext>
            </a:extLst>
          </p:cNvPr>
          <p:cNvSpPr>
            <a:spLocks noGrp="1"/>
          </p:cNvSpPr>
          <p:nvPr>
            <p:ph sz="quarter" idx="14" hasCustomPrompt="1"/>
          </p:nvPr>
        </p:nvSpPr>
        <p:spPr>
          <a:xfrm>
            <a:off x="506417" y="5827721"/>
            <a:ext cx="3938587" cy="446087"/>
          </a:xfrm>
          <a:prstGeom prst="rect">
            <a:avLst/>
          </a:prstGeom>
        </p:spPr>
        <p:txBody>
          <a:bodyPr>
            <a:noAutofit/>
          </a:bodyPr>
          <a:lstStyle>
            <a:lvl1pPr marL="0" indent="0">
              <a:spcBef>
                <a:spcPts val="1000"/>
              </a:spcBef>
              <a:buNone/>
              <a:defRPr sz="2000"/>
            </a:lvl1pPr>
          </a:lstStyle>
          <a:p>
            <a:pPr lvl="0"/>
            <a:r>
              <a:rPr lang="en-US" dirty="0"/>
              <a:t>Click to add text</a:t>
            </a:r>
          </a:p>
        </p:txBody>
      </p:sp>
      <p:sp>
        <p:nvSpPr>
          <p:cNvPr id="6" name="Content Placeholder 3">
            <a:extLst>
              <a:ext uri="{FF2B5EF4-FFF2-40B4-BE49-F238E27FC236}">
                <a16:creationId xmlns:a16="http://schemas.microsoft.com/office/drawing/2014/main" id="{F8777C0D-2E2E-C04D-9E08-C88A9C06FE34}"/>
              </a:ext>
            </a:extLst>
          </p:cNvPr>
          <p:cNvSpPr>
            <a:spLocks noGrp="1"/>
          </p:cNvSpPr>
          <p:nvPr>
            <p:ph sz="quarter" idx="13" hasCustomPrompt="1"/>
          </p:nvPr>
        </p:nvSpPr>
        <p:spPr>
          <a:xfrm>
            <a:off x="4691067" y="1428962"/>
            <a:ext cx="3938587" cy="4398755"/>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7" name="Content Placeholder 4">
            <a:extLst>
              <a:ext uri="{FF2B5EF4-FFF2-40B4-BE49-F238E27FC236}">
                <a16:creationId xmlns:a16="http://schemas.microsoft.com/office/drawing/2014/main" id="{C50F43EC-4CB6-6B43-B882-87CAEAB1725D}"/>
              </a:ext>
            </a:extLst>
          </p:cNvPr>
          <p:cNvSpPr>
            <a:spLocks noGrp="1"/>
          </p:cNvSpPr>
          <p:nvPr>
            <p:ph sz="quarter" idx="15" hasCustomPrompt="1"/>
          </p:nvPr>
        </p:nvSpPr>
        <p:spPr>
          <a:xfrm>
            <a:off x="4691067" y="5827721"/>
            <a:ext cx="3946523" cy="454025"/>
          </a:xfrm>
          <a:prstGeom prst="rect">
            <a:avLst/>
          </a:prstGeom>
        </p:spPr>
        <p:txBody>
          <a:bodyPr>
            <a:normAutofit/>
          </a:bodyPr>
          <a:lstStyle>
            <a:lvl1pPr marL="0" indent="0">
              <a:spcBef>
                <a:spcPts val="1000"/>
              </a:spcBef>
              <a:buNone/>
              <a:defRPr sz="2000"/>
            </a:lvl1pPr>
          </a:lstStyle>
          <a:p>
            <a:pPr lvl="0"/>
            <a:r>
              <a:rPr lang="en-US" dirty="0"/>
              <a:t>Click to add text</a:t>
            </a:r>
          </a:p>
        </p:txBody>
      </p:sp>
      <p:sp>
        <p:nvSpPr>
          <p:cNvPr id="8" name="LON">
            <a:extLst>
              <a:ext uri="{FF2B5EF4-FFF2-40B4-BE49-F238E27FC236}">
                <a16:creationId xmlns:a16="http://schemas.microsoft.com/office/drawing/2014/main" id="{69F1331E-9F95-5949-BE4C-14B3D76FECD3}"/>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3A9D7B1E-2FA8-4BAB-A79F-AB4447329975}"/>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164209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5E1C3346-7CF8-9B4A-BD6A-35B50027FBAF}"/>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513859" y="1428965"/>
            <a:ext cx="3931142"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513859" y="1935371"/>
            <a:ext cx="3931142" cy="431552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4" y="1428965"/>
            <a:ext cx="3938096"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4" y="1935371"/>
            <a:ext cx="3938096" cy="4315526"/>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7" name="LON">
            <a:extLst>
              <a:ext uri="{FF2B5EF4-FFF2-40B4-BE49-F238E27FC236}">
                <a16:creationId xmlns:a16="http://schemas.microsoft.com/office/drawing/2014/main" id="{34CE8F77-32D2-4B7F-99F2-CDA7191C55FF}"/>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9" name="Slide Number Placeholder 5">
            <a:extLst>
              <a:ext uri="{FF2B5EF4-FFF2-40B4-BE49-F238E27FC236}">
                <a16:creationId xmlns:a16="http://schemas.microsoft.com/office/drawing/2014/main" id="{7B021B92-08B3-4D93-8BD4-054764C7BB2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bg1"/>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89151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and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FDD509C-8B93-D544-88C0-7CD6884F24A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lumn head 1">
            <a:extLst>
              <a:ext uri="{FF2B5EF4-FFF2-40B4-BE49-F238E27FC236}">
                <a16:creationId xmlns:a16="http://schemas.microsoft.com/office/drawing/2014/main" id="{04A8AB45-DE11-9D47-9A87-DE01CC6C7A94}"/>
              </a:ext>
            </a:extLst>
          </p:cNvPr>
          <p:cNvSpPr>
            <a:spLocks noGrp="1"/>
          </p:cNvSpPr>
          <p:nvPr>
            <p:ph sz="quarter" idx="12" hasCustomPrompt="1"/>
          </p:nvPr>
        </p:nvSpPr>
        <p:spPr>
          <a:xfrm>
            <a:off x="513859" y="1428965"/>
            <a:ext cx="3931142"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5" name="Content Placeholder 1">
            <a:extLst>
              <a:ext uri="{FF2B5EF4-FFF2-40B4-BE49-F238E27FC236}">
                <a16:creationId xmlns:a16="http://schemas.microsoft.com/office/drawing/2014/main" id="{3638B8CA-8FB4-124A-B747-BFC3A8F99C57}"/>
              </a:ext>
            </a:extLst>
          </p:cNvPr>
          <p:cNvSpPr>
            <a:spLocks noGrp="1"/>
          </p:cNvSpPr>
          <p:nvPr>
            <p:ph sz="quarter" idx="13" hasCustomPrompt="1"/>
          </p:nvPr>
        </p:nvSpPr>
        <p:spPr>
          <a:xfrm>
            <a:off x="513859" y="1935371"/>
            <a:ext cx="3931142" cy="431552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6" name="Column head 2">
            <a:extLst>
              <a:ext uri="{FF2B5EF4-FFF2-40B4-BE49-F238E27FC236}">
                <a16:creationId xmlns:a16="http://schemas.microsoft.com/office/drawing/2014/main" id="{89A878F9-05D5-F440-A197-801316926493}"/>
              </a:ext>
            </a:extLst>
          </p:cNvPr>
          <p:cNvSpPr>
            <a:spLocks noGrp="1"/>
          </p:cNvSpPr>
          <p:nvPr>
            <p:ph sz="quarter" idx="14" hasCustomPrompt="1"/>
          </p:nvPr>
        </p:nvSpPr>
        <p:spPr>
          <a:xfrm>
            <a:off x="4691064" y="1428965"/>
            <a:ext cx="3938096" cy="506413"/>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Click to add column head</a:t>
            </a:r>
          </a:p>
        </p:txBody>
      </p:sp>
      <p:sp>
        <p:nvSpPr>
          <p:cNvPr id="7" name="Content Placeholder 2">
            <a:extLst>
              <a:ext uri="{FF2B5EF4-FFF2-40B4-BE49-F238E27FC236}">
                <a16:creationId xmlns:a16="http://schemas.microsoft.com/office/drawing/2014/main" id="{7A848487-A351-BA43-B5FD-CEE81DF8C694}"/>
              </a:ext>
            </a:extLst>
          </p:cNvPr>
          <p:cNvSpPr>
            <a:spLocks noGrp="1"/>
          </p:cNvSpPr>
          <p:nvPr>
            <p:ph sz="quarter" idx="15" hasCustomPrompt="1"/>
          </p:nvPr>
        </p:nvSpPr>
        <p:spPr>
          <a:xfrm>
            <a:off x="4691064" y="1935371"/>
            <a:ext cx="3938096" cy="4315526"/>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8" name="LON">
            <a:extLst>
              <a:ext uri="{FF2B5EF4-FFF2-40B4-BE49-F238E27FC236}">
                <a16:creationId xmlns:a16="http://schemas.microsoft.com/office/drawing/2014/main" id="{34E5444F-F94C-9E41-8173-33D4D5358C79}"/>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39498382-9665-4F29-B1AC-8AAC72ADA96C}"/>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0" name="Slide Number Placeholder 5">
            <a:extLst>
              <a:ext uri="{FF2B5EF4-FFF2-40B4-BE49-F238E27FC236}">
                <a16:creationId xmlns:a16="http://schemas.microsoft.com/office/drawing/2014/main" id="{34E28E0D-3E94-4B34-BC41-AD8EA7D91AB9}"/>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36843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0" name="Title">
            <a:extLst>
              <a:ext uri="{FF2B5EF4-FFF2-40B4-BE49-F238E27FC236}">
                <a16:creationId xmlns:a16="http://schemas.microsoft.com/office/drawing/2014/main" id="{1076D4CD-F0B4-124B-8113-705D33B57F73}"/>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513858" y="1428958"/>
            <a:ext cx="2571750" cy="505354"/>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513861" y="1942783"/>
            <a:ext cx="2571749" cy="4139671"/>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281908"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273969" y="1942782"/>
            <a:ext cx="2571750" cy="414866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9961"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7900" y="1942778"/>
            <a:ext cx="2571750" cy="4148668"/>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9" name="Slide Number Placeholder 5">
            <a:extLst>
              <a:ext uri="{FF2B5EF4-FFF2-40B4-BE49-F238E27FC236}">
                <a16:creationId xmlns:a16="http://schemas.microsoft.com/office/drawing/2014/main" id="{E40F790B-18CE-4624-9ACC-9202277A04A1}"/>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12" name="TextBox 11">
            <a:extLst>
              <a:ext uri="{FF2B5EF4-FFF2-40B4-BE49-F238E27FC236}">
                <a16:creationId xmlns:a16="http://schemas.microsoft.com/office/drawing/2014/main" id="{090106A6-B577-4BFF-84FA-590A86497F9F}"/>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8" name="LON">
            <a:extLst>
              <a:ext uri="{FF2B5EF4-FFF2-40B4-BE49-F238E27FC236}">
                <a16:creationId xmlns:a16="http://schemas.microsoft.com/office/drawing/2014/main" id="{E4F5BB76-FEF2-43FA-9B24-0808D16A7D6C}"/>
              </a:ext>
            </a:extLst>
          </p:cNvPr>
          <p:cNvSpPr>
            <a:spLocks noGrp="1"/>
          </p:cNvSpPr>
          <p:nvPr>
            <p:ph sz="quarter" idx="24"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Tree>
    <p:extLst>
      <p:ext uri="{BB962C8B-B14F-4D97-AF65-F5344CB8AC3E}">
        <p14:creationId xmlns:p14="http://schemas.microsoft.com/office/powerpoint/2010/main" val="328995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and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C2D902C-F7C9-9440-939D-D84A4F9609C9}"/>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lumn head 1">
            <a:extLst>
              <a:ext uri="{FF2B5EF4-FFF2-40B4-BE49-F238E27FC236}">
                <a16:creationId xmlns:a16="http://schemas.microsoft.com/office/drawing/2014/main" id="{4B0A01FF-A48B-6A48-BC18-7D841F6DB0DE}"/>
              </a:ext>
            </a:extLst>
          </p:cNvPr>
          <p:cNvSpPr>
            <a:spLocks noGrp="1"/>
          </p:cNvSpPr>
          <p:nvPr>
            <p:ph sz="quarter" idx="12" hasCustomPrompt="1"/>
          </p:nvPr>
        </p:nvSpPr>
        <p:spPr>
          <a:xfrm>
            <a:off x="513858" y="1428958"/>
            <a:ext cx="2571750" cy="505354"/>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5" name="Content Placeholder 1">
            <a:extLst>
              <a:ext uri="{FF2B5EF4-FFF2-40B4-BE49-F238E27FC236}">
                <a16:creationId xmlns:a16="http://schemas.microsoft.com/office/drawing/2014/main" id="{31840C35-E932-D64D-BA71-52B92790B46D}"/>
              </a:ext>
            </a:extLst>
          </p:cNvPr>
          <p:cNvSpPr>
            <a:spLocks noGrp="1"/>
          </p:cNvSpPr>
          <p:nvPr>
            <p:ph sz="quarter" idx="13" hasCustomPrompt="1"/>
          </p:nvPr>
        </p:nvSpPr>
        <p:spPr>
          <a:xfrm>
            <a:off x="513861" y="1942783"/>
            <a:ext cx="2571749" cy="4139671"/>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6" name="Column head 2">
            <a:extLst>
              <a:ext uri="{FF2B5EF4-FFF2-40B4-BE49-F238E27FC236}">
                <a16:creationId xmlns:a16="http://schemas.microsoft.com/office/drawing/2014/main" id="{5371FDD0-8EDD-5440-B66F-B0A5309AF881}"/>
              </a:ext>
            </a:extLst>
          </p:cNvPr>
          <p:cNvSpPr>
            <a:spLocks noGrp="1"/>
          </p:cNvSpPr>
          <p:nvPr>
            <p:ph sz="quarter" idx="14" hasCustomPrompt="1"/>
          </p:nvPr>
        </p:nvSpPr>
        <p:spPr>
          <a:xfrm>
            <a:off x="3281908"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7" name="Content Placeholder 2">
            <a:extLst>
              <a:ext uri="{FF2B5EF4-FFF2-40B4-BE49-F238E27FC236}">
                <a16:creationId xmlns:a16="http://schemas.microsoft.com/office/drawing/2014/main" id="{CA1520A6-1299-6A49-9EFD-A4F91B187A2C}"/>
              </a:ext>
            </a:extLst>
          </p:cNvPr>
          <p:cNvSpPr>
            <a:spLocks noGrp="1"/>
          </p:cNvSpPr>
          <p:nvPr>
            <p:ph sz="quarter" idx="15" hasCustomPrompt="1"/>
          </p:nvPr>
        </p:nvSpPr>
        <p:spPr>
          <a:xfrm>
            <a:off x="3273969" y="1942782"/>
            <a:ext cx="2571750" cy="4148667"/>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8" name="Column head 3">
            <a:extLst>
              <a:ext uri="{FF2B5EF4-FFF2-40B4-BE49-F238E27FC236}">
                <a16:creationId xmlns:a16="http://schemas.microsoft.com/office/drawing/2014/main" id="{12B5E08D-BE68-7B40-A805-F20B8744BF3B}"/>
              </a:ext>
            </a:extLst>
          </p:cNvPr>
          <p:cNvSpPr>
            <a:spLocks noGrp="1"/>
          </p:cNvSpPr>
          <p:nvPr>
            <p:ph sz="quarter" idx="16" hasCustomPrompt="1"/>
          </p:nvPr>
        </p:nvSpPr>
        <p:spPr>
          <a:xfrm>
            <a:off x="6049961" y="1437962"/>
            <a:ext cx="2571750" cy="504825"/>
          </a:xfrm>
          <a:prstGeom prst="rect">
            <a:avLst/>
          </a:prstGeom>
        </p:spPr>
        <p:txBody>
          <a:bodyPr>
            <a:normAutofit/>
          </a:bodyPr>
          <a:lstStyle>
            <a:lvl1pPr marL="0" indent="0">
              <a:spcBef>
                <a:spcPts val="1000"/>
              </a:spcBef>
              <a:buNone/>
              <a:defRPr sz="2800" b="1">
                <a:solidFill>
                  <a:schemeClr val="accent2"/>
                </a:solidFill>
              </a:defRPr>
            </a:lvl1pPr>
          </a:lstStyle>
          <a:p>
            <a:pPr lvl="0"/>
            <a:r>
              <a:rPr lang="en-US" dirty="0"/>
              <a:t>Column head</a:t>
            </a:r>
          </a:p>
        </p:txBody>
      </p:sp>
      <p:sp>
        <p:nvSpPr>
          <p:cNvPr id="9" name="Content Placeholder 3">
            <a:extLst>
              <a:ext uri="{FF2B5EF4-FFF2-40B4-BE49-F238E27FC236}">
                <a16:creationId xmlns:a16="http://schemas.microsoft.com/office/drawing/2014/main" id="{B0F303C0-853B-7547-BA06-107EE6C8AD4F}"/>
              </a:ext>
            </a:extLst>
          </p:cNvPr>
          <p:cNvSpPr>
            <a:spLocks noGrp="1"/>
          </p:cNvSpPr>
          <p:nvPr>
            <p:ph sz="quarter" idx="17" hasCustomPrompt="1"/>
          </p:nvPr>
        </p:nvSpPr>
        <p:spPr>
          <a:xfrm>
            <a:off x="6057900" y="1942778"/>
            <a:ext cx="2571750" cy="4148668"/>
          </a:xfrm>
          <a:prstGeom prst="rect">
            <a:avLst/>
          </a:prstGeom>
        </p:spPr>
        <p:txBody>
          <a:bodyPr>
            <a:normAutofit/>
          </a:bodyPr>
          <a:lstStyle>
            <a:lvl1pPr marL="219456" indent="-219456">
              <a:spcBef>
                <a:spcPts val="1000"/>
              </a:spcBef>
              <a:buClr>
                <a:schemeClr val="accent2"/>
              </a:buClr>
              <a:defRPr sz="2800"/>
            </a:lvl1pPr>
          </a:lstStyle>
          <a:p>
            <a:pPr lvl="0"/>
            <a:r>
              <a:rPr lang="en-US" dirty="0"/>
              <a:t>Click to add text or image</a:t>
            </a:r>
          </a:p>
        </p:txBody>
      </p:sp>
      <p:sp>
        <p:nvSpPr>
          <p:cNvPr id="10" name="LON">
            <a:extLst>
              <a:ext uri="{FF2B5EF4-FFF2-40B4-BE49-F238E27FC236}">
                <a16:creationId xmlns:a16="http://schemas.microsoft.com/office/drawing/2014/main" id="{F6284ABA-7D4B-8C45-8812-6CB27464D04D}"/>
              </a:ext>
            </a:extLst>
          </p:cNvPr>
          <p:cNvSpPr>
            <a:spLocks noGrp="1"/>
          </p:cNvSpPr>
          <p:nvPr>
            <p:ph sz="quarter" idx="18"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1" name="TextBox 10">
            <a:extLst>
              <a:ext uri="{FF2B5EF4-FFF2-40B4-BE49-F238E27FC236}">
                <a16:creationId xmlns:a16="http://schemas.microsoft.com/office/drawing/2014/main" id="{0A72AF82-68ED-4D25-A86B-F83CE9152C53}"/>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2" name="Slide Number Placeholder 5">
            <a:extLst>
              <a:ext uri="{FF2B5EF4-FFF2-40B4-BE49-F238E27FC236}">
                <a16:creationId xmlns:a16="http://schemas.microsoft.com/office/drawing/2014/main" id="{34FDEF95-B78C-4243-96CC-E6AC650BB2A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82429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DE690358-CC3E-564C-966E-C1C7CED8699F}"/>
              </a:ext>
            </a:extLst>
          </p:cNvPr>
          <p:cNvSpPr>
            <a:spLocks noGrp="1"/>
          </p:cNvSpPr>
          <p:nvPr>
            <p:ph type="title" hasCustomPrompt="1"/>
          </p:nvPr>
        </p:nvSpPr>
        <p:spPr>
          <a:xfrm>
            <a:off x="513860" y="460255"/>
            <a:ext cx="8115792" cy="849312"/>
          </a:xfrm>
        </p:spPr>
        <p:txBody>
          <a:bodyPr/>
          <a:lstStyle>
            <a:lvl1pPr>
              <a:defRPr b="1"/>
            </a:lvl1pPr>
          </a:lstStyle>
          <a:p>
            <a:r>
              <a:rPr lang="en-US" dirty="0"/>
              <a:t>Click to Add Title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567468" y="2048945"/>
            <a:ext cx="3500717" cy="2056865"/>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Font typeface="Wingdings" panose="05000000000000000000" pitchFamily="2" charset="2"/>
              <a:buChar char="§"/>
              <a:defRPr sz="2600"/>
            </a:lvl2pPr>
          </a:lstStyle>
          <a:p>
            <a:pPr lvl="0"/>
            <a:r>
              <a:rPr lang="en-US" dirty="0"/>
              <a:t>Object</a:t>
            </a:r>
          </a:p>
          <a:p>
            <a:pPr lvl="1"/>
            <a:endParaRPr lang="en-US" dirty="0"/>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231542"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95617"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59691"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223764"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567468" y="4105803"/>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231542" y="4105804"/>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95617" y="4105810"/>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59691" y="4105279"/>
            <a:ext cx="1405889" cy="1465263"/>
          </a:xfrm>
          <a:prstGeom prst="rect">
            <a:avLst/>
          </a:prstGeom>
        </p:spPr>
        <p:txBody>
          <a:bodyPr>
            <a:normAutofit/>
          </a:bodyPr>
          <a:lstStyle>
            <a:lvl1pPr marL="0" indent="0">
              <a:spcBef>
                <a:spcPts val="1000"/>
              </a:spcBef>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223764" y="4105279"/>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5" name="TextBox 14">
            <a:extLst>
              <a:ext uri="{FF2B5EF4-FFF2-40B4-BE49-F238E27FC236}">
                <a16:creationId xmlns:a16="http://schemas.microsoft.com/office/drawing/2014/main" id="{D768CFE9-4328-4787-B0E8-5FF15083795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6" name="Slide Number Placeholder 5">
            <a:extLst>
              <a:ext uri="{FF2B5EF4-FFF2-40B4-BE49-F238E27FC236}">
                <a16:creationId xmlns:a16="http://schemas.microsoft.com/office/drawing/2014/main" id="{007EE89D-4DE0-47D0-87C8-688989504A29}"/>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3" name="Content Placeholder 2">
            <a:extLst>
              <a:ext uri="{FF2B5EF4-FFF2-40B4-BE49-F238E27FC236}">
                <a16:creationId xmlns:a16="http://schemas.microsoft.com/office/drawing/2014/main" id="{86CA27CE-D6C3-4EEB-9001-18901536D94D}"/>
              </a:ext>
            </a:extLst>
          </p:cNvPr>
          <p:cNvSpPr>
            <a:spLocks noGrp="1"/>
          </p:cNvSpPr>
          <p:nvPr>
            <p:ph sz="quarter" idx="23"/>
          </p:nvPr>
        </p:nvSpPr>
        <p:spPr>
          <a:xfrm>
            <a:off x="8734266" y="4105810"/>
            <a:ext cx="904020" cy="1465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 name="Content Placeholder 10">
            <a:extLst>
              <a:ext uri="{FF2B5EF4-FFF2-40B4-BE49-F238E27FC236}">
                <a16:creationId xmlns:a16="http://schemas.microsoft.com/office/drawing/2014/main" id="{297197C5-6FA1-9C45-36E8-5955FF99689F}"/>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4158608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lus Multiple Content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AD6E398D-3129-0449-B2FB-A6A4CCA4C1A4}"/>
              </a:ext>
            </a:extLst>
          </p:cNvPr>
          <p:cNvSpPr>
            <a:spLocks noGrp="1"/>
          </p:cNvSpPr>
          <p:nvPr>
            <p:ph type="title" hasCustomPrompt="1"/>
          </p:nvPr>
        </p:nvSpPr>
        <p:spPr>
          <a:xfrm>
            <a:off x="513860" y="460255"/>
            <a:ext cx="8115792" cy="849312"/>
          </a:xfrm>
        </p:spPr>
        <p:txBody>
          <a:bodyPr/>
          <a:lstStyle>
            <a:lvl1pPr>
              <a:defRPr b="1"/>
            </a:lvl1pPr>
          </a:lstStyle>
          <a:p>
            <a:r>
              <a:rPr lang="en-US" dirty="0"/>
              <a:t>Click to Add Title</a:t>
            </a:r>
          </a:p>
        </p:txBody>
      </p:sp>
      <p:sp>
        <p:nvSpPr>
          <p:cNvPr id="4" name="Content Placeholder 1">
            <a:extLst>
              <a:ext uri="{FF2B5EF4-FFF2-40B4-BE49-F238E27FC236}">
                <a16:creationId xmlns:a16="http://schemas.microsoft.com/office/drawing/2014/main" id="{136D1C9A-76C2-9744-910E-29C1A9984DF8}"/>
              </a:ext>
            </a:extLst>
          </p:cNvPr>
          <p:cNvSpPr>
            <a:spLocks noGrp="1"/>
          </p:cNvSpPr>
          <p:nvPr>
            <p:ph sz="quarter" idx="12" hasCustomPrompt="1"/>
          </p:nvPr>
        </p:nvSpPr>
        <p:spPr>
          <a:xfrm>
            <a:off x="567468"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5" name="Content Placeholder 2">
            <a:extLst>
              <a:ext uri="{FF2B5EF4-FFF2-40B4-BE49-F238E27FC236}">
                <a16:creationId xmlns:a16="http://schemas.microsoft.com/office/drawing/2014/main" id="{3EAAB49E-29C7-254B-959D-DD70B6EF767B}"/>
              </a:ext>
            </a:extLst>
          </p:cNvPr>
          <p:cNvSpPr>
            <a:spLocks noGrp="1"/>
          </p:cNvSpPr>
          <p:nvPr>
            <p:ph sz="quarter" idx="13" hasCustomPrompt="1"/>
          </p:nvPr>
        </p:nvSpPr>
        <p:spPr>
          <a:xfrm>
            <a:off x="2231542"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6" name="Content Placeholder 3">
            <a:extLst>
              <a:ext uri="{FF2B5EF4-FFF2-40B4-BE49-F238E27FC236}">
                <a16:creationId xmlns:a16="http://schemas.microsoft.com/office/drawing/2014/main" id="{82AB166E-28C2-7047-9713-7D034F50D03D}"/>
              </a:ext>
            </a:extLst>
          </p:cNvPr>
          <p:cNvSpPr>
            <a:spLocks noGrp="1"/>
          </p:cNvSpPr>
          <p:nvPr>
            <p:ph sz="quarter" idx="14" hasCustomPrompt="1"/>
          </p:nvPr>
        </p:nvSpPr>
        <p:spPr>
          <a:xfrm>
            <a:off x="3895617"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7" name="Content Placeholder 4">
            <a:extLst>
              <a:ext uri="{FF2B5EF4-FFF2-40B4-BE49-F238E27FC236}">
                <a16:creationId xmlns:a16="http://schemas.microsoft.com/office/drawing/2014/main" id="{98A4D256-B5AF-FF4C-AC0B-526E40A60193}"/>
              </a:ext>
            </a:extLst>
          </p:cNvPr>
          <p:cNvSpPr>
            <a:spLocks noGrp="1"/>
          </p:cNvSpPr>
          <p:nvPr>
            <p:ph sz="quarter" idx="15" hasCustomPrompt="1"/>
          </p:nvPr>
        </p:nvSpPr>
        <p:spPr>
          <a:xfrm>
            <a:off x="5559691"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8" name="Content Placeholder 5">
            <a:extLst>
              <a:ext uri="{FF2B5EF4-FFF2-40B4-BE49-F238E27FC236}">
                <a16:creationId xmlns:a16="http://schemas.microsoft.com/office/drawing/2014/main" id="{68AD2C22-047C-6249-858D-098EEC0D53E0}"/>
              </a:ext>
            </a:extLst>
          </p:cNvPr>
          <p:cNvSpPr>
            <a:spLocks noGrp="1"/>
          </p:cNvSpPr>
          <p:nvPr>
            <p:ph sz="quarter" idx="16" hasCustomPrompt="1"/>
          </p:nvPr>
        </p:nvSpPr>
        <p:spPr>
          <a:xfrm>
            <a:off x="7223764" y="2048945"/>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9" name="Content Placeholder 6">
            <a:extLst>
              <a:ext uri="{FF2B5EF4-FFF2-40B4-BE49-F238E27FC236}">
                <a16:creationId xmlns:a16="http://schemas.microsoft.com/office/drawing/2014/main" id="{A739E962-1130-9749-ABD5-213A7E47522A}"/>
              </a:ext>
            </a:extLst>
          </p:cNvPr>
          <p:cNvSpPr>
            <a:spLocks noGrp="1"/>
          </p:cNvSpPr>
          <p:nvPr>
            <p:ph sz="quarter" idx="17" hasCustomPrompt="1"/>
          </p:nvPr>
        </p:nvSpPr>
        <p:spPr>
          <a:xfrm>
            <a:off x="567468" y="4105803"/>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0" name="Content Placeholder 7">
            <a:extLst>
              <a:ext uri="{FF2B5EF4-FFF2-40B4-BE49-F238E27FC236}">
                <a16:creationId xmlns:a16="http://schemas.microsoft.com/office/drawing/2014/main" id="{4A53092C-2D37-1D45-B69F-2202835431B6}"/>
              </a:ext>
            </a:extLst>
          </p:cNvPr>
          <p:cNvSpPr>
            <a:spLocks noGrp="1"/>
          </p:cNvSpPr>
          <p:nvPr>
            <p:ph sz="quarter" idx="18" hasCustomPrompt="1"/>
          </p:nvPr>
        </p:nvSpPr>
        <p:spPr>
          <a:xfrm>
            <a:off x="2231542" y="4105804"/>
            <a:ext cx="1405889" cy="1465262"/>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1" name="Content Placeholder 8">
            <a:extLst>
              <a:ext uri="{FF2B5EF4-FFF2-40B4-BE49-F238E27FC236}">
                <a16:creationId xmlns:a16="http://schemas.microsoft.com/office/drawing/2014/main" id="{9C1DE770-7F00-0E48-988B-9BE952F2C70E}"/>
              </a:ext>
            </a:extLst>
          </p:cNvPr>
          <p:cNvSpPr>
            <a:spLocks noGrp="1"/>
          </p:cNvSpPr>
          <p:nvPr>
            <p:ph sz="quarter" idx="19" hasCustomPrompt="1"/>
          </p:nvPr>
        </p:nvSpPr>
        <p:spPr>
          <a:xfrm>
            <a:off x="3895617" y="4105810"/>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2" name="Content Placeholder 9">
            <a:extLst>
              <a:ext uri="{FF2B5EF4-FFF2-40B4-BE49-F238E27FC236}">
                <a16:creationId xmlns:a16="http://schemas.microsoft.com/office/drawing/2014/main" id="{90D86BCA-285A-FA45-A956-A1ADB4CFBBEA}"/>
              </a:ext>
            </a:extLst>
          </p:cNvPr>
          <p:cNvSpPr>
            <a:spLocks noGrp="1"/>
          </p:cNvSpPr>
          <p:nvPr>
            <p:ph sz="quarter" idx="20" hasCustomPrompt="1"/>
          </p:nvPr>
        </p:nvSpPr>
        <p:spPr>
          <a:xfrm>
            <a:off x="5559691" y="4105279"/>
            <a:ext cx="1405889" cy="1465263"/>
          </a:xfrm>
          <a:prstGeom prst="rect">
            <a:avLst/>
          </a:prstGeom>
        </p:spPr>
        <p:txBody>
          <a:bodyPr>
            <a:normAutofit/>
          </a:bodyPr>
          <a:lstStyle>
            <a:lvl1pPr marL="0" indent="0">
              <a:spcBef>
                <a:spcPts val="1000"/>
              </a:spcBef>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Object</a:t>
            </a:r>
          </a:p>
        </p:txBody>
      </p:sp>
      <p:sp>
        <p:nvSpPr>
          <p:cNvPr id="13" name="Content Placeholder 10">
            <a:extLst>
              <a:ext uri="{FF2B5EF4-FFF2-40B4-BE49-F238E27FC236}">
                <a16:creationId xmlns:a16="http://schemas.microsoft.com/office/drawing/2014/main" id="{CADF4259-D095-6B45-B487-51FF116AB723}"/>
              </a:ext>
            </a:extLst>
          </p:cNvPr>
          <p:cNvSpPr>
            <a:spLocks noGrp="1"/>
          </p:cNvSpPr>
          <p:nvPr>
            <p:ph sz="quarter" idx="21" hasCustomPrompt="1"/>
          </p:nvPr>
        </p:nvSpPr>
        <p:spPr>
          <a:xfrm>
            <a:off x="7223764" y="4105279"/>
            <a:ext cx="1405889" cy="1465263"/>
          </a:xfrm>
          <a:prstGeom prst="rect">
            <a:avLst/>
          </a:prstGeom>
        </p:spPr>
        <p:txBody>
          <a:bodyPr>
            <a:normAutofit/>
          </a:bodyPr>
          <a:lstStyle>
            <a:lvl1pPr marL="0" indent="0">
              <a:spcBef>
                <a:spcPts val="1000"/>
              </a:spcBef>
              <a:buNone/>
              <a:defRPr sz="2800"/>
            </a:lvl1pPr>
          </a:lstStyle>
          <a:p>
            <a:pPr lvl="0"/>
            <a:r>
              <a:rPr lang="en-US" dirty="0"/>
              <a:t>Object</a:t>
            </a:r>
          </a:p>
        </p:txBody>
      </p:sp>
      <p:sp>
        <p:nvSpPr>
          <p:cNvPr id="14" name="TextBox 13">
            <a:extLst>
              <a:ext uri="{FF2B5EF4-FFF2-40B4-BE49-F238E27FC236}">
                <a16:creationId xmlns:a16="http://schemas.microsoft.com/office/drawing/2014/main" id="{AC25FBA0-3C4F-4F80-9131-024518E4BC43}"/>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6" name="Slide Number Placeholder 5">
            <a:extLst>
              <a:ext uri="{FF2B5EF4-FFF2-40B4-BE49-F238E27FC236}">
                <a16:creationId xmlns:a16="http://schemas.microsoft.com/office/drawing/2014/main" id="{4E2824FA-EF58-467D-A01A-4F767F9A4F5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2" name="Content Placeholder 10">
            <a:extLst>
              <a:ext uri="{FF2B5EF4-FFF2-40B4-BE49-F238E27FC236}">
                <a16:creationId xmlns:a16="http://schemas.microsoft.com/office/drawing/2014/main" id="{A9959C09-06B5-24BD-C9B7-E150F33A8007}"/>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27577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020" y="3239350"/>
            <a:ext cx="8470670" cy="1792150"/>
          </a:xfrm>
          <a:prstGeom prst="rect">
            <a:avLst/>
          </a:prstGeom>
        </p:spPr>
        <p:txBody>
          <a:bodyPr anchor="ctr">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4599978"/>
            <a:ext cx="8470900" cy="606829"/>
          </a:xfrm>
          <a:prstGeom prst="rect">
            <a:avLst/>
          </a:prstGeom>
        </p:spPr>
        <p:txBody>
          <a:bodyPr>
            <a:noAutofit/>
          </a:bodyPr>
          <a:lstStyle>
            <a:lvl1pPr marL="0" indent="0" algn="ctr">
              <a:buNone/>
              <a:defRPr sz="2400" b="0" i="0">
                <a:solidFill>
                  <a:schemeClr val="tx1"/>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Third Edition</a:t>
            </a:r>
          </a:p>
        </p:txBody>
      </p:sp>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469543"/>
            <a:ext cx="8470900" cy="492622"/>
          </a:xfrm>
          <a:prstGeom prst="rect">
            <a:avLst/>
          </a:prstGeom>
        </p:spPr>
        <p:txBody>
          <a:bodyPr>
            <a:noAutofit/>
          </a:bodyPr>
          <a:lstStyle>
            <a:lvl1pPr marL="0" indent="0" algn="ctr">
              <a:buNone/>
              <a:defRPr sz="2300" b="1" spc="450">
                <a:solidFill>
                  <a:schemeClr val="accent2"/>
                </a:solidFill>
              </a:defRPr>
            </a:lvl1pPr>
            <a:lvl2pPr marL="253746" indent="0" algn="ctr">
              <a:buNone/>
              <a:defRPr>
                <a:solidFill>
                  <a:schemeClr val="accent1"/>
                </a:solidFill>
              </a:defRPr>
            </a:lvl2pPr>
            <a:lvl3pPr marL="480060" indent="0" algn="ctr">
              <a:buNone/>
              <a:defRPr>
                <a:solidFill>
                  <a:schemeClr val="accent1"/>
                </a:solidFill>
              </a:defRPr>
            </a:lvl3pPr>
            <a:lvl4pPr marL="685800" indent="0" algn="ctr">
              <a:buNone/>
              <a:defRPr>
                <a:solidFill>
                  <a:schemeClr val="accent1"/>
                </a:solidFill>
              </a:defRPr>
            </a:lvl4pPr>
            <a:lvl5pPr marL="89154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921829"/>
            <a:ext cx="8470900" cy="1748433"/>
          </a:xfrm>
          <a:prstGeom prst="rect">
            <a:avLst/>
          </a:prstGeom>
        </p:spPr>
        <p:txBody>
          <a:bodyPr anchor="ctr">
            <a:normAutofit/>
          </a:bodyPr>
          <a:lstStyle>
            <a:lvl1pPr marL="0" indent="0" algn="ctr">
              <a:buNone/>
              <a:defRPr sz="38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Click to Edit Chapter Title</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497560"/>
            <a:ext cx="8470900" cy="622213"/>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solidFill>
                  <a:schemeClr val="accent2"/>
                </a:solidFill>
              </a:defRPr>
            </a:lvl2pPr>
            <a:lvl3pPr marL="480060" indent="0" algn="ctr">
              <a:buNone/>
              <a:defRPr>
                <a:solidFill>
                  <a:schemeClr val="accent2"/>
                </a:solidFill>
              </a:defRPr>
            </a:lvl3pPr>
            <a:lvl4pPr marL="685800" indent="0" algn="ctr">
              <a:buNone/>
              <a:defRPr>
                <a:solidFill>
                  <a:schemeClr val="accent2"/>
                </a:solidFill>
              </a:defRPr>
            </a:lvl4pPr>
            <a:lvl5pPr marL="891540" indent="0" algn="ctr">
              <a:buNone/>
              <a:defRPr>
                <a:solidFill>
                  <a:schemeClr val="accent2"/>
                </a:solidFill>
              </a:defRPr>
            </a:lvl5pPr>
          </a:lstStyle>
          <a:p>
            <a:pPr lvl="0"/>
            <a:r>
              <a:rPr lang="en-US" dirty="0"/>
              <a:t>David Klein</a:t>
            </a:r>
          </a:p>
        </p:txBody>
      </p:sp>
      <p:pic>
        <p:nvPicPr>
          <p:cNvPr id="17" name="Logo" descr="Wiley logo">
            <a:extLst>
              <a:ext uri="{FF2B5EF4-FFF2-40B4-BE49-F238E27FC236}">
                <a16:creationId xmlns:a16="http://schemas.microsoft.com/office/drawing/2014/main" id="{D7441CC0-C6C2-7D4E-8BAB-BB146CD80CC2}"/>
              </a:ext>
            </a:extLst>
          </p:cNvPr>
          <p:cNvPicPr>
            <a:picLocks noChangeAspect="1"/>
          </p:cNvPicPr>
          <p:nvPr userDrawn="1"/>
        </p:nvPicPr>
        <p:blipFill>
          <a:blip r:embed="rId2"/>
          <a:stretch>
            <a:fillRect/>
          </a:stretch>
        </p:blipFill>
        <p:spPr>
          <a:xfrm>
            <a:off x="340822" y="6513299"/>
            <a:ext cx="914400" cy="192617"/>
          </a:xfrm>
          <a:prstGeom prst="rect">
            <a:avLst/>
          </a:prstGeom>
        </p:spPr>
      </p:pic>
      <p:sp>
        <p:nvSpPr>
          <p:cNvPr id="18" name="Invisible animation alert">
            <a:extLst>
              <a:ext uri="{FF2B5EF4-FFF2-40B4-BE49-F238E27FC236}">
                <a16:creationId xmlns:a16="http://schemas.microsoft.com/office/drawing/2014/main" id="{EA806F02-AA3F-8D46-97DD-5954EEE9E3EF}"/>
              </a:ext>
            </a:extLst>
          </p:cNvPr>
          <p:cNvSpPr>
            <a:spLocks noGrp="1"/>
          </p:cNvSpPr>
          <p:nvPr>
            <p:ph sz="quarter" idx="28" hasCustomPrompt="1"/>
          </p:nvPr>
        </p:nvSpPr>
        <p:spPr>
          <a:xfrm>
            <a:off x="1453897" y="6530050"/>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9" name="Decorative">
            <a:extLst>
              <a:ext uri="{FF2B5EF4-FFF2-40B4-BE49-F238E27FC236}">
                <a16:creationId xmlns:a16="http://schemas.microsoft.com/office/drawing/2014/main" id="{EB8A6A9A-221C-6048-A34B-24FA446C5C9B}"/>
              </a:ext>
              <a:ext uri="{C183D7F6-B498-43B3-948B-1728B52AA6E4}">
                <adec:decorative xmlns:adec="http://schemas.microsoft.com/office/drawing/2017/decorative" val="1"/>
              </a:ext>
            </a:extLst>
          </p:cNvPr>
          <p:cNvGrpSpPr/>
          <p:nvPr userDrawn="1"/>
        </p:nvGrpSpPr>
        <p:grpSpPr>
          <a:xfrm>
            <a:off x="0" y="2891878"/>
            <a:ext cx="9144000" cy="347472"/>
            <a:chOff x="0" y="3089817"/>
            <a:chExt cx="12192000" cy="347472"/>
          </a:xfrm>
        </p:grpSpPr>
        <p:sp>
          <p:nvSpPr>
            <p:cNvPr id="11" name="Rectangle">
              <a:extLst>
                <a:ext uri="{FF2B5EF4-FFF2-40B4-BE49-F238E27FC236}">
                  <a16:creationId xmlns:a16="http://schemas.microsoft.com/office/drawing/2014/main" id="{8728953C-D98C-3E49-B412-3C134A34E34E}"/>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a:extLst>
                <a:ext uri="{FF2B5EF4-FFF2-40B4-BE49-F238E27FC236}">
                  <a16:creationId xmlns:a16="http://schemas.microsoft.com/office/drawing/2014/main" id="{CD12045F-A611-3641-8B5D-71236DD109E0}"/>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a:extLst>
                <a:ext uri="{FF2B5EF4-FFF2-40B4-BE49-F238E27FC236}">
                  <a16:creationId xmlns:a16="http://schemas.microsoft.com/office/drawing/2014/main" id="{1D403840-98C9-B747-AE17-28C05EE6E322}"/>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2825624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lus question and answer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25A-A2BD-A14C-8E2D-2D92535588BD}"/>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513862" y="1424064"/>
            <a:ext cx="8115301" cy="4932287"/>
          </a:xfrm>
          <a:prstGeom prst="rect">
            <a:avLst/>
          </a:prstGeom>
        </p:spPr>
        <p:txBody>
          <a:bodyPr/>
          <a:lstStyle>
            <a:lvl1pPr marL="0" indent="0">
              <a:spcBef>
                <a:spcPts val="1000"/>
              </a:spcBef>
              <a:buNone/>
              <a:defRPr sz="2800"/>
            </a:lvl1pPr>
            <a:lvl2pPr marL="610362" indent="-342900">
              <a:spcBef>
                <a:spcPts val="1000"/>
              </a:spcBef>
              <a:buClr>
                <a:schemeClr val="accent2"/>
              </a:buClr>
              <a:buFont typeface="+mj-lt"/>
              <a:buAutoNum type="alphaLcPeriod"/>
              <a:defRPr sz="2400"/>
            </a:lvl2pPr>
          </a:lstStyle>
          <a:p>
            <a:pPr lvl="0"/>
            <a:r>
              <a:rPr lang="en-US" dirty="0"/>
              <a:t>Click to add question</a:t>
            </a:r>
          </a:p>
          <a:p>
            <a:pPr lvl="1"/>
            <a:r>
              <a:rPr lang="en-US" dirty="0"/>
              <a:t>Click to add answer</a:t>
            </a:r>
          </a:p>
        </p:txBody>
      </p:sp>
      <p:sp>
        <p:nvSpPr>
          <p:cNvPr id="4" name="Slide Number Placeholder 5">
            <a:extLst>
              <a:ext uri="{FF2B5EF4-FFF2-40B4-BE49-F238E27FC236}">
                <a16:creationId xmlns:a16="http://schemas.microsoft.com/office/drawing/2014/main" id="{AD7CA041-68C4-4F11-909B-B4F58ADB30C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bg1"/>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29494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lus question and answer list with L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1D2F9AD-A5DB-9949-B229-2FB3D8D60D1E}"/>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4" name="Content Placeholder">
            <a:extLst>
              <a:ext uri="{FF2B5EF4-FFF2-40B4-BE49-F238E27FC236}">
                <a16:creationId xmlns:a16="http://schemas.microsoft.com/office/drawing/2014/main" id="{448A82C7-035B-9448-8BF0-EEC3EDCE504D}"/>
              </a:ext>
            </a:extLst>
          </p:cNvPr>
          <p:cNvSpPr>
            <a:spLocks noGrp="1"/>
          </p:cNvSpPr>
          <p:nvPr>
            <p:ph sz="quarter" idx="12" hasCustomPrompt="1"/>
          </p:nvPr>
        </p:nvSpPr>
        <p:spPr>
          <a:xfrm>
            <a:off x="513862" y="1424064"/>
            <a:ext cx="8115301" cy="4932287"/>
          </a:xfrm>
          <a:prstGeom prst="rect">
            <a:avLst/>
          </a:prstGeom>
        </p:spPr>
        <p:txBody>
          <a:bodyPr/>
          <a:lstStyle>
            <a:lvl1pPr marL="0" indent="0">
              <a:spcBef>
                <a:spcPts val="1000"/>
              </a:spcBef>
              <a:buNone/>
              <a:defRPr sz="2800"/>
            </a:lvl1pPr>
            <a:lvl2pPr marL="610362" indent="-342900">
              <a:spcBef>
                <a:spcPts val="1000"/>
              </a:spcBef>
              <a:buClr>
                <a:schemeClr val="accent2"/>
              </a:buClr>
              <a:buFont typeface="+mj-lt"/>
              <a:buAutoNum type="alphaLcPeriod"/>
              <a:defRPr sz="2400"/>
            </a:lvl2pPr>
          </a:lstStyle>
          <a:p>
            <a:pPr lvl="0"/>
            <a:r>
              <a:rPr lang="en-US" dirty="0"/>
              <a:t>Click to add question</a:t>
            </a:r>
          </a:p>
          <a:p>
            <a:pPr lvl="1"/>
            <a:r>
              <a:rPr lang="en-US" dirty="0"/>
              <a:t>Click to add answer</a:t>
            </a:r>
          </a:p>
        </p:txBody>
      </p:sp>
      <p:sp>
        <p:nvSpPr>
          <p:cNvPr id="5" name="LON">
            <a:extLst>
              <a:ext uri="{FF2B5EF4-FFF2-40B4-BE49-F238E27FC236}">
                <a16:creationId xmlns:a16="http://schemas.microsoft.com/office/drawing/2014/main" id="{F1660F36-E56F-4D4C-9087-F66CAA865B8A}"/>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C4823772-0109-45F5-83EE-EE1B821D62AC}"/>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A52C63BA-B474-4F1E-A0A9-9CA6D55DB4F5}"/>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767338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513862" y="1424070"/>
            <a:ext cx="8115301" cy="3327819"/>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513862" y="4961468"/>
            <a:ext cx="8115301" cy="406400"/>
          </a:xfrm>
          <a:prstGeom prst="rect">
            <a:avLst/>
          </a:prstGeom>
        </p:spPr>
        <p:txBody>
          <a:bodyPr>
            <a:normAutofit/>
          </a:bodyPr>
          <a:lstStyle>
            <a:lvl1pPr marL="0" indent="0">
              <a:spcBef>
                <a:spcPts val="1000"/>
              </a:spcBef>
              <a:buNone/>
              <a:defRPr sz="22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513862" y="5367869"/>
            <a:ext cx="8115301" cy="582082"/>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513862" y="5949950"/>
            <a:ext cx="8115301" cy="323850"/>
          </a:xfrm>
          <a:prstGeom prst="rect">
            <a:avLst/>
          </a:prstGeom>
        </p:spPr>
        <p:txBody>
          <a:bodyPr>
            <a:noAutofit/>
          </a:bodyPr>
          <a:lstStyle>
            <a:lvl1pPr marL="0" indent="0">
              <a:spcBef>
                <a:spcPts val="1000"/>
              </a:spcBef>
              <a:buNone/>
              <a:defRPr sz="1800"/>
            </a:lvl1pPr>
          </a:lstStyle>
          <a:p>
            <a:pPr lvl="0"/>
            <a:r>
              <a:rPr lang="en-US" dirty="0"/>
              <a:t>Click to add figure source note</a:t>
            </a:r>
          </a:p>
        </p:txBody>
      </p:sp>
      <p:sp>
        <p:nvSpPr>
          <p:cNvPr id="2" name="Title 1">
            <a:extLst>
              <a:ext uri="{FF2B5EF4-FFF2-40B4-BE49-F238E27FC236}">
                <a16:creationId xmlns:a16="http://schemas.microsoft.com/office/drawing/2014/main" id="{F39E8F1D-6463-024C-A2F4-06E1DBEE69F3}"/>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7" name="TextBox 6">
            <a:extLst>
              <a:ext uri="{FF2B5EF4-FFF2-40B4-BE49-F238E27FC236}">
                <a16:creationId xmlns:a16="http://schemas.microsoft.com/office/drawing/2014/main" id="{5BE3E827-6CC3-4A54-A0A4-CF9D97BCF32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88405E62-AB70-4184-9250-34E45617E0F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482689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with L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EB4B85-2048-3B45-8B14-CAE77DC08DB7}"/>
              </a:ext>
            </a:extLst>
          </p:cNvPr>
          <p:cNvSpPr>
            <a:spLocks noGrp="1"/>
          </p:cNvSpPr>
          <p:nvPr>
            <p:ph type="title" hasCustomPrompt="1"/>
          </p:nvPr>
        </p:nvSpPr>
        <p:spPr>
          <a:xfrm>
            <a:off x="513862" y="460255"/>
            <a:ext cx="8115302" cy="849312"/>
          </a:xfrm>
        </p:spPr>
        <p:txBody>
          <a:bodyPr/>
          <a:lstStyle/>
          <a:p>
            <a:r>
              <a:rPr lang="en-US" dirty="0"/>
              <a:t>Click to Add Title</a:t>
            </a:r>
          </a:p>
        </p:txBody>
      </p:sp>
      <p:sp>
        <p:nvSpPr>
          <p:cNvPr id="3" name="Content Placeholder">
            <a:extLst>
              <a:ext uri="{FF2B5EF4-FFF2-40B4-BE49-F238E27FC236}">
                <a16:creationId xmlns:a16="http://schemas.microsoft.com/office/drawing/2014/main" id="{16E541C9-040D-314F-8E50-4191C968D159}"/>
              </a:ext>
            </a:extLst>
          </p:cNvPr>
          <p:cNvSpPr>
            <a:spLocks noGrp="1"/>
          </p:cNvSpPr>
          <p:nvPr>
            <p:ph sz="quarter" idx="12" hasCustomPrompt="1"/>
          </p:nvPr>
        </p:nvSpPr>
        <p:spPr>
          <a:xfrm>
            <a:off x="513862" y="1424070"/>
            <a:ext cx="8115301" cy="3327819"/>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4" name="Figure title">
            <a:extLst>
              <a:ext uri="{FF2B5EF4-FFF2-40B4-BE49-F238E27FC236}">
                <a16:creationId xmlns:a16="http://schemas.microsoft.com/office/drawing/2014/main" id="{5D414B6C-FA21-5043-9ECF-2439DCF316C0}"/>
              </a:ext>
            </a:extLst>
          </p:cNvPr>
          <p:cNvSpPr>
            <a:spLocks noGrp="1"/>
          </p:cNvSpPr>
          <p:nvPr>
            <p:ph sz="quarter" idx="13" hasCustomPrompt="1"/>
          </p:nvPr>
        </p:nvSpPr>
        <p:spPr>
          <a:xfrm>
            <a:off x="513862" y="4961468"/>
            <a:ext cx="8115301" cy="406400"/>
          </a:xfrm>
          <a:prstGeom prst="rect">
            <a:avLst/>
          </a:prstGeom>
        </p:spPr>
        <p:txBody>
          <a:bodyPr>
            <a:normAutofit/>
          </a:bodyPr>
          <a:lstStyle>
            <a:lvl1pPr marL="0" indent="0">
              <a:spcBef>
                <a:spcPts val="1000"/>
              </a:spcBef>
              <a:buNone/>
              <a:defRPr sz="2200" b="1"/>
            </a:lvl1pPr>
          </a:lstStyle>
          <a:p>
            <a:pPr lvl="0"/>
            <a:r>
              <a:rPr lang="en-US" b="1" dirty="0"/>
              <a:t>Click to add figure title</a:t>
            </a:r>
            <a:endParaRPr lang="en-US" dirty="0"/>
          </a:p>
        </p:txBody>
      </p:sp>
      <p:sp>
        <p:nvSpPr>
          <p:cNvPr id="5" name="Figure caption">
            <a:extLst>
              <a:ext uri="{FF2B5EF4-FFF2-40B4-BE49-F238E27FC236}">
                <a16:creationId xmlns:a16="http://schemas.microsoft.com/office/drawing/2014/main" id="{B8D626BF-C27F-4C4A-AA75-D719F7E18C8D}"/>
              </a:ext>
            </a:extLst>
          </p:cNvPr>
          <p:cNvSpPr>
            <a:spLocks noGrp="1"/>
          </p:cNvSpPr>
          <p:nvPr>
            <p:ph sz="quarter" idx="14" hasCustomPrompt="1"/>
          </p:nvPr>
        </p:nvSpPr>
        <p:spPr>
          <a:xfrm>
            <a:off x="513862" y="5367869"/>
            <a:ext cx="8115301" cy="582082"/>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6" name="Figure source note">
            <a:extLst>
              <a:ext uri="{FF2B5EF4-FFF2-40B4-BE49-F238E27FC236}">
                <a16:creationId xmlns:a16="http://schemas.microsoft.com/office/drawing/2014/main" id="{776019B9-9FBC-7341-988E-16B1099AB57A}"/>
              </a:ext>
            </a:extLst>
          </p:cNvPr>
          <p:cNvSpPr>
            <a:spLocks noGrp="1"/>
          </p:cNvSpPr>
          <p:nvPr>
            <p:ph sz="quarter" idx="15" hasCustomPrompt="1"/>
          </p:nvPr>
        </p:nvSpPr>
        <p:spPr>
          <a:xfrm>
            <a:off x="513862" y="5949950"/>
            <a:ext cx="8115301" cy="323850"/>
          </a:xfrm>
          <a:prstGeom prst="rect">
            <a:avLst/>
          </a:prstGeom>
        </p:spPr>
        <p:txBody>
          <a:bodyPr>
            <a:noAutofit/>
          </a:bodyPr>
          <a:lstStyle>
            <a:lvl1pPr marL="0" indent="0">
              <a:spcBef>
                <a:spcPts val="1000"/>
              </a:spcBef>
              <a:buNone/>
              <a:defRPr sz="1800"/>
            </a:lvl1pPr>
          </a:lstStyle>
          <a:p>
            <a:pPr lvl="0"/>
            <a:r>
              <a:rPr lang="en-US" dirty="0"/>
              <a:t>Click to add figure source note</a:t>
            </a:r>
          </a:p>
        </p:txBody>
      </p:sp>
      <p:sp>
        <p:nvSpPr>
          <p:cNvPr id="8" name="LON">
            <a:extLst>
              <a:ext uri="{FF2B5EF4-FFF2-40B4-BE49-F238E27FC236}">
                <a16:creationId xmlns:a16="http://schemas.microsoft.com/office/drawing/2014/main" id="{4A286827-D739-3A44-A6A8-39E27D636477}"/>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9" name="TextBox 8">
            <a:extLst>
              <a:ext uri="{FF2B5EF4-FFF2-40B4-BE49-F238E27FC236}">
                <a16:creationId xmlns:a16="http://schemas.microsoft.com/office/drawing/2014/main" id="{AC7E3357-4B72-4607-A5AB-DA5DD768736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0" name="Slide Number Placeholder 5">
            <a:extLst>
              <a:ext uri="{FF2B5EF4-FFF2-40B4-BE49-F238E27FC236}">
                <a16:creationId xmlns:a16="http://schemas.microsoft.com/office/drawing/2014/main" id="{72DA27D1-4A5D-4E0A-B702-9957878083A5}"/>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491257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513862" y="4961468"/>
            <a:ext cx="8115301" cy="431800"/>
          </a:xfrm>
          <a:prstGeom prst="rect">
            <a:avLst/>
          </a:prstGeom>
        </p:spPr>
        <p:txBody>
          <a:bodyPr>
            <a:normAutofit/>
          </a:bodyPr>
          <a:lstStyle>
            <a:lvl1pPr>
              <a:spcBef>
                <a:spcPts val="1000"/>
              </a:spcBef>
              <a:defRPr sz="22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513862" y="804340"/>
            <a:ext cx="8115301" cy="4055005"/>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513862" y="5393268"/>
            <a:ext cx="8115301" cy="507470"/>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513862" y="5957366"/>
            <a:ext cx="8115301" cy="296863"/>
          </a:xfrm>
          <a:prstGeom prst="rect">
            <a:avLst/>
          </a:prstGeom>
        </p:spPr>
        <p:txBody>
          <a:bodyPr>
            <a:noAutofit/>
          </a:bodyPr>
          <a:lstStyle>
            <a:lvl1pPr marL="0" indent="0">
              <a:spcBef>
                <a:spcPts val="1000"/>
              </a:spcBef>
              <a:buFont typeface="Arial" panose="020B0604020202020204" pitchFamily="34" charset="0"/>
              <a:buNone/>
              <a:defRPr sz="1800"/>
            </a:lvl1pPr>
          </a:lstStyle>
          <a:p>
            <a:pPr lvl="0"/>
            <a:r>
              <a:rPr lang="en-US" dirty="0"/>
              <a:t>Click to add figure source note</a:t>
            </a:r>
          </a:p>
        </p:txBody>
      </p:sp>
      <p:sp>
        <p:nvSpPr>
          <p:cNvPr id="7" name="TextBox 6">
            <a:extLst>
              <a:ext uri="{FF2B5EF4-FFF2-40B4-BE49-F238E27FC236}">
                <a16:creationId xmlns:a16="http://schemas.microsoft.com/office/drawing/2014/main" id="{3DFFAD49-00BE-490A-83AA-0F10A450A718}"/>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1271A4E5-8683-4C5B-B47A-D82064D033F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052460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16A8D3AC-0293-C94C-A7F5-941ADBAAC1BE}"/>
              </a:ext>
            </a:extLst>
          </p:cNvPr>
          <p:cNvSpPr>
            <a:spLocks noGrp="1"/>
          </p:cNvSpPr>
          <p:nvPr>
            <p:ph type="title" hasCustomPrompt="1"/>
          </p:nvPr>
        </p:nvSpPr>
        <p:spPr>
          <a:xfrm>
            <a:off x="513862" y="4961468"/>
            <a:ext cx="8115301" cy="431800"/>
          </a:xfrm>
          <a:prstGeom prst="rect">
            <a:avLst/>
          </a:prstGeom>
        </p:spPr>
        <p:txBody>
          <a:bodyPr>
            <a:normAutofit/>
          </a:bodyPr>
          <a:lstStyle>
            <a:lvl1pPr>
              <a:spcBef>
                <a:spcPts val="1000"/>
              </a:spcBef>
              <a:defRPr sz="2200" b="1">
                <a:solidFill>
                  <a:schemeClr val="tx1"/>
                </a:solidFill>
              </a:defRPr>
            </a:lvl1pPr>
          </a:lstStyle>
          <a:p>
            <a:r>
              <a:rPr lang="en-US" dirty="0"/>
              <a:t>Click to add figure title</a:t>
            </a:r>
          </a:p>
        </p:txBody>
      </p:sp>
      <p:sp>
        <p:nvSpPr>
          <p:cNvPr id="4" name="Content Placeholder">
            <a:extLst>
              <a:ext uri="{FF2B5EF4-FFF2-40B4-BE49-F238E27FC236}">
                <a16:creationId xmlns:a16="http://schemas.microsoft.com/office/drawing/2014/main" id="{0BC8778B-3655-0B4E-B132-287C2BA78698}"/>
              </a:ext>
            </a:extLst>
          </p:cNvPr>
          <p:cNvSpPr>
            <a:spLocks noGrp="1"/>
          </p:cNvSpPr>
          <p:nvPr>
            <p:ph sz="quarter" idx="12" hasCustomPrompt="1"/>
          </p:nvPr>
        </p:nvSpPr>
        <p:spPr>
          <a:xfrm>
            <a:off x="513862" y="804340"/>
            <a:ext cx="8115301" cy="4055005"/>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5" name="Figure caption">
            <a:extLst>
              <a:ext uri="{FF2B5EF4-FFF2-40B4-BE49-F238E27FC236}">
                <a16:creationId xmlns:a16="http://schemas.microsoft.com/office/drawing/2014/main" id="{C6724138-0C2B-314B-9E27-32AC7A35CD3D}"/>
              </a:ext>
            </a:extLst>
          </p:cNvPr>
          <p:cNvSpPr>
            <a:spLocks noGrp="1"/>
          </p:cNvSpPr>
          <p:nvPr>
            <p:ph sz="quarter" idx="13" hasCustomPrompt="1"/>
          </p:nvPr>
        </p:nvSpPr>
        <p:spPr>
          <a:xfrm>
            <a:off x="513862" y="5393268"/>
            <a:ext cx="8115301" cy="507470"/>
          </a:xfrm>
          <a:prstGeom prst="rect">
            <a:avLst/>
          </a:prstGeom>
        </p:spPr>
        <p:txBody>
          <a:bodyPr>
            <a:normAutofit/>
          </a:bodyPr>
          <a:lstStyle>
            <a:lvl1pPr marL="0" indent="0">
              <a:spcBef>
                <a:spcPts val="1000"/>
              </a:spcBef>
              <a:buNone/>
              <a:defRPr sz="2200"/>
            </a:lvl1pPr>
          </a:lstStyle>
          <a:p>
            <a:pPr lvl="0"/>
            <a:r>
              <a:rPr lang="en-US" dirty="0"/>
              <a:t>Click to add figure caption</a:t>
            </a:r>
          </a:p>
        </p:txBody>
      </p:sp>
      <p:sp>
        <p:nvSpPr>
          <p:cNvPr id="6" name="Figure source note">
            <a:extLst>
              <a:ext uri="{FF2B5EF4-FFF2-40B4-BE49-F238E27FC236}">
                <a16:creationId xmlns:a16="http://schemas.microsoft.com/office/drawing/2014/main" id="{762E42E8-BA46-E94A-A4E2-2ADD1513927F}"/>
              </a:ext>
            </a:extLst>
          </p:cNvPr>
          <p:cNvSpPr>
            <a:spLocks noGrp="1"/>
          </p:cNvSpPr>
          <p:nvPr>
            <p:ph sz="quarter" idx="14" hasCustomPrompt="1"/>
          </p:nvPr>
        </p:nvSpPr>
        <p:spPr>
          <a:xfrm>
            <a:off x="513862" y="5957366"/>
            <a:ext cx="8115301" cy="296863"/>
          </a:xfrm>
          <a:prstGeom prst="rect">
            <a:avLst/>
          </a:prstGeom>
        </p:spPr>
        <p:txBody>
          <a:bodyPr>
            <a:noAutofit/>
          </a:bodyPr>
          <a:lstStyle>
            <a:lvl1pPr marL="0" indent="0">
              <a:spcBef>
                <a:spcPts val="1000"/>
              </a:spcBef>
              <a:buFont typeface="Arial" panose="020B0604020202020204" pitchFamily="34" charset="0"/>
              <a:buNone/>
              <a:defRPr sz="1800"/>
            </a:lvl1pPr>
          </a:lstStyle>
          <a:p>
            <a:pPr lvl="0"/>
            <a:r>
              <a:rPr lang="en-US" dirty="0"/>
              <a:t>Click to add figure source note</a:t>
            </a:r>
          </a:p>
        </p:txBody>
      </p:sp>
      <p:sp>
        <p:nvSpPr>
          <p:cNvPr id="7" name="LON">
            <a:extLst>
              <a:ext uri="{FF2B5EF4-FFF2-40B4-BE49-F238E27FC236}">
                <a16:creationId xmlns:a16="http://schemas.microsoft.com/office/drawing/2014/main" id="{E52E7061-3BA2-2443-8969-408C5477EC90}"/>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8" name="TextBox 7">
            <a:extLst>
              <a:ext uri="{FF2B5EF4-FFF2-40B4-BE49-F238E27FC236}">
                <a16:creationId xmlns:a16="http://schemas.microsoft.com/office/drawing/2014/main" id="{6BEC7499-F99F-4844-A73A-E2404EF3142B}"/>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9" name="Slide Number Placeholder 5">
            <a:extLst>
              <a:ext uri="{FF2B5EF4-FFF2-40B4-BE49-F238E27FC236}">
                <a16:creationId xmlns:a16="http://schemas.microsoft.com/office/drawing/2014/main" id="{C0961037-6C16-43D5-AC69-7D355CF107F8}"/>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4291960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513862" y="5740407"/>
            <a:ext cx="8115301" cy="431801"/>
          </a:xfrm>
          <a:prstGeom prst="rect">
            <a:avLst/>
          </a:prstGeom>
        </p:spPr>
        <p:txBody>
          <a:bodyPr>
            <a:normAutofit/>
          </a:bodyPr>
          <a:lstStyle>
            <a:lvl1pPr algn="ctr">
              <a:defRPr sz="18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513862" y="804333"/>
            <a:ext cx="8115301" cy="4751916"/>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4" name="TextBox 3">
            <a:extLst>
              <a:ext uri="{FF2B5EF4-FFF2-40B4-BE49-F238E27FC236}">
                <a16:creationId xmlns:a16="http://schemas.microsoft.com/office/drawing/2014/main" id="{11024517-DD7D-4957-90B2-22D34857311B}"/>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5" name="Slide Number Placeholder 5">
            <a:extLst>
              <a:ext uri="{FF2B5EF4-FFF2-40B4-BE49-F238E27FC236}">
                <a16:creationId xmlns:a16="http://schemas.microsoft.com/office/drawing/2014/main" id="{E034F074-E0C6-4BFA-9C71-54C39B0DC5E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775656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lus figure title with LON">
    <p:spTree>
      <p:nvGrpSpPr>
        <p:cNvPr id="1" name=""/>
        <p:cNvGrpSpPr/>
        <p:nvPr/>
      </p:nvGrpSpPr>
      <p:grpSpPr>
        <a:xfrm>
          <a:off x="0" y="0"/>
          <a:ext cx="0" cy="0"/>
          <a:chOff x="0" y="0"/>
          <a:chExt cx="0" cy="0"/>
        </a:xfrm>
      </p:grpSpPr>
      <p:sp>
        <p:nvSpPr>
          <p:cNvPr id="3" name="Title ">
            <a:extLst>
              <a:ext uri="{FF2B5EF4-FFF2-40B4-BE49-F238E27FC236}">
                <a16:creationId xmlns:a16="http://schemas.microsoft.com/office/drawing/2014/main" id="{EE0C413A-E9D2-874E-B667-7D52A7C6D63E}"/>
              </a:ext>
            </a:extLst>
          </p:cNvPr>
          <p:cNvSpPr>
            <a:spLocks noGrp="1"/>
          </p:cNvSpPr>
          <p:nvPr>
            <p:ph type="title"/>
          </p:nvPr>
        </p:nvSpPr>
        <p:spPr>
          <a:xfrm>
            <a:off x="513862" y="5740407"/>
            <a:ext cx="8115301" cy="431801"/>
          </a:xfrm>
          <a:prstGeom prst="rect">
            <a:avLst/>
          </a:prstGeom>
        </p:spPr>
        <p:txBody>
          <a:bodyPr>
            <a:normAutofit/>
          </a:bodyPr>
          <a:lstStyle>
            <a:lvl1pPr algn="ctr">
              <a:defRPr sz="1800">
                <a:solidFill>
                  <a:schemeClr val="tx1"/>
                </a:solidFill>
              </a:defRPr>
            </a:lvl1pPr>
          </a:lstStyle>
          <a:p>
            <a:r>
              <a:rPr lang="en-US" dirty="0"/>
              <a:t>Click to edit Master title style</a:t>
            </a:r>
          </a:p>
        </p:txBody>
      </p:sp>
      <p:sp>
        <p:nvSpPr>
          <p:cNvPr id="4" name="Content Placeholder">
            <a:extLst>
              <a:ext uri="{FF2B5EF4-FFF2-40B4-BE49-F238E27FC236}">
                <a16:creationId xmlns:a16="http://schemas.microsoft.com/office/drawing/2014/main" id="{E0790748-4FDE-2740-9056-03023766B8FD}"/>
              </a:ext>
            </a:extLst>
          </p:cNvPr>
          <p:cNvSpPr>
            <a:spLocks noGrp="1"/>
          </p:cNvSpPr>
          <p:nvPr>
            <p:ph sz="quarter" idx="12" hasCustomPrompt="1"/>
          </p:nvPr>
        </p:nvSpPr>
        <p:spPr>
          <a:xfrm>
            <a:off x="513862" y="804333"/>
            <a:ext cx="8115301" cy="4751916"/>
          </a:xfrm>
          <a:prstGeom prst="rect">
            <a:avLst/>
          </a:prstGeom>
        </p:spPr>
        <p:txBody>
          <a:bodyPr>
            <a:normAutofit/>
          </a:bodyPr>
          <a:lstStyle>
            <a:lvl1pPr marL="0" indent="0">
              <a:spcBef>
                <a:spcPts val="1000"/>
              </a:spcBef>
              <a:buNone/>
              <a:defRPr sz="2800"/>
            </a:lvl1pPr>
          </a:lstStyle>
          <a:p>
            <a:pPr lvl="0"/>
            <a:r>
              <a:rPr lang="en-US" dirty="0"/>
              <a:t>Click to add image</a:t>
            </a:r>
          </a:p>
        </p:txBody>
      </p:sp>
      <p:sp>
        <p:nvSpPr>
          <p:cNvPr id="5" name="LON">
            <a:extLst>
              <a:ext uri="{FF2B5EF4-FFF2-40B4-BE49-F238E27FC236}">
                <a16:creationId xmlns:a16="http://schemas.microsoft.com/office/drawing/2014/main" id="{605772DC-A4D5-384D-9F48-D64BD7545E62}"/>
              </a:ext>
            </a:extLst>
          </p:cNvPr>
          <p:cNvSpPr>
            <a:spLocks noGrp="1"/>
          </p:cNvSpPr>
          <p:nvPr>
            <p:ph sz="quarter" idx="22" hasCustomPrompt="1"/>
          </p:nvPr>
        </p:nvSpPr>
        <p:spPr>
          <a:xfrm>
            <a:off x="7984966" y="6492875"/>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8795E301-487F-46B7-8D3B-CC7145CB218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258929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1908551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514351" y="460259"/>
            <a:ext cx="8115301" cy="448733"/>
          </a:xfrm>
          <a:prstGeom prst="rect">
            <a:avLst/>
          </a:prstGeom>
        </p:spPr>
        <p:txBody>
          <a:bodyPr anchor="ctr">
            <a:normAutofit/>
          </a:bodyPr>
          <a:lstStyle>
            <a:lvl1pPr>
              <a:defRPr sz="1875" b="1">
                <a:solidFill>
                  <a:schemeClr val="tx2"/>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0" y="908989"/>
            <a:ext cx="9144000" cy="576072"/>
          </a:xfrm>
          <a:prstGeom prst="rect">
            <a:avLst/>
          </a:prstGeom>
          <a:solidFill>
            <a:srgbClr val="E2F3F8"/>
          </a:solidFill>
        </p:spPr>
        <p:txBody>
          <a:bodyPr tIns="228600" anchor="t">
            <a:normAutofit/>
          </a:bodyPr>
          <a:lstStyle>
            <a:lvl1pPr marL="514350"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485062"/>
            <a:ext cx="9144000" cy="576072"/>
          </a:xfrm>
          <a:prstGeom prst="rect">
            <a:avLst/>
          </a:prstGeom>
          <a:solidFill>
            <a:srgbClr val="E2F3F8"/>
          </a:solidFill>
        </p:spPr>
        <p:txBody>
          <a:bodyPr bIns="137160" anchor="t">
            <a:normAutofit/>
          </a:bodyPr>
          <a:lstStyle>
            <a:lvl1pPr marL="514350" indent="0">
              <a:buNone/>
              <a:defRPr sz="2800"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513862" y="2441984"/>
            <a:ext cx="8115301" cy="3795530"/>
          </a:xfrm>
          <a:prstGeom prst="rect">
            <a:avLst/>
          </a:prstGeom>
        </p:spPr>
        <p:txBody>
          <a:bodyPr>
            <a:normAutofit/>
          </a:bodyPr>
          <a:lstStyle>
            <a:lvl1pPr marL="0" indent="0">
              <a:spcBef>
                <a:spcPts val="1000"/>
              </a:spcBef>
              <a:buNone/>
              <a:defRPr sz="2800"/>
            </a:lvl1pPr>
          </a:lstStyle>
          <a:p>
            <a:pPr lvl="0"/>
            <a:r>
              <a:rPr lang="en-US" dirty="0"/>
              <a:t>Click to add text or image</a:t>
            </a:r>
          </a:p>
        </p:txBody>
      </p:sp>
      <p:sp>
        <p:nvSpPr>
          <p:cNvPr id="8" name="LON">
            <a:extLst>
              <a:ext uri="{FF2B5EF4-FFF2-40B4-BE49-F238E27FC236}">
                <a16:creationId xmlns:a16="http://schemas.microsoft.com/office/drawing/2014/main" id="{0165F52E-6DB2-1947-9EBF-D8C707B6D127}"/>
              </a:ext>
            </a:extLst>
          </p:cNvPr>
          <p:cNvSpPr>
            <a:spLocks noGrp="1"/>
          </p:cNvSpPr>
          <p:nvPr>
            <p:ph sz="quarter" idx="16" hasCustomPrompt="1"/>
          </p:nvPr>
        </p:nvSpPr>
        <p:spPr>
          <a:xfrm>
            <a:off x="7984966" y="6501421"/>
            <a:ext cx="749300" cy="365125"/>
          </a:xfrm>
          <a:prstGeom prst="rect">
            <a:avLst/>
          </a:prstGeom>
        </p:spPr>
        <p:txBody>
          <a:bodyPr anchor="ctr">
            <a:normAutofit/>
          </a:bodyPr>
          <a:lstStyle>
            <a:lvl1pPr marL="0" indent="0" algn="r">
              <a:buNone/>
              <a:defRPr sz="1200">
                <a:solidFill>
                  <a:schemeClr val="bg1"/>
                </a:solidFill>
              </a:defRPr>
            </a:lvl1pPr>
          </a:lstStyle>
          <a:p>
            <a:pPr lvl="0"/>
            <a:r>
              <a:rPr lang="en-US" dirty="0"/>
              <a:t>LO #</a:t>
            </a:r>
          </a:p>
        </p:txBody>
      </p:sp>
      <p:sp>
        <p:nvSpPr>
          <p:cNvPr id="10" name="TextBox 9">
            <a:extLst>
              <a:ext uri="{FF2B5EF4-FFF2-40B4-BE49-F238E27FC236}">
                <a16:creationId xmlns:a16="http://schemas.microsoft.com/office/drawing/2014/main" id="{D2F23F0A-7BBC-4B09-9120-0ACB05B02CDD}"/>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11" name="Slide Number Placeholder 5">
            <a:extLst>
              <a:ext uri="{FF2B5EF4-FFF2-40B4-BE49-F238E27FC236}">
                <a16:creationId xmlns:a16="http://schemas.microsoft.com/office/drawing/2014/main" id="{525D0B92-A301-4657-A9BE-119C2B301B3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Picture Placeholder 3">
            <a:extLst>
              <a:ext uri="{FF2B5EF4-FFF2-40B4-BE49-F238E27FC236}">
                <a16:creationId xmlns:a16="http://schemas.microsoft.com/office/drawing/2014/main" id="{8D18A044-F3FC-4436-9131-8EAFA122E5BA}"/>
              </a:ext>
            </a:extLst>
          </p:cNvPr>
          <p:cNvSpPr>
            <a:spLocks noGrp="1"/>
          </p:cNvSpPr>
          <p:nvPr>
            <p:ph type="pic" sz="quarter" idx="17"/>
          </p:nvPr>
        </p:nvSpPr>
        <p:spPr>
          <a:xfrm>
            <a:off x="5476875" y="3316288"/>
            <a:ext cx="2689225" cy="1139825"/>
          </a:xfrm>
        </p:spPr>
        <p:txBody>
          <a:bodyPr/>
          <a:lstStyle/>
          <a:p>
            <a:endParaRPr lang="en-IN" dirty="0"/>
          </a:p>
        </p:txBody>
      </p:sp>
      <p:sp>
        <p:nvSpPr>
          <p:cNvPr id="12" name="Content Placeholder 11">
            <a:extLst>
              <a:ext uri="{FF2B5EF4-FFF2-40B4-BE49-F238E27FC236}">
                <a16:creationId xmlns:a16="http://schemas.microsoft.com/office/drawing/2014/main" id="{420A5094-D975-49EB-B2AC-619DCA221B7F}"/>
              </a:ext>
            </a:extLst>
          </p:cNvPr>
          <p:cNvSpPr>
            <a:spLocks noGrp="1"/>
          </p:cNvSpPr>
          <p:nvPr>
            <p:ph sz="quarter" idx="18"/>
          </p:nvPr>
        </p:nvSpPr>
        <p:spPr>
          <a:xfrm>
            <a:off x="609600" y="4837113"/>
            <a:ext cx="3810000" cy="77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600"/>
            <a:ext cx="5830888" cy="532341"/>
          </a:xfrm>
          <a:prstGeom prst="rect">
            <a:avLst/>
          </a:prstGeom>
        </p:spPr>
        <p:txBody>
          <a:bodyPr>
            <a:noAutofit/>
          </a:bodyPr>
          <a:lstStyle>
            <a:lvl1pPr marL="0" indent="0" algn="ctr">
              <a:buNone/>
              <a:defRPr sz="2300" b="1" spc="225">
                <a:solidFill>
                  <a:schemeClr val="accent2"/>
                </a:solidFill>
              </a:defRPr>
            </a:lvl1pPr>
            <a:lvl2pPr marL="253746" indent="0" algn="ctr">
              <a:buNone/>
              <a:defRPr>
                <a:solidFill>
                  <a:schemeClr val="accent1"/>
                </a:solidFill>
              </a:defRPr>
            </a:lvl2pPr>
            <a:lvl3pPr marL="480060" indent="0" algn="ctr">
              <a:buNone/>
              <a:defRPr>
                <a:solidFill>
                  <a:schemeClr val="accent1"/>
                </a:solidFill>
              </a:defRPr>
            </a:lvl3pPr>
            <a:lvl4pPr marL="685800" indent="0" algn="ctr">
              <a:buNone/>
              <a:defRPr>
                <a:solidFill>
                  <a:schemeClr val="accent1"/>
                </a:solidFill>
              </a:defRPr>
            </a:lvl4pPr>
            <a:lvl5pPr marL="89154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4"/>
            <a:ext cx="5830888" cy="2286001"/>
          </a:xfrm>
          <a:prstGeom prst="rect">
            <a:avLst/>
          </a:prstGeom>
        </p:spPr>
        <p:txBody>
          <a:bodyPr anchor="ctr">
            <a:normAutofit/>
          </a:bodyPr>
          <a:lstStyle>
            <a:lvl1pPr marL="0" indent="0" algn="ctr">
              <a:buNone/>
              <a:defRPr sz="3800" b="0" i="0">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9" y="3506267"/>
            <a:ext cx="8470670" cy="1522941"/>
          </a:xfrm>
          <a:prstGeom prst="rect">
            <a:avLst/>
          </a:prstGeom>
        </p:spPr>
        <p:txBody>
          <a:bodyPr anchor="ctr">
            <a:normAutofit/>
          </a:bodyPr>
          <a:lstStyle>
            <a:lvl1pPr algn="ctr">
              <a:defRPr sz="6200" b="0" i="0">
                <a:solidFill>
                  <a:schemeClr val="tx1"/>
                </a:solidFill>
                <a:latin typeface="Calibri" panose="020F0502020204030204" pitchFamily="34" charset="0"/>
                <a:cs typeface="Calibri" panose="020F0502020204030204" pitchFamily="34"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4789320"/>
            <a:ext cx="8470900" cy="674306"/>
          </a:xfrm>
          <a:prstGeom prst="rect">
            <a:avLst/>
          </a:prstGeom>
        </p:spPr>
        <p:txBody>
          <a:bodyPr>
            <a:noAutofit/>
          </a:bodyPr>
          <a:lstStyle>
            <a:lvl1pPr marL="0" indent="0" algn="ctr">
              <a:buNone/>
              <a:defRPr sz="2400" b="0" i="0">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600878"/>
            <a:ext cx="8470900" cy="547398"/>
          </a:xfrm>
          <a:prstGeom prst="rect">
            <a:avLst/>
          </a:prstGeom>
        </p:spPr>
        <p:txBody>
          <a:bodyPr>
            <a:normAutofit/>
          </a:bodyPr>
          <a:lstStyle>
            <a:lvl1pPr marL="0" indent="0" algn="ctr">
              <a:buNone/>
              <a:defRPr sz="3300" b="0" i="0">
                <a:solidFill>
                  <a:schemeClr val="accent3"/>
                </a:solidFill>
                <a:latin typeface="Calibri Light" panose="020F0302020204030204" pitchFamily="34" charset="0"/>
                <a:cs typeface="Calibri Light" panose="020F0302020204030204" pitchFamily="34" charset="0"/>
              </a:defRPr>
            </a:lvl1pPr>
            <a:lvl2pPr marL="253746" indent="0" algn="ctr">
              <a:buNone/>
              <a:defRPr/>
            </a:lvl2pPr>
            <a:lvl3pPr marL="480060" indent="0" algn="ctr">
              <a:buNone/>
              <a:defRPr/>
            </a:lvl3pPr>
            <a:lvl4pPr marL="685800" indent="0" algn="ctr">
              <a:buNone/>
              <a:defRPr/>
            </a:lvl4pPr>
            <a:lvl5pPr marL="891540" indent="0" algn="ctr">
              <a:buNone/>
              <a:defRPr/>
            </a:lvl5pPr>
          </a:lstStyle>
          <a:p>
            <a:pPr lvl="0"/>
            <a:r>
              <a:rPr lang="en-US" dirty="0"/>
              <a:t>David Klein</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2" y="251263"/>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1500"/>
            </a:lvl1pPr>
          </a:lstStyle>
          <a:p>
            <a:r>
              <a:rPr lang="en-US" dirty="0"/>
              <a:t>Click to</a:t>
            </a:r>
            <a:br>
              <a:rPr lang="en-US" dirty="0"/>
            </a:br>
            <a:r>
              <a:rPr lang="en-US" dirty="0"/>
              <a:t>Add Cover Image</a:t>
            </a:r>
          </a:p>
        </p:txBody>
      </p:sp>
      <p:pic>
        <p:nvPicPr>
          <p:cNvPr id="20" name="Logo" descr="Wiley logo">
            <a:extLst>
              <a:ext uri="{FF2B5EF4-FFF2-40B4-BE49-F238E27FC236}">
                <a16:creationId xmlns:a16="http://schemas.microsoft.com/office/drawing/2014/main" id="{DAEB67BC-A31C-704E-B58E-BAA223487402}"/>
              </a:ext>
            </a:extLst>
          </p:cNvPr>
          <p:cNvPicPr>
            <a:picLocks noChangeAspect="1"/>
          </p:cNvPicPr>
          <p:nvPr userDrawn="1"/>
        </p:nvPicPr>
        <p:blipFill>
          <a:blip r:embed="rId2"/>
          <a:stretch>
            <a:fillRect/>
          </a:stretch>
        </p:blipFill>
        <p:spPr>
          <a:xfrm>
            <a:off x="340822" y="6501724"/>
            <a:ext cx="914400" cy="192617"/>
          </a:xfrm>
          <a:prstGeom prst="rect">
            <a:avLst/>
          </a:prstGeom>
        </p:spPr>
      </p:pic>
      <p:sp>
        <p:nvSpPr>
          <p:cNvPr id="21" name="Invisible animation alert">
            <a:extLst>
              <a:ext uri="{FF2B5EF4-FFF2-40B4-BE49-F238E27FC236}">
                <a16:creationId xmlns:a16="http://schemas.microsoft.com/office/drawing/2014/main" id="{995F79C4-4323-0345-9D75-F40C6CDED105}"/>
              </a:ext>
            </a:extLst>
          </p:cNvPr>
          <p:cNvSpPr>
            <a:spLocks noGrp="1"/>
          </p:cNvSpPr>
          <p:nvPr>
            <p:ph sz="quarter" idx="29" hasCustomPrompt="1"/>
          </p:nvPr>
        </p:nvSpPr>
        <p:spPr>
          <a:xfrm>
            <a:off x="1453897" y="6530050"/>
            <a:ext cx="7349282" cy="277812"/>
          </a:xfrm>
          <a:prstGeom prst="rect">
            <a:avLst/>
          </a:prstGeom>
        </p:spPr>
        <p:txBody>
          <a:bodyPr>
            <a:noAutofit/>
          </a:bodyPr>
          <a:lstStyle>
            <a:lvl1pPr marL="0" indent="0" algn="r">
              <a:buNone/>
              <a:defRPr sz="1200"/>
            </a:lvl1pPr>
            <a:lvl2pPr marL="253746" indent="0">
              <a:buNone/>
              <a:defRPr sz="900"/>
            </a:lvl2pPr>
            <a:lvl3pPr marL="480060" indent="0">
              <a:buNone/>
              <a:defRPr sz="900"/>
            </a:lvl3pPr>
            <a:lvl4pPr marL="685800" indent="0">
              <a:buNone/>
              <a:defRPr sz="900"/>
            </a:lvl4pPr>
            <a:lvl5pPr marL="891540" indent="0">
              <a:buNone/>
              <a:defRPr sz="900"/>
            </a:lvl5pPr>
          </a:lstStyle>
          <a:p>
            <a:pPr lvl="0"/>
            <a:r>
              <a:rPr lang="en-US" dirty="0"/>
              <a:t>Invisible animation alert</a:t>
            </a:r>
          </a:p>
        </p:txBody>
      </p:sp>
      <p:grpSp>
        <p:nvGrpSpPr>
          <p:cNvPr id="12" name="Decorative">
            <a:extLst>
              <a:ext uri="{FF2B5EF4-FFF2-40B4-BE49-F238E27FC236}">
                <a16:creationId xmlns:a16="http://schemas.microsoft.com/office/drawing/2014/main" id="{9333E768-1E6A-5946-86E8-E384A09C91A6}"/>
              </a:ext>
              <a:ext uri="{C183D7F6-B498-43B3-948B-1728B52AA6E4}">
                <adec:decorative xmlns:adec="http://schemas.microsoft.com/office/drawing/2017/decorative" val="1"/>
              </a:ext>
            </a:extLst>
          </p:cNvPr>
          <p:cNvGrpSpPr/>
          <p:nvPr userDrawn="1"/>
        </p:nvGrpSpPr>
        <p:grpSpPr>
          <a:xfrm>
            <a:off x="0" y="3075637"/>
            <a:ext cx="9144000" cy="347472"/>
            <a:chOff x="0" y="3089817"/>
            <a:chExt cx="12192000" cy="347472"/>
          </a:xfrm>
        </p:grpSpPr>
        <p:sp>
          <p:nvSpPr>
            <p:cNvPr id="14" name="Rectangle">
              <a:extLst>
                <a:ext uri="{FF2B5EF4-FFF2-40B4-BE49-F238E27FC236}">
                  <a16:creationId xmlns:a16="http://schemas.microsoft.com/office/drawing/2014/main" id="{6A9D3241-01B8-CF4F-A8DE-ED3E0B403D8E}"/>
                </a:ext>
              </a:extLst>
            </p:cNvPr>
            <p:cNvSpPr/>
            <p:nvPr userDrawn="1"/>
          </p:nvSpPr>
          <p:spPr>
            <a:xfrm>
              <a:off x="347472" y="3089817"/>
              <a:ext cx="11497056" cy="3474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a:extLst>
                <a:ext uri="{FF2B5EF4-FFF2-40B4-BE49-F238E27FC236}">
                  <a16:creationId xmlns:a16="http://schemas.microsoft.com/office/drawing/2014/main" id="{6ED2EEB2-DB69-744E-9E6C-C6C37A29636E}"/>
                </a:ext>
              </a:extLst>
            </p:cNvPr>
            <p:cNvSpPr/>
            <p:nvPr userDrawn="1"/>
          </p:nvSpPr>
          <p:spPr>
            <a:xfrm>
              <a:off x="0"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a:extLst>
                <a:ext uri="{FF2B5EF4-FFF2-40B4-BE49-F238E27FC236}">
                  <a16:creationId xmlns:a16="http://schemas.microsoft.com/office/drawing/2014/main" id="{306368B5-3288-AC43-8ED2-6589E5D1F9D1}"/>
                </a:ext>
              </a:extLst>
            </p:cNvPr>
            <p:cNvSpPr/>
            <p:nvPr userDrawn="1"/>
          </p:nvSpPr>
          <p:spPr>
            <a:xfrm>
              <a:off x="11844528" y="3089817"/>
              <a:ext cx="347472" cy="34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33266618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C8D211-EE64-A49E-6F40-43A88335DE53}"/>
              </a:ext>
            </a:extLst>
          </p:cNvPr>
          <p:cNvSpPr/>
          <p:nvPr userDrawn="1"/>
        </p:nvSpPr>
        <p:spPr>
          <a:xfrm>
            <a:off x="0" y="-12081"/>
            <a:ext cx="9144000" cy="1505065"/>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A56CA-493A-3643-B396-BE97A7E9E9A7}"/>
              </a:ext>
            </a:extLst>
          </p:cNvPr>
          <p:cNvSpPr>
            <a:spLocks noGrp="1"/>
          </p:cNvSpPr>
          <p:nvPr>
            <p:ph type="title"/>
          </p:nvPr>
        </p:nvSpPr>
        <p:spPr/>
        <p:txBody>
          <a:bodyPr/>
          <a:lstStyle>
            <a:lvl1pPr>
              <a:defRPr b="1">
                <a:solidFill>
                  <a:schemeClr val="bg1"/>
                </a:solidFill>
              </a:defRPr>
            </a:lvl1pPr>
          </a:lstStyle>
          <a:p>
            <a:r>
              <a:rPr lang="en-US" dirty="0"/>
              <a:t>Click to edit Master title style</a:t>
            </a:r>
            <a:endParaRPr lang="en-IN" dirty="0"/>
          </a:p>
        </p:txBody>
      </p:sp>
      <p:sp>
        <p:nvSpPr>
          <p:cNvPr id="6" name="Content Placeholder 5">
            <a:extLst>
              <a:ext uri="{FF2B5EF4-FFF2-40B4-BE49-F238E27FC236}">
                <a16:creationId xmlns:a16="http://schemas.microsoft.com/office/drawing/2014/main" id="{9D0C43E4-6914-9962-E923-2079668AA487}"/>
              </a:ext>
            </a:extLst>
          </p:cNvPr>
          <p:cNvSpPr>
            <a:spLocks noGrp="1"/>
          </p:cNvSpPr>
          <p:nvPr>
            <p:ph sz="quarter" idx="10"/>
          </p:nvPr>
        </p:nvSpPr>
        <p:spPr>
          <a:xfrm>
            <a:off x="514350" y="1679575"/>
            <a:ext cx="8115300" cy="2627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Content Placeholder 7">
            <a:extLst>
              <a:ext uri="{FF2B5EF4-FFF2-40B4-BE49-F238E27FC236}">
                <a16:creationId xmlns:a16="http://schemas.microsoft.com/office/drawing/2014/main" id="{3D40DEE4-EE99-6D9F-9E01-F55870187152}"/>
              </a:ext>
            </a:extLst>
          </p:cNvPr>
          <p:cNvSpPr>
            <a:spLocks noGrp="1"/>
          </p:cNvSpPr>
          <p:nvPr>
            <p:ph sz="quarter" idx="11"/>
          </p:nvPr>
        </p:nvSpPr>
        <p:spPr>
          <a:xfrm>
            <a:off x="514350" y="4494213"/>
            <a:ext cx="4259263" cy="790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a:extLst>
              <a:ext uri="{FF2B5EF4-FFF2-40B4-BE49-F238E27FC236}">
                <a16:creationId xmlns:a16="http://schemas.microsoft.com/office/drawing/2014/main" id="{054DD5AE-B1FE-9469-888F-A37FBFE70B98}"/>
              </a:ext>
            </a:extLst>
          </p:cNvPr>
          <p:cNvSpPr>
            <a:spLocks noGrp="1"/>
          </p:cNvSpPr>
          <p:nvPr>
            <p:ph type="pic" sz="quarter" idx="12"/>
          </p:nvPr>
        </p:nvSpPr>
        <p:spPr>
          <a:xfrm>
            <a:off x="5103813" y="4603750"/>
            <a:ext cx="2084387" cy="681038"/>
          </a:xfrm>
        </p:spPr>
        <p:txBody>
          <a:bodyPr/>
          <a:lstStyle/>
          <a:p>
            <a:endParaRPr lang="en-IN"/>
          </a:p>
        </p:txBody>
      </p:sp>
      <p:sp>
        <p:nvSpPr>
          <p:cNvPr id="12" name="Table Placeholder 11">
            <a:extLst>
              <a:ext uri="{FF2B5EF4-FFF2-40B4-BE49-F238E27FC236}">
                <a16:creationId xmlns:a16="http://schemas.microsoft.com/office/drawing/2014/main" id="{881DA401-4FE8-230F-BBAF-88A62BF55EBC}"/>
              </a:ext>
            </a:extLst>
          </p:cNvPr>
          <p:cNvSpPr>
            <a:spLocks noGrp="1"/>
          </p:cNvSpPr>
          <p:nvPr>
            <p:ph type="tbl" sz="quarter" idx="13"/>
          </p:nvPr>
        </p:nvSpPr>
        <p:spPr>
          <a:xfrm>
            <a:off x="6731000" y="5581650"/>
            <a:ext cx="2084388" cy="563563"/>
          </a:xfrm>
        </p:spPr>
        <p:txBody>
          <a:bodyPr/>
          <a:lstStyle/>
          <a:p>
            <a:endParaRPr lang="en-IN"/>
          </a:p>
        </p:txBody>
      </p:sp>
      <p:sp>
        <p:nvSpPr>
          <p:cNvPr id="5" name="Content Placeholder 4">
            <a:extLst>
              <a:ext uri="{FF2B5EF4-FFF2-40B4-BE49-F238E27FC236}">
                <a16:creationId xmlns:a16="http://schemas.microsoft.com/office/drawing/2014/main" id="{7849EE88-1B3B-302C-C6D2-77CF43D9C0D1}"/>
              </a:ext>
            </a:extLst>
          </p:cNvPr>
          <p:cNvSpPr>
            <a:spLocks noGrp="1"/>
          </p:cNvSpPr>
          <p:nvPr>
            <p:ph sz="quarter" idx="17"/>
          </p:nvPr>
        </p:nvSpPr>
        <p:spPr>
          <a:xfrm>
            <a:off x="7737475" y="4873625"/>
            <a:ext cx="892175" cy="70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DF9996A2-90BC-DC5B-BDA7-F5B8A4ED916D}"/>
              </a:ext>
            </a:extLst>
          </p:cNvPr>
          <p:cNvSpPr>
            <a:spLocks noGrp="1"/>
          </p:cNvSpPr>
          <p:nvPr>
            <p:ph sz="quarter" idx="18"/>
          </p:nvPr>
        </p:nvSpPr>
        <p:spPr>
          <a:xfrm>
            <a:off x="8734425" y="4795838"/>
            <a:ext cx="34925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2529724C-CE9F-8CBB-2E7E-560EE43F9F19}"/>
              </a:ext>
            </a:extLst>
          </p:cNvPr>
          <p:cNvSpPr>
            <a:spLocks noGrp="1"/>
          </p:cNvSpPr>
          <p:nvPr>
            <p:ph sz="quarter" idx="19"/>
          </p:nvPr>
        </p:nvSpPr>
        <p:spPr>
          <a:xfrm>
            <a:off x="8734425" y="5840413"/>
            <a:ext cx="409575" cy="60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10">
            <a:extLst>
              <a:ext uri="{FF2B5EF4-FFF2-40B4-BE49-F238E27FC236}">
                <a16:creationId xmlns:a16="http://schemas.microsoft.com/office/drawing/2014/main" id="{A6EEA961-EBA6-6B01-29CF-F04A9079651E}"/>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313930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9256EF4F-C71C-9671-6559-C53A025F9BED}"/>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04483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4" name="Content Placeholder 10">
            <a:extLst>
              <a:ext uri="{FF2B5EF4-FFF2-40B4-BE49-F238E27FC236}">
                <a16:creationId xmlns:a16="http://schemas.microsoft.com/office/drawing/2014/main" id="{9256EF4F-C71C-9671-6559-C53A025F9BED}"/>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
        <p:nvSpPr>
          <p:cNvPr id="5" name="Rectangle 4">
            <a:extLst>
              <a:ext uri="{FF2B5EF4-FFF2-40B4-BE49-F238E27FC236}">
                <a16:creationId xmlns:a16="http://schemas.microsoft.com/office/drawing/2014/main" id="{96715D20-76CA-DBFF-F209-2548C662E59D}"/>
              </a:ext>
            </a:extLst>
          </p:cNvPr>
          <p:cNvSpPr/>
          <p:nvPr userDrawn="1"/>
        </p:nvSpPr>
        <p:spPr>
          <a:xfrm>
            <a:off x="0" y="1"/>
            <a:ext cx="9144000" cy="1408332"/>
          </a:xfrm>
          <a:prstGeom prst="rect">
            <a:avLst/>
          </a:prstGeom>
          <a:solidFill>
            <a:srgbClr val="192B67"/>
          </a:solidFill>
          <a:ln>
            <a:solidFill>
              <a:srgbClr val="192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20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513862" y="1424065"/>
            <a:ext cx="8115301" cy="1570147"/>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Picture Placeholder 4">
            <a:extLst>
              <a:ext uri="{FF2B5EF4-FFF2-40B4-BE49-F238E27FC236}">
                <a16:creationId xmlns:a16="http://schemas.microsoft.com/office/drawing/2014/main" id="{4CDFFEEB-26F7-1034-8205-54ADC802197B}"/>
              </a:ext>
            </a:extLst>
          </p:cNvPr>
          <p:cNvSpPr>
            <a:spLocks noGrp="1"/>
          </p:cNvSpPr>
          <p:nvPr>
            <p:ph type="pic" sz="quarter" idx="17"/>
          </p:nvPr>
        </p:nvSpPr>
        <p:spPr>
          <a:xfrm>
            <a:off x="592138" y="3352800"/>
            <a:ext cx="2724150" cy="1452563"/>
          </a:xfrm>
        </p:spPr>
        <p:txBody>
          <a:bodyPr/>
          <a:lstStyle/>
          <a:p>
            <a:endParaRPr lang="en-IN"/>
          </a:p>
        </p:txBody>
      </p:sp>
      <p:sp>
        <p:nvSpPr>
          <p:cNvPr id="10" name="Content Placeholder 9">
            <a:extLst>
              <a:ext uri="{FF2B5EF4-FFF2-40B4-BE49-F238E27FC236}">
                <a16:creationId xmlns:a16="http://schemas.microsoft.com/office/drawing/2014/main" id="{503BF99F-8696-8326-AC32-3FCDE4CDB6C4}"/>
              </a:ext>
            </a:extLst>
          </p:cNvPr>
          <p:cNvSpPr>
            <a:spLocks noGrp="1"/>
          </p:cNvSpPr>
          <p:nvPr>
            <p:ph sz="quarter" idx="18"/>
          </p:nvPr>
        </p:nvSpPr>
        <p:spPr>
          <a:xfrm>
            <a:off x="592138" y="5164138"/>
            <a:ext cx="8037512" cy="1233487"/>
          </a:xfrm>
        </p:spPr>
        <p:txBody>
          <a:bodyPr/>
          <a:lstStyle>
            <a:lvl1pPr marL="219456" indent="-219456">
              <a:lnSpc>
                <a:spcPct val="100000"/>
              </a:lnSpc>
              <a:spcBef>
                <a:spcPts val="624"/>
              </a:spcBef>
              <a:defRPr lang="en-US" sz="2800" kern="1200" dirty="0">
                <a:solidFill>
                  <a:schemeClr val="tx1"/>
                </a:solidFill>
                <a:latin typeface="+mn-lt"/>
                <a:ea typeface="+mn-ea"/>
                <a:cs typeface="+mn-cs"/>
              </a:defRPr>
            </a:lvl1pPr>
            <a:lvl2pPr>
              <a:lnSpc>
                <a:spcPct val="100000"/>
              </a:lnSpc>
              <a:spcBef>
                <a:spcPts val="624"/>
              </a:spcBef>
              <a:defRPr lang="en-US" sz="2600" kern="1200" dirty="0">
                <a:solidFill>
                  <a:schemeClr val="tx1"/>
                </a:solidFill>
                <a:latin typeface="+mn-lt"/>
                <a:ea typeface="+mn-ea"/>
                <a:cs typeface="+mn-cs"/>
              </a:defRPr>
            </a:lvl2pPr>
            <a:lvl3pPr>
              <a:lnSpc>
                <a:spcPct val="100000"/>
              </a:lnSpc>
              <a:spcBef>
                <a:spcPts val="624"/>
              </a:spcBef>
              <a:defRPr lang="en-US" sz="2400" kern="1200" dirty="0">
                <a:solidFill>
                  <a:schemeClr val="tx1"/>
                </a:solidFill>
                <a:latin typeface="+mn-lt"/>
                <a:ea typeface="+mn-ea"/>
                <a:cs typeface="+mn-cs"/>
              </a:defRPr>
            </a:lvl3pPr>
            <a:lvl4pPr>
              <a:defRPr/>
            </a:lvl4pPr>
            <a:lvl5pPr>
              <a:lnSpc>
                <a:spcPct val="100000"/>
              </a:lnSpc>
              <a:spcBef>
                <a:spcPts val="624"/>
              </a:spcBef>
              <a:defRPr/>
            </a:lvl5pPr>
          </a:lstStyle>
          <a:p>
            <a:pPr marL="457200" lvl="0" indent="-457200" algn="l" defTabSz="685800" rtl="0" eaLnBrk="1" latinLnBrk="0" hangingPunct="1">
              <a:lnSpc>
                <a:spcPct val="100000"/>
              </a:lnSpc>
              <a:spcBef>
                <a:spcPts val="624"/>
              </a:spcBef>
              <a:buClr>
                <a:schemeClr val="accent2"/>
              </a:buClr>
              <a:buFont typeface="Arial" panose="020B0604020202020204" pitchFamily="34" charset="0"/>
              <a:buChar char="•"/>
            </a:pPr>
            <a:r>
              <a:rPr lang="en-US" dirty="0"/>
              <a:t>Click to edit Master text styles</a:t>
            </a:r>
          </a:p>
          <a:p>
            <a:pPr marL="896938" lvl="1" indent="-452438" algn="l" defTabSz="685800" rtl="0" eaLnBrk="1" latinLnBrk="0" hangingPunct="1">
              <a:lnSpc>
                <a:spcPct val="100000"/>
              </a:lnSpc>
              <a:spcBef>
                <a:spcPts val="624"/>
              </a:spcBef>
              <a:buClr>
                <a:schemeClr val="accent2"/>
              </a:buClr>
              <a:buSzPct val="80000"/>
              <a:buFont typeface="Wingdings" panose="05000000000000000000" pitchFamily="2" charset="2"/>
              <a:buChar char="§"/>
            </a:pPr>
            <a:r>
              <a:rPr lang="en-US" dirty="0"/>
              <a:t>Second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Third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Fourth level</a:t>
            </a:r>
          </a:p>
          <a:p>
            <a:pPr lvl="4"/>
            <a:r>
              <a:rPr lang="en-US" dirty="0"/>
              <a:t>Fifth level</a:t>
            </a:r>
            <a:endParaRPr lang="en-IN" dirty="0"/>
          </a:p>
        </p:txBody>
      </p:sp>
      <p:sp>
        <p:nvSpPr>
          <p:cNvPr id="9" name="Table Placeholder 8">
            <a:extLst>
              <a:ext uri="{FF2B5EF4-FFF2-40B4-BE49-F238E27FC236}">
                <a16:creationId xmlns:a16="http://schemas.microsoft.com/office/drawing/2014/main" id="{3534DBD3-BCA1-EFE4-6430-757B7E88427F}"/>
              </a:ext>
            </a:extLst>
          </p:cNvPr>
          <p:cNvSpPr>
            <a:spLocks noGrp="1"/>
          </p:cNvSpPr>
          <p:nvPr>
            <p:ph type="tbl" sz="quarter" idx="19"/>
          </p:nvPr>
        </p:nvSpPr>
        <p:spPr>
          <a:xfrm>
            <a:off x="3908425" y="3352800"/>
            <a:ext cx="1163638" cy="1233488"/>
          </a:xfrm>
        </p:spPr>
        <p:txBody>
          <a:bodyPr/>
          <a:lstStyle/>
          <a:p>
            <a:endParaRPr lang="en-IN"/>
          </a:p>
        </p:txBody>
      </p:sp>
      <p:sp>
        <p:nvSpPr>
          <p:cNvPr id="12" name="Content Placeholder 11">
            <a:extLst>
              <a:ext uri="{FF2B5EF4-FFF2-40B4-BE49-F238E27FC236}">
                <a16:creationId xmlns:a16="http://schemas.microsoft.com/office/drawing/2014/main" id="{F7164A6B-908F-C683-8207-4F7FBC698204}"/>
              </a:ext>
            </a:extLst>
          </p:cNvPr>
          <p:cNvSpPr>
            <a:spLocks noGrp="1"/>
          </p:cNvSpPr>
          <p:nvPr>
            <p:ph sz="quarter" idx="20" hasCustomPrompt="1"/>
          </p:nvPr>
        </p:nvSpPr>
        <p:spPr>
          <a:xfrm>
            <a:off x="5322888" y="3352800"/>
            <a:ext cx="1163637" cy="1314450"/>
          </a:xfrm>
        </p:spPr>
        <p:txBody>
          <a:bodyPr/>
          <a:lstStyle/>
          <a:p>
            <a:pPr lvl="0"/>
            <a:r>
              <a:rPr lang="en-US" dirty="0"/>
              <a:t>Click to edit </a:t>
            </a:r>
            <a:r>
              <a:rPr lang="en-US" dirty="0" err="1"/>
              <a:t>Mastertext</a:t>
            </a:r>
            <a:r>
              <a:rPr lang="en-US" dirty="0"/>
              <a: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a:extLst>
              <a:ext uri="{FF2B5EF4-FFF2-40B4-BE49-F238E27FC236}">
                <a16:creationId xmlns:a16="http://schemas.microsoft.com/office/drawing/2014/main" id="{BF905240-517B-4D24-4FE6-3E1EF75A34EE}"/>
              </a:ext>
            </a:extLst>
          </p:cNvPr>
          <p:cNvSpPr>
            <a:spLocks noGrp="1"/>
          </p:cNvSpPr>
          <p:nvPr>
            <p:ph sz="quarter" idx="21"/>
          </p:nvPr>
        </p:nvSpPr>
        <p:spPr>
          <a:xfrm>
            <a:off x="6667500" y="3352800"/>
            <a:ext cx="941388" cy="1452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Picture Placeholder 15">
            <a:extLst>
              <a:ext uri="{FF2B5EF4-FFF2-40B4-BE49-F238E27FC236}">
                <a16:creationId xmlns:a16="http://schemas.microsoft.com/office/drawing/2014/main" id="{819DCB6B-51F2-DCE9-A801-FFA5957EC688}"/>
              </a:ext>
            </a:extLst>
          </p:cNvPr>
          <p:cNvSpPr>
            <a:spLocks noGrp="1"/>
          </p:cNvSpPr>
          <p:nvPr>
            <p:ph type="pic" sz="quarter" idx="22"/>
          </p:nvPr>
        </p:nvSpPr>
        <p:spPr>
          <a:xfrm>
            <a:off x="7789863" y="3352800"/>
            <a:ext cx="941387" cy="1452563"/>
          </a:xfrm>
        </p:spPr>
        <p:txBody>
          <a:bodyPr/>
          <a:lstStyle/>
          <a:p>
            <a:endParaRPr lang="en-IN"/>
          </a:p>
        </p:txBody>
      </p:sp>
      <p:sp>
        <p:nvSpPr>
          <p:cNvPr id="11" name="Content Placeholder 10">
            <a:extLst>
              <a:ext uri="{FF2B5EF4-FFF2-40B4-BE49-F238E27FC236}">
                <a16:creationId xmlns:a16="http://schemas.microsoft.com/office/drawing/2014/main" id="{257F106F-C4AA-667D-9CFE-E44D7933D603}"/>
              </a:ext>
            </a:extLst>
          </p:cNvPr>
          <p:cNvSpPr>
            <a:spLocks noGrp="1"/>
          </p:cNvSpPr>
          <p:nvPr>
            <p:ph sz="quarter" idx="23"/>
          </p:nvPr>
        </p:nvSpPr>
        <p:spPr>
          <a:xfrm>
            <a:off x="7985125" y="4398963"/>
            <a:ext cx="895350" cy="109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a:extLst>
              <a:ext uri="{FF2B5EF4-FFF2-40B4-BE49-F238E27FC236}">
                <a16:creationId xmlns:a16="http://schemas.microsoft.com/office/drawing/2014/main" id="{EE36D992-6310-72BF-1EFC-A45406EBBB76}"/>
              </a:ext>
            </a:extLst>
          </p:cNvPr>
          <p:cNvSpPr>
            <a:spLocks noGrp="1"/>
          </p:cNvSpPr>
          <p:nvPr>
            <p:ph sz="quarter" idx="24"/>
          </p:nvPr>
        </p:nvSpPr>
        <p:spPr>
          <a:xfrm>
            <a:off x="8816975" y="4287838"/>
            <a:ext cx="404813" cy="1379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10">
            <a:extLst>
              <a:ext uri="{FF2B5EF4-FFF2-40B4-BE49-F238E27FC236}">
                <a16:creationId xmlns:a16="http://schemas.microsoft.com/office/drawing/2014/main" id="{787FA8AC-84E6-1FE2-9637-985375E631D4}"/>
              </a:ext>
            </a:extLst>
          </p:cNvPr>
          <p:cNvSpPr>
            <a:spLocks noGrp="1"/>
          </p:cNvSpPr>
          <p:nvPr>
            <p:ph sz="quarter" idx="25"/>
          </p:nvPr>
        </p:nvSpPr>
        <p:spPr>
          <a:xfrm>
            <a:off x="7985125" y="6492875"/>
            <a:ext cx="749300"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15624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lus 1 column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E3FF190-56AE-0B4D-86D2-C76B1C4C4811}"/>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a:extLst>
              <a:ext uri="{FF2B5EF4-FFF2-40B4-BE49-F238E27FC236}">
                <a16:creationId xmlns:a16="http://schemas.microsoft.com/office/drawing/2014/main" id="{D4BD2D34-5403-5E4F-8B40-56327BFEB86B}"/>
              </a:ext>
            </a:extLst>
          </p:cNvPr>
          <p:cNvSpPr>
            <a:spLocks noGrp="1"/>
          </p:cNvSpPr>
          <p:nvPr>
            <p:ph sz="quarter" idx="12" hasCustomPrompt="1"/>
          </p:nvPr>
        </p:nvSpPr>
        <p:spPr>
          <a:xfrm>
            <a:off x="513862" y="1424065"/>
            <a:ext cx="8115301" cy="4961351"/>
          </a:xfrm>
          <a:prstGeom prst="rect">
            <a:avLst/>
          </a:prstGeom>
        </p:spPr>
        <p:txBody>
          <a:bodyPr>
            <a:normAutofit/>
          </a:bodyPr>
          <a:lstStyle>
            <a:lvl1pPr marL="0" indent="0">
              <a:spcBef>
                <a:spcPts val="1000"/>
              </a:spcBef>
              <a:buFont typeface="Arial" panose="020B0604020202020204" pitchFamily="34" charset="0"/>
              <a:buNone/>
              <a:defRPr sz="280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 or image</a:t>
            </a:r>
          </a:p>
        </p:txBody>
      </p:sp>
      <p:sp>
        <p:nvSpPr>
          <p:cNvPr id="8" name="Slide Number Placeholder 5">
            <a:extLst>
              <a:ext uri="{FF2B5EF4-FFF2-40B4-BE49-F238E27FC236}">
                <a16:creationId xmlns:a16="http://schemas.microsoft.com/office/drawing/2014/main" id="{D42DF01E-C353-4DCB-AB8F-8E9E6685746A}"/>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9" name="LON">
            <a:extLst>
              <a:ext uri="{FF2B5EF4-FFF2-40B4-BE49-F238E27FC236}">
                <a16:creationId xmlns:a16="http://schemas.microsoft.com/office/drawing/2014/main" id="{736A2011-FD29-4BA8-B1B7-4BEE7E6355A0}"/>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7" name="TextBox 6">
            <a:extLst>
              <a:ext uri="{FF2B5EF4-FFF2-40B4-BE49-F238E27FC236}">
                <a16:creationId xmlns:a16="http://schemas.microsoft.com/office/drawing/2014/main" id="{D5690F73-0E7D-42E3-BC4B-82078DA05887}"/>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13216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9431E7A4-C9C8-F34D-B1BD-4D02B4DFAF0A}"/>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513862" y="1428958"/>
            <a:ext cx="8115301" cy="4927394"/>
          </a:xfrm>
        </p:spPr>
        <p:txBody>
          <a:bodyPr numCol="2" spcCol="457200">
            <a:normAutofit/>
          </a:bodyPr>
          <a:lstStyle>
            <a:lvl1pPr marL="385763" indent="-385763">
              <a:spcBef>
                <a:spcPts val="1000"/>
              </a:spcBef>
              <a:buFont typeface="+mj-lt"/>
              <a:buAutoNum type="arabicPeriod"/>
              <a:defRPr sz="2800"/>
            </a:lvl1pPr>
          </a:lstStyle>
          <a:p>
            <a:pPr lvl="0"/>
            <a:r>
              <a:rPr lang="en-US" dirty="0"/>
              <a:t>Click to add text or image</a:t>
            </a:r>
          </a:p>
        </p:txBody>
      </p:sp>
      <p:sp>
        <p:nvSpPr>
          <p:cNvPr id="4" name="Slide Number Placeholder 5">
            <a:extLst>
              <a:ext uri="{FF2B5EF4-FFF2-40B4-BE49-F238E27FC236}">
                <a16:creationId xmlns:a16="http://schemas.microsoft.com/office/drawing/2014/main" id="{27D9ABF2-791F-41D1-BEFE-39648C127776}"/>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LON">
            <a:extLst>
              <a:ext uri="{FF2B5EF4-FFF2-40B4-BE49-F238E27FC236}">
                <a16:creationId xmlns:a16="http://schemas.microsoft.com/office/drawing/2014/main" id="{E85E7169-A807-43D3-9D70-D0BABC5A2436}"/>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TextBox 5">
            <a:extLst>
              <a:ext uri="{FF2B5EF4-FFF2-40B4-BE49-F238E27FC236}">
                <a16:creationId xmlns:a16="http://schemas.microsoft.com/office/drawing/2014/main" id="{F5EFBB2E-A1F8-4B02-9EDA-C217775307DE}"/>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with L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145FC24C-2D07-1245-BB5E-7A50D0AE115A}"/>
              </a:ext>
            </a:extLst>
          </p:cNvPr>
          <p:cNvSpPr>
            <a:spLocks noGrp="1"/>
          </p:cNvSpPr>
          <p:nvPr>
            <p:ph type="title" hasCustomPrompt="1"/>
          </p:nvPr>
        </p:nvSpPr>
        <p:spPr>
          <a:xfrm>
            <a:off x="514353" y="460255"/>
            <a:ext cx="8115301" cy="849312"/>
          </a:xfrm>
          <a:prstGeom prst="rect">
            <a:avLst/>
          </a:prstGeom>
        </p:spPr>
        <p:txBody>
          <a:bodyPr>
            <a:normAutofit/>
          </a:bodyPr>
          <a:lstStyle>
            <a:lvl1pPr>
              <a:defRPr sz="4000">
                <a:solidFill>
                  <a:schemeClr val="accent2"/>
                </a:solidFill>
              </a:defRPr>
            </a:lvl1pPr>
          </a:lstStyle>
          <a:p>
            <a:r>
              <a:rPr lang="en-US" dirty="0"/>
              <a:t>Click To Add Title</a:t>
            </a:r>
          </a:p>
        </p:txBody>
      </p:sp>
      <p:sp>
        <p:nvSpPr>
          <p:cNvPr id="4" name="Content Placeholder">
            <a:extLst>
              <a:ext uri="{FF2B5EF4-FFF2-40B4-BE49-F238E27FC236}">
                <a16:creationId xmlns:a16="http://schemas.microsoft.com/office/drawing/2014/main" id="{40D17E47-229C-5E4C-A647-00CFE969C39A}"/>
              </a:ext>
            </a:extLst>
          </p:cNvPr>
          <p:cNvSpPr>
            <a:spLocks noGrp="1"/>
          </p:cNvSpPr>
          <p:nvPr>
            <p:ph sz="quarter" idx="12" hasCustomPrompt="1"/>
          </p:nvPr>
        </p:nvSpPr>
        <p:spPr>
          <a:xfrm>
            <a:off x="513862" y="1428958"/>
            <a:ext cx="8115301" cy="4927394"/>
          </a:xfrm>
        </p:spPr>
        <p:txBody>
          <a:bodyPr numCol="2" spcCol="457200">
            <a:normAutofit/>
          </a:bodyPr>
          <a:lstStyle>
            <a:lvl1pPr marL="385763" indent="-385763">
              <a:spcBef>
                <a:spcPts val="1000"/>
              </a:spcBef>
              <a:buFont typeface="+mj-lt"/>
              <a:buAutoNum type="arabicPeriod"/>
              <a:defRPr sz="2800"/>
            </a:lvl1pPr>
          </a:lstStyle>
          <a:p>
            <a:pPr lvl="0"/>
            <a:r>
              <a:rPr lang="en-US" dirty="0"/>
              <a:t>Click to add text or image</a:t>
            </a:r>
          </a:p>
        </p:txBody>
      </p:sp>
      <p:sp>
        <p:nvSpPr>
          <p:cNvPr id="5" name="LON">
            <a:extLst>
              <a:ext uri="{FF2B5EF4-FFF2-40B4-BE49-F238E27FC236}">
                <a16:creationId xmlns:a16="http://schemas.microsoft.com/office/drawing/2014/main" id="{24D4F3B7-367D-C343-B199-03EF10B1E7D4}"/>
              </a:ext>
            </a:extLst>
          </p:cNvPr>
          <p:cNvSpPr>
            <a:spLocks noGrp="1"/>
          </p:cNvSpPr>
          <p:nvPr>
            <p:ph sz="quarter" idx="16" hasCustomPrompt="1"/>
          </p:nvPr>
        </p:nvSpPr>
        <p:spPr>
          <a:xfrm>
            <a:off x="7984966" y="6492875"/>
            <a:ext cx="749300" cy="365125"/>
          </a:xfrm>
          <a:prstGeom prst="rect">
            <a:avLst/>
          </a:prstGeom>
        </p:spPr>
        <p:txBody>
          <a:bodyPr anchor="ctr">
            <a:normAutofit/>
          </a:bodyPr>
          <a:lstStyle>
            <a:lvl1pPr marL="0" indent="0" algn="r">
              <a:lnSpc>
                <a:spcPct val="100000"/>
              </a:lnSpc>
              <a:buNone/>
              <a:defRPr sz="1200">
                <a:solidFill>
                  <a:schemeClr val="bg1"/>
                </a:solidFill>
              </a:defRPr>
            </a:lvl1pPr>
          </a:lstStyle>
          <a:p>
            <a:pPr lvl="0"/>
            <a:r>
              <a:rPr lang="en-US" dirty="0"/>
              <a:t>LO #</a:t>
            </a:r>
          </a:p>
        </p:txBody>
      </p:sp>
      <p:sp>
        <p:nvSpPr>
          <p:cNvPr id="6" name="Slide Number Placeholder 5">
            <a:extLst>
              <a:ext uri="{FF2B5EF4-FFF2-40B4-BE49-F238E27FC236}">
                <a16:creationId xmlns:a16="http://schemas.microsoft.com/office/drawing/2014/main" id="{55540277-D031-40E9-9B78-22FA1367ADD3}"/>
              </a:ext>
            </a:extLst>
          </p:cNvPr>
          <p:cNvSpPr txBox="1">
            <a:spLocks/>
          </p:cNvSpPr>
          <p:nvPr userDrawn="1"/>
        </p:nvSpPr>
        <p:spPr>
          <a:xfrm>
            <a:off x="8688038" y="6533667"/>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7" name="TextBox 6">
            <a:extLst>
              <a:ext uri="{FF2B5EF4-FFF2-40B4-BE49-F238E27FC236}">
                <a16:creationId xmlns:a16="http://schemas.microsoft.com/office/drawing/2014/main" id="{D4E906A9-C981-48BF-8F28-821EFFE5B41A}"/>
              </a:ext>
            </a:extLst>
          </p:cNvPr>
          <p:cNvSpPr txBox="1"/>
          <p:nvPr userDrawn="1"/>
        </p:nvSpPr>
        <p:spPr>
          <a:xfrm>
            <a:off x="2823510" y="6533667"/>
            <a:ext cx="35007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408534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513862" y="460255"/>
            <a:ext cx="8115302"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513861" y="1452563"/>
            <a:ext cx="8115301"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grpSp>
        <p:nvGrpSpPr>
          <p:cNvPr id="13" name="Decorative">
            <a:extLst>
              <a:ext uri="{FF2B5EF4-FFF2-40B4-BE49-F238E27FC236}">
                <a16:creationId xmlns:a16="http://schemas.microsoft.com/office/drawing/2014/main" id="{CCA493B3-CA46-AE42-92E0-65E2C321C4EE}"/>
              </a:ext>
              <a:ext uri="{C183D7F6-B498-43B3-948B-1728B52AA6E4}">
                <adec:decorative xmlns:adec="http://schemas.microsoft.com/office/drawing/2017/decorative" val="1"/>
              </a:ext>
            </a:extLst>
          </p:cNvPr>
          <p:cNvGrpSpPr/>
          <p:nvPr userDrawn="1"/>
        </p:nvGrpSpPr>
        <p:grpSpPr>
          <a:xfrm>
            <a:off x="0" y="6446652"/>
            <a:ext cx="9144000" cy="457200"/>
            <a:chOff x="0" y="6437034"/>
            <a:chExt cx="12192000" cy="457200"/>
          </a:xfrm>
        </p:grpSpPr>
        <p:sp>
          <p:nvSpPr>
            <p:cNvPr id="9" name="Rectangle">
              <a:extLst>
                <a:ext uri="{FF2B5EF4-FFF2-40B4-BE49-F238E27FC236}">
                  <a16:creationId xmlns:a16="http://schemas.microsoft.com/office/drawing/2014/main" id="{1435C606-734A-6E44-8696-5C3FDC502060}"/>
                </a:ext>
              </a:extLst>
            </p:cNvPr>
            <p:cNvSpPr/>
            <p:nvPr userDrawn="1"/>
          </p:nvSpPr>
          <p:spPr>
            <a:xfrm>
              <a:off x="457200" y="6437034"/>
              <a:ext cx="112776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a:extLst>
                <a:ext uri="{FF2B5EF4-FFF2-40B4-BE49-F238E27FC236}">
                  <a16:creationId xmlns:a16="http://schemas.microsoft.com/office/drawing/2014/main" id="{3F0CDFAC-CEDE-EC48-B4AF-B38FC99BC062}"/>
                </a:ext>
              </a:extLst>
            </p:cNvPr>
            <p:cNvSpPr/>
            <p:nvPr userDrawn="1"/>
          </p:nvSpPr>
          <p:spPr>
            <a:xfrm>
              <a:off x="0" y="6437034"/>
              <a:ext cx="4572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a:extLst>
                <a:ext uri="{FF2B5EF4-FFF2-40B4-BE49-F238E27FC236}">
                  <a16:creationId xmlns:a16="http://schemas.microsoft.com/office/drawing/2014/main" id="{8653603B-C5BF-254D-A851-223464C33766}"/>
                </a:ext>
              </a:extLst>
            </p:cNvPr>
            <p:cNvSpPr/>
            <p:nvPr userDrawn="1"/>
          </p:nvSpPr>
          <p:spPr>
            <a:xfrm>
              <a:off x="11734800" y="6437034"/>
              <a:ext cx="4572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5" name="Logo" descr="Wiley logo">
            <a:extLst>
              <a:ext uri="{FF2B5EF4-FFF2-40B4-BE49-F238E27FC236}">
                <a16:creationId xmlns:a16="http://schemas.microsoft.com/office/drawing/2014/main" id="{7C7EE61F-0A99-B444-AF52-6D916C599FBA}"/>
              </a:ext>
            </a:extLst>
          </p:cNvPr>
          <p:cNvPicPr>
            <a:picLocks noChangeAspect="1"/>
          </p:cNvPicPr>
          <p:nvPr userDrawn="1"/>
        </p:nvPicPr>
        <p:blipFill>
          <a:blip r:embed="rId32"/>
          <a:stretch>
            <a:fillRect/>
          </a:stretch>
        </p:blipFill>
        <p:spPr>
          <a:xfrm>
            <a:off x="513861" y="6567368"/>
            <a:ext cx="914400" cy="192617"/>
          </a:xfrm>
          <a:prstGeom prst="rect">
            <a:avLst/>
          </a:prstGeom>
        </p:spPr>
      </p:pic>
      <p:sp>
        <p:nvSpPr>
          <p:cNvPr id="12" name="TextBox 11">
            <a:extLst>
              <a:ext uri="{FF2B5EF4-FFF2-40B4-BE49-F238E27FC236}">
                <a16:creationId xmlns:a16="http://schemas.microsoft.com/office/drawing/2014/main" id="{608B8392-502A-CF6E-FDF1-EBB663540CE7}"/>
              </a:ext>
            </a:extLst>
          </p:cNvPr>
          <p:cNvSpPr txBox="1"/>
          <p:nvPr userDrawn="1"/>
        </p:nvSpPr>
        <p:spPr>
          <a:xfrm>
            <a:off x="2286000"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effectLst/>
                <a:latin typeface="Calibri" panose="020F0502020204030204" pitchFamily="34" charset="0"/>
              </a:rPr>
              <a:t>Copyright © John Wiley &amp; Sons, Inc.</a:t>
            </a:r>
            <a:endParaRPr lang="en-US" sz="1400" dirty="0">
              <a:solidFill>
                <a:schemeClr val="bg1"/>
              </a:solidFill>
            </a:endParaRPr>
          </a:p>
        </p:txBody>
      </p:sp>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6" r:id="rId3"/>
    <p:sldLayoutId id="2147483687" r:id="rId4"/>
    <p:sldLayoutId id="2147483713" r:id="rId5"/>
    <p:sldLayoutId id="2147483711" r:id="rId6"/>
    <p:sldLayoutId id="2147483699" r:id="rId7"/>
    <p:sldLayoutId id="2147483688" r:id="rId8"/>
    <p:sldLayoutId id="2147483700" r:id="rId9"/>
    <p:sldLayoutId id="2147483676" r:id="rId10"/>
    <p:sldLayoutId id="2147483701" r:id="rId11"/>
    <p:sldLayoutId id="2147483689" r:id="rId12"/>
    <p:sldLayoutId id="2147483702" r:id="rId13"/>
    <p:sldLayoutId id="2147483690" r:id="rId14"/>
    <p:sldLayoutId id="2147483703" r:id="rId15"/>
    <p:sldLayoutId id="2147483692" r:id="rId16"/>
    <p:sldLayoutId id="2147483704" r:id="rId17"/>
    <p:sldLayoutId id="2147483693" r:id="rId18"/>
    <p:sldLayoutId id="2147483705" r:id="rId19"/>
    <p:sldLayoutId id="2147483691" r:id="rId20"/>
    <p:sldLayoutId id="2147483706" r:id="rId21"/>
    <p:sldLayoutId id="2147483694" r:id="rId22"/>
    <p:sldLayoutId id="2147483707" r:id="rId23"/>
    <p:sldLayoutId id="2147483695" r:id="rId24"/>
    <p:sldLayoutId id="2147483708" r:id="rId25"/>
    <p:sldLayoutId id="2147483696" r:id="rId26"/>
    <p:sldLayoutId id="2147483709" r:id="rId27"/>
    <p:sldLayoutId id="2147483710" r:id="rId28"/>
    <p:sldLayoutId id="2147483698" r:id="rId29"/>
    <p:sldLayoutId id="2147483712" r:id="rId30"/>
  </p:sldLayoutIdLst>
  <p:hf sldNum="0" hdr="0" dt="0"/>
  <p:txStyles>
    <p:titleStyle>
      <a:lvl1pPr algn="l" defTabSz="685800" rtl="0" eaLnBrk="1" latinLnBrk="0" hangingPunct="1">
        <a:lnSpc>
          <a:spcPct val="90000"/>
        </a:lnSpc>
        <a:spcBef>
          <a:spcPct val="0"/>
        </a:spcBef>
        <a:buNone/>
        <a:defRPr sz="4000" b="0" i="0" kern="1200">
          <a:solidFill>
            <a:schemeClr val="accent2"/>
          </a:solidFill>
          <a:latin typeface="+mj-lt"/>
          <a:ea typeface="+mj-ea"/>
          <a:cs typeface="Calibri" panose="020F0502020204030204" pitchFamily="34" charset="0"/>
        </a:defRPr>
      </a:lvl1pPr>
    </p:titleStyle>
    <p:bodyStyle>
      <a:lvl1pPr marL="219456" indent="-219456" algn="l" defTabSz="685800" rtl="0" eaLnBrk="1" latinLnBrk="0" hangingPunct="1">
        <a:lnSpc>
          <a:spcPct val="90000"/>
        </a:lnSpc>
        <a:spcBef>
          <a:spcPts val="75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17220" indent="-219456" algn="l" defTabSz="685800" rtl="0" eaLnBrk="1" latinLnBrk="0" hangingPunct="1">
        <a:lnSpc>
          <a:spcPct val="900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908685" indent="-192024" algn="l" defTabSz="685800" rtl="0" eaLnBrk="1" latinLnBrk="0" hangingPunct="1">
        <a:lnSpc>
          <a:spcPct val="90000"/>
        </a:lnSpc>
        <a:spcBef>
          <a:spcPts val="375"/>
        </a:spcBef>
        <a:buClr>
          <a:schemeClr val="accent2"/>
        </a:buClr>
        <a:buFont typeface="Arial" panose="020B0604020202020204" pitchFamily="34" charset="0"/>
        <a:buChar char="•"/>
        <a:defRPr sz="2200" kern="1200">
          <a:solidFill>
            <a:schemeClr val="tx1"/>
          </a:solidFill>
          <a:latin typeface="+mn-lt"/>
          <a:ea typeface="+mn-ea"/>
          <a:cs typeface="+mn-cs"/>
        </a:defRPr>
      </a:lvl3pPr>
      <a:lvl4pPr marL="113157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4pPr>
      <a:lvl5pPr marL="1345883" indent="-150876" algn="l" defTabSz="685800" rtl="0" eaLnBrk="1" latinLnBrk="0" hangingPunct="1">
        <a:lnSpc>
          <a:spcPct val="90000"/>
        </a:lnSpc>
        <a:spcBef>
          <a:spcPts val="375"/>
        </a:spcBef>
        <a:buClr>
          <a:schemeClr val="accent2"/>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0.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5EEFAE5-F1E1-43AC-9776-CC1BA719C881}"/>
              </a:ext>
            </a:extLst>
          </p:cNvPr>
          <p:cNvSpPr>
            <a:spLocks noGrp="1"/>
          </p:cNvSpPr>
          <p:nvPr>
            <p:ph type="ctrTitle"/>
          </p:nvPr>
        </p:nvSpPr>
        <p:spPr>
          <a:xfrm>
            <a:off x="332509" y="338755"/>
            <a:ext cx="8470670" cy="1341596"/>
          </a:xfrm>
        </p:spPr>
        <p:txBody>
          <a:bodyPr>
            <a:noAutofit/>
          </a:bodyPr>
          <a:lstStyle/>
          <a:p>
            <a:pPr>
              <a:lnSpc>
                <a:spcPct val="100000"/>
              </a:lnSpc>
            </a:pPr>
            <a:r>
              <a:rPr lang="en-US" sz="5400" dirty="0">
                <a:latin typeface="Calibri" pitchFamily="34" charset="0"/>
              </a:rPr>
              <a:t>Financial Accounting</a:t>
            </a:r>
            <a:endParaRPr lang="en-IN" sz="5400" dirty="0"/>
          </a:p>
        </p:txBody>
      </p:sp>
      <p:sp>
        <p:nvSpPr>
          <p:cNvPr id="16" name="Subtitle 15">
            <a:extLst>
              <a:ext uri="{FF2B5EF4-FFF2-40B4-BE49-F238E27FC236}">
                <a16:creationId xmlns:a16="http://schemas.microsoft.com/office/drawing/2014/main" id="{35318545-96F9-4BD6-917E-204635EAB2DB}"/>
              </a:ext>
            </a:extLst>
          </p:cNvPr>
          <p:cNvSpPr>
            <a:spLocks noGrp="1"/>
          </p:cNvSpPr>
          <p:nvPr>
            <p:ph type="subTitle" idx="1"/>
          </p:nvPr>
        </p:nvSpPr>
        <p:spPr>
          <a:xfrm>
            <a:off x="340821" y="1680351"/>
            <a:ext cx="8470670" cy="579791"/>
          </a:xfrm>
        </p:spPr>
        <p:txBody>
          <a:bodyPr>
            <a:normAutofit/>
          </a:bodyPr>
          <a:lstStyle/>
          <a:p>
            <a:pPr>
              <a:lnSpc>
                <a:spcPct val="100000"/>
              </a:lnSpc>
            </a:pPr>
            <a:r>
              <a:rPr lang="en-US" sz="2800" dirty="0">
                <a:latin typeface="Calibri" panose="020F0502020204030204" pitchFamily="34" charset="0"/>
                <a:cs typeface="Calibri" panose="020F0502020204030204" pitchFamily="34" charset="0"/>
              </a:rPr>
              <a:t>IFRS 5</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Edition</a:t>
            </a:r>
          </a:p>
        </p:txBody>
      </p:sp>
      <p:sp>
        <p:nvSpPr>
          <p:cNvPr id="17" name="Content Placeholder 16">
            <a:extLst>
              <a:ext uri="{FF2B5EF4-FFF2-40B4-BE49-F238E27FC236}">
                <a16:creationId xmlns:a16="http://schemas.microsoft.com/office/drawing/2014/main" id="{6D6F9A41-82B0-4801-A978-EBFF13E9A989}"/>
              </a:ext>
            </a:extLst>
          </p:cNvPr>
          <p:cNvSpPr>
            <a:spLocks noGrp="1"/>
          </p:cNvSpPr>
          <p:nvPr>
            <p:ph sz="quarter" idx="24"/>
          </p:nvPr>
        </p:nvSpPr>
        <p:spPr>
          <a:xfrm>
            <a:off x="336550" y="2359282"/>
            <a:ext cx="8470900" cy="603504"/>
          </a:xfrm>
        </p:spPr>
        <p:txBody>
          <a:bodyPr/>
          <a:lstStyle/>
          <a:p>
            <a:pPr>
              <a:lnSpc>
                <a:spcPct val="100000"/>
              </a:lnSpc>
            </a:pPr>
            <a:r>
              <a:rPr lang="en-US" sz="3400" dirty="0"/>
              <a:t>Weygandt ● Kimmel</a:t>
            </a:r>
          </a:p>
        </p:txBody>
      </p:sp>
      <p:sp>
        <p:nvSpPr>
          <p:cNvPr id="18" name="Content Placeholder 17">
            <a:extLst>
              <a:ext uri="{FF2B5EF4-FFF2-40B4-BE49-F238E27FC236}">
                <a16:creationId xmlns:a16="http://schemas.microsoft.com/office/drawing/2014/main" id="{1B8636B7-78E2-4643-B342-446D928DC8B1}"/>
              </a:ext>
            </a:extLst>
          </p:cNvPr>
          <p:cNvSpPr>
            <a:spLocks noGrp="1"/>
          </p:cNvSpPr>
          <p:nvPr>
            <p:ph sz="quarter" idx="25"/>
          </p:nvPr>
        </p:nvSpPr>
        <p:spPr>
          <a:xfrm>
            <a:off x="336550" y="3544629"/>
            <a:ext cx="8470900" cy="668222"/>
          </a:xfrm>
        </p:spPr>
        <p:txBody>
          <a:bodyPr>
            <a:normAutofit/>
          </a:bodyPr>
          <a:lstStyle/>
          <a:p>
            <a:pPr>
              <a:lnSpc>
                <a:spcPct val="100000"/>
              </a:lnSpc>
            </a:pPr>
            <a:r>
              <a:rPr lang="en-US" sz="3200" b="1" spc="200" dirty="0">
                <a:solidFill>
                  <a:schemeClr val="accent2"/>
                </a:solidFill>
                <a:latin typeface="Calibri" panose="020F0502020204030204" pitchFamily="34" charset="0"/>
                <a:cs typeface="Calibri" panose="020F0502020204030204" pitchFamily="34" charset="0"/>
              </a:rPr>
              <a:t>Chapter 9</a:t>
            </a:r>
          </a:p>
        </p:txBody>
      </p:sp>
      <p:sp>
        <p:nvSpPr>
          <p:cNvPr id="19" name="Content Placeholder 18">
            <a:extLst>
              <a:ext uri="{FF2B5EF4-FFF2-40B4-BE49-F238E27FC236}">
                <a16:creationId xmlns:a16="http://schemas.microsoft.com/office/drawing/2014/main" id="{30A53EF8-8921-4E18-AD00-1CD137A56C16}"/>
              </a:ext>
            </a:extLst>
          </p:cNvPr>
          <p:cNvSpPr>
            <a:spLocks noGrp="1"/>
          </p:cNvSpPr>
          <p:nvPr>
            <p:ph sz="quarter" idx="26"/>
          </p:nvPr>
        </p:nvSpPr>
        <p:spPr>
          <a:xfrm>
            <a:off x="336550" y="4644248"/>
            <a:ext cx="8470900" cy="1093611"/>
          </a:xfrm>
        </p:spPr>
        <p:txBody>
          <a:bodyPr/>
          <a:lstStyle/>
          <a:p>
            <a:r>
              <a:rPr lang="en-US" sz="4000" b="0" spc="0" dirty="0">
                <a:solidFill>
                  <a:schemeClr val="accent3"/>
                </a:solidFill>
              </a:rPr>
              <a:t>Plant Assets, Natural Resources, and Intangible Assets</a:t>
            </a:r>
          </a:p>
        </p:txBody>
      </p:sp>
      <p:sp>
        <p:nvSpPr>
          <p:cNvPr id="20" name="Content Placeholder 19">
            <a:extLst>
              <a:ext uri="{FF2B5EF4-FFF2-40B4-BE49-F238E27FC236}">
                <a16:creationId xmlns:a16="http://schemas.microsoft.com/office/drawing/2014/main" id="{24B2E272-E59A-4FB8-8035-4B6B789B647E}"/>
              </a:ext>
            </a:extLst>
          </p:cNvPr>
          <p:cNvSpPr>
            <a:spLocks noGrp="1"/>
          </p:cNvSpPr>
          <p:nvPr>
            <p:ph sz="quarter" idx="28"/>
          </p:nvPr>
        </p:nvSpPr>
        <p:spPr>
          <a:xfrm>
            <a:off x="897359" y="5883242"/>
            <a:ext cx="7349282" cy="277812"/>
          </a:xfrm>
        </p:spPr>
        <p:txBody>
          <a:bodyPr/>
          <a:lstStyle/>
          <a:p>
            <a:pPr algn="l"/>
            <a:r>
              <a:rPr lang="en-US" dirty="0">
                <a:solidFill>
                  <a:schemeClr val="bg1"/>
                </a:solidFill>
              </a:rPr>
              <a:t>This slide deck contains animations. Please disable animations if they cause issues with your device.</a:t>
            </a:r>
          </a:p>
        </p:txBody>
      </p:sp>
      <p:sp>
        <p:nvSpPr>
          <p:cNvPr id="8" name="TextBox 7">
            <a:extLst>
              <a:ext uri="{FF2B5EF4-FFF2-40B4-BE49-F238E27FC236}">
                <a16:creationId xmlns:a16="http://schemas.microsoft.com/office/drawing/2014/main" id="{065FB038-875E-A619-C8A6-856201F3C879}"/>
              </a:ext>
            </a:extLst>
          </p:cNvPr>
          <p:cNvSpPr txBox="1"/>
          <p:nvPr/>
        </p:nvSpPr>
        <p:spPr>
          <a:xfrm>
            <a:off x="2301498" y="6477000"/>
            <a:ext cx="44958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chemeClr val="accent6">
                    <a:lumMod val="75000"/>
                  </a:schemeClr>
                </a:solidFill>
                <a:effectLst/>
                <a:latin typeface="Calibri" panose="020F0502020204030204" pitchFamily="34" charset="0"/>
              </a:rPr>
              <a:t>Copyright © John Wiley &amp; Sons, Inc.</a:t>
            </a:r>
            <a:endParaRPr lang="en-US" sz="1400" dirty="0">
              <a:solidFill>
                <a:schemeClr val="accent6">
                  <a:lumMod val="75000"/>
                </a:schemeClr>
              </a:solidFill>
            </a:endParaRPr>
          </a:p>
        </p:txBody>
      </p:sp>
    </p:spTree>
    <p:extLst>
      <p:ext uri="{BB962C8B-B14F-4D97-AF65-F5344CB8AC3E}">
        <p14:creationId xmlns:p14="http://schemas.microsoft.com/office/powerpoint/2010/main" val="16780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lstStyle/>
          <a:p>
            <a:r>
              <a:rPr lang="en-US" dirty="0"/>
              <a:t>Land Example</a:t>
            </a:r>
            <a:endParaRPr lang="en-IN" dirty="0"/>
          </a:p>
        </p:txBody>
      </p:sp>
      <p:sp>
        <p:nvSpPr>
          <p:cNvPr id="3" name="Content Placeholder 2">
            <a:extLst>
              <a:ext uri="{FF2B5EF4-FFF2-40B4-BE49-F238E27FC236}">
                <a16:creationId xmlns:a16="http://schemas.microsoft.com/office/drawing/2014/main" id="{1EC7B52C-5F91-3AD3-BA88-9B05F5FE5449}"/>
              </a:ext>
            </a:extLst>
          </p:cNvPr>
          <p:cNvSpPr>
            <a:spLocks noGrp="1"/>
          </p:cNvSpPr>
          <p:nvPr>
            <p:ph sz="quarter" idx="12"/>
          </p:nvPr>
        </p:nvSpPr>
        <p:spPr/>
        <p:txBody>
          <a:bodyPr>
            <a:normAutofit/>
          </a:bodyPr>
          <a:lstStyle/>
          <a:p>
            <a:pPr marL="0" indent="0">
              <a:buNone/>
            </a:pPr>
            <a:r>
              <a:rPr lang="en-US" sz="2400" b="1" dirty="0"/>
              <a:t>Illustration: </a:t>
            </a:r>
            <a:r>
              <a:rPr lang="en-US" sz="2400" dirty="0"/>
              <a:t>Lew Ltd. acquires real estate at a cash cost of HK$2,000,000. The property contains an old warehouse that is razed at a net cost of HK$60,000 (HK$75,000 in costs less HK$15,000 proceeds from salvaged materials). Additional expenditures are the attorney’s fee, HK$10,000, and the real estate broker’s commission, HK$80,000. Determine the amount to be reported as the cost of the land.</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98431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68412-E6F3-17DC-3F9A-A49CA8F2C87D}"/>
              </a:ext>
            </a:extLst>
          </p:cNvPr>
          <p:cNvSpPr>
            <a:spLocks noGrp="1"/>
          </p:cNvSpPr>
          <p:nvPr>
            <p:ph type="title"/>
          </p:nvPr>
        </p:nvSpPr>
        <p:spPr/>
        <p:txBody>
          <a:bodyPr/>
          <a:lstStyle/>
          <a:p>
            <a:r>
              <a:rPr lang="en-IN" dirty="0"/>
              <a:t>Land Example – Solution</a:t>
            </a:r>
          </a:p>
        </p:txBody>
      </p:sp>
      <p:sp>
        <p:nvSpPr>
          <p:cNvPr id="6" name="Content Placeholder 5">
            <a:extLst>
              <a:ext uri="{FF2B5EF4-FFF2-40B4-BE49-F238E27FC236}">
                <a16:creationId xmlns:a16="http://schemas.microsoft.com/office/drawing/2014/main" id="{B5879C5B-9F62-61E9-FFF1-98F166523F44}"/>
              </a:ext>
            </a:extLst>
          </p:cNvPr>
          <p:cNvSpPr>
            <a:spLocks noGrp="1"/>
          </p:cNvSpPr>
          <p:nvPr>
            <p:ph sz="quarter" idx="12"/>
          </p:nvPr>
        </p:nvSpPr>
        <p:spPr>
          <a:xfrm>
            <a:off x="513862" y="1404817"/>
            <a:ext cx="8115301" cy="935260"/>
          </a:xfrm>
        </p:spPr>
        <p:txBody>
          <a:bodyPr>
            <a:normAutofit/>
          </a:bodyPr>
          <a:lstStyle/>
          <a:p>
            <a:pPr marL="0" indent="0">
              <a:buNone/>
            </a:pPr>
            <a:r>
              <a:rPr lang="en-US" sz="2600" b="1" dirty="0"/>
              <a:t>Required: </a:t>
            </a:r>
            <a:r>
              <a:rPr lang="en-US" sz="2600" dirty="0"/>
              <a:t>Determine amount to be reported as the cost of the land.</a:t>
            </a:r>
          </a:p>
        </p:txBody>
      </p:sp>
      <p:graphicFrame>
        <p:nvGraphicFramePr>
          <p:cNvPr id="17" name="Table 17">
            <a:extLst>
              <a:ext uri="{FF2B5EF4-FFF2-40B4-BE49-F238E27FC236}">
                <a16:creationId xmlns:a16="http://schemas.microsoft.com/office/drawing/2014/main" id="{8425D31B-C257-281C-F344-3E87CD8321DE}"/>
              </a:ext>
            </a:extLst>
          </p:cNvPr>
          <p:cNvGraphicFramePr>
            <a:graphicFrameLocks noGrp="1"/>
          </p:cNvGraphicFramePr>
          <p:nvPr>
            <p:ph type="tbl" sz="quarter" idx="19"/>
            <p:extLst>
              <p:ext uri="{D42A27DB-BD31-4B8C-83A1-F6EECF244321}">
                <p14:modId xmlns:p14="http://schemas.microsoft.com/office/powerpoint/2010/main" val="1350516546"/>
              </p:ext>
            </p:extLst>
          </p:nvPr>
        </p:nvGraphicFramePr>
        <p:xfrm>
          <a:off x="655406" y="2337007"/>
          <a:ext cx="7696504" cy="2194560"/>
        </p:xfrm>
        <a:graphic>
          <a:graphicData uri="http://schemas.openxmlformats.org/drawingml/2006/table">
            <a:tbl>
              <a:tblPr firstRow="1" bandRow="1">
                <a:tableStyleId>{2D5ABB26-0587-4C30-8999-92F81FD0307C}</a:tableStyleId>
              </a:tblPr>
              <a:tblGrid>
                <a:gridCol w="6128499">
                  <a:extLst>
                    <a:ext uri="{9D8B030D-6E8A-4147-A177-3AD203B41FA5}">
                      <a16:colId xmlns:a16="http://schemas.microsoft.com/office/drawing/2014/main" val="2331634083"/>
                    </a:ext>
                  </a:extLst>
                </a:gridCol>
                <a:gridCol w="1568005">
                  <a:extLst>
                    <a:ext uri="{9D8B030D-6E8A-4147-A177-3AD203B41FA5}">
                      <a16:colId xmlns:a16="http://schemas.microsoft.com/office/drawing/2014/main" val="3594254552"/>
                    </a:ext>
                  </a:extLst>
                </a:gridCol>
              </a:tblGrid>
              <a:tr h="136516">
                <a:tc>
                  <a:txBody>
                    <a:bodyPr/>
                    <a:lstStyle/>
                    <a:p>
                      <a:pPr algn="ctr"/>
                      <a:r>
                        <a:rPr lang="en-IN" sz="1800" b="1" u="sng" dirty="0"/>
                        <a:t>Land</a:t>
                      </a:r>
                    </a:p>
                  </a:txBody>
                  <a:tcPr marL="100584" marR="100584" anchor="ctr"/>
                </a:tc>
                <a:tc>
                  <a:txBody>
                    <a:bodyPr/>
                    <a:lstStyle/>
                    <a:p>
                      <a:endParaRPr lang="en-IN" sz="1800" dirty="0"/>
                    </a:p>
                  </a:txBody>
                  <a:tcPr marL="100584" marR="100584" anchor="ctr"/>
                </a:tc>
                <a:extLst>
                  <a:ext uri="{0D108BD9-81ED-4DB2-BD59-A6C34878D82A}">
                    <a16:rowId xmlns:a16="http://schemas.microsoft.com/office/drawing/2014/main" val="428659310"/>
                  </a:ext>
                </a:extLst>
              </a:tr>
              <a:tr h="136516">
                <a:tc>
                  <a:txBody>
                    <a:bodyPr/>
                    <a:lstStyle/>
                    <a:p>
                      <a:r>
                        <a:rPr lang="en-IN" sz="1800" dirty="0"/>
                        <a:t>Cash price of property</a:t>
                      </a:r>
                    </a:p>
                  </a:txBody>
                  <a:tcPr marL="100584" marR="100584" anchor="ctr"/>
                </a:tc>
                <a:tc>
                  <a:txBody>
                    <a:bodyPr/>
                    <a:lstStyle/>
                    <a:p>
                      <a:pPr algn="r"/>
                      <a:r>
                        <a:rPr lang="en-IN" sz="1800" dirty="0"/>
                        <a:t>HK$2,000,000</a:t>
                      </a:r>
                    </a:p>
                  </a:txBody>
                  <a:tcPr marL="100584" marR="100584" anchor="ctr"/>
                </a:tc>
                <a:extLst>
                  <a:ext uri="{0D108BD9-81ED-4DB2-BD59-A6C34878D82A}">
                    <a16:rowId xmlns:a16="http://schemas.microsoft.com/office/drawing/2014/main" val="4247225109"/>
                  </a:ext>
                </a:extLst>
              </a:tr>
              <a:tr h="136516">
                <a:tc>
                  <a:txBody>
                    <a:bodyPr/>
                    <a:lstStyle/>
                    <a:p>
                      <a:r>
                        <a:rPr lang="en-IN" sz="1800" dirty="0"/>
                        <a:t>Net removal cost of warehouse (HK$75,000 − HK$15,000)</a:t>
                      </a:r>
                    </a:p>
                  </a:txBody>
                  <a:tcPr marL="100584" marR="100584" anchor="ctr"/>
                </a:tc>
                <a:tc>
                  <a:txBody>
                    <a:bodyPr/>
                    <a:lstStyle/>
                    <a:p>
                      <a:pPr algn="r"/>
                      <a:r>
                        <a:rPr lang="en-IN" sz="1800" dirty="0"/>
                        <a:t>60,000</a:t>
                      </a:r>
                    </a:p>
                  </a:txBody>
                  <a:tcPr marL="100584" marR="100584" anchor="ctr"/>
                </a:tc>
                <a:extLst>
                  <a:ext uri="{0D108BD9-81ED-4DB2-BD59-A6C34878D82A}">
                    <a16:rowId xmlns:a16="http://schemas.microsoft.com/office/drawing/2014/main" val="2463708702"/>
                  </a:ext>
                </a:extLst>
              </a:tr>
              <a:tr h="136516">
                <a:tc>
                  <a:txBody>
                    <a:bodyPr/>
                    <a:lstStyle/>
                    <a:p>
                      <a:r>
                        <a:rPr lang="en-IN" sz="1800" dirty="0"/>
                        <a:t>Attorney’s fee</a:t>
                      </a:r>
                    </a:p>
                  </a:txBody>
                  <a:tcPr marL="100584" marR="100584" anchor="ctr"/>
                </a:tc>
                <a:tc>
                  <a:txBody>
                    <a:bodyPr/>
                    <a:lstStyle/>
                    <a:p>
                      <a:pPr algn="r"/>
                      <a:r>
                        <a:rPr lang="en-IN" sz="1800" dirty="0"/>
                        <a:t>10,000</a:t>
                      </a:r>
                    </a:p>
                  </a:txBody>
                  <a:tcPr marL="100584" marR="100584" anchor="ctr"/>
                </a:tc>
                <a:extLst>
                  <a:ext uri="{0D108BD9-81ED-4DB2-BD59-A6C34878D82A}">
                    <a16:rowId xmlns:a16="http://schemas.microsoft.com/office/drawing/2014/main" val="4056925892"/>
                  </a:ext>
                </a:extLst>
              </a:tr>
              <a:tr h="136516">
                <a:tc>
                  <a:txBody>
                    <a:bodyPr/>
                    <a:lstStyle/>
                    <a:p>
                      <a:r>
                        <a:rPr lang="en-IN" sz="1800" dirty="0"/>
                        <a:t>Real estate broker’s commission</a:t>
                      </a:r>
                    </a:p>
                  </a:txBody>
                  <a:tcPr marL="100584" marR="100584" anchor="ctr"/>
                </a:tc>
                <a:tc>
                  <a:txBody>
                    <a:bodyPr/>
                    <a:lstStyle/>
                    <a:p>
                      <a:pPr algn="r"/>
                      <a:r>
                        <a:rPr lang="en-IN" sz="1800" u="none" baseline="0" dirty="0"/>
                        <a:t>80,000</a:t>
                      </a:r>
                    </a:p>
                  </a:txBody>
                  <a:tcPr marL="100584" marR="100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555099"/>
                  </a:ext>
                </a:extLst>
              </a:tr>
              <a:tr h="136516">
                <a:tc>
                  <a:txBody>
                    <a:bodyPr/>
                    <a:lstStyle/>
                    <a:p>
                      <a:r>
                        <a:rPr lang="en-IN" sz="1800" b="1" dirty="0">
                          <a:solidFill>
                            <a:schemeClr val="accent2"/>
                          </a:solidFill>
                        </a:rPr>
                        <a:t>Cost of land</a:t>
                      </a:r>
                    </a:p>
                  </a:txBody>
                  <a:tcPr marL="100584" marR="100584" anchor="ctr"/>
                </a:tc>
                <a:tc>
                  <a:txBody>
                    <a:bodyPr/>
                    <a:lstStyle/>
                    <a:p>
                      <a:pPr algn="r"/>
                      <a:r>
                        <a:rPr lang="en-IN" sz="1800" b="1" u="dbl" baseline="0" dirty="0">
                          <a:solidFill>
                            <a:schemeClr val="accent2"/>
                          </a:solidFill>
                        </a:rPr>
                        <a:t>HK$2,150,000</a:t>
                      </a:r>
                    </a:p>
                  </a:txBody>
                  <a:tcPr marL="100584" marR="100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83969926"/>
                  </a:ext>
                </a:extLst>
              </a:tr>
            </a:tbl>
          </a:graphicData>
        </a:graphic>
      </p:graphicFrame>
      <p:sp>
        <p:nvSpPr>
          <p:cNvPr id="9" name="Content Placeholder 8">
            <a:extLst>
              <a:ext uri="{FF2B5EF4-FFF2-40B4-BE49-F238E27FC236}">
                <a16:creationId xmlns:a16="http://schemas.microsoft.com/office/drawing/2014/main" id="{07CD8870-84BF-B880-0848-FB8314928C92}"/>
              </a:ext>
            </a:extLst>
          </p:cNvPr>
          <p:cNvSpPr>
            <a:spLocks noGrp="1"/>
          </p:cNvSpPr>
          <p:nvPr>
            <p:ph sz="quarter" idx="18"/>
          </p:nvPr>
        </p:nvSpPr>
        <p:spPr>
          <a:xfrm>
            <a:off x="592138" y="4603703"/>
            <a:ext cx="8037512" cy="849312"/>
          </a:xfrm>
        </p:spPr>
        <p:txBody>
          <a:bodyPr>
            <a:normAutofit lnSpcReduction="10000"/>
          </a:bodyPr>
          <a:lstStyle/>
          <a:p>
            <a:pPr marL="0" indent="0">
              <a:buNone/>
            </a:pPr>
            <a:r>
              <a:rPr lang="en-CA" sz="2000" b="1" dirty="0"/>
              <a:t>Illustration 9.2: </a:t>
            </a:r>
            <a:r>
              <a:rPr lang="en-CA" sz="2000" dirty="0"/>
              <a:t>Computation of cost of land</a:t>
            </a:r>
          </a:p>
          <a:p>
            <a:pPr marL="0" indent="0">
              <a:buNone/>
            </a:pPr>
            <a:r>
              <a:rPr lang="en-US" sz="2600" dirty="0">
                <a:latin typeface="Calibri" panose="020F0502020204030204" pitchFamily="34" charset="0"/>
                <a:cs typeface="Calibri" panose="020F0502020204030204" pitchFamily="34" charset="0"/>
              </a:rPr>
              <a:t>Lew makes the following entry:</a:t>
            </a:r>
          </a:p>
        </p:txBody>
      </p:sp>
      <p:sp>
        <p:nvSpPr>
          <p:cNvPr id="4" name="Content Placeholder 5">
            <a:extLst>
              <a:ext uri="{FF2B5EF4-FFF2-40B4-BE49-F238E27FC236}">
                <a16:creationId xmlns:a16="http://schemas.microsoft.com/office/drawing/2014/main" id="{65D70883-F7F6-FDF2-6274-83F925F43886}"/>
              </a:ext>
            </a:extLst>
          </p:cNvPr>
          <p:cNvSpPr>
            <a:spLocks noGrp="1"/>
          </p:cNvSpPr>
          <p:nvPr>
            <p:ph sz="quarter" idx="20"/>
          </p:nvPr>
        </p:nvSpPr>
        <p:spPr>
          <a:xfrm>
            <a:off x="667963" y="5383516"/>
            <a:ext cx="7808075" cy="1004323"/>
          </a:xfrm>
          <a:ln>
            <a:noFill/>
          </a:ln>
        </p:spPr>
        <p:txBody>
          <a:bodyPr anchor="ctr" anchorCtr="0">
            <a:normAutofit lnSpcReduction="10000"/>
          </a:bodyPr>
          <a:lstStyle/>
          <a:p>
            <a:pPr marL="0" indent="0">
              <a:lnSpc>
                <a:spcPct val="100000"/>
              </a:lnSpc>
              <a:spcBef>
                <a:spcPts val="1200"/>
              </a:spcBef>
              <a:buNone/>
            </a:pPr>
            <a:r>
              <a:rPr lang="en-US" sz="2600" dirty="0"/>
              <a:t>Land						2,150,000</a:t>
            </a:r>
          </a:p>
          <a:p>
            <a:pPr marL="0" indent="717550">
              <a:lnSpc>
                <a:spcPct val="100000"/>
              </a:lnSpc>
              <a:spcBef>
                <a:spcPts val="1200"/>
              </a:spcBef>
              <a:buNone/>
            </a:pPr>
            <a:r>
              <a:rPr lang="en-US" sz="2600" dirty="0"/>
              <a:t>Cash							</a:t>
            </a:r>
            <a:r>
              <a:rPr lang="en-US" sz="2600" dirty="0">
                <a:cs typeface="Calibri" panose="020F0502020204030204" pitchFamily="34" charset="0"/>
              </a:rPr>
              <a:t>2,150,000</a:t>
            </a:r>
          </a:p>
        </p:txBody>
      </p:sp>
      <p:sp>
        <p:nvSpPr>
          <p:cNvPr id="10" name="Content Placeholder 5">
            <a:extLst>
              <a:ext uri="{FF2B5EF4-FFF2-40B4-BE49-F238E27FC236}">
                <a16:creationId xmlns:a16="http://schemas.microsoft.com/office/drawing/2014/main" id="{51ABD295-4AE8-9292-F412-10BFA96E56B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78458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noAutofit/>
          </a:bodyPr>
          <a:lstStyle/>
          <a:p>
            <a:r>
              <a:rPr lang="en-US" dirty="0"/>
              <a:t>The Cost of Plant Assets – Land Improvements</a:t>
            </a:r>
            <a:endParaRPr lang="en-IN" dirty="0"/>
          </a:p>
        </p:txBody>
      </p:sp>
      <p:sp>
        <p:nvSpPr>
          <p:cNvPr id="3" name="Content Placeholder 2">
            <a:extLst>
              <a:ext uri="{FF2B5EF4-FFF2-40B4-BE49-F238E27FC236}">
                <a16:creationId xmlns:a16="http://schemas.microsoft.com/office/drawing/2014/main" id="{C0EFE003-DC1F-1F39-4FE7-E0CDFF926545}"/>
              </a:ext>
            </a:extLst>
          </p:cNvPr>
          <p:cNvSpPr>
            <a:spLocks noGrp="1"/>
          </p:cNvSpPr>
          <p:nvPr>
            <p:ph sz="quarter" idx="12"/>
          </p:nvPr>
        </p:nvSpPr>
        <p:spPr>
          <a:xfrm>
            <a:off x="513862" y="1647731"/>
            <a:ext cx="8115301" cy="4737685"/>
          </a:xfrm>
        </p:spPr>
        <p:txBody>
          <a:bodyPr/>
          <a:lstStyle/>
          <a:p>
            <a:pPr marL="0" indent="0">
              <a:buNone/>
            </a:pPr>
            <a:r>
              <a:rPr lang="en-US" b="1" dirty="0">
                <a:solidFill>
                  <a:srgbClr val="FF0000"/>
                </a:solidFill>
              </a:rPr>
              <a:t>Cost includes all expenditures necessary</a:t>
            </a:r>
            <a:r>
              <a:rPr lang="en-US" dirty="0">
                <a:solidFill>
                  <a:srgbClr val="FF0000"/>
                </a:solidFill>
              </a:rPr>
              <a:t> </a:t>
            </a:r>
            <a:r>
              <a:rPr lang="en-US" dirty="0"/>
              <a:t>to make the improvements </a:t>
            </a:r>
            <a:r>
              <a:rPr lang="en-US" b="1" dirty="0">
                <a:solidFill>
                  <a:srgbClr val="FF0000"/>
                </a:solidFill>
              </a:rPr>
              <a:t>ready for their intended use</a:t>
            </a:r>
            <a:r>
              <a:rPr lang="en-US" b="1" dirty="0"/>
              <a:t>.</a:t>
            </a:r>
          </a:p>
          <a:p>
            <a:r>
              <a:rPr lang="en-US" b="1" dirty="0"/>
              <a:t>Examples:</a:t>
            </a:r>
            <a:r>
              <a:rPr lang="en-US" dirty="0"/>
              <a:t> driveways, parking lots, fences, landscaping, and underground sprinklers</a:t>
            </a:r>
          </a:p>
          <a:p>
            <a:r>
              <a:rPr lang="en-US" dirty="0">
                <a:solidFill>
                  <a:srgbClr val="FF0000"/>
                </a:solidFill>
              </a:rPr>
              <a:t>Limited useful lives</a:t>
            </a:r>
          </a:p>
          <a:p>
            <a:pPr lvl="1"/>
            <a:r>
              <a:rPr lang="en-US" dirty="0"/>
              <a:t>Note that </a:t>
            </a:r>
            <a:r>
              <a:rPr lang="en-US" dirty="0">
                <a:solidFill>
                  <a:srgbClr val="FF0000"/>
                </a:solidFill>
              </a:rPr>
              <a:t>land has unlimited useful life</a:t>
            </a:r>
            <a:r>
              <a:rPr lang="en-US" dirty="0"/>
              <a:t>. Land improvements do not. </a:t>
            </a:r>
          </a:p>
          <a:p>
            <a:r>
              <a:rPr lang="en-US" dirty="0">
                <a:solidFill>
                  <a:srgbClr val="FF0000"/>
                </a:solidFill>
              </a:rPr>
              <a:t>Expense</a:t>
            </a:r>
            <a:r>
              <a:rPr lang="en-US" dirty="0"/>
              <a:t> (depreciate) </a:t>
            </a:r>
            <a:r>
              <a:rPr lang="en-US" dirty="0">
                <a:solidFill>
                  <a:srgbClr val="FF0000"/>
                </a:solidFill>
              </a:rPr>
              <a:t>cost of land improvements </a:t>
            </a:r>
            <a:r>
              <a:rPr lang="en-US" dirty="0"/>
              <a:t>over their useful lives</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76844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normAutofit/>
          </a:bodyPr>
          <a:lstStyle/>
          <a:p>
            <a:r>
              <a:rPr lang="en-US" dirty="0"/>
              <a:t>The Cost of Plant Assets - Buildings</a:t>
            </a:r>
            <a:endParaRPr lang="en-IN" dirty="0"/>
          </a:p>
        </p:txBody>
      </p:sp>
      <p:sp>
        <p:nvSpPr>
          <p:cNvPr id="3" name="Content Placeholder 2">
            <a:extLst>
              <a:ext uri="{FF2B5EF4-FFF2-40B4-BE49-F238E27FC236}">
                <a16:creationId xmlns:a16="http://schemas.microsoft.com/office/drawing/2014/main" id="{C0EFE003-DC1F-1F39-4FE7-E0CDFF926545}"/>
              </a:ext>
            </a:extLst>
          </p:cNvPr>
          <p:cNvSpPr>
            <a:spLocks noGrp="1"/>
          </p:cNvSpPr>
          <p:nvPr>
            <p:ph sz="quarter" idx="12"/>
          </p:nvPr>
        </p:nvSpPr>
        <p:spPr/>
        <p:txBody>
          <a:bodyPr/>
          <a:lstStyle/>
          <a:p>
            <a:pPr marL="0" indent="0">
              <a:buNone/>
            </a:pPr>
            <a:r>
              <a:rPr lang="en-US" b="1" dirty="0">
                <a:solidFill>
                  <a:srgbClr val="FF0000"/>
                </a:solidFill>
              </a:rPr>
              <a:t>Includes all costs </a:t>
            </a:r>
            <a:r>
              <a:rPr lang="en-US" dirty="0"/>
              <a:t>related directly to purchase</a:t>
            </a:r>
            <a:r>
              <a:rPr lang="en-US" b="1" dirty="0">
                <a:solidFill>
                  <a:srgbClr val="FF0000"/>
                </a:solidFill>
              </a:rPr>
              <a:t> </a:t>
            </a:r>
            <a:r>
              <a:rPr lang="en-US" b="1" dirty="0"/>
              <a:t>Purchase costs:</a:t>
            </a:r>
          </a:p>
          <a:p>
            <a:r>
              <a:rPr lang="en-US" dirty="0"/>
              <a:t>Purchase price, closing costs (attorney’s fees, title insurance, etc.) and real estate broker’s commission</a:t>
            </a:r>
          </a:p>
          <a:p>
            <a:r>
              <a:rPr lang="en-US" dirty="0"/>
              <a:t>Remodeling and replacing or repairing the roof, floors, electrical wiring, and plumbing</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91336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normAutofit/>
          </a:bodyPr>
          <a:lstStyle/>
          <a:p>
            <a:r>
              <a:rPr lang="en-US" dirty="0"/>
              <a:t>Building Construction Costs</a:t>
            </a:r>
            <a:endParaRPr lang="en-IN" dirty="0"/>
          </a:p>
        </p:txBody>
      </p:sp>
      <p:sp>
        <p:nvSpPr>
          <p:cNvPr id="3" name="Content Placeholder 2">
            <a:extLst>
              <a:ext uri="{FF2B5EF4-FFF2-40B4-BE49-F238E27FC236}">
                <a16:creationId xmlns:a16="http://schemas.microsoft.com/office/drawing/2014/main" id="{C0EFE003-DC1F-1F39-4FE7-E0CDFF926545}"/>
              </a:ext>
            </a:extLst>
          </p:cNvPr>
          <p:cNvSpPr>
            <a:spLocks noGrp="1"/>
          </p:cNvSpPr>
          <p:nvPr>
            <p:ph sz="quarter" idx="12"/>
          </p:nvPr>
        </p:nvSpPr>
        <p:spPr/>
        <p:txBody>
          <a:bodyPr/>
          <a:lstStyle/>
          <a:p>
            <a:pPr marL="0" indent="0">
              <a:buNone/>
            </a:pPr>
            <a:r>
              <a:rPr lang="en-US" b="1" dirty="0">
                <a:solidFill>
                  <a:srgbClr val="FF0000"/>
                </a:solidFill>
              </a:rPr>
              <a:t>Includes all costs </a:t>
            </a:r>
            <a:r>
              <a:rPr lang="en-US" dirty="0"/>
              <a:t>related directly to construction.</a:t>
            </a:r>
          </a:p>
          <a:p>
            <a:r>
              <a:rPr lang="en-US" dirty="0"/>
              <a:t>Contract price </a:t>
            </a:r>
          </a:p>
          <a:p>
            <a:r>
              <a:rPr lang="en-US" dirty="0"/>
              <a:t>Payments for architects’ fees</a:t>
            </a:r>
          </a:p>
          <a:p>
            <a:r>
              <a:rPr lang="en-US" dirty="0"/>
              <a:t>Building permits</a:t>
            </a:r>
          </a:p>
          <a:p>
            <a:r>
              <a:rPr lang="en-US" dirty="0"/>
              <a:t>Excavation costs</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3421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normAutofit/>
          </a:bodyPr>
          <a:lstStyle/>
          <a:p>
            <a:r>
              <a:rPr lang="en-US" dirty="0"/>
              <a:t>The Cost of Plant Assets - Equipment</a:t>
            </a:r>
            <a:endParaRPr lang="en-IN" dirty="0"/>
          </a:p>
        </p:txBody>
      </p:sp>
      <p:sp>
        <p:nvSpPr>
          <p:cNvPr id="3" name="Content Placeholder 2">
            <a:extLst>
              <a:ext uri="{FF2B5EF4-FFF2-40B4-BE49-F238E27FC236}">
                <a16:creationId xmlns:a16="http://schemas.microsoft.com/office/drawing/2014/main" id="{C0EFE003-DC1F-1F39-4FE7-E0CDFF926545}"/>
              </a:ext>
            </a:extLst>
          </p:cNvPr>
          <p:cNvSpPr>
            <a:spLocks noGrp="1"/>
          </p:cNvSpPr>
          <p:nvPr>
            <p:ph sz="quarter" idx="12"/>
          </p:nvPr>
        </p:nvSpPr>
        <p:spPr/>
        <p:txBody>
          <a:bodyPr/>
          <a:lstStyle/>
          <a:p>
            <a:pPr marL="0" indent="0">
              <a:buNone/>
            </a:pPr>
            <a:r>
              <a:rPr lang="en-US" b="1" dirty="0">
                <a:solidFill>
                  <a:srgbClr val="FF0000"/>
                </a:solidFill>
              </a:rPr>
              <a:t>Include all costs </a:t>
            </a:r>
            <a:r>
              <a:rPr lang="en-US" dirty="0"/>
              <a:t>incurred in acquiring the equipment and</a:t>
            </a:r>
            <a:r>
              <a:rPr lang="en-US" b="1" dirty="0"/>
              <a:t> </a:t>
            </a:r>
            <a:r>
              <a:rPr lang="en-US" b="1" dirty="0">
                <a:solidFill>
                  <a:srgbClr val="FF0000"/>
                </a:solidFill>
              </a:rPr>
              <a:t>preparing it for use</a:t>
            </a:r>
            <a:r>
              <a:rPr lang="en-US" b="1" dirty="0"/>
              <a:t>.</a:t>
            </a:r>
          </a:p>
          <a:p>
            <a:pPr marL="0" indent="0">
              <a:buNone/>
            </a:pPr>
            <a:r>
              <a:rPr lang="en-US" dirty="0"/>
              <a:t>Costs typically include:</a:t>
            </a:r>
          </a:p>
          <a:p>
            <a:r>
              <a:rPr lang="en-US" dirty="0"/>
              <a:t>Cash purchase price</a:t>
            </a:r>
          </a:p>
          <a:p>
            <a:r>
              <a:rPr lang="en-US" dirty="0"/>
              <a:t>Sales taxes</a:t>
            </a:r>
          </a:p>
          <a:p>
            <a:r>
              <a:rPr lang="en-US" dirty="0"/>
              <a:t>Freight charges (if paid by the purchaser … FOB shipping point)</a:t>
            </a:r>
          </a:p>
          <a:p>
            <a:r>
              <a:rPr lang="en-US" dirty="0"/>
              <a:t>Insurance during transit paid by purchaser</a:t>
            </a:r>
          </a:p>
          <a:p>
            <a:r>
              <a:rPr lang="en-US" dirty="0"/>
              <a:t>Assembling, installing, and testing costs</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80735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68412-E6F3-17DC-3F9A-A49CA8F2C87D}"/>
              </a:ext>
            </a:extLst>
          </p:cNvPr>
          <p:cNvSpPr>
            <a:spLocks noGrp="1"/>
          </p:cNvSpPr>
          <p:nvPr>
            <p:ph type="title"/>
          </p:nvPr>
        </p:nvSpPr>
        <p:spPr>
          <a:xfrm>
            <a:off x="514353" y="460254"/>
            <a:ext cx="8115301" cy="1205583"/>
          </a:xfrm>
        </p:spPr>
        <p:txBody>
          <a:bodyPr>
            <a:normAutofit/>
          </a:bodyPr>
          <a:lstStyle/>
          <a:p>
            <a:r>
              <a:rPr lang="en-US" dirty="0"/>
              <a:t>Cost of Factory Machinery Example - Cost</a:t>
            </a:r>
            <a:endParaRPr lang="en-IN" dirty="0"/>
          </a:p>
        </p:txBody>
      </p:sp>
      <p:sp>
        <p:nvSpPr>
          <p:cNvPr id="6" name="Content Placeholder 5">
            <a:extLst>
              <a:ext uri="{FF2B5EF4-FFF2-40B4-BE49-F238E27FC236}">
                <a16:creationId xmlns:a16="http://schemas.microsoft.com/office/drawing/2014/main" id="{B5879C5B-9F62-61E9-FFF1-98F166523F44}"/>
              </a:ext>
            </a:extLst>
          </p:cNvPr>
          <p:cNvSpPr>
            <a:spLocks noGrp="1"/>
          </p:cNvSpPr>
          <p:nvPr>
            <p:ph sz="quarter" idx="12"/>
          </p:nvPr>
        </p:nvSpPr>
        <p:spPr>
          <a:xfrm>
            <a:off x="513862" y="1695667"/>
            <a:ext cx="8115301" cy="1570147"/>
          </a:xfrm>
        </p:spPr>
        <p:txBody>
          <a:bodyPr>
            <a:normAutofit fontScale="92500"/>
          </a:bodyPr>
          <a:lstStyle/>
          <a:p>
            <a:pPr marL="0" indent="0">
              <a:buNone/>
            </a:pPr>
            <a:r>
              <a:rPr lang="en-US" sz="2600" b="1" dirty="0"/>
              <a:t>Illustration: </a:t>
            </a:r>
            <a:r>
              <a:rPr lang="en-US" sz="2600" dirty="0"/>
              <a:t>Assume Zhang Ltd. purchases factory machinery at a cash price of HK$500,000. Related expenditures are for sales taxes HK$30,000, insurance during shipping HK$5,000, and installation and testing HK$10,000.</a:t>
            </a:r>
          </a:p>
        </p:txBody>
      </p:sp>
      <p:graphicFrame>
        <p:nvGraphicFramePr>
          <p:cNvPr id="17" name="Table 17">
            <a:extLst>
              <a:ext uri="{FF2B5EF4-FFF2-40B4-BE49-F238E27FC236}">
                <a16:creationId xmlns:a16="http://schemas.microsoft.com/office/drawing/2014/main" id="{8425D31B-C257-281C-F344-3E87CD8321DE}"/>
              </a:ext>
            </a:extLst>
          </p:cNvPr>
          <p:cNvGraphicFramePr>
            <a:graphicFrameLocks noGrp="1"/>
          </p:cNvGraphicFramePr>
          <p:nvPr>
            <p:ph type="tbl" sz="quarter" idx="19"/>
            <p:extLst>
              <p:ext uri="{D42A27DB-BD31-4B8C-83A1-F6EECF244321}">
                <p14:modId xmlns:p14="http://schemas.microsoft.com/office/powerpoint/2010/main" val="4182659278"/>
              </p:ext>
            </p:extLst>
          </p:nvPr>
        </p:nvGraphicFramePr>
        <p:xfrm>
          <a:off x="1756146" y="3443582"/>
          <a:ext cx="5631708" cy="2194560"/>
        </p:xfrm>
        <a:graphic>
          <a:graphicData uri="http://schemas.openxmlformats.org/drawingml/2006/table">
            <a:tbl>
              <a:tblPr firstRow="1" bandRow="1">
                <a:tableStyleId>{2D5ABB26-0587-4C30-8999-92F81FD0307C}</a:tableStyleId>
              </a:tblPr>
              <a:tblGrid>
                <a:gridCol w="3914295">
                  <a:extLst>
                    <a:ext uri="{9D8B030D-6E8A-4147-A177-3AD203B41FA5}">
                      <a16:colId xmlns:a16="http://schemas.microsoft.com/office/drawing/2014/main" val="2331634083"/>
                    </a:ext>
                  </a:extLst>
                </a:gridCol>
                <a:gridCol w="1717413">
                  <a:extLst>
                    <a:ext uri="{9D8B030D-6E8A-4147-A177-3AD203B41FA5}">
                      <a16:colId xmlns:a16="http://schemas.microsoft.com/office/drawing/2014/main" val="3594254552"/>
                    </a:ext>
                  </a:extLst>
                </a:gridCol>
              </a:tblGrid>
              <a:tr h="255112">
                <a:tc>
                  <a:txBody>
                    <a:bodyPr/>
                    <a:lstStyle/>
                    <a:p>
                      <a:pPr marL="0" indent="361950" algn="ctr"/>
                      <a:r>
                        <a:rPr lang="en-IN" sz="1800" b="1" u="sng" dirty="0"/>
                        <a:t>Factory Machinery</a:t>
                      </a:r>
                    </a:p>
                  </a:txBody>
                  <a:tcPr marL="110642" marR="110642" anchor="ctr"/>
                </a:tc>
                <a:tc>
                  <a:txBody>
                    <a:bodyPr/>
                    <a:lstStyle/>
                    <a:p>
                      <a:endParaRPr lang="en-IN" sz="1800" dirty="0"/>
                    </a:p>
                  </a:txBody>
                  <a:tcPr marL="110642" marR="110642" anchor="ctr"/>
                </a:tc>
                <a:extLst>
                  <a:ext uri="{0D108BD9-81ED-4DB2-BD59-A6C34878D82A}">
                    <a16:rowId xmlns:a16="http://schemas.microsoft.com/office/drawing/2014/main" val="428659310"/>
                  </a:ext>
                </a:extLst>
              </a:tr>
              <a:tr h="294028">
                <a:tc>
                  <a:txBody>
                    <a:bodyPr/>
                    <a:lstStyle/>
                    <a:p>
                      <a:r>
                        <a:rPr lang="en-IN" sz="1800" dirty="0"/>
                        <a:t>Cash price</a:t>
                      </a:r>
                    </a:p>
                  </a:txBody>
                  <a:tcPr marL="110642" marR="110642" anchor="ctr"/>
                </a:tc>
                <a:tc>
                  <a:txBody>
                    <a:bodyPr/>
                    <a:lstStyle/>
                    <a:p>
                      <a:pPr algn="r"/>
                      <a:r>
                        <a:rPr lang="en-IN" sz="1800" dirty="0"/>
                        <a:t>HK$500,000</a:t>
                      </a:r>
                    </a:p>
                  </a:txBody>
                  <a:tcPr marL="110642" marR="110642" anchor="ctr"/>
                </a:tc>
                <a:extLst>
                  <a:ext uri="{0D108BD9-81ED-4DB2-BD59-A6C34878D82A}">
                    <a16:rowId xmlns:a16="http://schemas.microsoft.com/office/drawing/2014/main" val="4247225109"/>
                  </a:ext>
                </a:extLst>
              </a:tr>
              <a:tr h="294028">
                <a:tc>
                  <a:txBody>
                    <a:bodyPr/>
                    <a:lstStyle/>
                    <a:p>
                      <a:r>
                        <a:rPr lang="en-IN" sz="1800" dirty="0"/>
                        <a:t>Sales taxes</a:t>
                      </a:r>
                    </a:p>
                  </a:txBody>
                  <a:tcPr marL="110642" marR="110642" anchor="ctr"/>
                </a:tc>
                <a:tc>
                  <a:txBody>
                    <a:bodyPr/>
                    <a:lstStyle/>
                    <a:p>
                      <a:pPr algn="r"/>
                      <a:r>
                        <a:rPr lang="en-IN" sz="1800" dirty="0"/>
                        <a:t>30,000</a:t>
                      </a:r>
                    </a:p>
                  </a:txBody>
                  <a:tcPr marL="110642" marR="110642" anchor="ctr"/>
                </a:tc>
                <a:extLst>
                  <a:ext uri="{0D108BD9-81ED-4DB2-BD59-A6C34878D82A}">
                    <a16:rowId xmlns:a16="http://schemas.microsoft.com/office/drawing/2014/main" val="2463708702"/>
                  </a:ext>
                </a:extLst>
              </a:tr>
              <a:tr h="294028">
                <a:tc>
                  <a:txBody>
                    <a:bodyPr/>
                    <a:lstStyle/>
                    <a:p>
                      <a:r>
                        <a:rPr lang="en-IN" sz="1800" dirty="0"/>
                        <a:t>Insurance during shipping</a:t>
                      </a:r>
                    </a:p>
                  </a:txBody>
                  <a:tcPr marL="110642" marR="110642" anchor="ctr"/>
                </a:tc>
                <a:tc>
                  <a:txBody>
                    <a:bodyPr/>
                    <a:lstStyle/>
                    <a:p>
                      <a:pPr algn="r"/>
                      <a:r>
                        <a:rPr lang="en-IN" sz="1800" dirty="0"/>
                        <a:t>5,000</a:t>
                      </a:r>
                    </a:p>
                  </a:txBody>
                  <a:tcPr marL="110642" marR="110642" anchor="ctr"/>
                </a:tc>
                <a:extLst>
                  <a:ext uri="{0D108BD9-81ED-4DB2-BD59-A6C34878D82A}">
                    <a16:rowId xmlns:a16="http://schemas.microsoft.com/office/drawing/2014/main" val="4056925892"/>
                  </a:ext>
                </a:extLst>
              </a:tr>
              <a:tr h="294028">
                <a:tc>
                  <a:txBody>
                    <a:bodyPr/>
                    <a:lstStyle/>
                    <a:p>
                      <a:r>
                        <a:rPr lang="en-IN" sz="1800" dirty="0"/>
                        <a:t>Installation and testing</a:t>
                      </a:r>
                    </a:p>
                  </a:txBody>
                  <a:tcPr marL="110642" marR="110642" anchor="ctr"/>
                </a:tc>
                <a:tc>
                  <a:txBody>
                    <a:bodyPr/>
                    <a:lstStyle/>
                    <a:p>
                      <a:pPr algn="r"/>
                      <a:r>
                        <a:rPr lang="en-IN" sz="1800" u="none" baseline="0" dirty="0"/>
                        <a:t>10,000</a:t>
                      </a:r>
                    </a:p>
                  </a:txBody>
                  <a:tcPr marL="110642" marR="110642"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555099"/>
                  </a:ext>
                </a:extLst>
              </a:tr>
              <a:tr h="294028">
                <a:tc>
                  <a:txBody>
                    <a:bodyPr/>
                    <a:lstStyle/>
                    <a:p>
                      <a:r>
                        <a:rPr lang="en-IN" sz="1800" b="1" dirty="0">
                          <a:solidFill>
                            <a:schemeClr val="accent2"/>
                          </a:solidFill>
                        </a:rPr>
                        <a:t>Cost of factory machinery</a:t>
                      </a:r>
                    </a:p>
                  </a:txBody>
                  <a:tcPr marL="110642" marR="110642" anchor="ctr"/>
                </a:tc>
                <a:tc>
                  <a:txBody>
                    <a:bodyPr/>
                    <a:lstStyle/>
                    <a:p>
                      <a:pPr algn="r"/>
                      <a:r>
                        <a:rPr lang="en-IN" sz="1800" b="1" u="dbl" baseline="0" dirty="0">
                          <a:solidFill>
                            <a:schemeClr val="accent2"/>
                          </a:solidFill>
                        </a:rPr>
                        <a:t>      HK$545,000</a:t>
                      </a:r>
                    </a:p>
                  </a:txBody>
                  <a:tcPr marL="110642" marR="110642"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83969926"/>
                  </a:ext>
                </a:extLst>
              </a:tr>
            </a:tbl>
          </a:graphicData>
        </a:graphic>
      </p:graphicFrame>
      <p:sp>
        <p:nvSpPr>
          <p:cNvPr id="9" name="Content Placeholder 8">
            <a:extLst>
              <a:ext uri="{FF2B5EF4-FFF2-40B4-BE49-F238E27FC236}">
                <a16:creationId xmlns:a16="http://schemas.microsoft.com/office/drawing/2014/main" id="{07CD8870-84BF-B880-0848-FB8314928C92}"/>
              </a:ext>
            </a:extLst>
          </p:cNvPr>
          <p:cNvSpPr>
            <a:spLocks noGrp="1"/>
          </p:cNvSpPr>
          <p:nvPr>
            <p:ph sz="quarter" idx="18"/>
          </p:nvPr>
        </p:nvSpPr>
        <p:spPr>
          <a:xfrm>
            <a:off x="591651" y="5785627"/>
            <a:ext cx="8037512" cy="452423"/>
          </a:xfrm>
        </p:spPr>
        <p:txBody>
          <a:bodyPr>
            <a:normAutofit/>
          </a:bodyPr>
          <a:lstStyle/>
          <a:p>
            <a:pPr marL="0" indent="0">
              <a:buNone/>
            </a:pPr>
            <a:r>
              <a:rPr lang="en-CA" sz="2000" b="1" dirty="0"/>
              <a:t>Illustration 9.3: </a:t>
            </a:r>
            <a:r>
              <a:rPr lang="en-US" sz="2000" dirty="0"/>
              <a:t>Computation of cost of factory machinery</a:t>
            </a:r>
            <a:endParaRPr lang="en-CA" sz="2000" dirty="0"/>
          </a:p>
        </p:txBody>
      </p:sp>
      <p:sp>
        <p:nvSpPr>
          <p:cNvPr id="13" name="Content Placeholder 5">
            <a:extLst>
              <a:ext uri="{FF2B5EF4-FFF2-40B4-BE49-F238E27FC236}">
                <a16:creationId xmlns:a16="http://schemas.microsoft.com/office/drawing/2014/main" id="{ACB13C16-E9CC-8464-4D5F-7EF4AF05C37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05514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68412-E6F3-17DC-3F9A-A49CA8F2C87D}"/>
              </a:ext>
            </a:extLst>
          </p:cNvPr>
          <p:cNvSpPr>
            <a:spLocks noGrp="1"/>
          </p:cNvSpPr>
          <p:nvPr>
            <p:ph type="title"/>
          </p:nvPr>
        </p:nvSpPr>
        <p:spPr/>
        <p:txBody>
          <a:bodyPr>
            <a:normAutofit/>
          </a:bodyPr>
          <a:lstStyle/>
          <a:p>
            <a:r>
              <a:rPr lang="en-US" dirty="0"/>
              <a:t>Cost of Plant Assets Example - Cost</a:t>
            </a:r>
            <a:endParaRPr lang="en-IN" dirty="0"/>
          </a:p>
        </p:txBody>
      </p:sp>
      <p:sp>
        <p:nvSpPr>
          <p:cNvPr id="6" name="Content Placeholder 5">
            <a:extLst>
              <a:ext uri="{FF2B5EF4-FFF2-40B4-BE49-F238E27FC236}">
                <a16:creationId xmlns:a16="http://schemas.microsoft.com/office/drawing/2014/main" id="{B5879C5B-9F62-61E9-FFF1-98F166523F44}"/>
              </a:ext>
            </a:extLst>
          </p:cNvPr>
          <p:cNvSpPr>
            <a:spLocks noGrp="1"/>
          </p:cNvSpPr>
          <p:nvPr>
            <p:ph sz="quarter" idx="12"/>
          </p:nvPr>
        </p:nvSpPr>
        <p:spPr>
          <a:xfrm>
            <a:off x="513862" y="1243780"/>
            <a:ext cx="8115301" cy="2087213"/>
          </a:xfrm>
        </p:spPr>
        <p:txBody>
          <a:bodyPr>
            <a:normAutofit fontScale="92500" lnSpcReduction="20000"/>
          </a:bodyPr>
          <a:lstStyle/>
          <a:p>
            <a:pPr marL="0" indent="0">
              <a:buNone/>
            </a:pPr>
            <a:r>
              <a:rPr lang="en-US" sz="2400" b="1" dirty="0"/>
              <a:t>Illustration: </a:t>
            </a:r>
            <a:r>
              <a:rPr lang="en-US" sz="2400" dirty="0"/>
              <a:t>Lenard Huang Group purchases a delivery truck at a cash price of HK$420,000. Related expenditures consist of sales taxes HK$13,200, painting and lettering HK$5,000, motor vehicle license HK$800, and a three-year accident insurance policy HK$16,000. Note: In HK, the vehicle license fee is a recurring cost subject to renewal every year or quarter. </a:t>
            </a:r>
          </a:p>
          <a:p>
            <a:pPr marL="0" indent="0">
              <a:buNone/>
            </a:pPr>
            <a:r>
              <a:rPr lang="en-US" sz="2400" b="1" dirty="0"/>
              <a:t>Compute</a:t>
            </a:r>
            <a:r>
              <a:rPr lang="en-US" sz="2400" dirty="0"/>
              <a:t> the cost of the delivery truck.</a:t>
            </a:r>
          </a:p>
        </p:txBody>
      </p:sp>
      <p:graphicFrame>
        <p:nvGraphicFramePr>
          <p:cNvPr id="17" name="Table 17">
            <a:extLst>
              <a:ext uri="{FF2B5EF4-FFF2-40B4-BE49-F238E27FC236}">
                <a16:creationId xmlns:a16="http://schemas.microsoft.com/office/drawing/2014/main" id="{8425D31B-C257-281C-F344-3E87CD8321DE}"/>
              </a:ext>
            </a:extLst>
          </p:cNvPr>
          <p:cNvGraphicFramePr>
            <a:graphicFrameLocks noGrp="1"/>
          </p:cNvGraphicFramePr>
          <p:nvPr>
            <p:ph type="tbl" sz="quarter" idx="19"/>
            <p:extLst>
              <p:ext uri="{D42A27DB-BD31-4B8C-83A1-F6EECF244321}">
                <p14:modId xmlns:p14="http://schemas.microsoft.com/office/powerpoint/2010/main" val="1074354322"/>
              </p:ext>
            </p:extLst>
          </p:nvPr>
        </p:nvGraphicFramePr>
        <p:xfrm>
          <a:off x="1873022" y="3704641"/>
          <a:ext cx="5397956" cy="1828800"/>
        </p:xfrm>
        <a:graphic>
          <a:graphicData uri="http://schemas.openxmlformats.org/drawingml/2006/table">
            <a:tbl>
              <a:tblPr firstRow="1" bandRow="1">
                <a:tableStyleId>{2D5ABB26-0587-4C30-8999-92F81FD0307C}</a:tableStyleId>
              </a:tblPr>
              <a:tblGrid>
                <a:gridCol w="3549398">
                  <a:extLst>
                    <a:ext uri="{9D8B030D-6E8A-4147-A177-3AD203B41FA5}">
                      <a16:colId xmlns:a16="http://schemas.microsoft.com/office/drawing/2014/main" val="2331634083"/>
                    </a:ext>
                  </a:extLst>
                </a:gridCol>
                <a:gridCol w="1848558">
                  <a:extLst>
                    <a:ext uri="{9D8B030D-6E8A-4147-A177-3AD203B41FA5}">
                      <a16:colId xmlns:a16="http://schemas.microsoft.com/office/drawing/2014/main" val="3594254552"/>
                    </a:ext>
                  </a:extLst>
                </a:gridCol>
              </a:tblGrid>
              <a:tr h="358917">
                <a:tc>
                  <a:txBody>
                    <a:bodyPr/>
                    <a:lstStyle/>
                    <a:p>
                      <a:pPr marL="0" indent="361950" algn="ctr"/>
                      <a:r>
                        <a:rPr lang="en-IN" sz="1800" b="1" u="sng" dirty="0"/>
                        <a:t>Delivery Truck</a:t>
                      </a:r>
                    </a:p>
                  </a:txBody>
                  <a:tcPr marL="110642" marR="110642" anchor="ctr"/>
                </a:tc>
                <a:tc>
                  <a:txBody>
                    <a:bodyPr/>
                    <a:lstStyle/>
                    <a:p>
                      <a:endParaRPr lang="en-IN" sz="1800" dirty="0"/>
                    </a:p>
                  </a:txBody>
                  <a:tcPr marL="110642" marR="110642" anchor="ctr"/>
                </a:tc>
                <a:extLst>
                  <a:ext uri="{0D108BD9-81ED-4DB2-BD59-A6C34878D82A}">
                    <a16:rowId xmlns:a16="http://schemas.microsoft.com/office/drawing/2014/main" val="428659310"/>
                  </a:ext>
                </a:extLst>
              </a:tr>
              <a:tr h="358917">
                <a:tc>
                  <a:txBody>
                    <a:bodyPr/>
                    <a:lstStyle/>
                    <a:p>
                      <a:r>
                        <a:rPr lang="en-IN" sz="1800" dirty="0"/>
                        <a:t>Cash price</a:t>
                      </a:r>
                    </a:p>
                  </a:txBody>
                  <a:tcPr marL="110642" marR="110642" anchor="ctr"/>
                </a:tc>
                <a:tc>
                  <a:txBody>
                    <a:bodyPr/>
                    <a:lstStyle/>
                    <a:p>
                      <a:pPr algn="r"/>
                      <a:r>
                        <a:rPr lang="en-IN" sz="1800" dirty="0"/>
                        <a:t>HK$420,000</a:t>
                      </a:r>
                    </a:p>
                  </a:txBody>
                  <a:tcPr marL="110642" marR="110642" anchor="ctr"/>
                </a:tc>
                <a:extLst>
                  <a:ext uri="{0D108BD9-81ED-4DB2-BD59-A6C34878D82A}">
                    <a16:rowId xmlns:a16="http://schemas.microsoft.com/office/drawing/2014/main" val="4247225109"/>
                  </a:ext>
                </a:extLst>
              </a:tr>
              <a:tr h="358917">
                <a:tc>
                  <a:txBody>
                    <a:bodyPr/>
                    <a:lstStyle/>
                    <a:p>
                      <a:r>
                        <a:rPr lang="en-IN" sz="1800" dirty="0"/>
                        <a:t>Sales taxes</a:t>
                      </a:r>
                    </a:p>
                  </a:txBody>
                  <a:tcPr marL="110642" marR="110642" anchor="ctr"/>
                </a:tc>
                <a:tc>
                  <a:txBody>
                    <a:bodyPr/>
                    <a:lstStyle/>
                    <a:p>
                      <a:pPr algn="r"/>
                      <a:r>
                        <a:rPr lang="en-IN" sz="1800" dirty="0"/>
                        <a:t>13,200</a:t>
                      </a:r>
                    </a:p>
                  </a:txBody>
                  <a:tcPr marL="110642" marR="110642" anchor="ctr"/>
                </a:tc>
                <a:extLst>
                  <a:ext uri="{0D108BD9-81ED-4DB2-BD59-A6C34878D82A}">
                    <a16:rowId xmlns:a16="http://schemas.microsoft.com/office/drawing/2014/main" val="2463708702"/>
                  </a:ext>
                </a:extLst>
              </a:tr>
              <a:tr h="358917">
                <a:tc>
                  <a:txBody>
                    <a:bodyPr/>
                    <a:lstStyle/>
                    <a:p>
                      <a:r>
                        <a:rPr lang="en-IN" sz="1800" dirty="0"/>
                        <a:t>Painting and lettering</a:t>
                      </a:r>
                    </a:p>
                  </a:txBody>
                  <a:tcPr marL="110642" marR="110642" anchor="ctr"/>
                </a:tc>
                <a:tc>
                  <a:txBody>
                    <a:bodyPr/>
                    <a:lstStyle/>
                    <a:p>
                      <a:pPr algn="r"/>
                      <a:r>
                        <a:rPr lang="en-IN" sz="1800" dirty="0"/>
                        <a:t>5,000</a:t>
                      </a:r>
                    </a:p>
                  </a:txBody>
                  <a:tcPr marL="110642" marR="110642"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469499"/>
                  </a:ext>
                </a:extLst>
              </a:tr>
              <a:tr h="358917">
                <a:tc>
                  <a:txBody>
                    <a:bodyPr/>
                    <a:lstStyle/>
                    <a:p>
                      <a:r>
                        <a:rPr lang="en-IN" sz="1800" b="1" dirty="0">
                          <a:solidFill>
                            <a:schemeClr val="accent2"/>
                          </a:solidFill>
                        </a:rPr>
                        <a:t>Cost of delivery truck</a:t>
                      </a:r>
                    </a:p>
                  </a:txBody>
                  <a:tcPr marL="110642" marR="110642" anchor="ctr"/>
                </a:tc>
                <a:tc>
                  <a:txBody>
                    <a:bodyPr/>
                    <a:lstStyle/>
                    <a:p>
                      <a:pPr algn="r"/>
                      <a:r>
                        <a:rPr lang="en-IN" sz="1800" b="1" u="dbl" baseline="0" dirty="0">
                          <a:solidFill>
                            <a:schemeClr val="accent2"/>
                          </a:solidFill>
                        </a:rPr>
                        <a:t>         HK$438,200</a:t>
                      </a:r>
                    </a:p>
                  </a:txBody>
                  <a:tcPr marL="110642" marR="110642"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83969926"/>
                  </a:ext>
                </a:extLst>
              </a:tr>
            </a:tbl>
          </a:graphicData>
        </a:graphic>
      </p:graphicFrame>
      <p:sp>
        <p:nvSpPr>
          <p:cNvPr id="9" name="Content Placeholder 8">
            <a:extLst>
              <a:ext uri="{FF2B5EF4-FFF2-40B4-BE49-F238E27FC236}">
                <a16:creationId xmlns:a16="http://schemas.microsoft.com/office/drawing/2014/main" id="{07CD8870-84BF-B880-0848-FB8314928C92}"/>
              </a:ext>
            </a:extLst>
          </p:cNvPr>
          <p:cNvSpPr>
            <a:spLocks noGrp="1"/>
          </p:cNvSpPr>
          <p:nvPr>
            <p:ph sz="quarter" idx="18"/>
          </p:nvPr>
        </p:nvSpPr>
        <p:spPr>
          <a:xfrm>
            <a:off x="1289608" y="5907088"/>
            <a:ext cx="6642572" cy="450081"/>
          </a:xfrm>
        </p:spPr>
        <p:txBody>
          <a:bodyPr>
            <a:normAutofit/>
          </a:bodyPr>
          <a:lstStyle/>
          <a:p>
            <a:pPr marL="0" indent="0">
              <a:buNone/>
            </a:pPr>
            <a:r>
              <a:rPr lang="en-CA" sz="2000" b="1" dirty="0"/>
              <a:t>Illustration 9.4: </a:t>
            </a:r>
            <a:r>
              <a:rPr lang="en-US" sz="2000" dirty="0"/>
              <a:t>Computation of cost of delivery truck</a:t>
            </a:r>
            <a:endParaRPr lang="en-CA" sz="2000" dirty="0"/>
          </a:p>
        </p:txBody>
      </p:sp>
      <p:sp>
        <p:nvSpPr>
          <p:cNvPr id="13" name="Content Placeholder 5">
            <a:extLst>
              <a:ext uri="{FF2B5EF4-FFF2-40B4-BE49-F238E27FC236}">
                <a16:creationId xmlns:a16="http://schemas.microsoft.com/office/drawing/2014/main" id="{284141B6-30DD-E762-6B2E-B8801C680DE2}"/>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77332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368412-E6F3-17DC-3F9A-A49CA8F2C87D}"/>
              </a:ext>
            </a:extLst>
          </p:cNvPr>
          <p:cNvSpPr>
            <a:spLocks noGrp="1"/>
          </p:cNvSpPr>
          <p:nvPr>
            <p:ph type="title"/>
          </p:nvPr>
        </p:nvSpPr>
        <p:spPr>
          <a:xfrm>
            <a:off x="514353" y="460254"/>
            <a:ext cx="8115301" cy="1069781"/>
          </a:xfrm>
        </p:spPr>
        <p:txBody>
          <a:bodyPr>
            <a:noAutofit/>
          </a:bodyPr>
          <a:lstStyle/>
          <a:p>
            <a:r>
              <a:rPr lang="en-US" dirty="0"/>
              <a:t>Cost of Plant Assets Example - Journal</a:t>
            </a:r>
            <a:endParaRPr lang="en-IN" dirty="0"/>
          </a:p>
        </p:txBody>
      </p:sp>
      <p:sp>
        <p:nvSpPr>
          <p:cNvPr id="6" name="Content Placeholder 5">
            <a:extLst>
              <a:ext uri="{FF2B5EF4-FFF2-40B4-BE49-F238E27FC236}">
                <a16:creationId xmlns:a16="http://schemas.microsoft.com/office/drawing/2014/main" id="{B5879C5B-9F62-61E9-FFF1-98F166523F44}"/>
              </a:ext>
            </a:extLst>
          </p:cNvPr>
          <p:cNvSpPr>
            <a:spLocks noGrp="1"/>
          </p:cNvSpPr>
          <p:nvPr>
            <p:ph sz="quarter" idx="12"/>
          </p:nvPr>
        </p:nvSpPr>
        <p:spPr>
          <a:xfrm>
            <a:off x="513862" y="1720154"/>
            <a:ext cx="8115301" cy="2422533"/>
          </a:xfrm>
        </p:spPr>
        <p:txBody>
          <a:bodyPr>
            <a:noAutofit/>
          </a:bodyPr>
          <a:lstStyle/>
          <a:p>
            <a:pPr marL="0" indent="0">
              <a:buNone/>
            </a:pPr>
            <a:r>
              <a:rPr lang="en-US" sz="2600" b="1" dirty="0"/>
              <a:t>Illustration: </a:t>
            </a:r>
            <a:r>
              <a:rPr lang="en-US" sz="2600" dirty="0"/>
              <a:t>Lenard Huang Group purchases a delivery truck at a cash price of HK$420,000. Related expenditures consist of sales taxes HK$13,200, painting and lettering HK$5,000, motor vehicle license HK$800, and a three-year accident insurance policy HK$16,000. </a:t>
            </a:r>
            <a:r>
              <a:rPr lang="en-US" sz="2600" b="1" dirty="0"/>
              <a:t>Prepare the journal entry</a:t>
            </a:r>
            <a:r>
              <a:rPr lang="en-US" sz="2600" dirty="0"/>
              <a:t> to record these costs.</a:t>
            </a:r>
          </a:p>
        </p:txBody>
      </p:sp>
      <p:sp>
        <p:nvSpPr>
          <p:cNvPr id="15" name="Content Placeholder 5">
            <a:extLst>
              <a:ext uri="{FF2B5EF4-FFF2-40B4-BE49-F238E27FC236}">
                <a16:creationId xmlns:a16="http://schemas.microsoft.com/office/drawing/2014/main" id="{03659269-1466-733C-72D4-F6DBABAD43F5}"/>
              </a:ext>
            </a:extLst>
          </p:cNvPr>
          <p:cNvSpPr>
            <a:spLocks noGrp="1"/>
          </p:cNvSpPr>
          <p:nvPr>
            <p:ph sz="quarter" idx="18"/>
          </p:nvPr>
        </p:nvSpPr>
        <p:spPr>
          <a:xfrm>
            <a:off x="738521" y="4188287"/>
            <a:ext cx="7666959" cy="2209460"/>
          </a:xfrm>
          <a:ln>
            <a:noFill/>
          </a:ln>
        </p:spPr>
        <p:txBody>
          <a:bodyPr anchor="t" anchorCtr="0"/>
          <a:lstStyle/>
          <a:p>
            <a:pPr marL="0" indent="0">
              <a:spcBef>
                <a:spcPts val="1200"/>
              </a:spcBef>
              <a:buNone/>
            </a:pPr>
            <a:r>
              <a:rPr lang="en-US" sz="2600" dirty="0"/>
              <a:t>Equipment				438,200</a:t>
            </a:r>
          </a:p>
          <a:p>
            <a:pPr marL="0" indent="0">
              <a:spcBef>
                <a:spcPts val="1200"/>
              </a:spcBef>
              <a:buNone/>
            </a:pPr>
            <a:r>
              <a:rPr lang="en-US" sz="2600" dirty="0"/>
              <a:t>License Expense			        800</a:t>
            </a:r>
          </a:p>
          <a:p>
            <a:pPr marL="0" indent="0">
              <a:spcBef>
                <a:spcPts val="1200"/>
              </a:spcBef>
              <a:buNone/>
            </a:pPr>
            <a:r>
              <a:rPr lang="en-US" sz="2600" dirty="0"/>
              <a:t>Prepaid Insurance			   16,000</a:t>
            </a:r>
          </a:p>
          <a:p>
            <a:pPr marL="0" indent="717550">
              <a:spcBef>
                <a:spcPts val="1200"/>
              </a:spcBef>
              <a:buNone/>
            </a:pPr>
            <a:r>
              <a:rPr lang="en-US" sz="2600" dirty="0"/>
              <a:t>Cash								</a:t>
            </a:r>
            <a:r>
              <a:rPr lang="en-US" sz="2600" dirty="0">
                <a:cs typeface="Calibri" panose="020F0502020204030204" pitchFamily="34" charset="0"/>
              </a:rPr>
              <a:t>455,000</a:t>
            </a:r>
          </a:p>
        </p:txBody>
      </p:sp>
      <p:sp>
        <p:nvSpPr>
          <p:cNvPr id="13" name="Content Placeholder 5">
            <a:extLst>
              <a:ext uri="{FF2B5EF4-FFF2-40B4-BE49-F238E27FC236}">
                <a16:creationId xmlns:a16="http://schemas.microsoft.com/office/drawing/2014/main" id="{38FD9BC7-0A5E-AD47-17E0-B8ACEA1EEAFD}"/>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50226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normAutofit/>
          </a:bodyPr>
          <a:lstStyle/>
          <a:p>
            <a:r>
              <a:rPr lang="en-US" dirty="0"/>
              <a:t>Expenditures During Useful Life</a:t>
            </a:r>
            <a:endParaRPr lang="en-IN" dirty="0"/>
          </a:p>
        </p:txBody>
      </p:sp>
      <p:sp>
        <p:nvSpPr>
          <p:cNvPr id="3" name="Content Placeholder 2">
            <a:extLst>
              <a:ext uri="{FF2B5EF4-FFF2-40B4-BE49-F238E27FC236}">
                <a16:creationId xmlns:a16="http://schemas.microsoft.com/office/drawing/2014/main" id="{C0EFE003-DC1F-1F39-4FE7-E0CDFF926545}"/>
              </a:ext>
            </a:extLst>
          </p:cNvPr>
          <p:cNvSpPr>
            <a:spLocks noGrp="1"/>
          </p:cNvSpPr>
          <p:nvPr>
            <p:ph sz="quarter" idx="12"/>
          </p:nvPr>
        </p:nvSpPr>
        <p:spPr/>
        <p:txBody>
          <a:bodyPr>
            <a:normAutofit fontScale="85000" lnSpcReduction="10000"/>
          </a:bodyPr>
          <a:lstStyle/>
          <a:p>
            <a:pPr marL="0" indent="0">
              <a:buNone/>
            </a:pPr>
            <a:r>
              <a:rPr lang="en-US" b="1" dirty="0">
                <a:solidFill>
                  <a:schemeClr val="accent2"/>
                </a:solidFill>
              </a:rPr>
              <a:t>Ordinary Repairs</a:t>
            </a:r>
            <a:r>
              <a:rPr lang="en-US" dirty="0"/>
              <a:t> are expenditures to maintain the operating efficiency and productive life of the unit. </a:t>
            </a:r>
            <a:r>
              <a:rPr lang="en-US" dirty="0">
                <a:solidFill>
                  <a:srgbClr val="FF0000"/>
                </a:solidFill>
              </a:rPr>
              <a:t>This is a recurring cost.</a:t>
            </a:r>
            <a:r>
              <a:rPr lang="en-US" dirty="0"/>
              <a:t> </a:t>
            </a:r>
          </a:p>
          <a:p>
            <a:r>
              <a:rPr lang="en-US" dirty="0"/>
              <a:t>Debit to Maintenance and Repairs Expense</a:t>
            </a:r>
          </a:p>
          <a:p>
            <a:pPr>
              <a:spcAft>
                <a:spcPts val="1200"/>
              </a:spcAft>
            </a:pPr>
            <a:r>
              <a:rPr lang="en-US" dirty="0"/>
              <a:t>Referred to as </a:t>
            </a:r>
            <a:r>
              <a:rPr lang="en-US" b="1" dirty="0">
                <a:solidFill>
                  <a:srgbClr val="FF0000"/>
                </a:solidFill>
              </a:rPr>
              <a:t>revenue expenditures </a:t>
            </a:r>
          </a:p>
          <a:p>
            <a:pPr lvl="1">
              <a:spcAft>
                <a:spcPts val="1200"/>
              </a:spcAft>
            </a:pPr>
            <a:r>
              <a:rPr lang="en-US" b="1" dirty="0">
                <a:solidFill>
                  <a:srgbClr val="FF0000"/>
                </a:solidFill>
                <a:sym typeface="Wingdings" pitchFamily="2" charset="2"/>
              </a:rPr>
              <a:t>directly record as expense</a:t>
            </a:r>
            <a:endParaRPr lang="en-US" b="1" dirty="0">
              <a:solidFill>
                <a:srgbClr val="FF0000"/>
              </a:solidFill>
            </a:endParaRPr>
          </a:p>
          <a:p>
            <a:pPr marL="0" indent="0">
              <a:buNone/>
            </a:pPr>
            <a:r>
              <a:rPr lang="en-US" b="1" dirty="0">
                <a:solidFill>
                  <a:schemeClr val="accent2"/>
                </a:solidFill>
              </a:rPr>
              <a:t>Additions and Improvements </a:t>
            </a:r>
            <a:r>
              <a:rPr lang="en-US" dirty="0"/>
              <a:t>are costs incurred to </a:t>
            </a:r>
            <a:r>
              <a:rPr lang="en-US" dirty="0">
                <a:solidFill>
                  <a:srgbClr val="FF0000"/>
                </a:solidFill>
              </a:rPr>
              <a:t>increase </a:t>
            </a:r>
            <a:r>
              <a:rPr lang="en-US" dirty="0"/>
              <a:t>the operating efficiency, productive capacity, or useful life of a plant asset.</a:t>
            </a:r>
          </a:p>
          <a:p>
            <a:r>
              <a:rPr lang="en-US" dirty="0"/>
              <a:t>Charge to asset first, then depreciate.</a:t>
            </a:r>
          </a:p>
          <a:p>
            <a:r>
              <a:rPr lang="en-US" dirty="0"/>
              <a:t>Debit plant asset affected</a:t>
            </a:r>
          </a:p>
          <a:p>
            <a:r>
              <a:rPr lang="en-US" dirty="0"/>
              <a:t>Referred to as </a:t>
            </a:r>
            <a:r>
              <a:rPr lang="en-US" b="1" dirty="0">
                <a:solidFill>
                  <a:srgbClr val="FF0000"/>
                </a:solidFill>
              </a:rPr>
              <a:t>capital expenditures</a:t>
            </a:r>
          </a:p>
          <a:p>
            <a:pPr lvl="1"/>
            <a:r>
              <a:rPr lang="en-US" b="1" dirty="0">
                <a:solidFill>
                  <a:srgbClr val="FF0000"/>
                </a:solidFill>
              </a:rPr>
              <a:t>Recorded as asset first (we capitalize) then depreciate</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37028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0726BD-4489-5124-3DF9-4CD38D53EF4A}"/>
              </a:ext>
            </a:extLst>
          </p:cNvPr>
          <p:cNvSpPr>
            <a:spLocks noGrp="1"/>
          </p:cNvSpPr>
          <p:nvPr>
            <p:ph type="title"/>
          </p:nvPr>
        </p:nvSpPr>
        <p:spPr/>
        <p:txBody>
          <a:bodyPr/>
          <a:lstStyle/>
          <a:p>
            <a:r>
              <a:rPr lang="en-IN" dirty="0"/>
              <a:t>Chapter Outline</a:t>
            </a:r>
          </a:p>
        </p:txBody>
      </p:sp>
      <p:sp>
        <p:nvSpPr>
          <p:cNvPr id="3" name="Content Placeholder 2">
            <a:extLst>
              <a:ext uri="{FF2B5EF4-FFF2-40B4-BE49-F238E27FC236}">
                <a16:creationId xmlns:a16="http://schemas.microsoft.com/office/drawing/2014/main" id="{1234F12A-2957-682C-AD63-B1498A91FB3A}"/>
              </a:ext>
            </a:extLst>
          </p:cNvPr>
          <p:cNvSpPr>
            <a:spLocks noGrp="1"/>
          </p:cNvSpPr>
          <p:nvPr>
            <p:ph sz="quarter" idx="12"/>
          </p:nvPr>
        </p:nvSpPr>
        <p:spPr/>
        <p:txBody>
          <a:bodyPr>
            <a:normAutofit/>
          </a:bodyPr>
          <a:lstStyle/>
          <a:p>
            <a:pPr marL="0" indent="0">
              <a:buNone/>
            </a:pPr>
            <a:r>
              <a:rPr lang="en-US" b="1" dirty="0">
                <a:solidFill>
                  <a:schemeClr val="accent2"/>
                </a:solidFill>
              </a:rPr>
              <a:t>Learning Objectives</a:t>
            </a:r>
          </a:p>
          <a:p>
            <a:pPr marL="717550" indent="-717550">
              <a:buNone/>
            </a:pPr>
            <a:r>
              <a:rPr lang="en-US" b="1" dirty="0">
                <a:solidFill>
                  <a:schemeClr val="accent2"/>
                </a:solidFill>
              </a:rPr>
              <a:t>LO 1</a:t>
            </a:r>
            <a:r>
              <a:rPr lang="en-US" dirty="0"/>
              <a:t> Explain the accounting for plant asset expenditures.</a:t>
            </a:r>
          </a:p>
          <a:p>
            <a:pPr marL="717550" indent="-717550">
              <a:buNone/>
            </a:pPr>
            <a:r>
              <a:rPr lang="en-US" b="1" dirty="0">
                <a:solidFill>
                  <a:schemeClr val="accent2"/>
                </a:solidFill>
              </a:rPr>
              <a:t>LO 2</a:t>
            </a:r>
            <a:r>
              <a:rPr lang="en-US" b="0" baseline="0" dirty="0">
                <a:solidFill>
                  <a:schemeClr val="tx1"/>
                </a:solidFill>
              </a:rPr>
              <a:t> </a:t>
            </a:r>
            <a:r>
              <a:rPr lang="en-US" dirty="0"/>
              <a:t>Apply depreciation methods to plant assets.</a:t>
            </a:r>
          </a:p>
          <a:p>
            <a:pPr marL="717550" indent="-717550">
              <a:buNone/>
            </a:pPr>
            <a:r>
              <a:rPr lang="en-US" b="1" dirty="0">
                <a:solidFill>
                  <a:schemeClr val="accent2"/>
                </a:solidFill>
              </a:rPr>
              <a:t>LO 3</a:t>
            </a:r>
            <a:r>
              <a:rPr lang="en-US" b="0" baseline="0" dirty="0">
                <a:solidFill>
                  <a:schemeClr val="tx1"/>
                </a:solidFill>
              </a:rPr>
              <a:t> </a:t>
            </a:r>
            <a:r>
              <a:rPr lang="en-US" dirty="0"/>
              <a:t>Explain how to account for the disposal of plant assets.</a:t>
            </a:r>
          </a:p>
          <a:p>
            <a:pPr marL="717550" indent="-717550">
              <a:buNone/>
            </a:pPr>
            <a:r>
              <a:rPr lang="en-US" b="1" dirty="0">
                <a:solidFill>
                  <a:schemeClr val="accent2"/>
                </a:solidFill>
              </a:rPr>
              <a:t>LO 4</a:t>
            </a:r>
            <a:r>
              <a:rPr lang="en-US" b="0" baseline="0" dirty="0">
                <a:solidFill>
                  <a:schemeClr val="tx1"/>
                </a:solidFill>
              </a:rPr>
              <a:t> </a:t>
            </a:r>
            <a:r>
              <a:rPr lang="en-US" dirty="0"/>
              <a:t>Describe how to account for natural resources and 	intangible assets.</a:t>
            </a:r>
          </a:p>
          <a:p>
            <a:pPr marL="717550" indent="-717550">
              <a:buNone/>
            </a:pPr>
            <a:r>
              <a:rPr lang="en-US" b="1" dirty="0">
                <a:solidFill>
                  <a:schemeClr val="accent2"/>
                </a:solidFill>
              </a:rPr>
              <a:t>LO 5</a:t>
            </a:r>
            <a:r>
              <a:rPr lang="en-US" dirty="0"/>
              <a:t>Discuss how plant assets, natural resources, and intangible assets are reported and analyzed.</a:t>
            </a:r>
          </a:p>
        </p:txBody>
      </p:sp>
    </p:spTree>
    <p:extLst>
      <p:ext uri="{BB962C8B-B14F-4D97-AF65-F5344CB8AC3E}">
        <p14:creationId xmlns:p14="http://schemas.microsoft.com/office/powerpoint/2010/main" val="311344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EFDE0C-844F-B065-E795-6A2FC7840850}"/>
              </a:ext>
            </a:extLst>
          </p:cNvPr>
          <p:cNvSpPr>
            <a:spLocks noGrp="1"/>
          </p:cNvSpPr>
          <p:nvPr>
            <p:ph type="title"/>
          </p:nvPr>
        </p:nvSpPr>
        <p:spPr/>
        <p:txBody>
          <a:bodyPr>
            <a:normAutofit/>
          </a:bodyPr>
          <a:lstStyle/>
          <a:p>
            <a:r>
              <a:rPr lang="en-US" dirty="0"/>
              <a:t>DO IT! 1: Cost of Plant Assets</a:t>
            </a:r>
            <a:endParaRPr lang="en-IN" dirty="0"/>
          </a:p>
        </p:txBody>
      </p:sp>
      <p:sp>
        <p:nvSpPr>
          <p:cNvPr id="13" name="Content Placeholder 12">
            <a:extLst>
              <a:ext uri="{FF2B5EF4-FFF2-40B4-BE49-F238E27FC236}">
                <a16:creationId xmlns:a16="http://schemas.microsoft.com/office/drawing/2014/main" id="{2B026217-830B-198B-7CD8-D751D65F46D3}"/>
              </a:ext>
            </a:extLst>
          </p:cNvPr>
          <p:cNvSpPr>
            <a:spLocks noGrp="1"/>
          </p:cNvSpPr>
          <p:nvPr>
            <p:ph sz="quarter" idx="10"/>
          </p:nvPr>
        </p:nvSpPr>
        <p:spPr/>
        <p:txBody>
          <a:bodyPr>
            <a:normAutofit fontScale="92500"/>
          </a:bodyPr>
          <a:lstStyle/>
          <a:p>
            <a:pPr marL="0" indent="0">
              <a:lnSpc>
                <a:spcPct val="100000"/>
              </a:lnSpc>
              <a:spcBef>
                <a:spcPts val="624"/>
              </a:spcBef>
              <a:buNone/>
            </a:pPr>
            <a:r>
              <a:rPr lang="en-US" dirty="0"/>
              <a:t>Assume that Jing Feng Heating and Cooling purchases a delivery truck for ¥150,000 cash, plus sales taxes of ¥9,000 and delivery costs of ¥5,000. The buyer also pays ¥2,000 for painting and lettering, ¥6,000 for an annual insurance policy, and ¥800 for a motor vehicle license. Explain how each of these costs would be accounted for.</a:t>
            </a:r>
          </a:p>
        </p:txBody>
      </p:sp>
      <p:sp>
        <p:nvSpPr>
          <p:cNvPr id="10" name="Content Placeholder 5">
            <a:extLst>
              <a:ext uri="{FF2B5EF4-FFF2-40B4-BE49-F238E27FC236}">
                <a16:creationId xmlns:a16="http://schemas.microsoft.com/office/drawing/2014/main" id="{4B865F64-D870-424B-81ED-56CD8EC4BF4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528428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FEFDE0C-844F-B065-E795-6A2FC7840850}"/>
              </a:ext>
            </a:extLst>
          </p:cNvPr>
          <p:cNvSpPr>
            <a:spLocks noGrp="1"/>
          </p:cNvSpPr>
          <p:nvPr>
            <p:ph type="title"/>
          </p:nvPr>
        </p:nvSpPr>
        <p:spPr>
          <a:xfrm>
            <a:off x="513862" y="244444"/>
            <a:ext cx="8115302" cy="1065123"/>
          </a:xfrm>
        </p:spPr>
        <p:txBody>
          <a:bodyPr>
            <a:noAutofit/>
          </a:bodyPr>
          <a:lstStyle/>
          <a:p>
            <a:r>
              <a:rPr lang="en-US" dirty="0"/>
              <a:t>DO IT! 1: Cost of Plant Assets – Solution</a:t>
            </a:r>
            <a:endParaRPr lang="en-IN" dirty="0"/>
          </a:p>
        </p:txBody>
      </p:sp>
      <p:sp>
        <p:nvSpPr>
          <p:cNvPr id="13" name="Content Placeholder 12">
            <a:extLst>
              <a:ext uri="{FF2B5EF4-FFF2-40B4-BE49-F238E27FC236}">
                <a16:creationId xmlns:a16="http://schemas.microsoft.com/office/drawing/2014/main" id="{2B026217-830B-198B-7CD8-D751D65F46D3}"/>
              </a:ext>
            </a:extLst>
          </p:cNvPr>
          <p:cNvSpPr>
            <a:spLocks noGrp="1"/>
          </p:cNvSpPr>
          <p:nvPr>
            <p:ph sz="quarter" idx="10"/>
          </p:nvPr>
        </p:nvSpPr>
        <p:spPr>
          <a:xfrm>
            <a:off x="514350" y="1679575"/>
            <a:ext cx="8115300" cy="3942749"/>
          </a:xfrm>
        </p:spPr>
        <p:txBody>
          <a:bodyPr>
            <a:normAutofit lnSpcReduction="10000"/>
          </a:bodyPr>
          <a:lstStyle/>
          <a:p>
            <a:pPr marL="442913" indent="-442913">
              <a:lnSpc>
                <a:spcPct val="100000"/>
              </a:lnSpc>
              <a:spcBef>
                <a:spcPts val="624"/>
              </a:spcBef>
            </a:pPr>
            <a:r>
              <a:rPr lang="en-US" dirty="0"/>
              <a:t>The first four payments (¥150,000, ¥9,000, ¥5,000, and ¥2,000) are included in the </a:t>
            </a:r>
            <a:r>
              <a:rPr lang="en-US" b="1" dirty="0"/>
              <a:t>cost of the truck (¥166,000) </a:t>
            </a:r>
          </a:p>
          <a:p>
            <a:pPr marL="840677" lvl="1" indent="-442913">
              <a:lnSpc>
                <a:spcPct val="100000"/>
              </a:lnSpc>
              <a:spcBef>
                <a:spcPts val="624"/>
              </a:spcBef>
            </a:pPr>
            <a:r>
              <a:rPr lang="en-US" dirty="0"/>
              <a:t>150,000 cash</a:t>
            </a:r>
          </a:p>
          <a:p>
            <a:pPr marL="840677" lvl="1" indent="-442913">
              <a:lnSpc>
                <a:spcPct val="100000"/>
              </a:lnSpc>
              <a:spcBef>
                <a:spcPts val="624"/>
              </a:spcBef>
            </a:pPr>
            <a:r>
              <a:rPr lang="en-US" dirty="0"/>
              <a:t>9,000 sales tax</a:t>
            </a:r>
          </a:p>
          <a:p>
            <a:pPr marL="840677" lvl="1" indent="-442913">
              <a:lnSpc>
                <a:spcPct val="100000"/>
              </a:lnSpc>
              <a:spcBef>
                <a:spcPts val="624"/>
              </a:spcBef>
            </a:pPr>
            <a:r>
              <a:rPr lang="en-US" dirty="0"/>
              <a:t>5,000 delivery costs</a:t>
            </a:r>
          </a:p>
          <a:p>
            <a:pPr marL="840677" lvl="1" indent="-442913">
              <a:lnSpc>
                <a:spcPct val="100000"/>
              </a:lnSpc>
              <a:spcBef>
                <a:spcPts val="624"/>
              </a:spcBef>
            </a:pPr>
            <a:r>
              <a:rPr lang="en-US" dirty="0"/>
              <a:t>2,000 painting and lettering</a:t>
            </a:r>
          </a:p>
          <a:p>
            <a:pPr marL="442913" indent="-442913">
              <a:lnSpc>
                <a:spcPct val="100000"/>
              </a:lnSpc>
              <a:spcBef>
                <a:spcPts val="624"/>
              </a:spcBef>
            </a:pPr>
            <a:r>
              <a:rPr lang="en-US" dirty="0"/>
              <a:t>The payments for </a:t>
            </a:r>
            <a:r>
              <a:rPr lang="en-US" b="1" dirty="0"/>
              <a:t>insurance</a:t>
            </a:r>
            <a:r>
              <a:rPr lang="en-US" dirty="0"/>
              <a:t> and the </a:t>
            </a:r>
            <a:r>
              <a:rPr lang="en-US" b="1" dirty="0"/>
              <a:t>license</a:t>
            </a:r>
            <a:r>
              <a:rPr lang="en-US" dirty="0"/>
              <a:t> are operating costs and therefore are </a:t>
            </a:r>
            <a:r>
              <a:rPr lang="en-US" b="1" dirty="0"/>
              <a:t>expensed </a:t>
            </a:r>
          </a:p>
        </p:txBody>
      </p:sp>
      <p:sp>
        <p:nvSpPr>
          <p:cNvPr id="10" name="Content Placeholder 5">
            <a:extLst>
              <a:ext uri="{FF2B5EF4-FFF2-40B4-BE49-F238E27FC236}">
                <a16:creationId xmlns:a16="http://schemas.microsoft.com/office/drawing/2014/main" id="{CA3825A5-63A7-E6D6-42AC-0C8FDEC75ECC}"/>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pic>
        <p:nvPicPr>
          <p:cNvPr id="3" name="图片 2">
            <a:extLst>
              <a:ext uri="{FF2B5EF4-FFF2-40B4-BE49-F238E27FC236}">
                <a16:creationId xmlns:a16="http://schemas.microsoft.com/office/drawing/2014/main" id="{D0D0246F-5ED0-9B34-A817-4BF8D414B328}"/>
              </a:ext>
            </a:extLst>
          </p:cNvPr>
          <p:cNvPicPr>
            <a:picLocks noChangeAspect="1"/>
          </p:cNvPicPr>
          <p:nvPr/>
        </p:nvPicPr>
        <p:blipFill>
          <a:blip r:embed="rId2"/>
          <a:stretch>
            <a:fillRect/>
          </a:stretch>
        </p:blipFill>
        <p:spPr>
          <a:xfrm>
            <a:off x="4680284" y="315353"/>
            <a:ext cx="4416210" cy="136422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DAD56D40-7918-423A-73C5-9BC8A4FABA30}"/>
                  </a:ext>
                </a:extLst>
              </p14:cNvPr>
              <p14:cNvContentPartPr/>
              <p14:nvPr/>
            </p14:nvContentPartPr>
            <p14:xfrm>
              <a:off x="6003701" y="618859"/>
              <a:ext cx="1034640" cy="19440"/>
            </p14:xfrm>
          </p:contentPart>
        </mc:Choice>
        <mc:Fallback>
          <p:pic>
            <p:nvPicPr>
              <p:cNvPr id="4" name="墨迹 3">
                <a:extLst>
                  <a:ext uri="{FF2B5EF4-FFF2-40B4-BE49-F238E27FC236}">
                    <a16:creationId xmlns:a16="http://schemas.microsoft.com/office/drawing/2014/main" id="{DAD56D40-7918-423A-73C5-9BC8A4FABA30}"/>
                  </a:ext>
                </a:extLst>
              </p:cNvPr>
              <p:cNvPicPr/>
              <p:nvPr/>
            </p:nvPicPr>
            <p:blipFill>
              <a:blip r:embed="rId4"/>
              <a:stretch>
                <a:fillRect/>
              </a:stretch>
            </p:blipFill>
            <p:spPr>
              <a:xfrm>
                <a:off x="5949701" y="511219"/>
                <a:ext cx="11422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81B594AC-6031-BC44-CB54-6006DADA0DE0}"/>
                  </a:ext>
                </a:extLst>
              </p14:cNvPr>
              <p14:cNvContentPartPr/>
              <p14:nvPr/>
            </p14:nvContentPartPr>
            <p14:xfrm>
              <a:off x="7537661" y="630739"/>
              <a:ext cx="1522080" cy="12960"/>
            </p14:xfrm>
          </p:contentPart>
        </mc:Choice>
        <mc:Fallback>
          <p:pic>
            <p:nvPicPr>
              <p:cNvPr id="5" name="墨迹 4">
                <a:extLst>
                  <a:ext uri="{FF2B5EF4-FFF2-40B4-BE49-F238E27FC236}">
                    <a16:creationId xmlns:a16="http://schemas.microsoft.com/office/drawing/2014/main" id="{81B594AC-6031-BC44-CB54-6006DADA0DE0}"/>
                  </a:ext>
                </a:extLst>
              </p:cNvPr>
              <p:cNvPicPr/>
              <p:nvPr/>
            </p:nvPicPr>
            <p:blipFill>
              <a:blip r:embed="rId6"/>
              <a:stretch>
                <a:fillRect/>
              </a:stretch>
            </p:blipFill>
            <p:spPr>
              <a:xfrm>
                <a:off x="7484021" y="523099"/>
                <a:ext cx="1629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墨迹 5">
                <a:extLst>
                  <a:ext uri="{FF2B5EF4-FFF2-40B4-BE49-F238E27FC236}">
                    <a16:creationId xmlns:a16="http://schemas.microsoft.com/office/drawing/2014/main" id="{4B6C9087-0874-FEF3-EE6E-40079CA9B56D}"/>
                  </a:ext>
                </a:extLst>
              </p14:cNvPr>
              <p14:cNvContentPartPr/>
              <p14:nvPr/>
            </p14:nvContentPartPr>
            <p14:xfrm>
              <a:off x="5089301" y="878059"/>
              <a:ext cx="1636200" cy="37080"/>
            </p14:xfrm>
          </p:contentPart>
        </mc:Choice>
        <mc:Fallback>
          <p:pic>
            <p:nvPicPr>
              <p:cNvPr id="6" name="墨迹 5">
                <a:extLst>
                  <a:ext uri="{FF2B5EF4-FFF2-40B4-BE49-F238E27FC236}">
                    <a16:creationId xmlns:a16="http://schemas.microsoft.com/office/drawing/2014/main" id="{4B6C9087-0874-FEF3-EE6E-40079CA9B56D}"/>
                  </a:ext>
                </a:extLst>
              </p:cNvPr>
              <p:cNvPicPr/>
              <p:nvPr/>
            </p:nvPicPr>
            <p:blipFill>
              <a:blip r:embed="rId8"/>
              <a:stretch>
                <a:fillRect/>
              </a:stretch>
            </p:blipFill>
            <p:spPr>
              <a:xfrm>
                <a:off x="5035301" y="770059"/>
                <a:ext cx="17438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墨迹 6">
                <a:extLst>
                  <a:ext uri="{FF2B5EF4-FFF2-40B4-BE49-F238E27FC236}">
                    <a16:creationId xmlns:a16="http://schemas.microsoft.com/office/drawing/2014/main" id="{D21B7D6F-C510-D1A8-6FB4-69D6997AC8FA}"/>
                  </a:ext>
                </a:extLst>
              </p14:cNvPr>
              <p14:cNvContentPartPr/>
              <p14:nvPr/>
            </p14:nvContentPartPr>
            <p14:xfrm>
              <a:off x="8295461" y="890299"/>
              <a:ext cx="619560" cy="360"/>
            </p14:xfrm>
          </p:contentPart>
        </mc:Choice>
        <mc:Fallback>
          <p:pic>
            <p:nvPicPr>
              <p:cNvPr id="7" name="墨迹 6">
                <a:extLst>
                  <a:ext uri="{FF2B5EF4-FFF2-40B4-BE49-F238E27FC236}">
                    <a16:creationId xmlns:a16="http://schemas.microsoft.com/office/drawing/2014/main" id="{D21B7D6F-C510-D1A8-6FB4-69D6997AC8FA}"/>
                  </a:ext>
                </a:extLst>
              </p:cNvPr>
              <p:cNvPicPr/>
              <p:nvPr/>
            </p:nvPicPr>
            <p:blipFill>
              <a:blip r:embed="rId10"/>
              <a:stretch>
                <a:fillRect/>
              </a:stretch>
            </p:blipFill>
            <p:spPr>
              <a:xfrm>
                <a:off x="8241821" y="782299"/>
                <a:ext cx="727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墨迹 7">
                <a:extLst>
                  <a:ext uri="{FF2B5EF4-FFF2-40B4-BE49-F238E27FC236}">
                    <a16:creationId xmlns:a16="http://schemas.microsoft.com/office/drawing/2014/main" id="{5C78CA43-0303-4925-154E-5832B977FD16}"/>
                  </a:ext>
                </a:extLst>
              </p14:cNvPr>
              <p14:cNvContentPartPr/>
              <p14:nvPr/>
            </p14:nvContentPartPr>
            <p14:xfrm>
              <a:off x="6683381" y="1118899"/>
              <a:ext cx="2219040" cy="28080"/>
            </p14:xfrm>
          </p:contentPart>
        </mc:Choice>
        <mc:Fallback>
          <p:pic>
            <p:nvPicPr>
              <p:cNvPr id="8" name="墨迹 7">
                <a:extLst>
                  <a:ext uri="{FF2B5EF4-FFF2-40B4-BE49-F238E27FC236}">
                    <a16:creationId xmlns:a16="http://schemas.microsoft.com/office/drawing/2014/main" id="{5C78CA43-0303-4925-154E-5832B977FD16}"/>
                  </a:ext>
                </a:extLst>
              </p:cNvPr>
              <p:cNvPicPr/>
              <p:nvPr/>
            </p:nvPicPr>
            <p:blipFill>
              <a:blip r:embed="rId12"/>
              <a:stretch>
                <a:fillRect/>
              </a:stretch>
            </p:blipFill>
            <p:spPr>
              <a:xfrm>
                <a:off x="6629381" y="1010899"/>
                <a:ext cx="23266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墨迹 8">
                <a:extLst>
                  <a:ext uri="{FF2B5EF4-FFF2-40B4-BE49-F238E27FC236}">
                    <a16:creationId xmlns:a16="http://schemas.microsoft.com/office/drawing/2014/main" id="{DBB993AB-CD97-68AB-1D67-557009E92CDE}"/>
                  </a:ext>
                </a:extLst>
              </p14:cNvPr>
              <p14:cNvContentPartPr/>
              <p14:nvPr/>
            </p14:nvContentPartPr>
            <p14:xfrm>
              <a:off x="5576381" y="1286659"/>
              <a:ext cx="2298240" cy="43200"/>
            </p14:xfrm>
          </p:contentPart>
        </mc:Choice>
        <mc:Fallback>
          <p:pic>
            <p:nvPicPr>
              <p:cNvPr id="9" name="墨迹 8">
                <a:extLst>
                  <a:ext uri="{FF2B5EF4-FFF2-40B4-BE49-F238E27FC236}">
                    <a16:creationId xmlns:a16="http://schemas.microsoft.com/office/drawing/2014/main" id="{DBB993AB-CD97-68AB-1D67-557009E92CDE}"/>
                  </a:ext>
                </a:extLst>
              </p:cNvPr>
              <p:cNvPicPr/>
              <p:nvPr/>
            </p:nvPicPr>
            <p:blipFill>
              <a:blip r:embed="rId14"/>
              <a:stretch>
                <a:fillRect/>
              </a:stretch>
            </p:blipFill>
            <p:spPr>
              <a:xfrm>
                <a:off x="5522381" y="1178659"/>
                <a:ext cx="2405880" cy="258840"/>
              </a:xfrm>
              <a:prstGeom prst="rect">
                <a:avLst/>
              </a:prstGeom>
            </p:spPr>
          </p:pic>
        </mc:Fallback>
      </mc:AlternateContent>
    </p:spTree>
    <p:extLst>
      <p:ext uri="{BB962C8B-B14F-4D97-AF65-F5344CB8AC3E}">
        <p14:creationId xmlns:p14="http://schemas.microsoft.com/office/powerpoint/2010/main" val="121135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559164"/>
            <a:ext cx="8115301" cy="1739672"/>
          </a:xfrm>
        </p:spPr>
        <p:txBody>
          <a:bodyPr>
            <a:noAutofit/>
          </a:bodyPr>
          <a:lstStyle/>
          <a:p>
            <a:r>
              <a:rPr lang="en-GB" dirty="0"/>
              <a:t>Learning Objective 2</a:t>
            </a:r>
            <a:br>
              <a:rPr lang="en-GB" dirty="0"/>
            </a:br>
            <a:r>
              <a:rPr lang="en-US" dirty="0"/>
              <a:t>Apply Depreciation Methods to Plant Assets.</a:t>
            </a:r>
            <a:endParaRPr lang="en-IN" dirty="0"/>
          </a:p>
        </p:txBody>
      </p:sp>
      <p:sp>
        <p:nvSpPr>
          <p:cNvPr id="7" name="Content Placeholder 5">
            <a:extLst>
              <a:ext uri="{FF2B5EF4-FFF2-40B4-BE49-F238E27FC236}">
                <a16:creationId xmlns:a16="http://schemas.microsoft.com/office/drawing/2014/main" id="{3359C7EE-E133-EC39-3C13-83983DE8B27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42534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Depreciation</a:t>
            </a:r>
            <a:endParaRPr lang="en-IN" dirty="0"/>
          </a:p>
        </p:txBody>
      </p:sp>
      <p:sp>
        <p:nvSpPr>
          <p:cNvPr id="5" name="Content Placeholder 4">
            <a:extLst>
              <a:ext uri="{FF2B5EF4-FFF2-40B4-BE49-F238E27FC236}">
                <a16:creationId xmlns:a16="http://schemas.microsoft.com/office/drawing/2014/main" id="{E54AF368-C68E-3A0A-A42C-1384C39CD44C}"/>
              </a:ext>
            </a:extLst>
          </p:cNvPr>
          <p:cNvSpPr>
            <a:spLocks noGrp="1"/>
          </p:cNvSpPr>
          <p:nvPr>
            <p:ph sz="quarter" idx="12"/>
          </p:nvPr>
        </p:nvSpPr>
        <p:spPr>
          <a:xfrm>
            <a:off x="513862" y="1213165"/>
            <a:ext cx="8115301" cy="5172252"/>
          </a:xfrm>
        </p:spPr>
        <p:txBody>
          <a:bodyPr>
            <a:normAutofit/>
          </a:bodyPr>
          <a:lstStyle/>
          <a:p>
            <a:pPr marL="0" indent="0">
              <a:buNone/>
            </a:pPr>
            <a:r>
              <a:rPr lang="en-US" sz="2600" b="1" dirty="0">
                <a:solidFill>
                  <a:srgbClr val="FF0000"/>
                </a:solidFill>
              </a:rPr>
              <a:t>Process of allocating to expense </a:t>
            </a:r>
            <a:r>
              <a:rPr lang="en-US" sz="2600" dirty="0"/>
              <a:t>the cost of a plant asset over its useful life in a </a:t>
            </a:r>
            <a:r>
              <a:rPr lang="en-US" sz="2600" b="1" dirty="0">
                <a:solidFill>
                  <a:srgbClr val="FF0000"/>
                </a:solidFill>
              </a:rPr>
              <a:t>rational and systematic manner</a:t>
            </a:r>
            <a:r>
              <a:rPr lang="en-US" sz="2600" b="1" dirty="0"/>
              <a:t>.</a:t>
            </a:r>
          </a:p>
          <a:p>
            <a:r>
              <a:rPr lang="en-US" sz="2600" dirty="0"/>
              <a:t>Applies to land improvements, buildings, and equipment (i.e., with a useful life span), </a:t>
            </a:r>
            <a:r>
              <a:rPr lang="en-US" sz="2600" b="1" dirty="0">
                <a:highlight>
                  <a:srgbClr val="FFFF00"/>
                </a:highlight>
              </a:rPr>
              <a:t>not land</a:t>
            </a:r>
          </a:p>
          <a:p>
            <a:r>
              <a:rPr lang="en-US" sz="2600" dirty="0"/>
              <a:t>Depreciable, because the </a:t>
            </a:r>
            <a:r>
              <a:rPr lang="en-US" sz="2600" b="1" dirty="0">
                <a:solidFill>
                  <a:srgbClr val="FF0000"/>
                </a:solidFill>
              </a:rPr>
              <a:t>revenue-producing ability of these assets will decline</a:t>
            </a:r>
            <a:r>
              <a:rPr lang="en-US" sz="2600" dirty="0">
                <a:solidFill>
                  <a:srgbClr val="FF0000"/>
                </a:solidFill>
              </a:rPr>
              <a:t> </a:t>
            </a:r>
            <a:r>
              <a:rPr lang="en-US" sz="2600" dirty="0"/>
              <a:t>over their useful lives</a:t>
            </a:r>
          </a:p>
          <a:p>
            <a:r>
              <a:rPr lang="en-US" sz="2600" dirty="0"/>
              <a:t>Does not apply to land: its usefulness and revenue-producing ability generally remain intact over time</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176811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B517-0042-27DF-0484-95C7D97E44A5}"/>
              </a:ext>
            </a:extLst>
          </p:cNvPr>
          <p:cNvSpPr>
            <a:spLocks noGrp="1"/>
          </p:cNvSpPr>
          <p:nvPr>
            <p:ph type="title"/>
          </p:nvPr>
        </p:nvSpPr>
        <p:spPr/>
        <p:txBody>
          <a:bodyPr/>
          <a:lstStyle/>
          <a:p>
            <a:r>
              <a:rPr lang="en-US" dirty="0"/>
              <a:t>Depreciation Illustrated</a:t>
            </a:r>
          </a:p>
        </p:txBody>
      </p:sp>
      <p:pic>
        <p:nvPicPr>
          <p:cNvPr id="14" name="Content Placeholder 13" descr="A diagram of a depreciation&#10;&#10;Description automatically generated">
            <a:extLst>
              <a:ext uri="{FF2B5EF4-FFF2-40B4-BE49-F238E27FC236}">
                <a16:creationId xmlns:a16="http://schemas.microsoft.com/office/drawing/2014/main" id="{FE375A18-9DD1-75DF-E075-61E79F96564B}"/>
              </a:ext>
            </a:extLst>
          </p:cNvPr>
          <p:cNvPicPr>
            <a:picLocks noGrp="1" noChangeAspect="1"/>
          </p:cNvPicPr>
          <p:nvPr>
            <p:ph sz="quarter" idx="12"/>
          </p:nvPr>
        </p:nvPicPr>
        <p:blipFill>
          <a:blip r:embed="rId3"/>
          <a:stretch>
            <a:fillRect/>
          </a:stretch>
        </p:blipFill>
        <p:spPr>
          <a:xfrm>
            <a:off x="339198" y="1428686"/>
            <a:ext cx="8290456" cy="4000628"/>
          </a:xfrm>
        </p:spPr>
      </p:pic>
      <p:sp>
        <p:nvSpPr>
          <p:cNvPr id="12" name="Content Placeholder 11">
            <a:extLst>
              <a:ext uri="{FF2B5EF4-FFF2-40B4-BE49-F238E27FC236}">
                <a16:creationId xmlns:a16="http://schemas.microsoft.com/office/drawing/2014/main" id="{49A5B104-3FCB-A342-F7CA-486BD973F193}"/>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212904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39EE-7F3D-F978-0F8E-EB3D4ACB66BA}"/>
              </a:ext>
            </a:extLst>
          </p:cNvPr>
          <p:cNvSpPr>
            <a:spLocks noGrp="1"/>
          </p:cNvSpPr>
          <p:nvPr>
            <p:ph type="title"/>
          </p:nvPr>
        </p:nvSpPr>
        <p:spPr/>
        <p:txBody>
          <a:bodyPr/>
          <a:lstStyle/>
          <a:p>
            <a:r>
              <a:rPr lang="en-US" dirty="0"/>
              <a:t>Depreciation as Allocation</a:t>
            </a:r>
            <a:endParaRPr lang="en-IN" dirty="0"/>
          </a:p>
        </p:txBody>
      </p:sp>
      <p:pic>
        <p:nvPicPr>
          <p:cNvPr id="7" name="Picture Placeholder 6" descr="An illustration depicts the concept of depreciation with two trucks presented with one behind the other both with dollar tags. The body of the truck on the right has six signs labeled consecutively from Year 1 to Year 6, while the body of the truck on the left is blank. A rightward arrow labeled as 'Depreciation allocation' points from the truck on the left to the truck on the right implying that the cost of the truck is allocated over the six year period enabling companies to properly match expenses.">
            <a:extLst>
              <a:ext uri="{FF2B5EF4-FFF2-40B4-BE49-F238E27FC236}">
                <a16:creationId xmlns:a16="http://schemas.microsoft.com/office/drawing/2014/main" id="{1437EE01-2E47-A212-6762-71193DC35A71}"/>
              </a:ext>
            </a:extLst>
          </p:cNvPr>
          <p:cNvPicPr>
            <a:picLocks noGrp="1" noChangeAspect="1"/>
          </p:cNvPicPr>
          <p:nvPr>
            <p:ph type="pic" sz="quarter" idx="17"/>
          </p:nvPr>
        </p:nvPicPr>
        <p:blipFill rotWithShape="1">
          <a:blip r:embed="rId2"/>
          <a:stretch/>
        </p:blipFill>
        <p:spPr>
          <a:xfrm>
            <a:off x="270863" y="2285300"/>
            <a:ext cx="8602275" cy="2581635"/>
          </a:xfrm>
          <a:prstGeom prst="rect">
            <a:avLst/>
          </a:prstGeom>
        </p:spPr>
      </p:pic>
      <p:sp>
        <p:nvSpPr>
          <p:cNvPr id="4" name="Content Placeholder 3">
            <a:extLst>
              <a:ext uri="{FF2B5EF4-FFF2-40B4-BE49-F238E27FC236}">
                <a16:creationId xmlns:a16="http://schemas.microsoft.com/office/drawing/2014/main" id="{2569DEF0-8D4B-082C-38CF-FED6CB95CF39}"/>
              </a:ext>
            </a:extLst>
          </p:cNvPr>
          <p:cNvSpPr>
            <a:spLocks noGrp="1"/>
          </p:cNvSpPr>
          <p:nvPr>
            <p:ph sz="quarter" idx="12"/>
          </p:nvPr>
        </p:nvSpPr>
        <p:spPr>
          <a:xfrm>
            <a:off x="341846" y="4866935"/>
            <a:ext cx="8115301" cy="591565"/>
          </a:xfrm>
        </p:spPr>
        <p:txBody>
          <a:bodyPr>
            <a:normAutofit/>
          </a:bodyPr>
          <a:lstStyle/>
          <a:p>
            <a:pPr marL="0" indent="0">
              <a:buNone/>
            </a:pPr>
            <a:r>
              <a:rPr lang="en-US" sz="2000" b="1" dirty="0"/>
              <a:t>Illustration 9.5: </a:t>
            </a:r>
            <a:r>
              <a:rPr lang="en-US" sz="2000" dirty="0"/>
              <a:t>Depreciation as a cost allocation concept</a:t>
            </a:r>
          </a:p>
        </p:txBody>
      </p:sp>
      <p:sp>
        <p:nvSpPr>
          <p:cNvPr id="15" name="Content Placeholder 5">
            <a:extLst>
              <a:ext uri="{FF2B5EF4-FFF2-40B4-BE49-F238E27FC236}">
                <a16:creationId xmlns:a16="http://schemas.microsoft.com/office/drawing/2014/main" id="{7304D79E-9E93-9AC1-537F-2642A8516504}"/>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602887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39EE-7F3D-F978-0F8E-EB3D4ACB66BA}"/>
              </a:ext>
            </a:extLst>
          </p:cNvPr>
          <p:cNvSpPr>
            <a:spLocks noGrp="1"/>
          </p:cNvSpPr>
          <p:nvPr>
            <p:ph type="title"/>
          </p:nvPr>
        </p:nvSpPr>
        <p:spPr/>
        <p:txBody>
          <a:bodyPr/>
          <a:lstStyle/>
          <a:p>
            <a:r>
              <a:rPr lang="en-US" dirty="0"/>
              <a:t>Factors in Computing Depreciation</a:t>
            </a:r>
            <a:endParaRPr lang="en-IN" dirty="0"/>
          </a:p>
        </p:txBody>
      </p:sp>
      <p:pic>
        <p:nvPicPr>
          <p:cNvPr id="6" name="Picture Placeholder 5" descr="Three trucks driving down a hill illustrate three factors in computing depreciation. The first truck at the top of the hill is new and has a price tag illustrating cost as all expenditures necessary to acquire the asset and make it ready for intended use. The second truck has signs of wear and tear as it goes down the hill illustrating useful life as an estimate of the expected life based on need for repair, service life, and vulnerability to obsolescence. As the third truck approaches the bottom of the hill, it appears discolored with its body damaged and windows cracked illustrating residual value as an estimate of the asset's value at the end of its useful life.">
            <a:extLst>
              <a:ext uri="{FF2B5EF4-FFF2-40B4-BE49-F238E27FC236}">
                <a16:creationId xmlns:a16="http://schemas.microsoft.com/office/drawing/2014/main" id="{B73F5825-EC80-973F-B2A0-100867AFA5FA}"/>
              </a:ext>
            </a:extLst>
          </p:cNvPr>
          <p:cNvPicPr>
            <a:picLocks noGrp="1" noChangeAspect="1"/>
          </p:cNvPicPr>
          <p:nvPr>
            <p:ph type="pic" sz="quarter" idx="17"/>
          </p:nvPr>
        </p:nvPicPr>
        <p:blipFill rotWithShape="1">
          <a:blip r:embed="rId3"/>
          <a:stretch/>
        </p:blipFill>
        <p:spPr>
          <a:xfrm>
            <a:off x="745927" y="1610807"/>
            <a:ext cx="7883236" cy="2847109"/>
          </a:xfrm>
          <a:prstGeom prst="rect">
            <a:avLst/>
          </a:prstGeom>
        </p:spPr>
      </p:pic>
      <p:sp>
        <p:nvSpPr>
          <p:cNvPr id="4" name="Content Placeholder 3">
            <a:extLst>
              <a:ext uri="{FF2B5EF4-FFF2-40B4-BE49-F238E27FC236}">
                <a16:creationId xmlns:a16="http://schemas.microsoft.com/office/drawing/2014/main" id="{2569DEF0-8D4B-082C-38CF-FED6CB95CF39}"/>
              </a:ext>
            </a:extLst>
          </p:cNvPr>
          <p:cNvSpPr>
            <a:spLocks noGrp="1"/>
          </p:cNvSpPr>
          <p:nvPr>
            <p:ph sz="quarter" idx="12"/>
          </p:nvPr>
        </p:nvSpPr>
        <p:spPr>
          <a:xfrm>
            <a:off x="513862" y="4562947"/>
            <a:ext cx="8115301" cy="1719866"/>
          </a:xfrm>
        </p:spPr>
        <p:txBody>
          <a:bodyPr>
            <a:noAutofit/>
          </a:bodyPr>
          <a:lstStyle/>
          <a:p>
            <a:pPr marL="0" indent="0">
              <a:spcAft>
                <a:spcPts val="1800"/>
              </a:spcAft>
              <a:buNone/>
            </a:pPr>
            <a:r>
              <a:rPr lang="en-US" sz="2200" b="1" dirty="0"/>
              <a:t>Illustration 9.6: </a:t>
            </a:r>
            <a:r>
              <a:rPr lang="en-US" sz="2200" dirty="0"/>
              <a:t>Three factors in computing depreciation</a:t>
            </a:r>
          </a:p>
          <a:p>
            <a:pPr marL="0" indent="0">
              <a:spcAft>
                <a:spcPts val="1800"/>
              </a:spcAft>
              <a:buNone/>
            </a:pPr>
            <a:r>
              <a:rPr lang="en-US" sz="2200" dirty="0">
                <a:solidFill>
                  <a:srgbClr val="FF0000"/>
                </a:solidFill>
              </a:rPr>
              <a:t>Depreciation expense </a:t>
            </a:r>
            <a:r>
              <a:rPr lang="en-US" sz="2200" dirty="0"/>
              <a:t>is reported on the </a:t>
            </a:r>
            <a:r>
              <a:rPr lang="en-US" sz="2200" dirty="0">
                <a:solidFill>
                  <a:srgbClr val="FF0000"/>
                </a:solidFill>
              </a:rPr>
              <a:t>income statement</a:t>
            </a:r>
            <a:r>
              <a:rPr lang="en-US" sz="2200" dirty="0"/>
              <a:t>. </a:t>
            </a:r>
            <a:r>
              <a:rPr lang="en-US" sz="2200" dirty="0">
                <a:solidFill>
                  <a:srgbClr val="FF0000"/>
                </a:solidFill>
              </a:rPr>
              <a:t>Accumulated depreciation </a:t>
            </a:r>
            <a:r>
              <a:rPr lang="en-US" sz="2200" dirty="0"/>
              <a:t>is reported on the </a:t>
            </a:r>
            <a:r>
              <a:rPr lang="en-US" sz="2200" dirty="0">
                <a:solidFill>
                  <a:srgbClr val="FF0000"/>
                </a:solidFill>
              </a:rPr>
              <a:t>statement of financial position </a:t>
            </a:r>
            <a:r>
              <a:rPr lang="en-US" sz="2200" dirty="0"/>
              <a:t>as a deduction from plant assets.</a:t>
            </a:r>
          </a:p>
        </p:txBody>
      </p:sp>
      <p:sp>
        <p:nvSpPr>
          <p:cNvPr id="15" name="Content Placeholder 5">
            <a:extLst>
              <a:ext uri="{FF2B5EF4-FFF2-40B4-BE49-F238E27FC236}">
                <a16:creationId xmlns:a16="http://schemas.microsoft.com/office/drawing/2014/main" id="{EE704D6A-E205-9BD6-4347-2B63C2B8BF82}"/>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06570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Depreciation Methods</a:t>
            </a:r>
            <a:endParaRPr lang="en-IN" dirty="0"/>
          </a:p>
        </p:txBody>
      </p:sp>
      <p:sp>
        <p:nvSpPr>
          <p:cNvPr id="5" name="Content Placeholder 4">
            <a:extLst>
              <a:ext uri="{FF2B5EF4-FFF2-40B4-BE49-F238E27FC236}">
                <a16:creationId xmlns:a16="http://schemas.microsoft.com/office/drawing/2014/main" id="{E54AF368-C68E-3A0A-A42C-1384C39CD44C}"/>
              </a:ext>
            </a:extLst>
          </p:cNvPr>
          <p:cNvSpPr>
            <a:spLocks noGrp="1"/>
          </p:cNvSpPr>
          <p:nvPr>
            <p:ph sz="quarter" idx="12"/>
          </p:nvPr>
        </p:nvSpPr>
        <p:spPr/>
        <p:txBody>
          <a:bodyPr/>
          <a:lstStyle/>
          <a:p>
            <a:pPr marL="0" indent="0">
              <a:buNone/>
            </a:pPr>
            <a:r>
              <a:rPr lang="en-US" dirty="0"/>
              <a:t>Management selects the method it believes best measures an asset’s contribution to revenue over its useful life.</a:t>
            </a:r>
          </a:p>
          <a:p>
            <a:pPr marL="0" indent="0">
              <a:buNone/>
            </a:pPr>
            <a:r>
              <a:rPr lang="en-US" dirty="0"/>
              <a:t>Examples include:</a:t>
            </a:r>
          </a:p>
          <a:p>
            <a:pPr marL="514350" indent="-514350">
              <a:buFont typeface="+mj-lt"/>
              <a:buAutoNum type="arabicParenR"/>
            </a:pPr>
            <a:r>
              <a:rPr lang="en-US" dirty="0"/>
              <a:t>Straight-line method</a:t>
            </a:r>
          </a:p>
          <a:p>
            <a:pPr marL="514350" indent="-514350">
              <a:buFont typeface="+mj-lt"/>
              <a:buAutoNum type="arabicParenR"/>
            </a:pPr>
            <a:r>
              <a:rPr lang="en-US" dirty="0"/>
              <a:t>Units-of-activity method</a:t>
            </a:r>
          </a:p>
          <a:p>
            <a:pPr marL="514350" indent="-514350">
              <a:buFont typeface="+mj-lt"/>
              <a:buAutoNum type="arabicParenR"/>
            </a:pPr>
            <a:r>
              <a:rPr lang="en-US" dirty="0"/>
              <a:t>Declining-balance method</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24631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32361E-5718-42C0-8F2B-20C47D4CACF6}"/>
              </a:ext>
            </a:extLst>
          </p:cNvPr>
          <p:cNvSpPr>
            <a:spLocks noGrp="1"/>
          </p:cNvSpPr>
          <p:nvPr>
            <p:ph type="title"/>
          </p:nvPr>
        </p:nvSpPr>
        <p:spPr>
          <a:xfrm>
            <a:off x="514353" y="460255"/>
            <a:ext cx="8115301" cy="1078834"/>
          </a:xfrm>
        </p:spPr>
        <p:txBody>
          <a:bodyPr>
            <a:noAutofit/>
          </a:bodyPr>
          <a:lstStyle/>
          <a:p>
            <a:r>
              <a:rPr lang="en-US" dirty="0"/>
              <a:t>Depreciation Methods – Example Data</a:t>
            </a:r>
            <a:endParaRPr lang="en-IN" dirty="0"/>
          </a:p>
        </p:txBody>
      </p:sp>
      <p:sp>
        <p:nvSpPr>
          <p:cNvPr id="6" name="Content Placeholder 5">
            <a:extLst>
              <a:ext uri="{FF2B5EF4-FFF2-40B4-BE49-F238E27FC236}">
                <a16:creationId xmlns:a16="http://schemas.microsoft.com/office/drawing/2014/main" id="{9020331A-3969-E8F8-C709-8D059C2881B4}"/>
              </a:ext>
            </a:extLst>
          </p:cNvPr>
          <p:cNvSpPr>
            <a:spLocks noGrp="1"/>
          </p:cNvSpPr>
          <p:nvPr>
            <p:ph sz="quarter" idx="12"/>
          </p:nvPr>
        </p:nvSpPr>
        <p:spPr>
          <a:xfrm>
            <a:off x="513862" y="1605127"/>
            <a:ext cx="8115301" cy="1233487"/>
          </a:xfrm>
        </p:spPr>
        <p:txBody>
          <a:bodyPr>
            <a:normAutofit/>
          </a:bodyPr>
          <a:lstStyle/>
          <a:p>
            <a:pPr marL="0" indent="0">
              <a:buNone/>
            </a:pPr>
            <a:r>
              <a:rPr lang="en-US" sz="2400" dirty="0"/>
              <a:t>Compare the three depreciation methods using the following data for a small delivery truck purchased by Barb’s Florists on January 1, 2025:</a:t>
            </a:r>
          </a:p>
        </p:txBody>
      </p:sp>
      <p:graphicFrame>
        <p:nvGraphicFramePr>
          <p:cNvPr id="4" name="Table 6">
            <a:extLst>
              <a:ext uri="{FF2B5EF4-FFF2-40B4-BE49-F238E27FC236}">
                <a16:creationId xmlns:a16="http://schemas.microsoft.com/office/drawing/2014/main" id="{E05C648C-72DB-E77F-6291-5BC3CFFF87AF}"/>
              </a:ext>
            </a:extLst>
          </p:cNvPr>
          <p:cNvGraphicFramePr>
            <a:graphicFrameLocks noGrp="1"/>
          </p:cNvGraphicFramePr>
          <p:nvPr>
            <p:ph type="tbl" sz="quarter" idx="19"/>
            <p:extLst>
              <p:ext uri="{D42A27DB-BD31-4B8C-83A1-F6EECF244321}">
                <p14:modId xmlns:p14="http://schemas.microsoft.com/office/powerpoint/2010/main" val="1082907658"/>
              </p:ext>
            </p:extLst>
          </p:nvPr>
        </p:nvGraphicFramePr>
        <p:xfrm>
          <a:off x="592138" y="2948703"/>
          <a:ext cx="6886024" cy="1584960"/>
        </p:xfrm>
        <a:graphic>
          <a:graphicData uri="http://schemas.openxmlformats.org/drawingml/2006/table">
            <a:tbl>
              <a:tblPr firstRow="1" bandRow="1">
                <a:tableStyleId>{2D5ABB26-0587-4C30-8999-92F81FD0307C}</a:tableStyleId>
              </a:tblPr>
              <a:tblGrid>
                <a:gridCol w="5171088">
                  <a:extLst>
                    <a:ext uri="{9D8B030D-6E8A-4147-A177-3AD203B41FA5}">
                      <a16:colId xmlns:a16="http://schemas.microsoft.com/office/drawing/2014/main" val="355870602"/>
                    </a:ext>
                  </a:extLst>
                </a:gridCol>
                <a:gridCol w="1714936">
                  <a:extLst>
                    <a:ext uri="{9D8B030D-6E8A-4147-A177-3AD203B41FA5}">
                      <a16:colId xmlns:a16="http://schemas.microsoft.com/office/drawing/2014/main" val="1045687729"/>
                    </a:ext>
                  </a:extLst>
                </a:gridCol>
              </a:tblGrid>
              <a:tr h="240597">
                <a:tc>
                  <a:txBody>
                    <a:bodyPr/>
                    <a:lstStyle/>
                    <a:p>
                      <a:r>
                        <a:rPr lang="en-IN" sz="2000" dirty="0"/>
                        <a:t>Cost</a:t>
                      </a:r>
                    </a:p>
                  </a:txBody>
                  <a:tcPr anchor="ctr"/>
                </a:tc>
                <a:tc>
                  <a:txBody>
                    <a:bodyPr/>
                    <a:lstStyle/>
                    <a:p>
                      <a:pPr algn="r"/>
                      <a:r>
                        <a:rPr lang="en-IN" sz="2000" dirty="0"/>
                        <a:t>€13,000</a:t>
                      </a:r>
                    </a:p>
                  </a:txBody>
                  <a:tcPr anchor="ctr"/>
                </a:tc>
                <a:extLst>
                  <a:ext uri="{0D108BD9-81ED-4DB2-BD59-A6C34878D82A}">
                    <a16:rowId xmlns:a16="http://schemas.microsoft.com/office/drawing/2014/main" val="3610420249"/>
                  </a:ext>
                </a:extLst>
              </a:tr>
              <a:tr h="240597">
                <a:tc>
                  <a:txBody>
                    <a:bodyPr/>
                    <a:lstStyle/>
                    <a:p>
                      <a:r>
                        <a:rPr lang="en-IN" sz="2000" dirty="0"/>
                        <a:t>Expected residual value</a:t>
                      </a:r>
                    </a:p>
                  </a:txBody>
                  <a:tcPr anchor="ctr"/>
                </a:tc>
                <a:tc>
                  <a:txBody>
                    <a:bodyPr/>
                    <a:lstStyle/>
                    <a:p>
                      <a:pPr algn="r"/>
                      <a:r>
                        <a:rPr lang="en-IN" sz="2000" dirty="0"/>
                        <a:t>€1,000</a:t>
                      </a:r>
                    </a:p>
                  </a:txBody>
                  <a:tcPr anchor="ctr"/>
                </a:tc>
                <a:extLst>
                  <a:ext uri="{0D108BD9-81ED-4DB2-BD59-A6C34878D82A}">
                    <a16:rowId xmlns:a16="http://schemas.microsoft.com/office/drawing/2014/main" val="3799285393"/>
                  </a:ext>
                </a:extLst>
              </a:tr>
              <a:tr h="240597">
                <a:tc>
                  <a:txBody>
                    <a:bodyPr/>
                    <a:lstStyle/>
                    <a:p>
                      <a:r>
                        <a:rPr lang="en-IN" sz="2000" dirty="0"/>
                        <a:t>Estimate useful life in years</a:t>
                      </a:r>
                    </a:p>
                  </a:txBody>
                  <a:tcPr anchor="ctr"/>
                </a:tc>
                <a:tc>
                  <a:txBody>
                    <a:bodyPr/>
                    <a:lstStyle/>
                    <a:p>
                      <a:pPr algn="r"/>
                      <a:r>
                        <a:rPr lang="en-IN" sz="2000" dirty="0"/>
                        <a:t>5</a:t>
                      </a:r>
                    </a:p>
                  </a:txBody>
                  <a:tcPr anchor="ctr"/>
                </a:tc>
                <a:extLst>
                  <a:ext uri="{0D108BD9-81ED-4DB2-BD59-A6C34878D82A}">
                    <a16:rowId xmlns:a16="http://schemas.microsoft.com/office/drawing/2014/main" val="4122762037"/>
                  </a:ext>
                </a:extLst>
              </a:tr>
              <a:tr h="240597">
                <a:tc>
                  <a:txBody>
                    <a:bodyPr/>
                    <a:lstStyle/>
                    <a:p>
                      <a:r>
                        <a:rPr lang="en-IN" sz="2000" dirty="0"/>
                        <a:t>Estimated useful life in miles</a:t>
                      </a:r>
                    </a:p>
                  </a:txBody>
                  <a:tcPr anchor="ctr"/>
                </a:tc>
                <a:tc>
                  <a:txBody>
                    <a:bodyPr/>
                    <a:lstStyle/>
                    <a:p>
                      <a:pPr algn="r"/>
                      <a:r>
                        <a:rPr lang="en-IN" sz="2000" dirty="0"/>
                        <a:t>100,000</a:t>
                      </a:r>
                    </a:p>
                  </a:txBody>
                  <a:tcPr anchor="ctr"/>
                </a:tc>
                <a:extLst>
                  <a:ext uri="{0D108BD9-81ED-4DB2-BD59-A6C34878D82A}">
                    <a16:rowId xmlns:a16="http://schemas.microsoft.com/office/drawing/2014/main" val="1666199904"/>
                  </a:ext>
                </a:extLst>
              </a:tr>
            </a:tbl>
          </a:graphicData>
        </a:graphic>
      </p:graphicFrame>
      <p:sp>
        <p:nvSpPr>
          <p:cNvPr id="9" name="Content Placeholder 8">
            <a:extLst>
              <a:ext uri="{FF2B5EF4-FFF2-40B4-BE49-F238E27FC236}">
                <a16:creationId xmlns:a16="http://schemas.microsoft.com/office/drawing/2014/main" id="{F5CC51D4-7CDF-212A-7DD2-DDFC429B6067}"/>
              </a:ext>
            </a:extLst>
          </p:cNvPr>
          <p:cNvSpPr>
            <a:spLocks noGrp="1"/>
          </p:cNvSpPr>
          <p:nvPr>
            <p:ph sz="quarter" idx="18"/>
          </p:nvPr>
        </p:nvSpPr>
        <p:spPr>
          <a:xfrm>
            <a:off x="591651" y="4643752"/>
            <a:ext cx="8037512" cy="1585021"/>
          </a:xfrm>
        </p:spPr>
        <p:txBody>
          <a:bodyPr>
            <a:noAutofit/>
          </a:bodyPr>
          <a:lstStyle/>
          <a:p>
            <a:pPr marL="0" indent="0">
              <a:spcAft>
                <a:spcPts val="1800"/>
              </a:spcAft>
              <a:buNone/>
            </a:pPr>
            <a:r>
              <a:rPr lang="en-US" sz="2000" b="1" dirty="0"/>
              <a:t>Illustration 9.7: </a:t>
            </a:r>
            <a:r>
              <a:rPr lang="en-US" sz="2000" dirty="0"/>
              <a:t>Delivery truck data</a:t>
            </a:r>
          </a:p>
          <a:p>
            <a:pPr marL="0" indent="0">
              <a:lnSpc>
                <a:spcPct val="100000"/>
              </a:lnSpc>
              <a:buSzPct val="80000"/>
              <a:buNone/>
            </a:pPr>
            <a:r>
              <a:rPr lang="en-US" altLang="en-US" sz="2400" b="1" dirty="0"/>
              <a:t>Required: </a:t>
            </a:r>
            <a:r>
              <a:rPr lang="en-US" altLang="en-US" sz="2400" dirty="0"/>
              <a:t>Compute depreciation using the following. </a:t>
            </a:r>
          </a:p>
          <a:p>
            <a:pPr marL="0" indent="0">
              <a:lnSpc>
                <a:spcPct val="100000"/>
              </a:lnSpc>
              <a:buSzPct val="80000"/>
              <a:buNone/>
            </a:pPr>
            <a:r>
              <a:rPr lang="en-US" altLang="en-US" sz="2400" dirty="0"/>
              <a:t>(a) Straight-Line  (b) Units-of-Activity  (c) Declining Balance</a:t>
            </a:r>
          </a:p>
        </p:txBody>
      </p:sp>
      <p:sp>
        <p:nvSpPr>
          <p:cNvPr id="14" name="Content Placeholder 5">
            <a:extLst>
              <a:ext uri="{FF2B5EF4-FFF2-40B4-BE49-F238E27FC236}">
                <a16:creationId xmlns:a16="http://schemas.microsoft.com/office/drawing/2014/main" id="{32CE1202-0919-8A43-1E5D-2F8F692DC2F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22389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32361E-5718-42C0-8F2B-20C47D4CACF6}"/>
              </a:ext>
            </a:extLst>
          </p:cNvPr>
          <p:cNvSpPr>
            <a:spLocks noGrp="1"/>
          </p:cNvSpPr>
          <p:nvPr>
            <p:ph type="title"/>
          </p:nvPr>
        </p:nvSpPr>
        <p:spPr/>
        <p:txBody>
          <a:bodyPr>
            <a:normAutofit/>
          </a:bodyPr>
          <a:lstStyle/>
          <a:p>
            <a:r>
              <a:rPr lang="en-US" dirty="0"/>
              <a:t>Straight-Line Method</a:t>
            </a:r>
            <a:endParaRPr lang="en-IN" dirty="0"/>
          </a:p>
        </p:txBody>
      </p:sp>
      <p:sp>
        <p:nvSpPr>
          <p:cNvPr id="6" name="Content Placeholder 5">
            <a:extLst>
              <a:ext uri="{FF2B5EF4-FFF2-40B4-BE49-F238E27FC236}">
                <a16:creationId xmlns:a16="http://schemas.microsoft.com/office/drawing/2014/main" id="{9020331A-3969-E8F8-C709-8D059C2881B4}"/>
              </a:ext>
            </a:extLst>
          </p:cNvPr>
          <p:cNvSpPr>
            <a:spLocks noGrp="1"/>
          </p:cNvSpPr>
          <p:nvPr>
            <p:ph sz="quarter" idx="12"/>
          </p:nvPr>
        </p:nvSpPr>
        <p:spPr>
          <a:xfrm>
            <a:off x="513862" y="1424065"/>
            <a:ext cx="8115301" cy="1161819"/>
          </a:xfrm>
        </p:spPr>
        <p:txBody>
          <a:bodyPr/>
          <a:lstStyle/>
          <a:p>
            <a:r>
              <a:rPr lang="en-US" dirty="0"/>
              <a:t>Depreciable cost = Cost less residual value</a:t>
            </a:r>
          </a:p>
          <a:p>
            <a:r>
              <a:rPr lang="en-US" dirty="0"/>
              <a:t>Expense is the </a:t>
            </a:r>
            <a:r>
              <a:rPr lang="en-US" b="1" dirty="0">
                <a:solidFill>
                  <a:srgbClr val="FF0000"/>
                </a:solidFill>
              </a:rPr>
              <a:t>same amount </a:t>
            </a:r>
            <a:r>
              <a:rPr lang="en-US" dirty="0"/>
              <a:t>for each year</a:t>
            </a:r>
          </a:p>
        </p:txBody>
      </p:sp>
      <p:pic>
        <p:nvPicPr>
          <p:cNvPr id="7" name="Table Placeholder 6" descr="An illustration of the formula to compute annual straight-line depreciation. The first formula is labeled as cost of Euro 13,000 minus residual value of Euro 1,000 equals depreciable cost of Euro 12,000. A second formula is labeled as depreciable cost of Euro 12,000 divided by useful life in years, 5, equals annual depreciation expense of Euro 2,400.">
            <a:extLst>
              <a:ext uri="{FF2B5EF4-FFF2-40B4-BE49-F238E27FC236}">
                <a16:creationId xmlns:a16="http://schemas.microsoft.com/office/drawing/2014/main" id="{A49F0246-B60D-CFAA-BF72-2CF54DA93A55}"/>
              </a:ext>
            </a:extLst>
          </p:cNvPr>
          <p:cNvPicPr>
            <a:picLocks noGrp="1" noChangeAspect="1"/>
          </p:cNvPicPr>
          <p:nvPr>
            <p:ph type="tbl" sz="quarter" idx="19"/>
          </p:nvPr>
        </p:nvPicPr>
        <p:blipFill>
          <a:blip r:embed="rId2"/>
          <a:stretch>
            <a:fillRect/>
          </a:stretch>
        </p:blipFill>
        <p:spPr>
          <a:xfrm>
            <a:off x="595300" y="2824137"/>
            <a:ext cx="7952423" cy="2546033"/>
          </a:xfrm>
          <a:prstGeom prst="rect">
            <a:avLst/>
          </a:prstGeom>
        </p:spPr>
      </p:pic>
      <p:sp>
        <p:nvSpPr>
          <p:cNvPr id="9" name="Content Placeholder 8">
            <a:extLst>
              <a:ext uri="{FF2B5EF4-FFF2-40B4-BE49-F238E27FC236}">
                <a16:creationId xmlns:a16="http://schemas.microsoft.com/office/drawing/2014/main" id="{F5CC51D4-7CDF-212A-7DD2-DDFC429B6067}"/>
              </a:ext>
            </a:extLst>
          </p:cNvPr>
          <p:cNvSpPr>
            <a:spLocks noGrp="1"/>
          </p:cNvSpPr>
          <p:nvPr>
            <p:ph sz="quarter" idx="18"/>
          </p:nvPr>
        </p:nvSpPr>
        <p:spPr>
          <a:xfrm>
            <a:off x="696913" y="5372377"/>
            <a:ext cx="8037512" cy="655586"/>
          </a:xfrm>
        </p:spPr>
        <p:txBody>
          <a:bodyPr>
            <a:noAutofit/>
          </a:bodyPr>
          <a:lstStyle/>
          <a:p>
            <a:pPr marL="0" indent="0">
              <a:buNone/>
            </a:pPr>
            <a:r>
              <a:rPr lang="en-US" sz="2000" b="1" dirty="0"/>
              <a:t>Illustration 9.8: </a:t>
            </a:r>
            <a:r>
              <a:rPr lang="en-US" sz="2000" dirty="0"/>
              <a:t>Formula for straight-line method</a:t>
            </a:r>
            <a:endParaRPr lang="en-US" altLang="en-US" sz="2400" dirty="0"/>
          </a:p>
        </p:txBody>
      </p:sp>
      <p:sp>
        <p:nvSpPr>
          <p:cNvPr id="14" name="Content Placeholder 5">
            <a:extLst>
              <a:ext uri="{FF2B5EF4-FFF2-40B4-BE49-F238E27FC236}">
                <a16:creationId xmlns:a16="http://schemas.microsoft.com/office/drawing/2014/main" id="{CAF28036-E40D-AEA7-E7E0-BD3331C0222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98880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884-C92C-CBC9-6AF1-A29A7FFA79EE}"/>
              </a:ext>
            </a:extLst>
          </p:cNvPr>
          <p:cNvSpPr>
            <a:spLocks noGrp="1"/>
          </p:cNvSpPr>
          <p:nvPr>
            <p:ph type="title"/>
          </p:nvPr>
        </p:nvSpPr>
        <p:spPr>
          <a:xfrm>
            <a:off x="514350" y="2559164"/>
            <a:ext cx="8115301" cy="1739672"/>
          </a:xfrm>
        </p:spPr>
        <p:txBody>
          <a:bodyPr>
            <a:noAutofit/>
          </a:bodyPr>
          <a:lstStyle/>
          <a:p>
            <a:r>
              <a:rPr lang="en-GB" dirty="0"/>
              <a:t>Learning Objective 1</a:t>
            </a:r>
            <a:br>
              <a:rPr lang="en-GB" dirty="0"/>
            </a:br>
            <a:r>
              <a:rPr lang="en-US" dirty="0"/>
              <a:t>Explain the Accounting for Plant Asset Expenditures.</a:t>
            </a:r>
            <a:endParaRPr lang="en-IN" dirty="0"/>
          </a:p>
        </p:txBody>
      </p:sp>
      <p:sp>
        <p:nvSpPr>
          <p:cNvPr id="7" name="Content Placeholder 5">
            <a:extLst>
              <a:ext uri="{FF2B5EF4-FFF2-40B4-BE49-F238E27FC236}">
                <a16:creationId xmlns:a16="http://schemas.microsoft.com/office/drawing/2014/main" id="{BC4BA088-4E96-9771-E756-77ED5C8BA98E}"/>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422114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55DB-6E34-B0A7-69F1-1A43A014C92B}"/>
              </a:ext>
            </a:extLst>
          </p:cNvPr>
          <p:cNvSpPr>
            <a:spLocks noGrp="1"/>
          </p:cNvSpPr>
          <p:nvPr>
            <p:ph type="title"/>
          </p:nvPr>
        </p:nvSpPr>
        <p:spPr/>
        <p:txBody>
          <a:bodyPr/>
          <a:lstStyle/>
          <a:p>
            <a:r>
              <a:rPr lang="en-IN" dirty="0"/>
              <a:t>Straight-Line Method: Schedule</a:t>
            </a:r>
          </a:p>
        </p:txBody>
      </p:sp>
      <p:pic>
        <p:nvPicPr>
          <p:cNvPr id="14" name="Picture Placeholder 13" descr="An illustration presents a table for straight-line depreciation schedule for Barb’s Florists. There are 4 columns and the column headers are: Year, Computation, Annual Depreciation Expense, and End of Year. The second and third columns are set in equation form as: Depreciable Cost times Depreciation Rate equals Annual Depreciation Expense. The last column is further divided into: Accumulated Depreciation, and Book Value. The data are as follows: Year, 2025; Depreciable Cost, Euro 12,000; Depreciation Rate, 20%; Annual Depreciation Expense, Euro 2,400; Accumulated Depreciation, Euro 2,400; Book Value, Euro 10,600 asterisk; Year, 2026; Depreciable Cost, 12,000; Depreciation Rate, 20; Annual Depreciation Expense, 2,400; Accumulated Depreciation, 4,800; Book Value, 8,200; Year, 2027; Depreciable Cost, 12,000; Depreciation Rate, 20; Annual Depreciation Expense, 2,400; Accumulated Depreciation, 7,200; Book Value, 5,800;Year, 2038; Depreciable Cost, 12,000; Depreciation Rate, 20; Annual Depreciation Expense, 2,400; Accumulated Depreciation, 9,600; Book Value, 3,400;Year, 2029; Depreciable Cost, 12,000; Depreciation Rate, 20; Annual Depreciation Expense, 2,400; Accumulated Depreciation, 12,000; Book Value, 1,000 (highlighted); All values under the column annual depreciation expense are highlighted. Asterisk stands for, Book value equals Cost minus Accumulated depreciation equals (Euro 13,000 minus Euro 2,400).">
            <a:extLst>
              <a:ext uri="{FF2B5EF4-FFF2-40B4-BE49-F238E27FC236}">
                <a16:creationId xmlns:a16="http://schemas.microsoft.com/office/drawing/2014/main" id="{66C46E1F-8D6C-47C8-E6B9-34A1ABEFD595}"/>
              </a:ext>
            </a:extLst>
          </p:cNvPr>
          <p:cNvPicPr>
            <a:picLocks noGrp="1" noChangeAspect="1"/>
          </p:cNvPicPr>
          <p:nvPr>
            <p:ph type="pic" sz="quarter" idx="17"/>
          </p:nvPr>
        </p:nvPicPr>
        <p:blipFill rotWithShape="1">
          <a:blip r:embed="rId3"/>
          <a:stretch/>
        </p:blipFill>
        <p:spPr>
          <a:xfrm>
            <a:off x="770659" y="1240545"/>
            <a:ext cx="7602682" cy="2926773"/>
          </a:xfrm>
          <a:prstGeom prst="rect">
            <a:avLst/>
          </a:prstGeom>
        </p:spPr>
      </p:pic>
      <p:sp>
        <p:nvSpPr>
          <p:cNvPr id="3" name="Content Placeholder 2">
            <a:extLst>
              <a:ext uri="{FF2B5EF4-FFF2-40B4-BE49-F238E27FC236}">
                <a16:creationId xmlns:a16="http://schemas.microsoft.com/office/drawing/2014/main" id="{8F42A4F3-DAEE-7D4B-01CC-C950E7A17542}"/>
              </a:ext>
            </a:extLst>
          </p:cNvPr>
          <p:cNvSpPr>
            <a:spLocks noGrp="1"/>
          </p:cNvSpPr>
          <p:nvPr>
            <p:ph sz="quarter" idx="12"/>
          </p:nvPr>
        </p:nvSpPr>
        <p:spPr>
          <a:xfrm>
            <a:off x="513862" y="4149223"/>
            <a:ext cx="8115301" cy="1059680"/>
          </a:xfrm>
        </p:spPr>
        <p:txBody>
          <a:bodyPr>
            <a:normAutofit/>
          </a:bodyPr>
          <a:lstStyle/>
          <a:p>
            <a:pPr marL="0" indent="0">
              <a:spcAft>
                <a:spcPts val="1200"/>
              </a:spcAft>
              <a:buNone/>
            </a:pPr>
            <a:r>
              <a:rPr lang="en-US" sz="2000" b="1" dirty="0"/>
              <a:t>Illustration 9.9: </a:t>
            </a:r>
            <a:r>
              <a:rPr lang="en-US" sz="2000" dirty="0"/>
              <a:t>Straight-line depreciation schedule</a:t>
            </a:r>
          </a:p>
          <a:p>
            <a:pPr marL="0" indent="0">
              <a:buNone/>
            </a:pPr>
            <a:r>
              <a:rPr lang="en-US" sz="2400" dirty="0"/>
              <a:t>Journal entry at end of 2025:</a:t>
            </a:r>
          </a:p>
        </p:txBody>
      </p:sp>
      <p:sp>
        <p:nvSpPr>
          <p:cNvPr id="16" name="Content Placeholder 5">
            <a:extLst>
              <a:ext uri="{FF2B5EF4-FFF2-40B4-BE49-F238E27FC236}">
                <a16:creationId xmlns:a16="http://schemas.microsoft.com/office/drawing/2014/main" id="{29692FF7-F7CE-0E9F-E3A9-E4B202320EC8}"/>
              </a:ext>
            </a:extLst>
          </p:cNvPr>
          <p:cNvSpPr>
            <a:spLocks noGrp="1"/>
          </p:cNvSpPr>
          <p:nvPr>
            <p:ph sz="quarter" idx="18"/>
          </p:nvPr>
        </p:nvSpPr>
        <p:spPr>
          <a:xfrm>
            <a:off x="2196814" y="5232466"/>
            <a:ext cx="6427961" cy="1059681"/>
          </a:xfrm>
          <a:ln>
            <a:noFill/>
          </a:ln>
        </p:spPr>
        <p:txBody>
          <a:bodyPr anchor="ctr" anchorCtr="0">
            <a:normAutofit/>
          </a:bodyPr>
          <a:lstStyle/>
          <a:p>
            <a:pPr marL="0" indent="0">
              <a:spcBef>
                <a:spcPts val="1200"/>
              </a:spcBef>
              <a:buNone/>
            </a:pPr>
            <a:r>
              <a:rPr lang="en-US" sz="2400" dirty="0"/>
              <a:t>Depreciation Expense			       2,400</a:t>
            </a:r>
          </a:p>
          <a:p>
            <a:pPr marL="0" indent="717550">
              <a:spcBef>
                <a:spcPts val="1200"/>
              </a:spcBef>
              <a:buNone/>
            </a:pPr>
            <a:r>
              <a:rPr lang="en-US" sz="2400" dirty="0"/>
              <a:t>Accumulated Depreciation			</a:t>
            </a:r>
            <a:r>
              <a:rPr lang="en-US" sz="2400" dirty="0">
                <a:cs typeface="Calibri" panose="020F0502020204030204" pitchFamily="34" charset="0"/>
              </a:rPr>
              <a:t>2,400</a:t>
            </a:r>
          </a:p>
        </p:txBody>
      </p:sp>
      <p:sp>
        <p:nvSpPr>
          <p:cNvPr id="10" name="Content Placeholder 5">
            <a:extLst>
              <a:ext uri="{FF2B5EF4-FFF2-40B4-BE49-F238E27FC236}">
                <a16:creationId xmlns:a16="http://schemas.microsoft.com/office/drawing/2014/main" id="{DDA00C80-F463-853A-99C0-62C1D9216AA5}"/>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7558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2250-1987-B900-D03F-8601BE5ED7AF}"/>
              </a:ext>
            </a:extLst>
          </p:cNvPr>
          <p:cNvSpPr>
            <a:spLocks noGrp="1"/>
          </p:cNvSpPr>
          <p:nvPr>
            <p:ph type="title"/>
          </p:nvPr>
        </p:nvSpPr>
        <p:spPr/>
        <p:txBody>
          <a:bodyPr/>
          <a:lstStyle/>
          <a:p>
            <a:r>
              <a:rPr lang="en-US" dirty="0"/>
              <a:t>Straight-Line Continued</a:t>
            </a:r>
          </a:p>
        </p:txBody>
      </p:sp>
      <p:sp>
        <p:nvSpPr>
          <p:cNvPr id="3" name="Content Placeholder 2">
            <a:extLst>
              <a:ext uri="{FF2B5EF4-FFF2-40B4-BE49-F238E27FC236}">
                <a16:creationId xmlns:a16="http://schemas.microsoft.com/office/drawing/2014/main" id="{811A8FA7-FEE8-BE15-FE97-C55E31EA7A08}"/>
              </a:ext>
            </a:extLst>
          </p:cNvPr>
          <p:cNvSpPr>
            <a:spLocks noGrp="1"/>
          </p:cNvSpPr>
          <p:nvPr>
            <p:ph sz="quarter" idx="12"/>
          </p:nvPr>
        </p:nvSpPr>
        <p:spPr>
          <a:xfrm>
            <a:off x="513862" y="1424065"/>
            <a:ext cx="8115301" cy="997859"/>
          </a:xfrm>
        </p:spPr>
        <p:txBody>
          <a:bodyPr/>
          <a:lstStyle/>
          <a:p>
            <a:r>
              <a:rPr lang="en-US" dirty="0"/>
              <a:t>What if we bought the asset on 4/1/2025, instead of 1/1/2025?</a:t>
            </a:r>
          </a:p>
          <a:p>
            <a:endParaRPr lang="en-US" dirty="0"/>
          </a:p>
          <a:p>
            <a:endParaRPr lang="en-US" dirty="0"/>
          </a:p>
        </p:txBody>
      </p:sp>
      <p:pic>
        <p:nvPicPr>
          <p:cNvPr id="14" name="Content Placeholder 13" descr="A table with numbers and symbols&#10;&#10;Description automatically generated">
            <a:extLst>
              <a:ext uri="{FF2B5EF4-FFF2-40B4-BE49-F238E27FC236}">
                <a16:creationId xmlns:a16="http://schemas.microsoft.com/office/drawing/2014/main" id="{FBA481CB-939A-2326-4CB7-FF284DEBE742}"/>
              </a:ext>
            </a:extLst>
          </p:cNvPr>
          <p:cNvPicPr>
            <a:picLocks noGrp="1" noChangeAspect="1"/>
          </p:cNvPicPr>
          <p:nvPr>
            <p:ph sz="quarter" idx="25"/>
          </p:nvPr>
        </p:nvPicPr>
        <p:blipFill>
          <a:blip r:embed="rId3"/>
          <a:stretch>
            <a:fillRect/>
          </a:stretch>
        </p:blipFill>
        <p:spPr>
          <a:xfrm>
            <a:off x="830776" y="2536422"/>
            <a:ext cx="7481471" cy="3284848"/>
          </a:xfrm>
        </p:spPr>
      </p:pic>
    </p:spTree>
    <p:extLst>
      <p:ext uri="{BB962C8B-B14F-4D97-AF65-F5344CB8AC3E}">
        <p14:creationId xmlns:p14="http://schemas.microsoft.com/office/powerpoint/2010/main" val="576897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B08C4-2D3C-2FDE-1FA2-0E072F54FB09}"/>
              </a:ext>
            </a:extLst>
          </p:cNvPr>
          <p:cNvSpPr>
            <a:spLocks noGrp="1"/>
          </p:cNvSpPr>
          <p:nvPr>
            <p:ph type="title"/>
          </p:nvPr>
        </p:nvSpPr>
        <p:spPr>
          <a:xfrm>
            <a:off x="513862" y="289711"/>
            <a:ext cx="8115302" cy="1249378"/>
          </a:xfrm>
        </p:spPr>
        <p:txBody>
          <a:bodyPr>
            <a:normAutofit/>
          </a:bodyPr>
          <a:lstStyle/>
          <a:p>
            <a:r>
              <a:rPr lang="en-US" dirty="0"/>
              <a:t>DO ITT! 2a: Straight-Line Depreciation</a:t>
            </a:r>
            <a:endParaRPr lang="en-IN" dirty="0"/>
          </a:p>
        </p:txBody>
      </p:sp>
      <p:sp>
        <p:nvSpPr>
          <p:cNvPr id="6" name="Content Placeholder 5">
            <a:extLst>
              <a:ext uri="{FF2B5EF4-FFF2-40B4-BE49-F238E27FC236}">
                <a16:creationId xmlns:a16="http://schemas.microsoft.com/office/drawing/2014/main" id="{C2E3DE63-5CB8-C677-0824-AD36AA67E3AB}"/>
              </a:ext>
            </a:extLst>
          </p:cNvPr>
          <p:cNvSpPr>
            <a:spLocks noGrp="1"/>
          </p:cNvSpPr>
          <p:nvPr>
            <p:ph sz="quarter" idx="10"/>
          </p:nvPr>
        </p:nvSpPr>
        <p:spPr/>
        <p:txBody>
          <a:bodyPr>
            <a:normAutofit fontScale="92500"/>
          </a:bodyPr>
          <a:lstStyle/>
          <a:p>
            <a:pPr marL="0" indent="0">
              <a:lnSpc>
                <a:spcPct val="100000"/>
              </a:lnSpc>
              <a:spcBef>
                <a:spcPts val="624"/>
              </a:spcBef>
              <a:buNone/>
            </a:pPr>
            <a:r>
              <a:rPr lang="en-US" dirty="0"/>
              <a:t>On January 1, 2025, Iron Mountain Ski Corporation purchased a new snow-grooming machine for €50,000. The machine is estimated to have a 10-year life with a €2,000 residual value. What journal entry would Iron Mountain Ski Corporation make at December 31, 2025, if it uses the straight-line method of depreciation?</a:t>
            </a:r>
          </a:p>
        </p:txBody>
      </p:sp>
      <p:sp>
        <p:nvSpPr>
          <p:cNvPr id="12" name="Content Placeholder 5">
            <a:extLst>
              <a:ext uri="{FF2B5EF4-FFF2-40B4-BE49-F238E27FC236}">
                <a16:creationId xmlns:a16="http://schemas.microsoft.com/office/drawing/2014/main" id="{DCDC6A98-D959-AD58-050C-76D13F8B5EDF}"/>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714169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B08C4-2D3C-2FDE-1FA2-0E072F54FB09}"/>
              </a:ext>
            </a:extLst>
          </p:cNvPr>
          <p:cNvSpPr>
            <a:spLocks noGrp="1"/>
          </p:cNvSpPr>
          <p:nvPr>
            <p:ph type="title"/>
          </p:nvPr>
        </p:nvSpPr>
        <p:spPr/>
        <p:txBody>
          <a:bodyPr>
            <a:normAutofit/>
          </a:bodyPr>
          <a:lstStyle/>
          <a:p>
            <a:r>
              <a:rPr lang="en-US" dirty="0"/>
              <a:t>DO IT! 2a: Straight-Line – Solution</a:t>
            </a:r>
            <a:endParaRPr lang="en-IN" dirty="0"/>
          </a:p>
        </p:txBody>
      </p:sp>
      <p:graphicFrame>
        <p:nvGraphicFramePr>
          <p:cNvPr id="2" name="Object 1" descr="Depreciation expense Cost equation sequence part 1  equals part 2  Cost minus Residual value divided by Useful life equals part 3  € times 50 comma 000 minus € times two comma 000 divided by 10 equals part 4 € times four comma 800">
            <a:extLst>
              <a:ext uri="{FF2B5EF4-FFF2-40B4-BE49-F238E27FC236}">
                <a16:creationId xmlns:a16="http://schemas.microsoft.com/office/drawing/2014/main" id="{F020293D-4980-E12D-7922-79F8E018074D}"/>
              </a:ext>
            </a:extLst>
          </p:cNvPr>
          <p:cNvGraphicFramePr>
            <a:graphicFrameLocks noChangeAspect="1"/>
          </p:cNvGraphicFramePr>
          <p:nvPr/>
        </p:nvGraphicFramePr>
        <p:xfrm>
          <a:off x="355518" y="1904162"/>
          <a:ext cx="7270282" cy="576417"/>
        </p:xfrm>
        <a:graphic>
          <a:graphicData uri="http://schemas.openxmlformats.org/presentationml/2006/ole">
            <mc:AlternateContent xmlns:mc="http://schemas.openxmlformats.org/markup-compatibility/2006">
              <mc:Choice xmlns:v="urn:schemas-microsoft-com:vml" Requires="v">
                <p:oleObj name="Equation" r:id="rId2" imgW="4965480" imgH="393480" progId="Equation.DSMT4">
                  <p:embed/>
                </p:oleObj>
              </mc:Choice>
              <mc:Fallback>
                <p:oleObj name="Equation" r:id="rId2" imgW="4965480" imgH="393480" progId="Equation.DSMT4">
                  <p:embed/>
                  <p:pic>
                    <p:nvPicPr>
                      <p:cNvPr id="2" name="Object 1" descr="Depreciation expense Cost equation sequence part 1  equals part 2  Cost minus Residual value divided by Useful life equals part 3  € times 50 comma 000 minus € times two comma 000 divided by 10 equals part 4 € times four comma 800">
                        <a:extLst>
                          <a:ext uri="{FF2B5EF4-FFF2-40B4-BE49-F238E27FC236}">
                            <a16:creationId xmlns:a16="http://schemas.microsoft.com/office/drawing/2014/main" id="{F020293D-4980-E12D-7922-79F8E018074D}"/>
                          </a:ext>
                        </a:extLst>
                      </p:cNvPr>
                      <p:cNvPicPr/>
                      <p:nvPr/>
                    </p:nvPicPr>
                    <p:blipFill>
                      <a:blip r:embed="rId3"/>
                      <a:stretch>
                        <a:fillRect/>
                      </a:stretch>
                    </p:blipFill>
                    <p:spPr>
                      <a:xfrm>
                        <a:off x="355518" y="1904162"/>
                        <a:ext cx="7270282" cy="57641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DC424E0-FE3D-1F92-B560-501B3DD203DC}"/>
              </a:ext>
            </a:extLst>
          </p:cNvPr>
          <p:cNvSpPr>
            <a:spLocks noGrp="1"/>
          </p:cNvSpPr>
          <p:nvPr>
            <p:ph sz="quarter" idx="11"/>
          </p:nvPr>
        </p:nvSpPr>
        <p:spPr>
          <a:xfrm>
            <a:off x="355518" y="2678333"/>
            <a:ext cx="8273646" cy="510271"/>
          </a:xfrm>
        </p:spPr>
        <p:txBody>
          <a:bodyPr>
            <a:normAutofit/>
          </a:bodyPr>
          <a:lstStyle/>
          <a:p>
            <a:pPr marL="0" indent="0">
              <a:buNone/>
            </a:pPr>
            <a:r>
              <a:rPr lang="en-US" sz="2400" dirty="0"/>
              <a:t>The entry to record the first year’s depreciation would be:</a:t>
            </a:r>
            <a:endParaRPr lang="en-IN" sz="2400" dirty="0"/>
          </a:p>
        </p:txBody>
      </p:sp>
      <p:graphicFrame>
        <p:nvGraphicFramePr>
          <p:cNvPr id="3" name="Table 3">
            <a:extLst>
              <a:ext uri="{FF2B5EF4-FFF2-40B4-BE49-F238E27FC236}">
                <a16:creationId xmlns:a16="http://schemas.microsoft.com/office/drawing/2014/main" id="{D7DF70D9-8CC3-1BF8-1575-F1E9897B5C87}"/>
              </a:ext>
            </a:extLst>
          </p:cNvPr>
          <p:cNvGraphicFramePr>
            <a:graphicFrameLocks noGrp="1"/>
          </p:cNvGraphicFramePr>
          <p:nvPr/>
        </p:nvGraphicFramePr>
        <p:xfrm>
          <a:off x="513862" y="3293085"/>
          <a:ext cx="7967197" cy="1320800"/>
        </p:xfrm>
        <a:graphic>
          <a:graphicData uri="http://schemas.openxmlformats.org/drawingml/2006/table">
            <a:tbl>
              <a:tblPr firstRow="1" bandRow="1"/>
              <a:tblGrid>
                <a:gridCol w="1052753">
                  <a:extLst>
                    <a:ext uri="{9D8B030D-6E8A-4147-A177-3AD203B41FA5}">
                      <a16:colId xmlns:a16="http://schemas.microsoft.com/office/drawing/2014/main" val="271711104"/>
                    </a:ext>
                  </a:extLst>
                </a:gridCol>
                <a:gridCol w="4545408">
                  <a:extLst>
                    <a:ext uri="{9D8B030D-6E8A-4147-A177-3AD203B41FA5}">
                      <a16:colId xmlns:a16="http://schemas.microsoft.com/office/drawing/2014/main" val="3145548393"/>
                    </a:ext>
                  </a:extLst>
                </a:gridCol>
                <a:gridCol w="1252205">
                  <a:extLst>
                    <a:ext uri="{9D8B030D-6E8A-4147-A177-3AD203B41FA5}">
                      <a16:colId xmlns:a16="http://schemas.microsoft.com/office/drawing/2014/main" val="1793063836"/>
                    </a:ext>
                  </a:extLst>
                </a:gridCol>
                <a:gridCol w="1116831">
                  <a:extLst>
                    <a:ext uri="{9D8B030D-6E8A-4147-A177-3AD203B41FA5}">
                      <a16:colId xmlns:a16="http://schemas.microsoft.com/office/drawing/2014/main" val="3509330158"/>
                    </a:ext>
                  </a:extLst>
                </a:gridCol>
              </a:tblGrid>
              <a:tr h="370840">
                <a:tc>
                  <a:txBody>
                    <a:bodyPr/>
                    <a:lstStyle/>
                    <a:p>
                      <a:r>
                        <a:rPr lang="en-US" sz="1600" dirty="0"/>
                        <a:t>Dec. 31</a:t>
                      </a:r>
                      <a:endParaRPr lang="en-I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sz="1600" dirty="0"/>
                        <a:t>Depreciation Expense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r"/>
                      <a:r>
                        <a:rPr lang="en-US" sz="1600" dirty="0"/>
                        <a:t>4,800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I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08960053"/>
                  </a:ext>
                </a:extLst>
              </a:tr>
              <a:tr h="370840">
                <a:tc>
                  <a:txBody>
                    <a:bodyPr/>
                    <a:lstStyle/>
                    <a:p>
                      <a:endParaRPr lang="en-I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indent="263525"/>
                      <a:r>
                        <a:rPr lang="en-US" sz="1600" dirty="0"/>
                        <a:t>Accumulated Depreciation—Equipment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r"/>
                      <a:r>
                        <a:rPr lang="en-US" sz="1600" dirty="0"/>
                        <a:t>4,800</a:t>
                      </a:r>
                      <a:endParaRPr lang="en-I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64028542"/>
                  </a:ext>
                </a:extLst>
              </a:tr>
              <a:tr h="370840">
                <a:tc>
                  <a:txBody>
                    <a:bodyPr/>
                    <a:lstStyle/>
                    <a:p>
                      <a:endParaRPr lang="en-I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628650" indent="0"/>
                      <a:r>
                        <a:rPr lang="en-US" sz="1600" dirty="0"/>
                        <a:t>(To record annual depreciation on snow-grooming machine)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I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65492573"/>
                  </a:ext>
                </a:extLst>
              </a:tr>
            </a:tbl>
          </a:graphicData>
        </a:graphic>
      </p:graphicFrame>
      <p:sp>
        <p:nvSpPr>
          <p:cNvPr id="16" name="Content Placeholder 5">
            <a:extLst>
              <a:ext uri="{FF2B5EF4-FFF2-40B4-BE49-F238E27FC236}">
                <a16:creationId xmlns:a16="http://schemas.microsoft.com/office/drawing/2014/main" id="{61D2F0F2-B25E-44A4-72BE-ACCC147B6515}"/>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3890780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Units-of-Activity Method</a:t>
            </a:r>
            <a:endParaRPr lang="en-IN" dirty="0"/>
          </a:p>
        </p:txBody>
      </p:sp>
      <p:sp>
        <p:nvSpPr>
          <p:cNvPr id="3" name="Content Placeholder 2">
            <a:extLst>
              <a:ext uri="{FF2B5EF4-FFF2-40B4-BE49-F238E27FC236}">
                <a16:creationId xmlns:a16="http://schemas.microsoft.com/office/drawing/2014/main" id="{D31C3F01-5A27-3AE5-A56A-860D818B7167}"/>
              </a:ext>
            </a:extLst>
          </p:cNvPr>
          <p:cNvSpPr>
            <a:spLocks noGrp="1"/>
          </p:cNvSpPr>
          <p:nvPr>
            <p:ph sz="quarter" idx="12"/>
          </p:nvPr>
        </p:nvSpPr>
        <p:spPr/>
        <p:txBody>
          <a:bodyPr/>
          <a:lstStyle/>
          <a:p>
            <a:r>
              <a:rPr lang="en-US" dirty="0"/>
              <a:t>Companies </a:t>
            </a:r>
            <a:r>
              <a:rPr lang="en-US" dirty="0">
                <a:solidFill>
                  <a:srgbClr val="FF0000"/>
                </a:solidFill>
              </a:rPr>
              <a:t>estimate total units of activity </a:t>
            </a:r>
            <a:r>
              <a:rPr lang="en-US" dirty="0"/>
              <a:t>to calculate depreciable cost per unit</a:t>
            </a:r>
          </a:p>
          <a:p>
            <a:r>
              <a:rPr lang="en-US" dirty="0">
                <a:solidFill>
                  <a:srgbClr val="FF0000"/>
                </a:solidFill>
              </a:rPr>
              <a:t>Expense varies based on units of activity</a:t>
            </a:r>
          </a:p>
          <a:p>
            <a:r>
              <a:rPr lang="en-US" dirty="0"/>
              <a:t>Depreciable cost is cost less salvage value</a:t>
            </a:r>
          </a:p>
          <a:p>
            <a:r>
              <a:rPr lang="en-US" dirty="0"/>
              <a:t>Often referred to as units-of-production method</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pic>
        <p:nvPicPr>
          <p:cNvPr id="5" name="Picture 4" descr="A white background with black text&#10;&#10;Description automatically generated">
            <a:extLst>
              <a:ext uri="{FF2B5EF4-FFF2-40B4-BE49-F238E27FC236}">
                <a16:creationId xmlns:a16="http://schemas.microsoft.com/office/drawing/2014/main" id="{5C07C8F3-574D-C137-6A11-F0CA77B9789F}"/>
              </a:ext>
            </a:extLst>
          </p:cNvPr>
          <p:cNvPicPr>
            <a:picLocks noChangeAspect="1"/>
          </p:cNvPicPr>
          <p:nvPr/>
        </p:nvPicPr>
        <p:blipFill>
          <a:blip r:embed="rId3"/>
          <a:stretch>
            <a:fillRect/>
          </a:stretch>
        </p:blipFill>
        <p:spPr>
          <a:xfrm>
            <a:off x="685312" y="3904740"/>
            <a:ext cx="7772400" cy="1881968"/>
          </a:xfrm>
          <a:prstGeom prst="rect">
            <a:avLst/>
          </a:prstGeom>
        </p:spPr>
      </p:pic>
    </p:spTree>
    <p:extLst>
      <p:ext uri="{BB962C8B-B14F-4D97-AF65-F5344CB8AC3E}">
        <p14:creationId xmlns:p14="http://schemas.microsoft.com/office/powerpoint/2010/main" val="855096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32361E-5718-42C0-8F2B-20C47D4CACF6}"/>
              </a:ext>
            </a:extLst>
          </p:cNvPr>
          <p:cNvSpPr>
            <a:spLocks noGrp="1"/>
          </p:cNvSpPr>
          <p:nvPr>
            <p:ph type="title"/>
          </p:nvPr>
        </p:nvSpPr>
        <p:spPr>
          <a:xfrm>
            <a:off x="514353" y="460255"/>
            <a:ext cx="8115301" cy="1078834"/>
          </a:xfrm>
        </p:spPr>
        <p:txBody>
          <a:bodyPr>
            <a:noAutofit/>
          </a:bodyPr>
          <a:lstStyle/>
          <a:p>
            <a:r>
              <a:rPr lang="en-US" dirty="0"/>
              <a:t>Depreciation Methods – Example Data</a:t>
            </a:r>
            <a:endParaRPr lang="en-IN" dirty="0"/>
          </a:p>
        </p:txBody>
      </p:sp>
      <p:sp>
        <p:nvSpPr>
          <p:cNvPr id="6" name="Content Placeholder 5">
            <a:extLst>
              <a:ext uri="{FF2B5EF4-FFF2-40B4-BE49-F238E27FC236}">
                <a16:creationId xmlns:a16="http://schemas.microsoft.com/office/drawing/2014/main" id="{9020331A-3969-E8F8-C709-8D059C2881B4}"/>
              </a:ext>
            </a:extLst>
          </p:cNvPr>
          <p:cNvSpPr>
            <a:spLocks noGrp="1"/>
          </p:cNvSpPr>
          <p:nvPr>
            <p:ph sz="quarter" idx="12"/>
          </p:nvPr>
        </p:nvSpPr>
        <p:spPr>
          <a:xfrm>
            <a:off x="513862" y="1605127"/>
            <a:ext cx="8115301" cy="1233487"/>
          </a:xfrm>
        </p:spPr>
        <p:txBody>
          <a:bodyPr>
            <a:normAutofit/>
          </a:bodyPr>
          <a:lstStyle/>
          <a:p>
            <a:pPr marL="0" indent="0">
              <a:buNone/>
            </a:pPr>
            <a:r>
              <a:rPr lang="en-US" sz="2400" dirty="0"/>
              <a:t>Compare the three depreciation methods using the following data for a small delivery truck purchased by Barb’s Florists on January 1, 2025:</a:t>
            </a:r>
          </a:p>
        </p:txBody>
      </p:sp>
      <p:graphicFrame>
        <p:nvGraphicFramePr>
          <p:cNvPr id="4" name="Table 6">
            <a:extLst>
              <a:ext uri="{FF2B5EF4-FFF2-40B4-BE49-F238E27FC236}">
                <a16:creationId xmlns:a16="http://schemas.microsoft.com/office/drawing/2014/main" id="{E05C648C-72DB-E77F-6291-5BC3CFFF87AF}"/>
              </a:ext>
            </a:extLst>
          </p:cNvPr>
          <p:cNvGraphicFramePr>
            <a:graphicFrameLocks noGrp="1"/>
          </p:cNvGraphicFramePr>
          <p:nvPr>
            <p:ph type="tbl" sz="quarter" idx="19"/>
            <p:extLst>
              <p:ext uri="{D42A27DB-BD31-4B8C-83A1-F6EECF244321}">
                <p14:modId xmlns:p14="http://schemas.microsoft.com/office/powerpoint/2010/main" val="3248384559"/>
              </p:ext>
            </p:extLst>
          </p:nvPr>
        </p:nvGraphicFramePr>
        <p:xfrm>
          <a:off x="592138" y="2948703"/>
          <a:ext cx="6886024" cy="1584960"/>
        </p:xfrm>
        <a:graphic>
          <a:graphicData uri="http://schemas.openxmlformats.org/drawingml/2006/table">
            <a:tbl>
              <a:tblPr firstRow="1" bandRow="1">
                <a:tableStyleId>{2D5ABB26-0587-4C30-8999-92F81FD0307C}</a:tableStyleId>
              </a:tblPr>
              <a:tblGrid>
                <a:gridCol w="5171088">
                  <a:extLst>
                    <a:ext uri="{9D8B030D-6E8A-4147-A177-3AD203B41FA5}">
                      <a16:colId xmlns:a16="http://schemas.microsoft.com/office/drawing/2014/main" val="355870602"/>
                    </a:ext>
                  </a:extLst>
                </a:gridCol>
                <a:gridCol w="1714936">
                  <a:extLst>
                    <a:ext uri="{9D8B030D-6E8A-4147-A177-3AD203B41FA5}">
                      <a16:colId xmlns:a16="http://schemas.microsoft.com/office/drawing/2014/main" val="1045687729"/>
                    </a:ext>
                  </a:extLst>
                </a:gridCol>
              </a:tblGrid>
              <a:tr h="240597">
                <a:tc>
                  <a:txBody>
                    <a:bodyPr/>
                    <a:lstStyle/>
                    <a:p>
                      <a:r>
                        <a:rPr lang="en-IN" sz="2000" dirty="0"/>
                        <a:t>Cost</a:t>
                      </a:r>
                    </a:p>
                  </a:txBody>
                  <a:tcPr anchor="ctr"/>
                </a:tc>
                <a:tc>
                  <a:txBody>
                    <a:bodyPr/>
                    <a:lstStyle/>
                    <a:p>
                      <a:pPr algn="r"/>
                      <a:r>
                        <a:rPr lang="en-IN" sz="2000" dirty="0"/>
                        <a:t>€13,000</a:t>
                      </a:r>
                    </a:p>
                  </a:txBody>
                  <a:tcPr anchor="ctr"/>
                </a:tc>
                <a:extLst>
                  <a:ext uri="{0D108BD9-81ED-4DB2-BD59-A6C34878D82A}">
                    <a16:rowId xmlns:a16="http://schemas.microsoft.com/office/drawing/2014/main" val="3610420249"/>
                  </a:ext>
                </a:extLst>
              </a:tr>
              <a:tr h="240597">
                <a:tc>
                  <a:txBody>
                    <a:bodyPr/>
                    <a:lstStyle/>
                    <a:p>
                      <a:r>
                        <a:rPr lang="en-IN" sz="2000" dirty="0"/>
                        <a:t>Expected residual value</a:t>
                      </a:r>
                    </a:p>
                  </a:txBody>
                  <a:tcPr anchor="ctr"/>
                </a:tc>
                <a:tc>
                  <a:txBody>
                    <a:bodyPr/>
                    <a:lstStyle/>
                    <a:p>
                      <a:pPr algn="r"/>
                      <a:r>
                        <a:rPr lang="en-IN" sz="2000" dirty="0"/>
                        <a:t>€1,000</a:t>
                      </a:r>
                    </a:p>
                  </a:txBody>
                  <a:tcPr anchor="ctr"/>
                </a:tc>
                <a:extLst>
                  <a:ext uri="{0D108BD9-81ED-4DB2-BD59-A6C34878D82A}">
                    <a16:rowId xmlns:a16="http://schemas.microsoft.com/office/drawing/2014/main" val="3799285393"/>
                  </a:ext>
                </a:extLst>
              </a:tr>
              <a:tr h="240597">
                <a:tc>
                  <a:txBody>
                    <a:bodyPr/>
                    <a:lstStyle/>
                    <a:p>
                      <a:r>
                        <a:rPr lang="en-IN" sz="2000" dirty="0"/>
                        <a:t>Estimate useful life in years</a:t>
                      </a:r>
                    </a:p>
                  </a:txBody>
                  <a:tcPr anchor="ctr"/>
                </a:tc>
                <a:tc>
                  <a:txBody>
                    <a:bodyPr/>
                    <a:lstStyle/>
                    <a:p>
                      <a:pPr algn="r"/>
                      <a:r>
                        <a:rPr lang="en-IN" sz="2000" dirty="0"/>
                        <a:t>5</a:t>
                      </a:r>
                    </a:p>
                  </a:txBody>
                  <a:tcPr anchor="ctr"/>
                </a:tc>
                <a:extLst>
                  <a:ext uri="{0D108BD9-81ED-4DB2-BD59-A6C34878D82A}">
                    <a16:rowId xmlns:a16="http://schemas.microsoft.com/office/drawing/2014/main" val="4122762037"/>
                  </a:ext>
                </a:extLst>
              </a:tr>
              <a:tr h="240597">
                <a:tc>
                  <a:txBody>
                    <a:bodyPr/>
                    <a:lstStyle/>
                    <a:p>
                      <a:r>
                        <a:rPr lang="en-IN" sz="2000" dirty="0">
                          <a:solidFill>
                            <a:srgbClr val="FF0000"/>
                          </a:solidFill>
                        </a:rPr>
                        <a:t>Estimated useful life in miles</a:t>
                      </a:r>
                    </a:p>
                  </a:txBody>
                  <a:tcPr anchor="ctr"/>
                </a:tc>
                <a:tc>
                  <a:txBody>
                    <a:bodyPr/>
                    <a:lstStyle/>
                    <a:p>
                      <a:pPr algn="r"/>
                      <a:r>
                        <a:rPr lang="en-IN" sz="2000" dirty="0">
                          <a:solidFill>
                            <a:srgbClr val="FF0000"/>
                          </a:solidFill>
                        </a:rPr>
                        <a:t>100,000</a:t>
                      </a:r>
                    </a:p>
                  </a:txBody>
                  <a:tcPr anchor="ctr"/>
                </a:tc>
                <a:extLst>
                  <a:ext uri="{0D108BD9-81ED-4DB2-BD59-A6C34878D82A}">
                    <a16:rowId xmlns:a16="http://schemas.microsoft.com/office/drawing/2014/main" val="1666199904"/>
                  </a:ext>
                </a:extLst>
              </a:tr>
            </a:tbl>
          </a:graphicData>
        </a:graphic>
      </p:graphicFrame>
      <p:sp>
        <p:nvSpPr>
          <p:cNvPr id="9" name="Content Placeholder 8">
            <a:extLst>
              <a:ext uri="{FF2B5EF4-FFF2-40B4-BE49-F238E27FC236}">
                <a16:creationId xmlns:a16="http://schemas.microsoft.com/office/drawing/2014/main" id="{F5CC51D4-7CDF-212A-7DD2-DDFC429B6067}"/>
              </a:ext>
            </a:extLst>
          </p:cNvPr>
          <p:cNvSpPr>
            <a:spLocks noGrp="1"/>
          </p:cNvSpPr>
          <p:nvPr>
            <p:ph sz="quarter" idx="18"/>
          </p:nvPr>
        </p:nvSpPr>
        <p:spPr>
          <a:xfrm>
            <a:off x="591651" y="4643752"/>
            <a:ext cx="8037512" cy="1585021"/>
          </a:xfrm>
        </p:spPr>
        <p:txBody>
          <a:bodyPr>
            <a:noAutofit/>
          </a:bodyPr>
          <a:lstStyle/>
          <a:p>
            <a:pPr marL="0" indent="0">
              <a:spcAft>
                <a:spcPts val="1800"/>
              </a:spcAft>
              <a:buNone/>
            </a:pPr>
            <a:r>
              <a:rPr lang="en-US" sz="2000" b="1" dirty="0"/>
              <a:t>Illustration 9.7: </a:t>
            </a:r>
            <a:r>
              <a:rPr lang="en-US" sz="2000" dirty="0"/>
              <a:t>Delivery truck data</a:t>
            </a:r>
          </a:p>
          <a:p>
            <a:pPr marL="0" indent="0">
              <a:lnSpc>
                <a:spcPct val="100000"/>
              </a:lnSpc>
              <a:buSzPct val="80000"/>
              <a:buNone/>
            </a:pPr>
            <a:r>
              <a:rPr lang="en-US" altLang="en-US" sz="2400" b="1" dirty="0"/>
              <a:t>Required: </a:t>
            </a:r>
            <a:r>
              <a:rPr lang="en-US" altLang="en-US" sz="2400" dirty="0"/>
              <a:t>Compute depreciation using the following. </a:t>
            </a:r>
          </a:p>
          <a:p>
            <a:pPr marL="0" indent="0">
              <a:lnSpc>
                <a:spcPct val="100000"/>
              </a:lnSpc>
              <a:buSzPct val="80000"/>
              <a:buNone/>
            </a:pPr>
            <a:r>
              <a:rPr lang="en-US" altLang="en-US" sz="2400" dirty="0"/>
              <a:t>(a) Straight-Line  (b) Units-of-Activity  (c) Declining Balance</a:t>
            </a:r>
          </a:p>
        </p:txBody>
      </p:sp>
      <p:sp>
        <p:nvSpPr>
          <p:cNvPr id="14" name="Content Placeholder 5">
            <a:extLst>
              <a:ext uri="{FF2B5EF4-FFF2-40B4-BE49-F238E27FC236}">
                <a16:creationId xmlns:a16="http://schemas.microsoft.com/office/drawing/2014/main" id="{32CE1202-0919-8A43-1E5D-2F8F692DC2F6}"/>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70075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925-4972-6977-CD1F-342D70DA965F}"/>
              </a:ext>
            </a:extLst>
          </p:cNvPr>
          <p:cNvSpPr>
            <a:spLocks noGrp="1"/>
          </p:cNvSpPr>
          <p:nvPr>
            <p:ph type="title"/>
          </p:nvPr>
        </p:nvSpPr>
        <p:spPr/>
        <p:txBody>
          <a:bodyPr>
            <a:normAutofit/>
          </a:bodyPr>
          <a:lstStyle/>
          <a:p>
            <a:r>
              <a:rPr lang="en-US" dirty="0"/>
              <a:t>Units-of-Activity Formula</a:t>
            </a:r>
            <a:endParaRPr lang="en-IN" dirty="0"/>
          </a:p>
        </p:txBody>
      </p:sp>
      <p:pic>
        <p:nvPicPr>
          <p:cNvPr id="5" name="Picture Placeholder 4" descr="An illustration of the formula to compute units-of-activity depreciation. The first formula is depreciable cost in the amount of Euro 12,000 divided by the total units of activity, 100,000 miles, equals the depreciable cost per unit in the amount of Euro 0.12. A second formula presented as depreciable cost per unit, Euro 0.12, times units of activity during the year, 15,000 miles, equals annual depreciation expense in the amount of Euro 1,800. The depreciable cost per unit of the first equation is carried forward to the next equation.">
            <a:extLst>
              <a:ext uri="{FF2B5EF4-FFF2-40B4-BE49-F238E27FC236}">
                <a16:creationId xmlns:a16="http://schemas.microsoft.com/office/drawing/2014/main" id="{B06A6F89-BB67-5A52-54EE-7A762C067A50}"/>
              </a:ext>
            </a:extLst>
          </p:cNvPr>
          <p:cNvPicPr>
            <a:picLocks noGrp="1" noChangeAspect="1"/>
          </p:cNvPicPr>
          <p:nvPr>
            <p:ph type="pic" sz="quarter" idx="17"/>
          </p:nvPr>
        </p:nvPicPr>
        <p:blipFill rotWithShape="1">
          <a:blip r:embed="rId3"/>
          <a:stretch/>
        </p:blipFill>
        <p:spPr>
          <a:xfrm>
            <a:off x="323850" y="1978840"/>
            <a:ext cx="8410575" cy="2466975"/>
          </a:xfrm>
          <a:prstGeom prst="rect">
            <a:avLst/>
          </a:prstGeom>
        </p:spPr>
      </p:pic>
      <p:sp>
        <p:nvSpPr>
          <p:cNvPr id="7" name="Content Placeholder 6">
            <a:extLst>
              <a:ext uri="{FF2B5EF4-FFF2-40B4-BE49-F238E27FC236}">
                <a16:creationId xmlns:a16="http://schemas.microsoft.com/office/drawing/2014/main" id="{9A96E2A2-CCB0-1C70-3F87-C035E48FC394}"/>
              </a:ext>
            </a:extLst>
          </p:cNvPr>
          <p:cNvSpPr>
            <a:spLocks noGrp="1"/>
          </p:cNvSpPr>
          <p:nvPr>
            <p:ph sz="quarter" idx="12"/>
          </p:nvPr>
        </p:nvSpPr>
        <p:spPr>
          <a:xfrm>
            <a:off x="244474" y="5880898"/>
            <a:ext cx="8115301" cy="477154"/>
          </a:xfrm>
        </p:spPr>
        <p:txBody>
          <a:bodyPr>
            <a:normAutofit/>
          </a:bodyPr>
          <a:lstStyle/>
          <a:p>
            <a:pPr marL="0" indent="0">
              <a:buNone/>
            </a:pPr>
            <a:r>
              <a:rPr lang="en-US" altLang="en-US" sz="2000" b="1" dirty="0"/>
              <a:t>Illustration 9.10: </a:t>
            </a:r>
            <a:r>
              <a:rPr lang="en-US" altLang="en-US" sz="2000" dirty="0"/>
              <a:t>Formula for units-of-activity method </a:t>
            </a:r>
          </a:p>
        </p:txBody>
      </p:sp>
      <p:sp>
        <p:nvSpPr>
          <p:cNvPr id="14" name="Content Placeholder 5">
            <a:extLst>
              <a:ext uri="{FF2B5EF4-FFF2-40B4-BE49-F238E27FC236}">
                <a16:creationId xmlns:a16="http://schemas.microsoft.com/office/drawing/2014/main" id="{5E042358-46A8-ED74-AA2D-73C90B778B8B}"/>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72226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55DB-6E34-B0A7-69F1-1A43A014C92B}"/>
              </a:ext>
            </a:extLst>
          </p:cNvPr>
          <p:cNvSpPr>
            <a:spLocks noGrp="1"/>
          </p:cNvSpPr>
          <p:nvPr>
            <p:ph type="title"/>
          </p:nvPr>
        </p:nvSpPr>
        <p:spPr/>
        <p:txBody>
          <a:bodyPr/>
          <a:lstStyle/>
          <a:p>
            <a:r>
              <a:rPr lang="en-IN" dirty="0"/>
              <a:t>Units-of-Activity Method Schedule</a:t>
            </a:r>
          </a:p>
        </p:txBody>
      </p:sp>
      <p:pic>
        <p:nvPicPr>
          <p:cNvPr id="6" name="Picture Placeholder 5" descr="An illustration presents a table depicting the units-of-activity depreciation schedule for Barb’s Florists. There are 4 columns and the column headers are: Year, Computation, Annual Depreciation Expense, and End of Year. The second and third columns are set in equation form as: Units of Activity times Depreciation Cost or Unit equals Annual Depreciation Expense. The last column is further divided into: Accumulated Depreciation, and Book Value. The data are as follows: Year, 2025; Units of Activity, 15,000; Depreciation Cost or Unit, Euro 0.12; Annual Depreciation Expense, Euro 1,800; Accumulated Depreciation, Euro 1,800; Book Value, Euro 11,200 asterisk; Year, 2026; Units of Activity, 30,000; Depreciation Cost or Unit, 0.12; Annual Depreciation Expense, 3,600; Accumulated Depreciation, 5,400; Book Value, 7,600; Year, 2027; Units of Activity, 20,000; Depreciation Cost or Unit, 0.12; Annual Depreciation Expense, 2,400; Accumulated Depreciation, 7,800; Book Value, 5,200;Year, 2028; Units of Activity, 25,000; Depreciation Cost or Unit, 0.12; Annual Depreciation Expense, 3,000; Accumulated Depreciation, 10,800; Book Value, 2,200; Year, 2029; Units of Activity, 10,000; Depreciation Cost or Unit, 0.12; Annual Depreciation Expense, 1,200; Accumulated Depreciation, 12,000; Book Value, 1,000 (highlighted). All values under the column annual depreciation expense are highlighted. Asterisk stands for, (Euro 13,000 minus Euro 1,800).">
            <a:extLst>
              <a:ext uri="{FF2B5EF4-FFF2-40B4-BE49-F238E27FC236}">
                <a16:creationId xmlns:a16="http://schemas.microsoft.com/office/drawing/2014/main" id="{6C7F8376-CFCF-77BF-B577-9D5DF991EB18}"/>
              </a:ext>
            </a:extLst>
          </p:cNvPr>
          <p:cNvPicPr>
            <a:picLocks noGrp="1" noChangeAspect="1"/>
          </p:cNvPicPr>
          <p:nvPr>
            <p:ph type="pic" sz="quarter" idx="17"/>
          </p:nvPr>
        </p:nvPicPr>
        <p:blipFill rotWithShape="1">
          <a:blip r:embed="rId3"/>
          <a:stretch/>
        </p:blipFill>
        <p:spPr>
          <a:xfrm>
            <a:off x="744682" y="1189142"/>
            <a:ext cx="7654636" cy="2935433"/>
          </a:xfrm>
          <a:prstGeom prst="rect">
            <a:avLst/>
          </a:prstGeom>
        </p:spPr>
      </p:pic>
      <p:sp>
        <p:nvSpPr>
          <p:cNvPr id="3" name="Content Placeholder 2">
            <a:extLst>
              <a:ext uri="{FF2B5EF4-FFF2-40B4-BE49-F238E27FC236}">
                <a16:creationId xmlns:a16="http://schemas.microsoft.com/office/drawing/2014/main" id="{8F42A4F3-DAEE-7D4B-01CC-C950E7A17542}"/>
              </a:ext>
            </a:extLst>
          </p:cNvPr>
          <p:cNvSpPr>
            <a:spLocks noGrp="1"/>
          </p:cNvSpPr>
          <p:nvPr>
            <p:ph sz="quarter" idx="12"/>
          </p:nvPr>
        </p:nvSpPr>
        <p:spPr>
          <a:xfrm>
            <a:off x="513862" y="4106645"/>
            <a:ext cx="8115301" cy="919606"/>
          </a:xfrm>
        </p:spPr>
        <p:txBody>
          <a:bodyPr/>
          <a:lstStyle/>
          <a:p>
            <a:pPr marL="0" indent="0">
              <a:buNone/>
            </a:pPr>
            <a:r>
              <a:rPr lang="en-US" sz="2000" b="1" dirty="0"/>
              <a:t>Illustration 9.11: </a:t>
            </a:r>
            <a:r>
              <a:rPr lang="en-US" sz="2000" dirty="0"/>
              <a:t>Units-of-activity depreciation schedule </a:t>
            </a:r>
          </a:p>
          <a:p>
            <a:pPr marL="0" indent="0">
              <a:buNone/>
            </a:pPr>
            <a:r>
              <a:rPr lang="en-US" sz="2400" dirty="0"/>
              <a:t>Journal Entry:</a:t>
            </a:r>
          </a:p>
        </p:txBody>
      </p:sp>
      <p:sp>
        <p:nvSpPr>
          <p:cNvPr id="16" name="Content Placeholder 5">
            <a:extLst>
              <a:ext uri="{FF2B5EF4-FFF2-40B4-BE49-F238E27FC236}">
                <a16:creationId xmlns:a16="http://schemas.microsoft.com/office/drawing/2014/main" id="{C9F112ED-F405-B1A8-B382-3FED66015C39}"/>
              </a:ext>
            </a:extLst>
          </p:cNvPr>
          <p:cNvSpPr>
            <a:spLocks noGrp="1"/>
          </p:cNvSpPr>
          <p:nvPr>
            <p:ph sz="quarter" idx="18"/>
          </p:nvPr>
        </p:nvSpPr>
        <p:spPr>
          <a:xfrm>
            <a:off x="1186026" y="5091465"/>
            <a:ext cx="7443137" cy="999468"/>
          </a:xfrm>
          <a:ln>
            <a:noFill/>
          </a:ln>
        </p:spPr>
        <p:txBody>
          <a:bodyPr anchor="ctr" anchorCtr="0">
            <a:noAutofit/>
          </a:bodyPr>
          <a:lstStyle/>
          <a:p>
            <a:pPr marL="0" indent="0">
              <a:spcBef>
                <a:spcPts val="1200"/>
              </a:spcBef>
              <a:buNone/>
            </a:pPr>
            <a:r>
              <a:rPr lang="en-US" sz="2600" dirty="0"/>
              <a:t>Depreciation Expense			  1,800</a:t>
            </a:r>
          </a:p>
          <a:p>
            <a:pPr marL="0" indent="717550">
              <a:spcBef>
                <a:spcPts val="1200"/>
              </a:spcBef>
              <a:buNone/>
            </a:pPr>
            <a:r>
              <a:rPr lang="en-US" sz="2600" dirty="0"/>
              <a:t>Accumulated Depreciation			</a:t>
            </a:r>
            <a:r>
              <a:rPr lang="en-US" sz="2600" dirty="0">
                <a:cs typeface="Calibri" panose="020F0502020204030204" pitchFamily="34" charset="0"/>
              </a:rPr>
              <a:t>1,800</a:t>
            </a:r>
          </a:p>
        </p:txBody>
      </p:sp>
      <p:sp>
        <p:nvSpPr>
          <p:cNvPr id="11" name="Content Placeholder 5">
            <a:extLst>
              <a:ext uri="{FF2B5EF4-FFF2-40B4-BE49-F238E27FC236}">
                <a16:creationId xmlns:a16="http://schemas.microsoft.com/office/drawing/2014/main" id="{550A2E30-DDC3-7F7D-183F-C3B45B818F81}"/>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255341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C7C-0BED-A7A8-EF58-DE15FA0E0BFB}"/>
              </a:ext>
            </a:extLst>
          </p:cNvPr>
          <p:cNvSpPr>
            <a:spLocks noGrp="1"/>
          </p:cNvSpPr>
          <p:nvPr>
            <p:ph type="title"/>
          </p:nvPr>
        </p:nvSpPr>
        <p:spPr/>
        <p:txBody>
          <a:bodyPr>
            <a:normAutofit/>
          </a:bodyPr>
          <a:lstStyle/>
          <a:p>
            <a:r>
              <a:rPr lang="en-US" dirty="0"/>
              <a:t>Declining-Balance Method</a:t>
            </a:r>
            <a:endParaRPr lang="en-IN" dirty="0"/>
          </a:p>
        </p:txBody>
      </p:sp>
      <p:sp>
        <p:nvSpPr>
          <p:cNvPr id="3" name="Content Placeholder 2">
            <a:extLst>
              <a:ext uri="{FF2B5EF4-FFF2-40B4-BE49-F238E27FC236}">
                <a16:creationId xmlns:a16="http://schemas.microsoft.com/office/drawing/2014/main" id="{D31C3F01-5A27-3AE5-A56A-860D818B7167}"/>
              </a:ext>
            </a:extLst>
          </p:cNvPr>
          <p:cNvSpPr>
            <a:spLocks noGrp="1"/>
          </p:cNvSpPr>
          <p:nvPr>
            <p:ph sz="quarter" idx="12"/>
          </p:nvPr>
        </p:nvSpPr>
        <p:spPr/>
        <p:txBody>
          <a:bodyPr/>
          <a:lstStyle/>
          <a:p>
            <a:r>
              <a:rPr lang="en-US" dirty="0"/>
              <a:t>Accelerated method</a:t>
            </a:r>
          </a:p>
          <a:p>
            <a:r>
              <a:rPr lang="en-US" dirty="0">
                <a:solidFill>
                  <a:srgbClr val="FF0000"/>
                </a:solidFill>
              </a:rPr>
              <a:t>Decreasing annual depreciation expense over asset’s useful life</a:t>
            </a:r>
          </a:p>
          <a:p>
            <a:r>
              <a:rPr lang="en-US" dirty="0"/>
              <a:t>There will be higher depreciation expenses in the first few years and lower expenses as the asset ages</a:t>
            </a:r>
          </a:p>
          <a:p>
            <a:r>
              <a:rPr lang="en-US" b="1" dirty="0"/>
              <a:t>Double declining-balance </a:t>
            </a:r>
            <a:r>
              <a:rPr lang="en-US" dirty="0"/>
              <a:t>rate is double the straight-line rate (suppose straight-line method depreciate 20%, double method use 40%)</a:t>
            </a:r>
          </a:p>
          <a:p>
            <a:r>
              <a:rPr lang="en-US" dirty="0"/>
              <a:t>Rate applied to book value</a:t>
            </a:r>
          </a:p>
        </p:txBody>
      </p:sp>
      <p:sp>
        <p:nvSpPr>
          <p:cNvPr id="6" name="Content Placeholder 5">
            <a:extLst>
              <a:ext uri="{FF2B5EF4-FFF2-40B4-BE49-F238E27FC236}">
                <a16:creationId xmlns:a16="http://schemas.microsoft.com/office/drawing/2014/main" id="{0142776E-BAC6-3C43-7601-0E75FCE4767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2</a:t>
            </a:r>
          </a:p>
        </p:txBody>
      </p:sp>
    </p:spTree>
    <p:extLst>
      <p:ext uri="{BB962C8B-B14F-4D97-AF65-F5344CB8AC3E}">
        <p14:creationId xmlns:p14="http://schemas.microsoft.com/office/powerpoint/2010/main" val="1764716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1413-8CC1-AC91-8EC5-CB75AE03572B}"/>
              </a:ext>
            </a:extLst>
          </p:cNvPr>
          <p:cNvSpPr>
            <a:spLocks noGrp="1"/>
          </p:cNvSpPr>
          <p:nvPr>
            <p:ph type="title"/>
          </p:nvPr>
        </p:nvSpPr>
        <p:spPr/>
        <p:txBody>
          <a:bodyPr/>
          <a:lstStyle/>
          <a:p>
            <a:r>
              <a:rPr lang="en-US" dirty="0"/>
              <a:t>Recurring and Non-Recurring</a:t>
            </a:r>
          </a:p>
        </p:txBody>
      </p:sp>
      <p:sp>
        <p:nvSpPr>
          <p:cNvPr id="4" name="Content Placeholder 3">
            <a:extLst>
              <a:ext uri="{FF2B5EF4-FFF2-40B4-BE49-F238E27FC236}">
                <a16:creationId xmlns:a16="http://schemas.microsoft.com/office/drawing/2014/main" id="{B247D744-EF6E-D443-EB96-BE4531C111E2}"/>
              </a:ext>
            </a:extLst>
          </p:cNvPr>
          <p:cNvSpPr>
            <a:spLocks noGrp="1"/>
          </p:cNvSpPr>
          <p:nvPr>
            <p:ph sz="quarter" idx="25"/>
          </p:nvPr>
        </p:nvSpPr>
        <p:spPr/>
        <p:txBody>
          <a:bodyPr/>
          <a:lstStyle/>
          <a:p>
            <a:endParaRPr lang="en-US"/>
          </a:p>
        </p:txBody>
      </p:sp>
      <p:pic>
        <p:nvPicPr>
          <p:cNvPr id="5" name="Content Placeholder 4">
            <a:extLst>
              <a:ext uri="{FF2B5EF4-FFF2-40B4-BE49-F238E27FC236}">
                <a16:creationId xmlns:a16="http://schemas.microsoft.com/office/drawing/2014/main" id="{88DA8740-7487-14A1-6CBD-43ED361FEA37}"/>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1310679" y="1309567"/>
            <a:ext cx="6522642" cy="4741189"/>
          </a:xfrm>
          <a:prstGeom prst="rect">
            <a:avLst/>
          </a:prstGeom>
        </p:spPr>
      </p:pic>
    </p:spTree>
    <p:extLst>
      <p:ext uri="{BB962C8B-B14F-4D97-AF65-F5344CB8AC3E}">
        <p14:creationId xmlns:p14="http://schemas.microsoft.com/office/powerpoint/2010/main" val="92514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lstStyle/>
          <a:p>
            <a:r>
              <a:rPr lang="en-US" dirty="0"/>
              <a:t>Plant Assets</a:t>
            </a:r>
            <a:endParaRPr lang="en-IN" dirty="0"/>
          </a:p>
        </p:txBody>
      </p:sp>
      <p:sp>
        <p:nvSpPr>
          <p:cNvPr id="12" name="Content Placeholder 11">
            <a:extLst>
              <a:ext uri="{FF2B5EF4-FFF2-40B4-BE49-F238E27FC236}">
                <a16:creationId xmlns:a16="http://schemas.microsoft.com/office/drawing/2014/main" id="{E4BF325A-2A0A-EB7B-5880-699B16843711}"/>
              </a:ext>
            </a:extLst>
          </p:cNvPr>
          <p:cNvSpPr>
            <a:spLocks noGrp="1"/>
          </p:cNvSpPr>
          <p:nvPr>
            <p:ph sz="quarter" idx="12"/>
          </p:nvPr>
        </p:nvSpPr>
        <p:spPr/>
        <p:txBody>
          <a:bodyPr/>
          <a:lstStyle/>
          <a:p>
            <a:pPr marL="0" indent="0">
              <a:buNone/>
            </a:pPr>
            <a:r>
              <a:rPr lang="en-US" b="1" dirty="0">
                <a:solidFill>
                  <a:schemeClr val="accent2"/>
                </a:solidFill>
              </a:rPr>
              <a:t>Plant assets</a:t>
            </a:r>
            <a:r>
              <a:rPr lang="en-US" dirty="0"/>
              <a:t> are resources that</a:t>
            </a:r>
          </a:p>
          <a:p>
            <a:r>
              <a:rPr lang="en-US" dirty="0"/>
              <a:t>have a </a:t>
            </a:r>
            <a:r>
              <a:rPr lang="en-US" b="1" dirty="0">
                <a:solidFill>
                  <a:srgbClr val="FF0000"/>
                </a:solidFill>
              </a:rPr>
              <a:t>physical substance</a:t>
            </a:r>
            <a:r>
              <a:rPr lang="en-US" dirty="0">
                <a:solidFill>
                  <a:srgbClr val="FF0000"/>
                </a:solidFill>
              </a:rPr>
              <a:t> </a:t>
            </a:r>
            <a:r>
              <a:rPr lang="en-US" dirty="0"/>
              <a:t>(a definite size and shape) </a:t>
            </a:r>
          </a:p>
          <a:p>
            <a:r>
              <a:rPr lang="en-US" dirty="0"/>
              <a:t>are </a:t>
            </a:r>
            <a:r>
              <a:rPr lang="en-US" b="1" dirty="0">
                <a:solidFill>
                  <a:srgbClr val="FF0000"/>
                </a:solidFill>
              </a:rPr>
              <a:t>used in the operations</a:t>
            </a:r>
            <a:r>
              <a:rPr lang="en-US" dirty="0">
                <a:solidFill>
                  <a:srgbClr val="FF0000"/>
                </a:solidFill>
              </a:rPr>
              <a:t> </a:t>
            </a:r>
            <a:r>
              <a:rPr lang="en-US" dirty="0"/>
              <a:t>of a business </a:t>
            </a:r>
          </a:p>
          <a:p>
            <a:r>
              <a:rPr lang="en-US" dirty="0"/>
              <a:t>are </a:t>
            </a:r>
            <a:r>
              <a:rPr lang="en-US" b="1" dirty="0">
                <a:solidFill>
                  <a:srgbClr val="FF0000"/>
                </a:solidFill>
              </a:rPr>
              <a:t>not intended for sale </a:t>
            </a:r>
            <a:r>
              <a:rPr lang="en-US" dirty="0"/>
              <a:t>to customers</a:t>
            </a:r>
          </a:p>
          <a:p>
            <a:r>
              <a:rPr lang="en-US" dirty="0"/>
              <a:t>are expected to </a:t>
            </a:r>
            <a:r>
              <a:rPr lang="en-US" b="1" dirty="0">
                <a:solidFill>
                  <a:srgbClr val="FF0000"/>
                </a:solidFill>
              </a:rPr>
              <a:t>be of use to the company for a number of years </a:t>
            </a:r>
            <a:r>
              <a:rPr lang="en-US" dirty="0"/>
              <a:t>(unlike land, plant assets decline in service potential over their useful lives)</a:t>
            </a:r>
          </a:p>
          <a:p>
            <a:pPr marL="0" indent="0">
              <a:buNone/>
            </a:pPr>
            <a:r>
              <a:rPr lang="en-US" b="1" dirty="0"/>
              <a:t>Referred to as </a:t>
            </a:r>
            <a:r>
              <a:rPr lang="en-US" b="1" dirty="0">
                <a:solidFill>
                  <a:srgbClr val="FF0000"/>
                </a:solidFill>
              </a:rPr>
              <a:t>property, plant, and equipment (PP&amp;E)</a:t>
            </a:r>
            <a:r>
              <a:rPr lang="en-US" b="1" dirty="0"/>
              <a:t>; plant and equipment; and fixed assets. </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819490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AB07-96A2-63E7-910B-3225E611D5CE}"/>
              </a:ext>
            </a:extLst>
          </p:cNvPr>
          <p:cNvSpPr>
            <a:spLocks noGrp="1"/>
          </p:cNvSpPr>
          <p:nvPr>
            <p:ph type="title"/>
          </p:nvPr>
        </p:nvSpPr>
        <p:spPr/>
        <p:txBody>
          <a:bodyPr/>
          <a:lstStyle/>
          <a:p>
            <a:r>
              <a:rPr lang="en-US" dirty="0"/>
              <a:t>Predicting Next Period’s Earnings</a:t>
            </a:r>
          </a:p>
        </p:txBody>
      </p:sp>
      <p:pic>
        <p:nvPicPr>
          <p:cNvPr id="7" name="Content Placeholder 6" descr="A table with numbers and a number of text&#10;&#10;Description automatically generated with medium confidence">
            <a:extLst>
              <a:ext uri="{FF2B5EF4-FFF2-40B4-BE49-F238E27FC236}">
                <a16:creationId xmlns:a16="http://schemas.microsoft.com/office/drawing/2014/main" id="{9349D3F3-2B79-DE29-5A82-DF1D77CFCFEE}"/>
              </a:ext>
            </a:extLst>
          </p:cNvPr>
          <p:cNvPicPr>
            <a:picLocks noGrp="1" noChangeAspect="1"/>
          </p:cNvPicPr>
          <p:nvPr>
            <p:ph sz="quarter" idx="12"/>
          </p:nvPr>
        </p:nvPicPr>
        <p:blipFill>
          <a:blip r:embed="rId3"/>
          <a:stretch>
            <a:fillRect/>
          </a:stretch>
        </p:blipFill>
        <p:spPr>
          <a:xfrm>
            <a:off x="1421027" y="1717589"/>
            <a:ext cx="6231677" cy="4423613"/>
          </a:xfrm>
        </p:spPr>
      </p:pic>
      <p:sp>
        <p:nvSpPr>
          <p:cNvPr id="4" name="Content Placeholder 3">
            <a:extLst>
              <a:ext uri="{FF2B5EF4-FFF2-40B4-BE49-F238E27FC236}">
                <a16:creationId xmlns:a16="http://schemas.microsoft.com/office/drawing/2014/main" id="{01060368-54C0-D036-4063-390CAA3BA6DC}"/>
              </a:ext>
            </a:extLst>
          </p:cNvPr>
          <p:cNvSpPr>
            <a:spLocks noGrp="1"/>
          </p:cNvSpPr>
          <p:nvPr>
            <p:ph sz="quarter" idx="25"/>
          </p:nvPr>
        </p:nvSpPr>
        <p:spPr/>
        <p:txBody>
          <a:bodyPr/>
          <a:lstStyle/>
          <a:p>
            <a:endParaRPr lang="en-US"/>
          </a:p>
        </p:txBody>
      </p:sp>
      <p:sp>
        <p:nvSpPr>
          <p:cNvPr id="8" name="Rectangle 7">
            <a:extLst>
              <a:ext uri="{FF2B5EF4-FFF2-40B4-BE49-F238E27FC236}">
                <a16:creationId xmlns:a16="http://schemas.microsoft.com/office/drawing/2014/main" id="{7313FDC7-EFF6-2F09-3BF8-B54FD32A7D83}"/>
              </a:ext>
            </a:extLst>
          </p:cNvPr>
          <p:cNvSpPr/>
          <p:nvPr/>
        </p:nvSpPr>
        <p:spPr>
          <a:xfrm>
            <a:off x="1581665" y="4349578"/>
            <a:ext cx="4744994" cy="729049"/>
          </a:xfrm>
          <a:prstGeom prst="rect">
            <a:avLst/>
          </a:prstGeom>
          <a:solidFill>
            <a:srgbClr val="FF0000">
              <a:alpha val="0"/>
            </a:srgb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4104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C6EE4-0CDA-0F57-537F-869B4FFB925F}"/>
              </a:ext>
            </a:extLst>
          </p:cNvPr>
          <p:cNvSpPr>
            <a:spLocks noGrp="1"/>
          </p:cNvSpPr>
          <p:nvPr>
            <p:ph type="title"/>
          </p:nvPr>
        </p:nvSpPr>
        <p:spPr/>
        <p:txBody>
          <a:bodyPr/>
          <a:lstStyle/>
          <a:p>
            <a:r>
              <a:rPr lang="en-US"/>
              <a:t>Plant Assets as % of Total Assets</a:t>
            </a:r>
            <a:endParaRPr lang="en-IN" dirty="0"/>
          </a:p>
        </p:txBody>
      </p:sp>
      <p:sp>
        <p:nvSpPr>
          <p:cNvPr id="6" name="Content Placeholder 5">
            <a:extLst>
              <a:ext uri="{FF2B5EF4-FFF2-40B4-BE49-F238E27FC236}">
                <a16:creationId xmlns:a16="http://schemas.microsoft.com/office/drawing/2014/main" id="{9C1CF8B3-9A09-2EC5-5286-6E926FEC917F}"/>
              </a:ext>
            </a:extLst>
          </p:cNvPr>
          <p:cNvSpPr>
            <a:spLocks noGrp="1"/>
          </p:cNvSpPr>
          <p:nvPr>
            <p:ph sz="quarter" idx="12"/>
          </p:nvPr>
        </p:nvSpPr>
        <p:spPr>
          <a:xfrm>
            <a:off x="513862" y="1424066"/>
            <a:ext cx="8115301" cy="601380"/>
          </a:xfrm>
        </p:spPr>
        <p:txBody>
          <a:bodyPr/>
          <a:lstStyle/>
          <a:p>
            <a:pPr marL="0" indent="0">
              <a:buNone/>
            </a:pPr>
            <a:r>
              <a:rPr lang="en-US" b="1" dirty="0">
                <a:solidFill>
                  <a:schemeClr val="accent2"/>
                </a:solidFill>
              </a:rPr>
              <a:t>Plant assets </a:t>
            </a:r>
            <a:r>
              <a:rPr lang="en-US" dirty="0"/>
              <a:t>play a key role in ongoing operations.</a:t>
            </a:r>
          </a:p>
        </p:txBody>
      </p:sp>
      <p:sp>
        <p:nvSpPr>
          <p:cNvPr id="9" name="Content Placeholder 8">
            <a:extLst>
              <a:ext uri="{FF2B5EF4-FFF2-40B4-BE49-F238E27FC236}">
                <a16:creationId xmlns:a16="http://schemas.microsoft.com/office/drawing/2014/main" id="{1D7D78C5-CC2D-8444-5E27-56D1EFD5D54A}"/>
              </a:ext>
            </a:extLst>
          </p:cNvPr>
          <p:cNvSpPr>
            <a:spLocks noGrp="1"/>
          </p:cNvSpPr>
          <p:nvPr>
            <p:ph sz="quarter" idx="18"/>
          </p:nvPr>
        </p:nvSpPr>
        <p:spPr>
          <a:xfrm>
            <a:off x="514353" y="5895411"/>
            <a:ext cx="8037512" cy="449109"/>
          </a:xfrm>
        </p:spPr>
        <p:txBody>
          <a:bodyPr>
            <a:normAutofit/>
          </a:bodyPr>
          <a:lstStyle/>
          <a:p>
            <a:pPr marL="0" indent="0">
              <a:buNone/>
            </a:pPr>
            <a:r>
              <a:rPr lang="en-CA" sz="2000" b="1" dirty="0"/>
              <a:t>Illustration 9.1: </a:t>
            </a:r>
            <a:r>
              <a:rPr lang="en-CA" sz="2000" dirty="0"/>
              <a:t>Percentages of plant assets in relation to total assets</a:t>
            </a:r>
          </a:p>
        </p:txBody>
      </p:sp>
      <p:sp>
        <p:nvSpPr>
          <p:cNvPr id="13" name="Content Placeholder 5">
            <a:extLst>
              <a:ext uri="{FF2B5EF4-FFF2-40B4-BE49-F238E27FC236}">
                <a16:creationId xmlns:a16="http://schemas.microsoft.com/office/drawing/2014/main" id="{DAF41FC4-8864-D3E9-8092-F2A39DA1D94A}"/>
              </a:ext>
            </a:extLst>
          </p:cNvPr>
          <p:cNvSpPr>
            <a:spLocks noGrp="1"/>
          </p:cNvSpPr>
          <p:nvPr>
            <p:ph sz="quarter" idx="25"/>
          </p:nvPr>
        </p:nvSpPr>
        <p:spPr>
          <a:xfrm>
            <a:off x="7985125" y="6492875"/>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graphicFrame>
        <p:nvGraphicFramePr>
          <p:cNvPr id="4" name="Chart 3">
            <a:extLst>
              <a:ext uri="{FF2B5EF4-FFF2-40B4-BE49-F238E27FC236}">
                <a16:creationId xmlns:a16="http://schemas.microsoft.com/office/drawing/2014/main" id="{C089A472-87D9-5436-67AF-5B49815EE242}"/>
              </a:ext>
            </a:extLst>
          </p:cNvPr>
          <p:cNvGraphicFramePr>
            <a:graphicFrameLocks/>
          </p:cNvGraphicFramePr>
          <p:nvPr>
            <p:extLst>
              <p:ext uri="{D42A27DB-BD31-4B8C-83A1-F6EECF244321}">
                <p14:modId xmlns:p14="http://schemas.microsoft.com/office/powerpoint/2010/main" val="2282518236"/>
              </p:ext>
            </p:extLst>
          </p:nvPr>
        </p:nvGraphicFramePr>
        <p:xfrm>
          <a:off x="1876745" y="2168838"/>
          <a:ext cx="6675120" cy="3262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C90205B5-343E-39AF-EE81-5C7AE4E1C088}"/>
              </a:ext>
            </a:extLst>
          </p:cNvPr>
          <p:cNvPicPr>
            <a:picLocks noChangeAspect="1"/>
          </p:cNvPicPr>
          <p:nvPr/>
        </p:nvPicPr>
        <p:blipFill>
          <a:blip r:embed="rId3"/>
          <a:stretch>
            <a:fillRect/>
          </a:stretch>
        </p:blipFill>
        <p:spPr>
          <a:xfrm>
            <a:off x="836855" y="2566947"/>
            <a:ext cx="1934039" cy="601380"/>
          </a:xfrm>
          <a:prstGeom prst="rect">
            <a:avLst/>
          </a:prstGeom>
        </p:spPr>
      </p:pic>
      <p:pic>
        <p:nvPicPr>
          <p:cNvPr id="1026" name="Picture 2" descr="American Airlines Fleet Details and History">
            <a:extLst>
              <a:ext uri="{FF2B5EF4-FFF2-40B4-BE49-F238E27FC236}">
                <a16:creationId xmlns:a16="http://schemas.microsoft.com/office/drawing/2014/main" id="{DE8186C3-7179-6835-C06C-196E3C1BD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862" y="3158013"/>
            <a:ext cx="2334986" cy="5293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8E87DF6-E7B6-9B0A-6E0E-048AD73A194E}"/>
              </a:ext>
            </a:extLst>
          </p:cNvPr>
          <p:cNvPicPr>
            <a:picLocks noChangeAspect="1"/>
          </p:cNvPicPr>
          <p:nvPr/>
        </p:nvPicPr>
        <p:blipFill rotWithShape="1">
          <a:blip r:embed="rId5"/>
          <a:srcRect t="27752" b="24299"/>
          <a:stretch/>
        </p:blipFill>
        <p:spPr>
          <a:xfrm>
            <a:off x="1264858" y="3601841"/>
            <a:ext cx="1506036" cy="722133"/>
          </a:xfrm>
          <a:prstGeom prst="rect">
            <a:avLst/>
          </a:prstGeom>
        </p:spPr>
      </p:pic>
      <p:pic>
        <p:nvPicPr>
          <p:cNvPr id="1028" name="Picture 4" descr="The Secret History of the Google Logo">
            <a:extLst>
              <a:ext uri="{FF2B5EF4-FFF2-40B4-BE49-F238E27FC236}">
                <a16:creationId xmlns:a16="http://schemas.microsoft.com/office/drawing/2014/main" id="{79AD7723-F633-0ECD-63B8-41B663A45E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660" y="4278408"/>
            <a:ext cx="876427" cy="438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9633A0E-47D3-4384-4513-FB5EEDD890B8}"/>
              </a:ext>
            </a:extLst>
          </p:cNvPr>
          <p:cNvPicPr>
            <a:picLocks noChangeAspect="1"/>
          </p:cNvPicPr>
          <p:nvPr/>
        </p:nvPicPr>
        <p:blipFill>
          <a:blip r:embed="rId7"/>
          <a:stretch>
            <a:fillRect/>
          </a:stretch>
        </p:blipFill>
        <p:spPr>
          <a:xfrm>
            <a:off x="1567049" y="4757488"/>
            <a:ext cx="619392" cy="619392"/>
          </a:xfrm>
          <a:prstGeom prst="rect">
            <a:avLst/>
          </a:prstGeom>
        </p:spPr>
      </p:pic>
    </p:spTree>
    <p:extLst>
      <p:ext uri="{BB962C8B-B14F-4D97-AF65-F5344CB8AC3E}">
        <p14:creationId xmlns:p14="http://schemas.microsoft.com/office/powerpoint/2010/main" val="30353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E86-972B-B3FD-F177-016F696A74BB}"/>
              </a:ext>
            </a:extLst>
          </p:cNvPr>
          <p:cNvSpPr>
            <a:spLocks noGrp="1"/>
          </p:cNvSpPr>
          <p:nvPr>
            <p:ph type="title"/>
          </p:nvPr>
        </p:nvSpPr>
        <p:spPr/>
        <p:txBody>
          <a:bodyPr/>
          <a:lstStyle/>
          <a:p>
            <a:r>
              <a:rPr lang="en-US" dirty="0"/>
              <a:t>Where is PPE recorded?</a:t>
            </a:r>
          </a:p>
        </p:txBody>
      </p:sp>
      <p:pic>
        <p:nvPicPr>
          <p:cNvPr id="6" name="Content Placeholder 5" descr="A blue and white striped paper&#10;&#10;Description automatically generated">
            <a:extLst>
              <a:ext uri="{FF2B5EF4-FFF2-40B4-BE49-F238E27FC236}">
                <a16:creationId xmlns:a16="http://schemas.microsoft.com/office/drawing/2014/main" id="{88A4AA1B-A847-95B8-439C-1B6F58BB37BD}"/>
              </a:ext>
            </a:extLst>
          </p:cNvPr>
          <p:cNvPicPr>
            <a:picLocks noGrp="1" noChangeAspect="1"/>
          </p:cNvPicPr>
          <p:nvPr>
            <p:ph sz="quarter" idx="12"/>
          </p:nvPr>
        </p:nvPicPr>
        <p:blipFill>
          <a:blip r:embed="rId2"/>
          <a:stretch>
            <a:fillRect/>
          </a:stretch>
        </p:blipFill>
        <p:spPr>
          <a:xfrm>
            <a:off x="514350" y="2213099"/>
            <a:ext cx="8115300" cy="3382714"/>
          </a:xfrm>
        </p:spPr>
      </p:pic>
      <p:sp>
        <p:nvSpPr>
          <p:cNvPr id="4" name="Content Placeholder 3">
            <a:extLst>
              <a:ext uri="{FF2B5EF4-FFF2-40B4-BE49-F238E27FC236}">
                <a16:creationId xmlns:a16="http://schemas.microsoft.com/office/drawing/2014/main" id="{907A5FCD-D0AB-6039-A1E3-4206E425BA0B}"/>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127511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3B86-B615-6478-8220-A32571A8BD4D}"/>
              </a:ext>
            </a:extLst>
          </p:cNvPr>
          <p:cNvSpPr>
            <a:spLocks noGrp="1"/>
          </p:cNvSpPr>
          <p:nvPr>
            <p:ph type="title"/>
          </p:nvPr>
        </p:nvSpPr>
        <p:spPr/>
        <p:txBody>
          <a:bodyPr/>
          <a:lstStyle/>
          <a:p>
            <a:r>
              <a:rPr lang="en-US" dirty="0"/>
              <a:t>Meta’s PPE</a:t>
            </a:r>
          </a:p>
        </p:txBody>
      </p:sp>
      <p:pic>
        <p:nvPicPr>
          <p:cNvPr id="6" name="Content Placeholder 5">
            <a:extLst>
              <a:ext uri="{FF2B5EF4-FFF2-40B4-BE49-F238E27FC236}">
                <a16:creationId xmlns:a16="http://schemas.microsoft.com/office/drawing/2014/main" id="{7EDA434C-EFCC-618E-A5E4-265989069936}"/>
              </a:ext>
            </a:extLst>
          </p:cNvPr>
          <p:cNvPicPr>
            <a:picLocks noGrp="1" noChangeAspect="1"/>
          </p:cNvPicPr>
          <p:nvPr>
            <p:ph sz="quarter" idx="12"/>
          </p:nvPr>
        </p:nvPicPr>
        <p:blipFill>
          <a:blip r:embed="rId2"/>
          <a:stretch>
            <a:fillRect/>
          </a:stretch>
        </p:blipFill>
        <p:spPr>
          <a:xfrm>
            <a:off x="145114" y="2273786"/>
            <a:ext cx="8853771" cy="2310428"/>
          </a:xfrm>
        </p:spPr>
      </p:pic>
      <p:sp>
        <p:nvSpPr>
          <p:cNvPr id="4" name="Content Placeholder 3">
            <a:extLst>
              <a:ext uri="{FF2B5EF4-FFF2-40B4-BE49-F238E27FC236}">
                <a16:creationId xmlns:a16="http://schemas.microsoft.com/office/drawing/2014/main" id="{8AE87F85-B326-1FA2-8618-027BC8BA9653}"/>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24353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lstStyle/>
          <a:p>
            <a:r>
              <a:rPr lang="en-US" dirty="0"/>
              <a:t>Historical Cost Principle</a:t>
            </a:r>
            <a:endParaRPr lang="en-IN" dirty="0"/>
          </a:p>
        </p:txBody>
      </p:sp>
      <p:sp>
        <p:nvSpPr>
          <p:cNvPr id="3" name="Content Placeholder 2">
            <a:extLst>
              <a:ext uri="{FF2B5EF4-FFF2-40B4-BE49-F238E27FC236}">
                <a16:creationId xmlns:a16="http://schemas.microsoft.com/office/drawing/2014/main" id="{1EC7B52C-5F91-3AD3-BA88-9B05F5FE5449}"/>
              </a:ext>
            </a:extLst>
          </p:cNvPr>
          <p:cNvSpPr>
            <a:spLocks noGrp="1"/>
          </p:cNvSpPr>
          <p:nvPr>
            <p:ph sz="quarter" idx="12"/>
          </p:nvPr>
        </p:nvSpPr>
        <p:spPr/>
        <p:txBody>
          <a:bodyPr/>
          <a:lstStyle/>
          <a:p>
            <a:r>
              <a:rPr lang="en-US" dirty="0"/>
              <a:t>Requires that companies record plant assets at cost </a:t>
            </a:r>
          </a:p>
          <a:p>
            <a:r>
              <a:rPr lang="en-US" dirty="0"/>
              <a:t>Cost consists of </a:t>
            </a:r>
            <a:r>
              <a:rPr lang="en-US" b="1" dirty="0">
                <a:solidFill>
                  <a:srgbClr val="FF0000"/>
                </a:solidFill>
              </a:rPr>
              <a:t>all expenditures necessary</a:t>
            </a:r>
            <a:r>
              <a:rPr lang="en-US" dirty="0">
                <a:solidFill>
                  <a:srgbClr val="FF0000"/>
                </a:solidFill>
              </a:rPr>
              <a:t> </a:t>
            </a:r>
            <a:r>
              <a:rPr lang="en-US" dirty="0"/>
              <a:t>to acquire an asset and </a:t>
            </a:r>
            <a:r>
              <a:rPr lang="en-US" dirty="0">
                <a:solidFill>
                  <a:srgbClr val="FF0000"/>
                </a:solidFill>
              </a:rPr>
              <a:t>make it ready for its intended use</a:t>
            </a:r>
          </a:p>
          <a:p>
            <a:r>
              <a:rPr lang="en-US" dirty="0"/>
              <a:t>Inventory was record similarly</a:t>
            </a:r>
          </a:p>
          <a:p>
            <a:pPr lvl="1"/>
            <a:r>
              <a:rPr lang="en-US" dirty="0">
                <a:solidFill>
                  <a:srgbClr val="FF0000"/>
                </a:solidFill>
              </a:rPr>
              <a:t>Delivery cost </a:t>
            </a:r>
            <a:r>
              <a:rPr lang="en-US" dirty="0"/>
              <a:t>was also part of inventory … necessary cost to make it ready of its intended use</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44543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5D5B76-AAB9-93FB-100D-3EC50B912BF2}"/>
              </a:ext>
            </a:extLst>
          </p:cNvPr>
          <p:cNvSpPr>
            <a:spLocks noGrp="1"/>
          </p:cNvSpPr>
          <p:nvPr>
            <p:ph type="title"/>
          </p:nvPr>
        </p:nvSpPr>
        <p:spPr/>
        <p:txBody>
          <a:bodyPr/>
          <a:lstStyle/>
          <a:p>
            <a:r>
              <a:rPr lang="en-US" dirty="0"/>
              <a:t>The Cost of Plant Assets – Land</a:t>
            </a:r>
            <a:endParaRPr lang="en-IN" dirty="0"/>
          </a:p>
        </p:txBody>
      </p:sp>
      <p:sp>
        <p:nvSpPr>
          <p:cNvPr id="3" name="Content Placeholder 2">
            <a:extLst>
              <a:ext uri="{FF2B5EF4-FFF2-40B4-BE49-F238E27FC236}">
                <a16:creationId xmlns:a16="http://schemas.microsoft.com/office/drawing/2014/main" id="{1EC7B52C-5F91-3AD3-BA88-9B05F5FE5449}"/>
              </a:ext>
            </a:extLst>
          </p:cNvPr>
          <p:cNvSpPr>
            <a:spLocks noGrp="1"/>
          </p:cNvSpPr>
          <p:nvPr>
            <p:ph sz="quarter" idx="12"/>
          </p:nvPr>
        </p:nvSpPr>
        <p:spPr/>
        <p:txBody>
          <a:bodyPr>
            <a:normAutofit/>
          </a:bodyPr>
          <a:lstStyle/>
          <a:p>
            <a:pPr marL="0" indent="0">
              <a:spcAft>
                <a:spcPts val="1200"/>
              </a:spcAft>
              <a:buNone/>
            </a:pPr>
            <a:r>
              <a:rPr lang="en-US" b="1" dirty="0">
                <a:solidFill>
                  <a:srgbClr val="FF0000"/>
                </a:solidFill>
              </a:rPr>
              <a:t>All necessary costs </a:t>
            </a:r>
            <a:r>
              <a:rPr lang="en-US" dirty="0"/>
              <a:t>incurred in making land </a:t>
            </a:r>
            <a:r>
              <a:rPr lang="en-US" b="1" dirty="0">
                <a:solidFill>
                  <a:srgbClr val="FF0000"/>
                </a:solidFill>
              </a:rPr>
              <a:t>ready for its intended use</a:t>
            </a:r>
            <a:r>
              <a:rPr lang="en-US" dirty="0">
                <a:solidFill>
                  <a:srgbClr val="FF0000"/>
                </a:solidFill>
              </a:rPr>
              <a:t> </a:t>
            </a:r>
            <a:r>
              <a:rPr lang="en-US" dirty="0"/>
              <a:t>increase the Land account (</a:t>
            </a:r>
            <a:r>
              <a:rPr lang="en-US" dirty="0">
                <a:solidFill>
                  <a:srgbClr val="FF0000"/>
                </a:solidFill>
              </a:rPr>
              <a:t>debit</a:t>
            </a:r>
            <a:r>
              <a:rPr lang="en-US" dirty="0"/>
              <a:t>).</a:t>
            </a:r>
          </a:p>
          <a:p>
            <a:pPr marL="0" indent="0">
              <a:buNone/>
            </a:pPr>
            <a:r>
              <a:rPr lang="en-US" dirty="0"/>
              <a:t>Costs typically include:</a:t>
            </a:r>
          </a:p>
          <a:p>
            <a:pPr>
              <a:buSzPct val="100000"/>
              <a:buFont typeface="+mj-lt"/>
              <a:buAutoNum type="arabicPeriod"/>
            </a:pPr>
            <a:r>
              <a:rPr lang="en-US" dirty="0"/>
              <a:t>cash purchase price </a:t>
            </a:r>
          </a:p>
          <a:p>
            <a:pPr>
              <a:buSzPct val="100000"/>
              <a:buFont typeface="+mj-lt"/>
              <a:buAutoNum type="arabicPeriod"/>
            </a:pPr>
            <a:r>
              <a:rPr lang="en-US" dirty="0"/>
              <a:t>closing costs such as title and attorney’s fees </a:t>
            </a:r>
          </a:p>
          <a:p>
            <a:pPr>
              <a:buSzPct val="100000"/>
              <a:buFont typeface="+mj-lt"/>
              <a:buAutoNum type="arabicPeriod"/>
            </a:pPr>
            <a:r>
              <a:rPr lang="en-US" dirty="0"/>
              <a:t>real estate brokers’ commissions</a:t>
            </a:r>
          </a:p>
          <a:p>
            <a:pPr>
              <a:buSzPct val="100000"/>
              <a:buFont typeface="+mj-lt"/>
              <a:buAutoNum type="arabicPeriod"/>
            </a:pPr>
            <a:r>
              <a:rPr lang="en-US" dirty="0"/>
              <a:t>accrued property taxes and other liens on land assumed by the purchaser</a:t>
            </a:r>
          </a:p>
        </p:txBody>
      </p:sp>
      <p:sp>
        <p:nvSpPr>
          <p:cNvPr id="14" name="Content Placeholder 5">
            <a:extLst>
              <a:ext uri="{FF2B5EF4-FFF2-40B4-BE49-F238E27FC236}">
                <a16:creationId xmlns:a16="http://schemas.microsoft.com/office/drawing/2014/main" id="{2A0EB869-C315-F76F-5217-7B26BCF690C2}"/>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161100951"/>
      </p:ext>
    </p:extLst>
  </p:cSld>
  <p:clrMapOvr>
    <a:masterClrMapping/>
  </p:clrMapOvr>
</p:sld>
</file>

<file path=ppt/theme/theme1.xml><?xml version="1.0" encoding="utf-8"?>
<a:theme xmlns:a="http://schemas.openxmlformats.org/drawingml/2006/main" name="Standard">
  <a:themeElements>
    <a:clrScheme name="WP 1">
      <a:dk1>
        <a:srgbClr val="231F20"/>
      </a:dk1>
      <a:lt1>
        <a:srgbClr val="FFFFFF"/>
      </a:lt1>
      <a:dk2>
        <a:srgbClr val="192B67"/>
      </a:dk2>
      <a:lt2>
        <a:srgbClr val="EFEFF0"/>
      </a:lt2>
      <a:accent1>
        <a:srgbClr val="06B2FA"/>
      </a:accent1>
      <a:accent2>
        <a:srgbClr val="0469D8"/>
      </a:accent2>
      <a:accent3>
        <a:srgbClr val="414146"/>
      </a:accent3>
      <a:accent4>
        <a:srgbClr val="043C5D"/>
      </a:accent4>
      <a:accent5>
        <a:srgbClr val="547890"/>
      </a:accent5>
      <a:accent6>
        <a:srgbClr val="404140"/>
      </a:accent6>
      <a:hlink>
        <a:srgbClr val="0469D8"/>
      </a:hlink>
      <a:folHlink>
        <a:srgbClr val="5C416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EF3736AB233A4D86168EC2BFFF7E67" ma:contentTypeVersion="8" ma:contentTypeDescription="Create a new document." ma:contentTypeScope="" ma:versionID="00bdeb75305eae0751a77562342afd07">
  <xsd:schema xmlns:xsd="http://www.w3.org/2001/XMLSchema" xmlns:xs="http://www.w3.org/2001/XMLSchema" xmlns:p="http://schemas.microsoft.com/office/2006/metadata/properties" xmlns:ns2="06baf313-fb35-4f8c-9139-9e9ac16d4b1d" xmlns:ns3="ef46c7a1-68aa-4b69-aed1-7fcfd052d54f" targetNamespace="http://schemas.microsoft.com/office/2006/metadata/properties" ma:root="true" ma:fieldsID="cf5f1baccda368027b594004eed6251f" ns2:_="" ns3:_="">
    <xsd:import namespace="06baf313-fb35-4f8c-9139-9e9ac16d4b1d"/>
    <xsd:import namespace="ef46c7a1-68aa-4b69-aed1-7fcfd052d5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baf313-fb35-4f8c-9139-9e9ac16d4b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f46c7a1-68aa-4b69-aed1-7fcfd052d5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9739E0-A6CD-46BA-8888-F2BBC9B1323D}">
  <ds:schemaRefs>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 ds:uri="http://purl.org/dc/terms/"/>
    <ds:schemaRef ds:uri="http://schemas.microsoft.com/office/infopath/2007/PartnerControls"/>
    <ds:schemaRef ds:uri="f27b86c0-2816-47a2-b831-6f64dbfd4a69"/>
    <ds:schemaRef ds:uri="http://schemas.microsoft.com/office/2006/metadata/properties"/>
  </ds:schemaRefs>
</ds:datastoreItem>
</file>

<file path=customXml/itemProps2.xml><?xml version="1.0" encoding="utf-8"?>
<ds:datastoreItem xmlns:ds="http://schemas.openxmlformats.org/officeDocument/2006/customXml" ds:itemID="{BF069665-4191-4292-A592-EAC7A0DE60A6}">
  <ds:schemaRefs>
    <ds:schemaRef ds:uri="http://schemas.microsoft.com/sharepoint/v3/contenttype/forms"/>
  </ds:schemaRefs>
</ds:datastoreItem>
</file>

<file path=customXml/itemProps3.xml><?xml version="1.0" encoding="utf-8"?>
<ds:datastoreItem xmlns:ds="http://schemas.openxmlformats.org/officeDocument/2006/customXml" ds:itemID="{7C2C0F2B-5AEC-4341-B401-99185EAD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baf313-fb35-4f8c-9139-9e9ac16d4b1d"/>
    <ds:schemaRef ds:uri="ef46c7a1-68aa-4b69-aed1-7fcfd052d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22589</TotalTime>
  <Words>2414</Words>
  <Application>Microsoft Office PowerPoint</Application>
  <PresentationFormat>全屏显示(4:3)</PresentationFormat>
  <Paragraphs>301</Paragraphs>
  <Slides>40</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8" baseType="lpstr">
      <vt:lpstr>Arial</vt:lpstr>
      <vt:lpstr>Calibri</vt:lpstr>
      <vt:lpstr>Calibri Light</vt:lpstr>
      <vt:lpstr>Courier New</vt:lpstr>
      <vt:lpstr>Times New Roman</vt:lpstr>
      <vt:lpstr>Wingdings</vt:lpstr>
      <vt:lpstr>Standard</vt:lpstr>
      <vt:lpstr>Equation</vt:lpstr>
      <vt:lpstr>Financial Accounting</vt:lpstr>
      <vt:lpstr>Chapter Outline</vt:lpstr>
      <vt:lpstr>Learning Objective 1 Explain the Accounting for Plant Asset Expenditures.</vt:lpstr>
      <vt:lpstr>Plant Assets</vt:lpstr>
      <vt:lpstr>Plant Assets as % of Total Assets</vt:lpstr>
      <vt:lpstr>Where is PPE recorded?</vt:lpstr>
      <vt:lpstr>Meta’s PPE</vt:lpstr>
      <vt:lpstr>Historical Cost Principle</vt:lpstr>
      <vt:lpstr>The Cost of Plant Assets – Land</vt:lpstr>
      <vt:lpstr>Land Example</vt:lpstr>
      <vt:lpstr>Land Example – Solution</vt:lpstr>
      <vt:lpstr>The Cost of Plant Assets – Land Improvements</vt:lpstr>
      <vt:lpstr>The Cost of Plant Assets - Buildings</vt:lpstr>
      <vt:lpstr>Building Construction Costs</vt:lpstr>
      <vt:lpstr>The Cost of Plant Assets - Equipment</vt:lpstr>
      <vt:lpstr>Cost of Factory Machinery Example - Cost</vt:lpstr>
      <vt:lpstr>Cost of Plant Assets Example - Cost</vt:lpstr>
      <vt:lpstr>Cost of Plant Assets Example - Journal</vt:lpstr>
      <vt:lpstr>Expenditures During Useful Life</vt:lpstr>
      <vt:lpstr>DO IT! 1: Cost of Plant Assets</vt:lpstr>
      <vt:lpstr>DO IT! 1: Cost of Plant Assets – Solution</vt:lpstr>
      <vt:lpstr>Learning Objective 2 Apply Depreciation Methods to Plant Assets.</vt:lpstr>
      <vt:lpstr>Depreciation</vt:lpstr>
      <vt:lpstr>Depreciation Illustrated</vt:lpstr>
      <vt:lpstr>Depreciation as Allocation</vt:lpstr>
      <vt:lpstr>Factors in Computing Depreciation</vt:lpstr>
      <vt:lpstr>Depreciation Methods</vt:lpstr>
      <vt:lpstr>Depreciation Methods – Example Data</vt:lpstr>
      <vt:lpstr>Straight-Line Method</vt:lpstr>
      <vt:lpstr>Straight-Line Method: Schedule</vt:lpstr>
      <vt:lpstr>Straight-Line Continued</vt:lpstr>
      <vt:lpstr>DO ITT! 2a: Straight-Line Depreciation</vt:lpstr>
      <vt:lpstr>DO IT! 2a: Straight-Line – Solution</vt:lpstr>
      <vt:lpstr>Units-of-Activity Method</vt:lpstr>
      <vt:lpstr>Depreciation Methods – Example Data</vt:lpstr>
      <vt:lpstr>Units-of-Activity Formula</vt:lpstr>
      <vt:lpstr>Units-of-Activity Method Schedule</vt:lpstr>
      <vt:lpstr>Declining-Balance Method</vt:lpstr>
      <vt:lpstr>Recurring and Non-Recurring</vt:lpstr>
      <vt:lpstr>Predicting Next Period’s 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Menger Gilmour</cp:lastModifiedBy>
  <cp:revision>3833</cp:revision>
  <cp:lastPrinted>2021-04-08T14:56:16Z</cp:lastPrinted>
  <dcterms:created xsi:type="dcterms:W3CDTF">2018-08-23T13:01:59Z</dcterms:created>
  <dcterms:modified xsi:type="dcterms:W3CDTF">2024-05-05T05:09:54Z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0x010100B2EF3736AB233A4D86168EC2BFFF7E67</vt:lpwstr>
  </property>
</Properties>
</file>