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96"/>
  </p:notesMasterIdLst>
  <p:sldIdLst>
    <p:sldId id="457" r:id="rId5"/>
    <p:sldId id="998" r:id="rId6"/>
    <p:sldId id="1101" r:id="rId7"/>
    <p:sldId id="1102" r:id="rId8"/>
    <p:sldId id="1166" r:id="rId9"/>
    <p:sldId id="1103" r:id="rId10"/>
    <p:sldId id="1104" r:id="rId11"/>
    <p:sldId id="1105" r:id="rId12"/>
    <p:sldId id="1167" r:id="rId13"/>
    <p:sldId id="1106" r:id="rId14"/>
    <p:sldId id="1107" r:id="rId15"/>
    <p:sldId id="1108" r:id="rId16"/>
    <p:sldId id="1109" r:id="rId17"/>
    <p:sldId id="1110" r:id="rId18"/>
    <p:sldId id="1111" r:id="rId19"/>
    <p:sldId id="1112" r:id="rId20"/>
    <p:sldId id="1113" r:id="rId21"/>
    <p:sldId id="1165" r:id="rId22"/>
    <p:sldId id="1114" r:id="rId23"/>
    <p:sldId id="1115" r:id="rId24"/>
    <p:sldId id="1116" r:id="rId25"/>
    <p:sldId id="1117" r:id="rId26"/>
    <p:sldId id="1118" r:id="rId27"/>
    <p:sldId id="1119" r:id="rId28"/>
    <p:sldId id="1120" r:id="rId29"/>
    <p:sldId id="1121" r:id="rId30"/>
    <p:sldId id="1122" r:id="rId31"/>
    <p:sldId id="1123" r:id="rId32"/>
    <p:sldId id="1124" r:id="rId33"/>
    <p:sldId id="1125" r:id="rId34"/>
    <p:sldId id="1126" r:id="rId35"/>
    <p:sldId id="1127" r:id="rId36"/>
    <p:sldId id="1128" r:id="rId37"/>
    <p:sldId id="1129" r:id="rId38"/>
    <p:sldId id="1130" r:id="rId39"/>
    <p:sldId id="1131" r:id="rId40"/>
    <p:sldId id="1132" r:id="rId41"/>
    <p:sldId id="1133" r:id="rId42"/>
    <p:sldId id="1134" r:id="rId43"/>
    <p:sldId id="1135" r:id="rId44"/>
    <p:sldId id="1136" r:id="rId45"/>
    <p:sldId id="1137" r:id="rId46"/>
    <p:sldId id="1138" r:id="rId47"/>
    <p:sldId id="1139" r:id="rId48"/>
    <p:sldId id="1140" r:id="rId49"/>
    <p:sldId id="1141" r:id="rId50"/>
    <p:sldId id="1142" r:id="rId51"/>
    <p:sldId id="1143" r:id="rId52"/>
    <p:sldId id="1145" r:id="rId53"/>
    <p:sldId id="1146" r:id="rId54"/>
    <p:sldId id="1147" r:id="rId55"/>
    <p:sldId id="1144" r:id="rId56"/>
    <p:sldId id="1148" r:id="rId57"/>
    <p:sldId id="1149" r:id="rId58"/>
    <p:sldId id="1155" r:id="rId59"/>
    <p:sldId id="1156" r:id="rId60"/>
    <p:sldId id="1157" r:id="rId61"/>
    <p:sldId id="1158" r:id="rId62"/>
    <p:sldId id="1159" r:id="rId63"/>
    <p:sldId id="1160" r:id="rId64"/>
    <p:sldId id="274" r:id="rId65"/>
    <p:sldId id="1084" r:id="rId66"/>
    <p:sldId id="1085" r:id="rId67"/>
    <p:sldId id="1086" r:id="rId68"/>
    <p:sldId id="1087" r:id="rId69"/>
    <p:sldId id="1161" r:id="rId70"/>
    <p:sldId id="1162" r:id="rId71"/>
    <p:sldId id="1163" r:id="rId72"/>
    <p:sldId id="1164" r:id="rId73"/>
    <p:sldId id="1092" r:id="rId74"/>
    <p:sldId id="1093" r:id="rId75"/>
    <p:sldId id="1094" r:id="rId76"/>
    <p:sldId id="1095" r:id="rId77"/>
    <p:sldId id="1096" r:id="rId78"/>
    <p:sldId id="1097" r:id="rId79"/>
    <p:sldId id="1098" r:id="rId80"/>
    <p:sldId id="1099" r:id="rId81"/>
    <p:sldId id="1100" r:id="rId82"/>
    <p:sldId id="1150" r:id="rId83"/>
    <p:sldId id="1151" r:id="rId84"/>
    <p:sldId id="1152" r:id="rId85"/>
    <p:sldId id="1153" r:id="rId86"/>
    <p:sldId id="1154" r:id="rId87"/>
    <p:sldId id="307" r:id="rId88"/>
    <p:sldId id="1168" r:id="rId89"/>
    <p:sldId id="1169" r:id="rId90"/>
    <p:sldId id="1082" r:id="rId91"/>
    <p:sldId id="1170" r:id="rId92"/>
    <p:sldId id="1171" r:id="rId93"/>
    <p:sldId id="1174" r:id="rId94"/>
    <p:sldId id="1175"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 Wendy" initials="LW" lastIdx="3" clrIdx="0">
    <p:extLst>
      <p:ext uri="{19B8F6BF-5375-455C-9EA6-DF929625EA0E}">
        <p15:presenceInfo xmlns:p15="http://schemas.microsoft.com/office/powerpoint/2012/main" userId="S::welai@wiley.com::a5371048-0c99-493d-8b6a-2e0d44ed8f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121"/>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0" autoAdjust="0"/>
    <p:restoredTop sz="96233" autoAdjust="0"/>
  </p:normalViewPr>
  <p:slideViewPr>
    <p:cSldViewPr snapToGrid="0" snapToObjects="1">
      <p:cViewPr varScale="1">
        <p:scale>
          <a:sx n="106" d="100"/>
          <a:sy n="106" d="100"/>
        </p:scale>
        <p:origin x="1308" y="56"/>
      </p:cViewPr>
      <p:guideLst/>
    </p:cSldViewPr>
  </p:slideViewPr>
  <p:outlineViewPr>
    <p:cViewPr>
      <p:scale>
        <a:sx n="33" d="100"/>
        <a:sy n="33" d="100"/>
      </p:scale>
      <p:origin x="0" y="-288"/>
    </p:cViewPr>
  </p:outlineViewPr>
  <p:notesTextViewPr>
    <p:cViewPr>
      <p:scale>
        <a:sx n="85" d="100"/>
        <a:sy n="85" d="100"/>
      </p:scale>
      <p:origin x="0" y="0"/>
    </p:cViewPr>
  </p:notesTextViewPr>
  <p:sorterViewPr>
    <p:cViewPr>
      <p:scale>
        <a:sx n="80" d="100"/>
        <a:sy n="80" d="100"/>
      </p:scale>
      <p:origin x="0" y="0"/>
    </p:cViewPr>
  </p:sorterViewPr>
  <p:gridSpacing cx="45000" cy="450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2:37.791"/>
    </inkml:context>
    <inkml:brush xml:id="br0">
      <inkml:brushProperty name="width" value="0.035" units="cm"/>
      <inkml:brushProperty name="height" value="0.035" units="cm"/>
    </inkml:brush>
  </inkml:definitions>
  <inkml:trace contextRef="#ctx0" brushRef="#br0">35 922 24575,'37'-1'0,"0"-2"0,37-8 0,11-2 0,521-35-407,6 28-235,-21 0 703,-38 4-97,206-13 7,191-4 1011,-771 30-911,1244-2-71,-809 7 0,-176 15 0,9 1 0,301 2 0,-561-12 0,401-3 0,-348-7 0,-133 2 0,-1-5 0,0-5 0,126-28 0,45-36 0,-203 53 0,-42 13 0,0-1 0,-1-2 0,45-21 0,-67 25 0,0 1 0,0-2 0,-1 1 0,0-1 0,-1 0 0,0-1 0,0 0 0,10-17 0,8-9 0,-9 10 0,0 0 0,-1-1 0,-2 0 0,0-2 0,-2 1 0,15-58 0,-25 79 0,0 0 0,0 1 0,0-1 0,0 0 0,-1-7 0,0 11 0,0 0 0,0 0 0,-1 1 0,1-1 0,-1 0 0,1 0 0,-1 0 0,0 1 0,0-1 0,0 0 0,0 1 0,0-1 0,0 1 0,0-1 0,0 1 0,0-1 0,-1 1 0,1 0 0,-1 0 0,-2-2 0,-6-3 0,0 1 0,0 1 0,-1 0 0,0 0 0,-17-3 0,-60-8 0,60 11 0,-415-33 0,-2 36 0,251 3 0,-782-2 0,512 25 0,59 0 0,-594-42 0,518 2 0,-502-40 0,279 40 0,468 17 0,-1862-2 0,1082 62 0,976-56 0,0 2 0,1 2 0,0 1 0,-60 26 0,-16 6 0,-58 26 0,149-58 0,1 2 0,1 0 0,0 2 0,1 0 0,-22 22 0,17-13 0,10-11 0,1 1 0,1 1 0,-24 31 0,34-40 0,1-1 0,0 1 0,0 0 0,0 1 0,1-1 0,0 0 0,0 1 0,1-1 0,-1 1 0,1-1 0,1 1 0,-1 0 0,1 0 0,1-1 0,-1 1 0,2 8 0,2-1 0,-1-1 0,2 0 0,0 0 0,0 0 0,2 0 0,-1-1 0,1 0 0,15 19 0,8 4 0,42 41 0,-61-65 0,9 5 0,0 0 0,1-2 0,0 0 0,37 17 0,-57-31 0,12 6-46,1 0-1,18 5 1,-14-6-1180,-1 1-5600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19.067"/>
    </inkml:context>
    <inkml:brush xml:id="br0">
      <inkml:brushProperty name="width" value="0.05" units="cm"/>
      <inkml:brushProperty name="height" value="0.05" units="cm"/>
      <inkml:brushProperty name="color" value="#B4C3DA"/>
      <inkml:brushProperty name="inkEffects" value="silver"/>
      <inkml:brushProperty name="anchorX" value="75.43306"/>
      <inkml:brushProperty name="anchorY" value="-1961.48779"/>
      <inkml:brushProperty name="scaleFactor" value="0.5"/>
    </inkml:brush>
  </inkml:definitions>
  <inkml:trace contextRef="#ctx0" brushRef="#br0">1560 1 24575,'0'0'0,"-6"3"0,-9 0 0,-8 4 0,-13 3 0,-12 5 0,-4 3 0,-17 1 0,-17 7 0,3-3 0,4-1 0,4-2 0,11-1 0,6-5 0,5 0 0,-4 6 0,5 0 0,0 1 0,5 0 0,0-1 0,5 2 0,2 3 0,6-1 0,2 2 0,1 3 0,0 1 0,-3 1 0,-8 8 0,0 2 0,-1-1 0,3 0 0,1-3 0,9 0 0,5-6 0,4-3 0,7 2 0,5 0 0,3-1 0,4-3 0,5 0 0,4 4 0,5 3 0,5-3 0,2-6 0,5 1 0,0-4 0,-1-4 0,-5-2 0,-1-1 0,-2-4 0,0-2 0,0-3 0,0-3 0,1-1 0,0 3 0,1-1 0,-1 0 0,1-1 0,0 0 0,-1-1 0,1-1 0,0 1 0,0-1 0,0-1 0,-1 1 0,4 0 0,4 0 0,-1 3 0,0 1 0,-1-1 0,-2 0 0,-1-1 0,-2 0 0,-3-2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25.525"/>
    </inkml:context>
    <inkml:brush xml:id="br0">
      <inkml:brushProperty name="width" value="0.05" units="cm"/>
      <inkml:brushProperty name="height" value="0.05" units="cm"/>
      <inkml:brushProperty name="color" value="#B4C3DA"/>
      <inkml:brushProperty name="inkEffects" value="silver"/>
      <inkml:brushProperty name="anchorX" value="5194.53711"/>
      <inkml:brushProperty name="anchorY" value="-2266.40845"/>
      <inkml:brushProperty name="scaleFactor" value="0.5"/>
    </inkml:brush>
  </inkml:definitions>
  <inkml:trace contextRef="#ctx0" brushRef="#br0">1106 1 24575,'0'0'0,"-2"0"0,-6 0 0,-2 0 0,-6 0 0,-16 0 0,-21 10 0,-12 4 0,-16 10 0,3 1 0,-10 4 0,3 3 0,-1 0 0,8-1 0,4-1 0,7 1 0,9 0 0,8-3 0,11-2 0,8-7 0,7-2 0,1-2 0,6-1 0,2 1 0,4 0 0,3 0 0,4 1 0,2 4 0,1 0 0,5 3 0,0 0 0,3-1 0,4-1 0,1 2 0,6-1 0,2-4 0,0-2 0,0-1 0,-4 0 0,2 0 0,0 1 0,3 0 0,7 0 0,3-3 0,3 0 0,1 0 0,0-2 0,7 0 0,-4-2 0,-4-2 0,-1 0 0,-1-1 0,2-2 0,1-1 0,1 2 0,-1 0 0,0-2 0,-1 4 0,0-2 0,-4-1 0,-3 0 0,-4-2 0,-2 2 0,-3 0 0,2 0 0,0-2 0,0 0 0,2-1 0,-1 0 0,-3-1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26.837"/>
    </inkml:context>
    <inkml:brush xml:id="br0">
      <inkml:brushProperty name="width" value="0.05" units="cm"/>
      <inkml:brushProperty name="height" value="0.05" units="cm"/>
      <inkml:brushProperty name="color" value="#B4C3DA"/>
      <inkml:brushProperty name="inkEffects" value="silver"/>
      <inkml:brushProperty name="anchorX" value="6133.78467"/>
      <inkml:brushProperty name="anchorY" value="-2339.45898"/>
      <inkml:brushProperty name="scaleFactor" value="0.5"/>
    </inkml:brush>
  </inkml:definitions>
  <inkml:trace contextRef="#ctx0" brushRef="#br0">571 0 24575,'0'0'0,"-3"0"0,-4 0 0,-7 0 0,-2 4 0,-6 2 0,-4 4 0,-3 4 0,0-3 0,3 2 0,-4 4 0,-2 1 0,-1 4 0,-4 4 0,7-1 0,-1-1 0,4 2 0,4-2 0,2-2 0,3-1 0,0-2 0,2-1 0,3-1 0,4 0 0,-1-1 0,0 0 0,2 1 0,-2-4 0,2 0 0,2 0 0,2 1 0,2 4 0,0 1 0,2 0 0,0 1 0,4-2 0,3 0 0,0 0 0,3-4 0,5-1 0,2 1 0,5-4 0,3 1 0,1-2 0,2 0 0,1-1 0,-1-2 0,4 1 0,8-2 0,10 3 0,9-1 0,1 2 0,-6-2 0,-6-1 0,-2 1 0,-4-1 0,-3-1 0,-6-2 0,-6-1 0,0-1 0,0 0 0,1-1 0,-2 3 0,-2 0 0,-2 0 0,-2-1 0,-2 0 0,-1-1 0,-3 3 0,-2 0 0,1-1 0,1 0 0,-3-1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1T18:13:20.484"/>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0 101,'246'-13,"-120"4,223-13,742-33,-468 54,-541 6,91 17,-153-18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1T18:13:34.077"/>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1,'130'0,"535"3,-2 27,-558-22,569 57,-244-25,-387-37,-6-1,-23-2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1T18:13:39.790"/>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35,'249'1,"289"-3,-330-6,78-1,14 1,12-1,354 10,-612 1,72 13,21 2,-126-16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14.918"/>
    </inkml:context>
    <inkml:brush xml:id="br0">
      <inkml:brushProperty name="width" value="0.05" units="cm"/>
      <inkml:brushProperty name="height" value="0.05" units="cm"/>
      <inkml:brushProperty name="color" value="#B4C3DA"/>
      <inkml:brushProperty name="inkEffects" value="silver"/>
      <inkml:brushProperty name="anchorX" value="0"/>
      <inkml:brushProperty name="anchorY" value="0"/>
      <inkml:brushProperty name="scaleFactor" value="0.5"/>
    </inkml:brush>
  </inkml:definitions>
  <inkml:trace contextRef="#ctx0" brushRef="#br0">871 1 24575,'0'0'0,"-3"0"0,-4 0 0,-3 0 0,-6 0 0,-3 0 0,-7 0 0,-5 0 0,-2 3 0,-1 1 0,-5 6 0,-6 3 0,0 3 0,-2 1 0,1 1 0,4-1 0,2 1 0,3 3 0,5 0 0,1-1 0,5 0 0,-1-1 0,3-1 0,2 2 0,-1 1 0,1-1 0,-3 3 0,2-1 0,4-1 0,3-1 0,3-1 0,2-1 0,-1 3 0,3 2 0,2 4 0,2-1 0,3 2 0,1 2 0,0 1 0,1-3 0,4 1 0,3-2 0,4-3 0,2-6 0,2-2 0,-2-2 0,4 4 0,1 0 0,3 3 0,4 1 0,3 0 0,3 1 0,8 0 0,-2-1 0,-3-2 0,5-1 0,0 3 0,3-2 0,2-3 0,6-1 0,-2-4 0,-2-1 0,-3-2 0,-7 0 0,-9-2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21.099"/>
    </inkml:context>
    <inkml:brush xml:id="br0">
      <inkml:brushProperty name="width" value="0.05" units="cm"/>
      <inkml:brushProperty name="height" value="0.05" units="cm"/>
      <inkml:brushProperty name="color" value="#B4C3DA"/>
      <inkml:brushProperty name="inkEffects" value="silver"/>
      <inkml:brushProperty name="anchorX" value="1875.88318"/>
      <inkml:brushProperty name="anchorY" value="-2318.33252"/>
      <inkml:brushProperty name="scaleFactor" value="0.5"/>
    </inkml:brush>
  </inkml:definitions>
  <inkml:trace contextRef="#ctx0" brushRef="#br0">567 57 24575,'0'0'0,"-3"0"0,0-3 0,-4-1 0,1-3 0,-3 1 0,-2-3 0,-2 2 0,-2-3 0,0 2 0,1 5 0,8 9 0,12 8 0,4 8 0,4 13 0,3 10 0,-3 5 0,-2 1 0,-4 4 0,-3-4 0,-3-3 0,-1-2 0,-1 4 0,-1-7 0,1 5 0,-1-4 0,-3-2 0,0-2 0,-3-3 0,-2-2 0,-4-4 0,-1-8 0,-2-3 0,0 0 0,-5-2 0,0 3 0,-3 4 0,-2 6 0,-3 5 0,-6 0 0,-1 0 0,3-5 0,6-3 0,5-8 0,0-6 0,1-2 0,2-5 0,-2-2 0,0-3 0,1 2 0,0 0 0,2-1 0,0-1 0,4-1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22.332"/>
    </inkml:context>
    <inkml:brush xml:id="br0">
      <inkml:brushProperty name="width" value="0.05" units="cm"/>
      <inkml:brushProperty name="height" value="0.05" units="cm"/>
      <inkml:brushProperty name="color" value="#B4C3DA"/>
      <inkml:brushProperty name="inkEffects" value="silver"/>
      <inkml:brushProperty name="anchorX" value="3288.64795"/>
      <inkml:brushProperty name="anchorY" value="-2606.88672"/>
      <inkml:brushProperty name="scaleFactor" value="0.5"/>
    </inkml:brush>
  </inkml:definitions>
  <inkml:trace contextRef="#ctx0" brushRef="#br0">166 1 24575,'0'0'0,"3"0"0,4 0 0,3 0 0,3 0 0,2 0 0,2 0 0,0 0 0,0 0 0,0 0 0,0 0 0,1 0 0,-5 3 0,1 0 0,-1 0 0,1 0 0,1 3 0,0 2 0,-2 3 0,-4 2 0,1 5 0,-3 2 0,2 1 0,-2 2 0,1 0 0,-1-1 0,-1-2 0,-2 3 0,1-1 0,0-2 0,-1 0 0,-1-1 0,-1-2 0,-1 1 0,-1-2 0,0 4 0,-3 0 0,-1 0 0,0 3 0,-2-1 0,0-1 0,-2-1 0,-2-4 0,-3-1 0,-1-1 0,-2 0 0,0 0 0,2 1 0,1-2 0,-1-4 0,-4-3 0,0 1 0,-1-1 0,3 1 0,1-1 0,1-1 0,-1-1 0,-3 1 0,-2 0 0,1-2 0,0 0 0,0-1 0,1-1 0,-3-1 0,1 0 0,-1 4 0,2-1 0,0 0 0,1 0 0,4-1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23.643"/>
    </inkml:context>
    <inkml:brush xml:id="br0">
      <inkml:brushProperty name="width" value="0.05" units="cm"/>
      <inkml:brushProperty name="height" value="0.05" units="cm"/>
      <inkml:brushProperty name="color" value="#B4C3DA"/>
      <inkml:brushProperty name="inkEffects" value="silver"/>
      <inkml:brushProperty name="anchorX" value="4300.61475"/>
      <inkml:brushProperty name="anchorY" value="-2443.58423"/>
      <inkml:brushProperty name="scaleFactor" value="0.5"/>
    </inkml:brush>
  </inkml:definitions>
  <inkml:trace contextRef="#ctx0" brushRef="#br0">47 1 24575,'0'0'0,"3"0"0,5 0 0,2 0 0,3 0 0,2 0 0,1 0 0,1 0 0,1 0 0,-1 0 0,4 0 0,3 0 0,3 0 0,0 0 0,-2 0 0,-2 0 0,-3 0 0,-1 0 0,-1 0 0,-1 3 0,-1 4 0,1 7 0,-1 2 0,-3 3 0,0 3 0,0 4 0,-2 3 0,0 2 0,1 2 0,-2-3 0,1-3 0,-3-3 0,2-3 0,-2 1 0,-2-1 0,-2-1 0,1-1 0,0-1 0,-1-1 0,-2 0 0,-3 0 0,-5-4 0,0 0 0,-1 1 0,-1-4 0,-2-2 0,-6 0 0,-2 2 0,-1-2 0,-3 2 0,-4 1 0,1 2 0,-3 2 0,3-3 0,-2 1 0,2-3 0,-2-3 0,6 1 0,2-1 0,1-3 0,2-1 0,0-1 0,0-1 0,1-1 0,-2 0 0,1 3 0,0 0 0,-1 1 0,0-2 0,1 0 0,-1-1 0,0 0 0,0-1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1T18:14:17.387"/>
    </inkml:context>
    <inkml:brush xml:id="br0">
      <inkml:brushProperty name="width" value="0.05" units="cm"/>
      <inkml:brushProperty name="height" value="0.05" units="cm"/>
      <inkml:brushProperty name="color" value="#B4C3DA"/>
      <inkml:brushProperty name="inkEffects" value="silver"/>
      <inkml:brushProperty name="anchorX" value="990.99524"/>
      <inkml:brushProperty name="anchorY" value="-245.84955"/>
      <inkml:brushProperty name="scaleFactor" value="0.5"/>
    </inkml:brush>
  </inkml:definitions>
  <inkml:trace contextRef="#ctx0" brushRef="#br0">1 136 24575,'0'0'0,"2"-3"0,6-4 0,5-3 0,7-7 0,5-1 0,1 1 0,3 1 0,-2 4 0,-2 3 0,-3-1 0,2 4 0,-2 1 0,2 2 0,-1 2 0,-1 0 0,8 1 0,-1 0 0,6 4 0,8 3 0,3 3 0,1 0 0,-3 2 0,5 1 0,0 4 0,-2 2 0,1 1 0,-11-1 0,-3 0 0,-5-4 0,-6-4 0,-5-1 0,-4 1 0,-1 4 0,4 2 0,0 1 0,1 4 0,3 3 0,0-1 0,-3 0 0,-1-1 0,-1-3 0,-1-1 0,-3 2 0,0-1 0,-2 0 0,-1 3 0,2 2 0,-1-1 0,-3 0 0,-2-2 0,-2-2 0,-2-2 0,-4 0 0,-3 2 0,-8 3 0,-3 1 0,-5 2 0,-1-2 0,-3 0 0,-3-3 0,6-2 0,-3 0 0,0-2 0,-1 0 0,0-4 0,3 0 0,1-4 0,3-2 0,-1-2 0,3 0 0,1 0 0,-2-2 0,-6 0 0,-1-2 0,-6 0 0,-2 3 0,-2-1 0,-3 0 0,4 0 0,-4 2 0,-1-1 0,-1 4 0,-4-2 0,3 0 0,6-2 0,2 2 0,5-1 0,5-1 0,3-1 0,2-2 0,2 0 0,0 0 0,2-1 0,-1 0 0,0-1 0,0 1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5/1/2024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dirty="0"/>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1</a:t>
            </a:fld>
            <a:endParaRPr lang="en-US" dirty="0"/>
          </a:p>
        </p:txBody>
      </p:sp>
    </p:spTree>
    <p:extLst>
      <p:ext uri="{BB962C8B-B14F-4D97-AF65-F5344CB8AC3E}">
        <p14:creationId xmlns:p14="http://schemas.microsoft.com/office/powerpoint/2010/main" val="11809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30</a:t>
            </a:fld>
            <a:endParaRPr lang="en-US" dirty="0"/>
          </a:p>
        </p:txBody>
      </p:sp>
    </p:spTree>
    <p:extLst>
      <p:ext uri="{BB962C8B-B14F-4D97-AF65-F5344CB8AC3E}">
        <p14:creationId xmlns:p14="http://schemas.microsoft.com/office/powerpoint/2010/main" val="338975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reversing entry. Then do correction. </a:t>
            </a:r>
          </a:p>
        </p:txBody>
      </p:sp>
      <p:sp>
        <p:nvSpPr>
          <p:cNvPr id="4" name="Slide Number Placeholder 3"/>
          <p:cNvSpPr>
            <a:spLocks noGrp="1"/>
          </p:cNvSpPr>
          <p:nvPr>
            <p:ph type="sldNum" sz="quarter" idx="5"/>
          </p:nvPr>
        </p:nvSpPr>
        <p:spPr/>
        <p:txBody>
          <a:bodyPr/>
          <a:lstStyle/>
          <a:p>
            <a:fld id="{688C51AE-C483-2D4F-8F27-8D6A8821F4E1}" type="slidenum">
              <a:rPr lang="en-US" smtClean="0"/>
              <a:t>31</a:t>
            </a:fld>
            <a:endParaRPr lang="en-US" dirty="0"/>
          </a:p>
        </p:txBody>
      </p:sp>
    </p:spTree>
    <p:extLst>
      <p:ext uri="{BB962C8B-B14F-4D97-AF65-F5344CB8AC3E}">
        <p14:creationId xmlns:p14="http://schemas.microsoft.com/office/powerpoint/2010/main" val="169018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be able to look at the balance sheet and figure out information efficiency. For example, split long-term assets (less liquid, i.e., more illiquid) and current assets (more liquid). Also want to split liabilities that are due soon (current liabilities) and due more in the future (non-current </a:t>
            </a:r>
            <a:r>
              <a:rPr lang="en-US" dirty="0" err="1"/>
              <a:t>liab</a:t>
            </a:r>
            <a:r>
              <a:rPr lang="en-US" dirty="0"/>
              <a:t>). </a:t>
            </a:r>
          </a:p>
        </p:txBody>
      </p:sp>
      <p:sp>
        <p:nvSpPr>
          <p:cNvPr id="4" name="Slide Number Placeholder 3"/>
          <p:cNvSpPr>
            <a:spLocks noGrp="1"/>
          </p:cNvSpPr>
          <p:nvPr>
            <p:ph type="sldNum" sz="quarter" idx="5"/>
          </p:nvPr>
        </p:nvSpPr>
        <p:spPr/>
        <p:txBody>
          <a:bodyPr/>
          <a:lstStyle/>
          <a:p>
            <a:fld id="{688C51AE-C483-2D4F-8F27-8D6A8821F4E1}" type="slidenum">
              <a:rPr lang="en-US" smtClean="0"/>
              <a:t>36</a:t>
            </a:fld>
            <a:endParaRPr lang="en-US" dirty="0"/>
          </a:p>
        </p:txBody>
      </p:sp>
    </p:spTree>
    <p:extLst>
      <p:ext uri="{BB962C8B-B14F-4D97-AF65-F5344CB8AC3E}">
        <p14:creationId xmlns:p14="http://schemas.microsoft.com/office/powerpoint/2010/main" val="72913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Intangible assets </a:t>
            </a:r>
            <a:r>
              <a:rPr lang="en-US" dirty="0">
                <a:sym typeface="Wingdings" pitchFamily="2" charset="2"/>
              </a:rPr>
              <a:t> long lived assets that do not have physical substance </a:t>
            </a:r>
          </a:p>
          <a:p>
            <a:r>
              <a:rPr lang="en-US" dirty="0">
                <a:sym typeface="Wingdings" pitchFamily="2" charset="2"/>
              </a:rPr>
              <a:t>PPE  long term assets. Equipment requires depreciation</a:t>
            </a:r>
          </a:p>
          <a:p>
            <a:r>
              <a:rPr lang="en-US" dirty="0">
                <a:sym typeface="Wingdings" pitchFamily="2" charset="2"/>
              </a:rPr>
              <a:t>Long-term investments  investments in stocks / bonds of other companies; investments in long term assets such as land or bldg. that are not currently being used in operating activities;</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37</a:t>
            </a:fld>
            <a:endParaRPr lang="en-US" dirty="0"/>
          </a:p>
        </p:txBody>
      </p:sp>
    </p:spTree>
    <p:extLst>
      <p:ext uri="{BB962C8B-B14F-4D97-AF65-F5344CB8AC3E}">
        <p14:creationId xmlns:p14="http://schemas.microsoft.com/office/powerpoint/2010/main" val="3301637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Non-Current liabilities </a:t>
            </a:r>
            <a:r>
              <a:rPr lang="en-US" dirty="0">
                <a:sym typeface="Wingdings" pitchFamily="2" charset="2"/>
              </a:rPr>
              <a:t> due after 1 year</a:t>
            </a:r>
          </a:p>
          <a:p>
            <a:r>
              <a:rPr lang="en-US" dirty="0">
                <a:sym typeface="Wingdings" pitchFamily="2" charset="2"/>
              </a:rPr>
              <a:t>Current liabilities  due within 1 year</a:t>
            </a:r>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38</a:t>
            </a:fld>
            <a:endParaRPr lang="en-US" dirty="0"/>
          </a:p>
        </p:txBody>
      </p:sp>
    </p:spTree>
    <p:extLst>
      <p:ext uri="{BB962C8B-B14F-4D97-AF65-F5344CB8AC3E}">
        <p14:creationId xmlns:p14="http://schemas.microsoft.com/office/powerpoint/2010/main" val="569257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85</a:t>
            </a:fld>
            <a:endParaRPr lang="en-US" dirty="0"/>
          </a:p>
        </p:txBody>
      </p:sp>
    </p:spTree>
    <p:extLst>
      <p:ext uri="{BB962C8B-B14F-4D97-AF65-F5344CB8AC3E}">
        <p14:creationId xmlns:p14="http://schemas.microsoft.com/office/powerpoint/2010/main" val="118096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88</a:t>
            </a:fld>
            <a:endParaRPr lang="en-US" dirty="0"/>
          </a:p>
        </p:txBody>
      </p:sp>
    </p:spTree>
    <p:extLst>
      <p:ext uri="{BB962C8B-B14F-4D97-AF65-F5344CB8AC3E}">
        <p14:creationId xmlns:p14="http://schemas.microsoft.com/office/powerpoint/2010/main" val="255971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Inventory </a:t>
            </a:r>
            <a:r>
              <a:rPr lang="en-US" dirty="0">
                <a:sym typeface="Wingdings" pitchFamily="2" charset="2"/>
              </a:rPr>
              <a:t> includes items a company intends for sale (after purchase and before sold) to customers in their ordinary business operating cycle. </a:t>
            </a:r>
          </a:p>
          <a:p>
            <a:r>
              <a:rPr lang="en-US" dirty="0"/>
              <a:t>Inventory is a current asset because company expects to convert it into cash in the near future. </a:t>
            </a:r>
          </a:p>
        </p:txBody>
      </p:sp>
      <p:sp>
        <p:nvSpPr>
          <p:cNvPr id="4" name="Slide Number Placeholder 3"/>
          <p:cNvSpPr>
            <a:spLocks noGrp="1"/>
          </p:cNvSpPr>
          <p:nvPr>
            <p:ph type="sldNum" sz="quarter" idx="5"/>
          </p:nvPr>
        </p:nvSpPr>
        <p:spPr/>
        <p:txBody>
          <a:bodyPr/>
          <a:lstStyle/>
          <a:p>
            <a:fld id="{688C51AE-C483-2D4F-8F27-8D6A8821F4E1}" type="slidenum">
              <a:rPr lang="en-US" smtClean="0"/>
              <a:t>89</a:t>
            </a:fld>
            <a:endParaRPr lang="en-US" dirty="0"/>
          </a:p>
        </p:txBody>
      </p:sp>
    </p:spTree>
    <p:extLst>
      <p:ext uri="{BB962C8B-B14F-4D97-AF65-F5344CB8AC3E}">
        <p14:creationId xmlns:p14="http://schemas.microsoft.com/office/powerpoint/2010/main" val="3070305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COGS: total cost of merchandise sold during the period. This is expense directly related to revenue recognized from the sale of goods. </a:t>
            </a:r>
          </a:p>
          <a:p>
            <a:r>
              <a:rPr lang="en-US" dirty="0"/>
              <a:t>Gross Profit = Sales Revenue – </a:t>
            </a:r>
            <a:r>
              <a:rPr lang="en-US" dirty="0">
                <a:solidFill>
                  <a:srgbClr val="FF0000"/>
                </a:solidFill>
              </a:rPr>
              <a:t>COGS</a:t>
            </a:r>
            <a:r>
              <a:rPr lang="en-US" dirty="0"/>
              <a:t>. Splitting expense into two parts (1. COGS &amp; 2. Operating Exp). Acct provide information to users. These two expenses have different purpose. COGS related to what I sold. Operating exp </a:t>
            </a:r>
            <a:r>
              <a:rPr lang="en-US" dirty="0">
                <a:sym typeface="Wingdings" pitchFamily="2" charset="2"/>
              </a:rPr>
              <a:t> how efficiently I use the resources. </a:t>
            </a:r>
            <a:endParaRPr lang="en-US" dirty="0"/>
          </a:p>
          <a:p>
            <a:r>
              <a:rPr lang="en-US" dirty="0"/>
              <a:t>Net Income = Gross Profit – Operating Expenses. </a:t>
            </a:r>
          </a:p>
        </p:txBody>
      </p:sp>
      <p:sp>
        <p:nvSpPr>
          <p:cNvPr id="4" name="Slide Number Placeholder 3"/>
          <p:cNvSpPr>
            <a:spLocks noGrp="1"/>
          </p:cNvSpPr>
          <p:nvPr>
            <p:ph type="sldNum" sz="quarter" idx="5"/>
          </p:nvPr>
        </p:nvSpPr>
        <p:spPr/>
        <p:txBody>
          <a:bodyPr/>
          <a:lstStyle/>
          <a:p>
            <a:fld id="{688C51AE-C483-2D4F-8F27-8D6A8821F4E1}" type="slidenum">
              <a:rPr lang="en-US" smtClean="0"/>
              <a:t>90</a:t>
            </a:fld>
            <a:endParaRPr lang="en-US" dirty="0"/>
          </a:p>
        </p:txBody>
      </p:sp>
    </p:spTree>
    <p:extLst>
      <p:ext uri="{BB962C8B-B14F-4D97-AF65-F5344CB8AC3E}">
        <p14:creationId xmlns:p14="http://schemas.microsoft.com/office/powerpoint/2010/main" val="247366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Temporary accounts: relate only to a given accounting period. (Rev, Exp, </a:t>
            </a:r>
            <a:r>
              <a:rPr lang="en-US" dirty="0" err="1"/>
              <a:t>Divs</a:t>
            </a:r>
            <a:r>
              <a:rPr lang="en-US" dirty="0"/>
              <a:t> </a:t>
            </a:r>
            <a:r>
              <a:rPr lang="en-US" dirty="0">
                <a:sym typeface="Wingdings" pitchFamily="2" charset="2"/>
              </a:rPr>
              <a:t> I/S</a:t>
            </a:r>
            <a:r>
              <a:rPr lang="en-US" dirty="0"/>
              <a:t>)</a:t>
            </a:r>
          </a:p>
          <a:p>
            <a:r>
              <a:rPr lang="en-US" dirty="0"/>
              <a:t>Permanent accounts: relate to one or more future accounting periods. Company carries forward the balance of permanent accounts. (Asset, </a:t>
            </a:r>
            <a:r>
              <a:rPr lang="en-US" dirty="0" err="1"/>
              <a:t>Liab</a:t>
            </a:r>
            <a:r>
              <a:rPr lang="en-US" dirty="0"/>
              <a:t>, OE </a:t>
            </a:r>
            <a:r>
              <a:rPr lang="en-US" dirty="0">
                <a:sym typeface="Wingdings" pitchFamily="2" charset="2"/>
              </a:rPr>
              <a:t> B/S</a:t>
            </a:r>
            <a:r>
              <a:rPr lang="en-US" dirty="0"/>
              <a:t>)</a:t>
            </a:r>
          </a:p>
        </p:txBody>
      </p:sp>
      <p:sp>
        <p:nvSpPr>
          <p:cNvPr id="4" name="Slide Number Placeholder 3"/>
          <p:cNvSpPr>
            <a:spLocks noGrp="1"/>
          </p:cNvSpPr>
          <p:nvPr>
            <p:ph type="sldNum" sz="quarter" idx="5"/>
          </p:nvPr>
        </p:nvSpPr>
        <p:spPr/>
        <p:txBody>
          <a:bodyPr/>
          <a:lstStyle/>
          <a:p>
            <a:fld id="{688C51AE-C483-2D4F-8F27-8D6A8821F4E1}" type="slidenum">
              <a:rPr lang="en-US" smtClean="0"/>
              <a:t>6</a:t>
            </a:fld>
            <a:endParaRPr lang="en-US" dirty="0"/>
          </a:p>
        </p:txBody>
      </p:sp>
    </p:spTree>
    <p:extLst>
      <p:ext uri="{BB962C8B-B14F-4D97-AF65-F5344CB8AC3E}">
        <p14:creationId xmlns:p14="http://schemas.microsoft.com/office/powerpoint/2010/main" val="221810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steps. Revenues and expenses to income summary. Then compute net income, transfer to retained earnings account &amp; takeaway dividends. </a:t>
            </a:r>
          </a:p>
          <a:p>
            <a:endParaRPr lang="en-US" dirty="0"/>
          </a:p>
          <a:p>
            <a:r>
              <a:rPr lang="en-US" dirty="0"/>
              <a:t>Income summary </a:t>
            </a:r>
            <a:r>
              <a:rPr lang="en-US" dirty="0">
                <a:sym typeface="Wingdings" pitchFamily="2" charset="2"/>
              </a:rPr>
              <a:t> only show up in closing account. Temporary account created during closing. </a:t>
            </a:r>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8</a:t>
            </a:fld>
            <a:endParaRPr lang="en-US" dirty="0"/>
          </a:p>
        </p:txBody>
      </p:sp>
    </p:spTree>
    <p:extLst>
      <p:ext uri="{BB962C8B-B14F-4D97-AF65-F5344CB8AC3E}">
        <p14:creationId xmlns:p14="http://schemas.microsoft.com/office/powerpoint/2010/main" val="332627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9</a:t>
            </a:fld>
            <a:endParaRPr lang="en-US" dirty="0"/>
          </a:p>
        </p:txBody>
      </p:sp>
    </p:spTree>
    <p:extLst>
      <p:ext uri="{BB962C8B-B14F-4D97-AF65-F5344CB8AC3E}">
        <p14:creationId xmlns:p14="http://schemas.microsoft.com/office/powerpoint/2010/main" val="323813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Revenue has credit account. To CLOSE the revenue account, we debit service revenue and credit income summary. </a:t>
            </a:r>
          </a:p>
          <a:p>
            <a:r>
              <a:rPr lang="en-US" dirty="0"/>
              <a:t>Expense has debit account. To CLOSE the expense account, we credit the expenses and debit income summary. </a:t>
            </a:r>
          </a:p>
        </p:txBody>
      </p:sp>
      <p:sp>
        <p:nvSpPr>
          <p:cNvPr id="4" name="Slide Number Placeholder 3"/>
          <p:cNvSpPr>
            <a:spLocks noGrp="1"/>
          </p:cNvSpPr>
          <p:nvPr>
            <p:ph type="sldNum" sz="quarter" idx="5"/>
          </p:nvPr>
        </p:nvSpPr>
        <p:spPr/>
        <p:txBody>
          <a:bodyPr/>
          <a:lstStyle/>
          <a:p>
            <a:fld id="{688C51AE-C483-2D4F-8F27-8D6A8821F4E1}" type="slidenum">
              <a:rPr lang="en-US" smtClean="0"/>
              <a:t>10</a:t>
            </a:fld>
            <a:endParaRPr lang="en-US" dirty="0"/>
          </a:p>
        </p:txBody>
      </p:sp>
    </p:spTree>
    <p:extLst>
      <p:ext uri="{BB962C8B-B14F-4D97-AF65-F5344CB8AC3E}">
        <p14:creationId xmlns:p14="http://schemas.microsoft.com/office/powerpoint/2010/main" val="3093666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journalizing and posting closing entries, firm prepare post-closing trial balance. </a:t>
            </a:r>
          </a:p>
          <a:p>
            <a:r>
              <a:rPr lang="en-US" dirty="0"/>
              <a:t>Use to prove equality of permanent account balances carried forward into next acct period. </a:t>
            </a:r>
          </a:p>
          <a:p>
            <a:r>
              <a:rPr lang="en-US" dirty="0"/>
              <a:t>Since temporary accounts will be zero, post-closing trial balance only carries permanent accounts. </a:t>
            </a:r>
          </a:p>
        </p:txBody>
      </p:sp>
      <p:sp>
        <p:nvSpPr>
          <p:cNvPr id="4" name="Slide Number Placeholder 3"/>
          <p:cNvSpPr>
            <a:spLocks noGrp="1"/>
          </p:cNvSpPr>
          <p:nvPr>
            <p:ph type="sldNum" sz="quarter" idx="5"/>
          </p:nvPr>
        </p:nvSpPr>
        <p:spPr/>
        <p:txBody>
          <a:bodyPr/>
          <a:lstStyle/>
          <a:p>
            <a:fld id="{688C51AE-C483-2D4F-8F27-8D6A8821F4E1}" type="slidenum">
              <a:rPr lang="en-US" smtClean="0"/>
              <a:t>12</a:t>
            </a:fld>
            <a:endParaRPr lang="en-US" dirty="0"/>
          </a:p>
        </p:txBody>
      </p:sp>
    </p:spTree>
    <p:extLst>
      <p:ext uri="{BB962C8B-B14F-4D97-AF65-F5344CB8AC3E}">
        <p14:creationId xmlns:p14="http://schemas.microsoft.com/office/powerpoint/2010/main" val="425686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15</a:t>
            </a:fld>
            <a:endParaRPr lang="en-US" dirty="0"/>
          </a:p>
        </p:txBody>
      </p:sp>
    </p:spTree>
    <p:extLst>
      <p:ext uri="{BB962C8B-B14F-4D97-AF65-F5344CB8AC3E}">
        <p14:creationId xmlns:p14="http://schemas.microsoft.com/office/powerpoint/2010/main" val="91379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8C51AE-C483-2D4F-8F27-8D6A8821F4E1}" type="slidenum">
              <a:rPr lang="en-US" smtClean="0"/>
              <a:t>16</a:t>
            </a:fld>
            <a:endParaRPr lang="en-US" dirty="0"/>
          </a:p>
        </p:txBody>
      </p:sp>
    </p:spTree>
    <p:extLst>
      <p:ext uri="{BB962C8B-B14F-4D97-AF65-F5344CB8AC3E}">
        <p14:creationId xmlns:p14="http://schemas.microsoft.com/office/powerpoint/2010/main" val="19218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Covered whole acct cycle. </a:t>
            </a:r>
          </a:p>
        </p:txBody>
      </p:sp>
      <p:sp>
        <p:nvSpPr>
          <p:cNvPr id="4" name="Slide Number Placeholder 3"/>
          <p:cNvSpPr>
            <a:spLocks noGrp="1"/>
          </p:cNvSpPr>
          <p:nvPr>
            <p:ph type="sldNum" sz="quarter" idx="5"/>
          </p:nvPr>
        </p:nvSpPr>
        <p:spPr/>
        <p:txBody>
          <a:bodyPr/>
          <a:lstStyle/>
          <a:p>
            <a:fld id="{688C51AE-C483-2D4F-8F27-8D6A8821F4E1}" type="slidenum">
              <a:rPr lang="en-US" smtClean="0"/>
              <a:t>20</a:t>
            </a:fld>
            <a:endParaRPr lang="en-US" dirty="0"/>
          </a:p>
        </p:txBody>
      </p:sp>
    </p:spTree>
    <p:extLst>
      <p:ext uri="{BB962C8B-B14F-4D97-AF65-F5344CB8AC3E}">
        <p14:creationId xmlns:p14="http://schemas.microsoft.com/office/powerpoint/2010/main" val="392687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9" y="464185"/>
            <a:ext cx="8470670" cy="1066801"/>
          </a:xfrm>
          <a:prstGeom prst="rect">
            <a:avLst/>
          </a:prstGeom>
        </p:spPr>
        <p:txBody>
          <a:bodyPr anchor="t">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1788" y="1414249"/>
            <a:ext cx="8470900" cy="603504"/>
          </a:xfrm>
          <a:prstGeom prst="rect">
            <a:avLst/>
          </a:prstGeom>
        </p:spPr>
        <p:txBody>
          <a:bodyPr>
            <a:noAutofit/>
          </a:bodyPr>
          <a:lstStyle>
            <a:lvl1pPr marL="0" indent="0" algn="ctr">
              <a:buNone/>
              <a:defRPr sz="2400" b="0" i="0">
                <a:solidFill>
                  <a:schemeClr val="tx1"/>
                </a:solidFill>
                <a:latin typeface="Calibri Light" panose="020F0302020204030204" pitchFamily="34" charset="0"/>
                <a:cs typeface="Calibri Light" panose="020F0302020204030204" pitchFamily="34" charset="0"/>
              </a:defRPr>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1788" y="2234394"/>
            <a:ext cx="8470900" cy="668222"/>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909878"/>
            <a:ext cx="8470900" cy="533400"/>
          </a:xfrm>
          <a:prstGeom prst="rect">
            <a:avLst/>
          </a:prstGeom>
        </p:spPr>
        <p:txBody>
          <a:bodyPr>
            <a:noAutofit/>
          </a:bodyPr>
          <a:lstStyle>
            <a:lvl1pPr marL="0" indent="0" algn="ctr">
              <a:buNone/>
              <a:defRPr sz="2300" b="1" i="0" spc="450">
                <a:solidFill>
                  <a:schemeClr val="accent2"/>
                </a:solidFill>
                <a:latin typeface="Calibri" panose="020F0502020204030204" pitchFamily="34" charset="0"/>
                <a:cs typeface="Calibri" panose="020F0502020204030204" pitchFamily="34" charset="0"/>
              </a:defRPr>
            </a:lvl1pPr>
          </a:lstStyle>
          <a:p>
            <a:pPr lvl="0"/>
            <a:r>
              <a:rPr lang="en-US" dirty="0"/>
              <a:t>CHAPTER 1</a:t>
            </a:r>
          </a:p>
        </p:txBody>
      </p:sp>
      <p:sp>
        <p:nvSpPr>
          <p:cNvPr id="3" name="CT"/>
          <p:cNvSpPr>
            <a:spLocks noGrp="1"/>
          </p:cNvSpPr>
          <p:nvPr>
            <p:ph type="subTitle" idx="1" hasCustomPrompt="1"/>
          </p:nvPr>
        </p:nvSpPr>
        <p:spPr>
          <a:xfrm>
            <a:off x="332509" y="4226859"/>
            <a:ext cx="8470670" cy="1367117"/>
          </a:xfrm>
          <a:prstGeom prst="rect">
            <a:avLst/>
          </a:prstGeom>
        </p:spPr>
        <p:txBody>
          <a:bodyPr anchor="ctr">
            <a:normAutofit/>
          </a:bodyPr>
          <a:lstStyle>
            <a:lvl1pPr marL="0" indent="0" algn="ctr">
              <a:buNone/>
              <a:defRPr sz="3800" b="0" i="0">
                <a:solidFill>
                  <a:schemeClr val="accent3"/>
                </a:solidFill>
                <a:latin typeface="Calibri Light" panose="020F0302020204030204" pitchFamily="34" charset="0"/>
                <a:cs typeface="Calibri Light" panose="020F03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Chapter Title</a:t>
            </a:r>
          </a:p>
        </p:txBody>
      </p:sp>
      <p:pic>
        <p:nvPicPr>
          <p:cNvPr id="6" name="Logo" descr="Wiley logo">
            <a:extLst>
              <a:ext uri="{FF2B5EF4-FFF2-40B4-BE49-F238E27FC236}">
                <a16:creationId xmlns:a16="http://schemas.microsoft.com/office/drawing/2014/main" id="{076F5C57-EF05-B54E-BD97-6E0EACCBC874}"/>
              </a:ext>
            </a:extLst>
          </p:cNvPr>
          <p:cNvPicPr>
            <a:picLocks noChangeAspect="1"/>
          </p:cNvPicPr>
          <p:nvPr userDrawn="1"/>
        </p:nvPicPr>
        <p:blipFill>
          <a:blip r:embed="rId2"/>
          <a:stretch>
            <a:fillRect/>
          </a:stretch>
        </p:blipFill>
        <p:spPr>
          <a:xfrm>
            <a:off x="340822" y="6501724"/>
            <a:ext cx="914400" cy="192617"/>
          </a:xfrm>
          <a:prstGeom prst="rect">
            <a:avLst/>
          </a:prstGeom>
        </p:spPr>
      </p:pic>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1104274" y="5902292"/>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10" name="Decorative">
            <a:extLst>
              <a:ext uri="{FF2B5EF4-FFF2-40B4-BE49-F238E27FC236}">
                <a16:creationId xmlns:a16="http://schemas.microsoft.com/office/drawing/2014/main" id="{03EE7FB3-778B-8D48-B422-96226F5FE35E}"/>
              </a:ext>
              <a:ext uri="{C183D7F6-B498-43B3-948B-1728B52AA6E4}">
                <adec:decorative xmlns:adec="http://schemas.microsoft.com/office/drawing/2017/decorative" val="1"/>
              </a:ext>
            </a:extLst>
          </p:cNvPr>
          <p:cNvGrpSpPr/>
          <p:nvPr userDrawn="1"/>
        </p:nvGrpSpPr>
        <p:grpSpPr>
          <a:xfrm>
            <a:off x="0" y="3081528"/>
            <a:ext cx="9144000" cy="347472"/>
            <a:chOff x="0" y="3089817"/>
            <a:chExt cx="12192000" cy="347472"/>
          </a:xfrm>
        </p:grpSpPr>
        <p:sp>
          <p:nvSpPr>
            <p:cNvPr id="12" name="Rectangle">
              <a:extLst>
                <a:ext uri="{FF2B5EF4-FFF2-40B4-BE49-F238E27FC236}">
                  <a16:creationId xmlns:a16="http://schemas.microsoft.com/office/drawing/2014/main" id="{2A78E3D0-E07D-7E4F-92F5-2C47C124D0A7}"/>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a:extLst>
                <a:ext uri="{FF2B5EF4-FFF2-40B4-BE49-F238E27FC236}">
                  <a16:creationId xmlns:a16="http://schemas.microsoft.com/office/drawing/2014/main" id="{CA4B4EE4-0763-C24B-BE56-9BEDAE60F35A}"/>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a:extLst>
                <a:ext uri="{FF2B5EF4-FFF2-40B4-BE49-F238E27FC236}">
                  <a16:creationId xmlns:a16="http://schemas.microsoft.com/office/drawing/2014/main" id="{8C5FBFDD-ED67-F54F-8ACE-25B8836B078A}"/>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8" name="Content Placeholder 7">
            <a:extLst>
              <a:ext uri="{FF2B5EF4-FFF2-40B4-BE49-F238E27FC236}">
                <a16:creationId xmlns:a16="http://schemas.microsoft.com/office/drawing/2014/main" id="{40FC85D4-D1C1-4949-8EB6-FD89BE1E8441}"/>
              </a:ext>
            </a:extLst>
          </p:cNvPr>
          <p:cNvSpPr>
            <a:spLocks noGrp="1"/>
          </p:cNvSpPr>
          <p:nvPr>
            <p:ph sz="quarter" idx="29"/>
          </p:nvPr>
        </p:nvSpPr>
        <p:spPr>
          <a:xfrm>
            <a:off x="1936935" y="6488420"/>
            <a:ext cx="5575487" cy="239504"/>
          </a:xfrm>
        </p:spPr>
        <p:txBody>
          <a:bodyPr anchor="ctr">
            <a:noAutofit/>
          </a:bodyPr>
          <a:lstStyle>
            <a:lvl1pPr marL="0" indent="0" algn="ctr">
              <a:buNone/>
              <a:defRPr sz="2000"/>
            </a:lvl1pPr>
          </a:lstStyle>
          <a:p>
            <a:pPr lvl="0"/>
            <a:endParaRPr lang="en-IN" dirty="0"/>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83B3636F-78D9-9148-B35D-52D7D42EA7F4}"/>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514350" y="1428962"/>
            <a:ext cx="3937720" cy="4748271"/>
          </a:xfrm>
        </p:spPr>
        <p:txBody>
          <a:bodyPr>
            <a:normAutofit/>
          </a:bodyPr>
          <a:lstStyle>
            <a:lvl1pPr>
              <a:spcBef>
                <a:spcPts val="1000"/>
              </a:spcBef>
              <a:defRPr sz="2800"/>
            </a:lvl1p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7" y="1428959"/>
            <a:ext cx="3937721" cy="4748270"/>
          </a:xfrm>
        </p:spPr>
        <p:txBody>
          <a:bodyPr>
            <a:normAutofit/>
          </a:bodyPr>
          <a:lstStyle>
            <a:lvl1pPr>
              <a:spcBef>
                <a:spcPts val="1000"/>
              </a:spcBef>
              <a:defRPr sz="2800"/>
            </a:lvl1pPr>
          </a:lstStyle>
          <a:p>
            <a:pPr lvl="0"/>
            <a:r>
              <a:rPr lang="en-US" dirty="0"/>
              <a:t>Click to add text or image</a:t>
            </a:r>
          </a:p>
        </p:txBody>
      </p:sp>
      <p:sp>
        <p:nvSpPr>
          <p:cNvPr id="5" name="LON">
            <a:extLst>
              <a:ext uri="{FF2B5EF4-FFF2-40B4-BE49-F238E27FC236}">
                <a16:creationId xmlns:a16="http://schemas.microsoft.com/office/drawing/2014/main" id="{A725B5C3-1318-4741-974D-0B7CF6161515}"/>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A6C7F85B-BC4F-4CCD-AD82-0D58D65FC838}"/>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63668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AFB408D-6820-9042-9000-649FF974466C}"/>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1">
            <a:extLst>
              <a:ext uri="{FF2B5EF4-FFF2-40B4-BE49-F238E27FC236}">
                <a16:creationId xmlns:a16="http://schemas.microsoft.com/office/drawing/2014/main" id="{602FBEB7-44EC-2D40-9945-803059A4C6EA}"/>
              </a:ext>
            </a:extLst>
          </p:cNvPr>
          <p:cNvSpPr>
            <a:spLocks noGrp="1"/>
          </p:cNvSpPr>
          <p:nvPr>
            <p:ph sz="quarter" idx="14" hasCustomPrompt="1"/>
          </p:nvPr>
        </p:nvSpPr>
        <p:spPr>
          <a:xfrm>
            <a:off x="514350" y="1428962"/>
            <a:ext cx="3937720" cy="4748271"/>
          </a:xfrm>
        </p:spPr>
        <p:txBody>
          <a:bodyPr>
            <a:normAutofit/>
          </a:bodyPr>
          <a:lstStyle>
            <a:lvl1pPr>
              <a:spcBef>
                <a:spcPts val="1000"/>
              </a:spcBef>
              <a:defRPr sz="2800"/>
            </a:lvl1pPr>
          </a:lstStyle>
          <a:p>
            <a:pPr lvl="0"/>
            <a:r>
              <a:rPr lang="en-US" dirty="0"/>
              <a:t>Click to add text or image</a:t>
            </a:r>
          </a:p>
        </p:txBody>
      </p:sp>
      <p:sp>
        <p:nvSpPr>
          <p:cNvPr id="5" name="Content Placeholder 2">
            <a:extLst>
              <a:ext uri="{FF2B5EF4-FFF2-40B4-BE49-F238E27FC236}">
                <a16:creationId xmlns:a16="http://schemas.microsoft.com/office/drawing/2014/main" id="{9F8BF1B7-F842-E74B-B834-BDC9C251578B}"/>
              </a:ext>
            </a:extLst>
          </p:cNvPr>
          <p:cNvSpPr>
            <a:spLocks noGrp="1"/>
          </p:cNvSpPr>
          <p:nvPr>
            <p:ph sz="quarter" idx="15" hasCustomPrompt="1"/>
          </p:nvPr>
        </p:nvSpPr>
        <p:spPr>
          <a:xfrm>
            <a:off x="4691557" y="1428959"/>
            <a:ext cx="3937721" cy="4748270"/>
          </a:xfrm>
        </p:spPr>
        <p:txBody>
          <a:bodyPr>
            <a:normAutofit/>
          </a:bodyPr>
          <a:lstStyle>
            <a:lvl1pPr>
              <a:spcBef>
                <a:spcPts val="1000"/>
              </a:spcBef>
              <a:defRPr sz="2800"/>
            </a:lvl1pPr>
          </a:lstStyle>
          <a:p>
            <a:pPr lvl="0"/>
            <a:r>
              <a:rPr lang="en-US" dirty="0"/>
              <a:t>Click to add text or image</a:t>
            </a:r>
          </a:p>
        </p:txBody>
      </p:sp>
      <p:sp>
        <p:nvSpPr>
          <p:cNvPr id="6" name="LON">
            <a:extLst>
              <a:ext uri="{FF2B5EF4-FFF2-40B4-BE49-F238E27FC236}">
                <a16:creationId xmlns:a16="http://schemas.microsoft.com/office/drawing/2014/main" id="{7DCFB52C-D625-D243-8958-45EDAF5BFF95}"/>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7" name="TextBox 6">
            <a:extLst>
              <a:ext uri="{FF2B5EF4-FFF2-40B4-BE49-F238E27FC236}">
                <a16:creationId xmlns:a16="http://schemas.microsoft.com/office/drawing/2014/main" id="{FB31B359-E2E9-4CDD-952C-F12124C42E10}"/>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594497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40BF27C0-B6AB-BD4B-AABA-D3C2A2B71E1F}"/>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514349" y="1428962"/>
            <a:ext cx="3930651"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506417" y="5827721"/>
            <a:ext cx="3938587" cy="446087"/>
          </a:xfrm>
          <a:prstGeom prst="rect">
            <a:avLst/>
          </a:prstGeom>
        </p:spPr>
        <p:txBody>
          <a:bodyPr>
            <a:noAutofit/>
          </a:bodyPr>
          <a:lstStyle>
            <a:lvl1pPr marL="0" indent="0">
              <a:spcBef>
                <a:spcPts val="1000"/>
              </a:spcBef>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7" y="1428962"/>
            <a:ext cx="3938587"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7" y="5827721"/>
            <a:ext cx="3946523" cy="454025"/>
          </a:xfrm>
          <a:prstGeom prst="rect">
            <a:avLst/>
          </a:prstGeom>
        </p:spPr>
        <p:txBody>
          <a:bodyPr>
            <a:normAutofit/>
          </a:bodyPr>
          <a:lstStyle>
            <a:lvl1pPr marL="0" indent="0">
              <a:spcBef>
                <a:spcPts val="1000"/>
              </a:spcBef>
              <a:buNone/>
              <a:defRPr sz="2000"/>
            </a:lvl1pPr>
          </a:lstStyle>
          <a:p>
            <a:pPr lvl="0"/>
            <a:r>
              <a:rPr lang="en-US" dirty="0"/>
              <a:t>Click to add text</a:t>
            </a:r>
          </a:p>
        </p:txBody>
      </p:sp>
    </p:spTree>
    <p:extLst>
      <p:ext uri="{BB962C8B-B14F-4D97-AF65-F5344CB8AC3E}">
        <p14:creationId xmlns:p14="http://schemas.microsoft.com/office/powerpoint/2010/main" val="3712043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4 Content Holder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4290BFF-2C6A-D547-A81E-0388CF5245F4}"/>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1">
            <a:extLst>
              <a:ext uri="{FF2B5EF4-FFF2-40B4-BE49-F238E27FC236}">
                <a16:creationId xmlns:a16="http://schemas.microsoft.com/office/drawing/2014/main" id="{A61BB724-08A0-CA4B-86A7-9CD3F1CBDBBA}"/>
              </a:ext>
            </a:extLst>
          </p:cNvPr>
          <p:cNvSpPr>
            <a:spLocks noGrp="1"/>
          </p:cNvSpPr>
          <p:nvPr>
            <p:ph sz="quarter" idx="12" hasCustomPrompt="1"/>
          </p:nvPr>
        </p:nvSpPr>
        <p:spPr>
          <a:xfrm>
            <a:off x="514349" y="1428962"/>
            <a:ext cx="3930651"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5" name="Content Placeholder 2">
            <a:extLst>
              <a:ext uri="{FF2B5EF4-FFF2-40B4-BE49-F238E27FC236}">
                <a16:creationId xmlns:a16="http://schemas.microsoft.com/office/drawing/2014/main" id="{CC954E9B-6B7D-9943-93F9-F54702C2DB03}"/>
              </a:ext>
            </a:extLst>
          </p:cNvPr>
          <p:cNvSpPr>
            <a:spLocks noGrp="1"/>
          </p:cNvSpPr>
          <p:nvPr>
            <p:ph sz="quarter" idx="14" hasCustomPrompt="1"/>
          </p:nvPr>
        </p:nvSpPr>
        <p:spPr>
          <a:xfrm>
            <a:off x="506417" y="5827721"/>
            <a:ext cx="3938587" cy="446087"/>
          </a:xfrm>
          <a:prstGeom prst="rect">
            <a:avLst/>
          </a:prstGeom>
        </p:spPr>
        <p:txBody>
          <a:bodyPr>
            <a:noAutofit/>
          </a:bodyPr>
          <a:lstStyle>
            <a:lvl1pPr marL="0" indent="0">
              <a:spcBef>
                <a:spcPts val="1000"/>
              </a:spcBef>
              <a:buNone/>
              <a:defRPr sz="2000"/>
            </a:lvl1pPr>
          </a:lstStyle>
          <a:p>
            <a:pPr lvl="0"/>
            <a:r>
              <a:rPr lang="en-US" dirty="0"/>
              <a:t>Click to add text</a:t>
            </a:r>
          </a:p>
        </p:txBody>
      </p:sp>
      <p:sp>
        <p:nvSpPr>
          <p:cNvPr id="6" name="Content Placeholder 3">
            <a:extLst>
              <a:ext uri="{FF2B5EF4-FFF2-40B4-BE49-F238E27FC236}">
                <a16:creationId xmlns:a16="http://schemas.microsoft.com/office/drawing/2014/main" id="{F8777C0D-2E2E-C04D-9E08-C88A9C06FE34}"/>
              </a:ext>
            </a:extLst>
          </p:cNvPr>
          <p:cNvSpPr>
            <a:spLocks noGrp="1"/>
          </p:cNvSpPr>
          <p:nvPr>
            <p:ph sz="quarter" idx="13" hasCustomPrompt="1"/>
          </p:nvPr>
        </p:nvSpPr>
        <p:spPr>
          <a:xfrm>
            <a:off x="4691067" y="1428962"/>
            <a:ext cx="3938587"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7" name="Content Placeholder 4">
            <a:extLst>
              <a:ext uri="{FF2B5EF4-FFF2-40B4-BE49-F238E27FC236}">
                <a16:creationId xmlns:a16="http://schemas.microsoft.com/office/drawing/2014/main" id="{C50F43EC-4CB6-6B43-B882-87CAEAB1725D}"/>
              </a:ext>
            </a:extLst>
          </p:cNvPr>
          <p:cNvSpPr>
            <a:spLocks noGrp="1"/>
          </p:cNvSpPr>
          <p:nvPr>
            <p:ph sz="quarter" idx="15" hasCustomPrompt="1"/>
          </p:nvPr>
        </p:nvSpPr>
        <p:spPr>
          <a:xfrm>
            <a:off x="4691067" y="5827721"/>
            <a:ext cx="3946523" cy="454025"/>
          </a:xfrm>
          <a:prstGeom prst="rect">
            <a:avLst/>
          </a:prstGeom>
        </p:spPr>
        <p:txBody>
          <a:bodyPr>
            <a:normAutofit/>
          </a:bodyPr>
          <a:lstStyle>
            <a:lvl1pPr marL="0" indent="0">
              <a:spcBef>
                <a:spcPts val="1000"/>
              </a:spcBef>
              <a:buNone/>
              <a:defRPr sz="2000"/>
            </a:lvl1pPr>
          </a:lstStyle>
          <a:p>
            <a:pPr lvl="0"/>
            <a:r>
              <a:rPr lang="en-US" dirty="0"/>
              <a:t>Click to add text</a:t>
            </a:r>
          </a:p>
        </p:txBody>
      </p:sp>
      <p:sp>
        <p:nvSpPr>
          <p:cNvPr id="8" name="LON">
            <a:extLst>
              <a:ext uri="{FF2B5EF4-FFF2-40B4-BE49-F238E27FC236}">
                <a16:creationId xmlns:a16="http://schemas.microsoft.com/office/drawing/2014/main" id="{69F1331E-9F95-5949-BE4C-14B3D76FECD3}"/>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3A9D7B1E-2FA8-4BAB-A79F-AB4447329975}"/>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164209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5E1C3346-7CF8-9B4A-BD6A-35B50027FBAF}"/>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513859" y="1428965"/>
            <a:ext cx="3931142"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513859" y="1935371"/>
            <a:ext cx="3931142" cy="431552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4" y="1428965"/>
            <a:ext cx="3938096"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4" y="1935371"/>
            <a:ext cx="3938096" cy="4315526"/>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7" name="LON">
            <a:extLst>
              <a:ext uri="{FF2B5EF4-FFF2-40B4-BE49-F238E27FC236}">
                <a16:creationId xmlns:a16="http://schemas.microsoft.com/office/drawing/2014/main" id="{34CE8F77-32D2-4B7F-99F2-CDA7191C55FF}"/>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9" name="Slide Number Placeholder 5">
            <a:extLst>
              <a:ext uri="{FF2B5EF4-FFF2-40B4-BE49-F238E27FC236}">
                <a16:creationId xmlns:a16="http://schemas.microsoft.com/office/drawing/2014/main" id="{7B021B92-08B3-4D93-8BD4-054764C7BB2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bg1"/>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89151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and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FDD509C-8B93-D544-88C0-7CD6884F24A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lumn head 1">
            <a:extLst>
              <a:ext uri="{FF2B5EF4-FFF2-40B4-BE49-F238E27FC236}">
                <a16:creationId xmlns:a16="http://schemas.microsoft.com/office/drawing/2014/main" id="{04A8AB45-DE11-9D47-9A87-DE01CC6C7A94}"/>
              </a:ext>
            </a:extLst>
          </p:cNvPr>
          <p:cNvSpPr>
            <a:spLocks noGrp="1"/>
          </p:cNvSpPr>
          <p:nvPr>
            <p:ph sz="quarter" idx="12" hasCustomPrompt="1"/>
          </p:nvPr>
        </p:nvSpPr>
        <p:spPr>
          <a:xfrm>
            <a:off x="513859" y="1428965"/>
            <a:ext cx="3931142"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5" name="Content Placeholder 1">
            <a:extLst>
              <a:ext uri="{FF2B5EF4-FFF2-40B4-BE49-F238E27FC236}">
                <a16:creationId xmlns:a16="http://schemas.microsoft.com/office/drawing/2014/main" id="{3638B8CA-8FB4-124A-B747-BFC3A8F99C57}"/>
              </a:ext>
            </a:extLst>
          </p:cNvPr>
          <p:cNvSpPr>
            <a:spLocks noGrp="1"/>
          </p:cNvSpPr>
          <p:nvPr>
            <p:ph sz="quarter" idx="13" hasCustomPrompt="1"/>
          </p:nvPr>
        </p:nvSpPr>
        <p:spPr>
          <a:xfrm>
            <a:off x="513859" y="1935371"/>
            <a:ext cx="3931142" cy="431552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6" name="Column head 2">
            <a:extLst>
              <a:ext uri="{FF2B5EF4-FFF2-40B4-BE49-F238E27FC236}">
                <a16:creationId xmlns:a16="http://schemas.microsoft.com/office/drawing/2014/main" id="{89A878F9-05D5-F440-A197-801316926493}"/>
              </a:ext>
            </a:extLst>
          </p:cNvPr>
          <p:cNvSpPr>
            <a:spLocks noGrp="1"/>
          </p:cNvSpPr>
          <p:nvPr>
            <p:ph sz="quarter" idx="14" hasCustomPrompt="1"/>
          </p:nvPr>
        </p:nvSpPr>
        <p:spPr>
          <a:xfrm>
            <a:off x="4691064" y="1428965"/>
            <a:ext cx="3938096"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7" name="Content Placeholder 2">
            <a:extLst>
              <a:ext uri="{FF2B5EF4-FFF2-40B4-BE49-F238E27FC236}">
                <a16:creationId xmlns:a16="http://schemas.microsoft.com/office/drawing/2014/main" id="{7A848487-A351-BA43-B5FD-CEE81DF8C694}"/>
              </a:ext>
            </a:extLst>
          </p:cNvPr>
          <p:cNvSpPr>
            <a:spLocks noGrp="1"/>
          </p:cNvSpPr>
          <p:nvPr>
            <p:ph sz="quarter" idx="15" hasCustomPrompt="1"/>
          </p:nvPr>
        </p:nvSpPr>
        <p:spPr>
          <a:xfrm>
            <a:off x="4691064" y="1935371"/>
            <a:ext cx="3938096" cy="4315526"/>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8" name="LON">
            <a:extLst>
              <a:ext uri="{FF2B5EF4-FFF2-40B4-BE49-F238E27FC236}">
                <a16:creationId xmlns:a16="http://schemas.microsoft.com/office/drawing/2014/main" id="{34E5444F-F94C-9E41-8173-33D4D5358C79}"/>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39498382-9665-4F29-B1AC-8AAC72ADA96C}"/>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0" name="Slide Number Placeholder 5">
            <a:extLst>
              <a:ext uri="{FF2B5EF4-FFF2-40B4-BE49-F238E27FC236}">
                <a16:creationId xmlns:a16="http://schemas.microsoft.com/office/drawing/2014/main" id="{34E28E0D-3E94-4B34-BC41-AD8EA7D91AB9}"/>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73684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0" name="Title">
            <a:extLst>
              <a:ext uri="{FF2B5EF4-FFF2-40B4-BE49-F238E27FC236}">
                <a16:creationId xmlns:a16="http://schemas.microsoft.com/office/drawing/2014/main" id="{1076D4CD-F0B4-124B-8113-705D33B57F73}"/>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513858" y="1428958"/>
            <a:ext cx="2571750" cy="505354"/>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513861" y="1942783"/>
            <a:ext cx="2571749" cy="4139671"/>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281908"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273969" y="1942782"/>
            <a:ext cx="2571750" cy="414866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9961"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7900" y="1942778"/>
            <a:ext cx="2571750" cy="4148668"/>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9" name="Slide Number Placeholder 5">
            <a:extLst>
              <a:ext uri="{FF2B5EF4-FFF2-40B4-BE49-F238E27FC236}">
                <a16:creationId xmlns:a16="http://schemas.microsoft.com/office/drawing/2014/main" id="{E40F790B-18CE-4624-9ACC-9202277A04A1}"/>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12" name="TextBox 11">
            <a:extLst>
              <a:ext uri="{FF2B5EF4-FFF2-40B4-BE49-F238E27FC236}">
                <a16:creationId xmlns:a16="http://schemas.microsoft.com/office/drawing/2014/main" id="{090106A6-B577-4BFF-84FA-590A86497F9F}"/>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8" name="LON">
            <a:extLst>
              <a:ext uri="{FF2B5EF4-FFF2-40B4-BE49-F238E27FC236}">
                <a16:creationId xmlns:a16="http://schemas.microsoft.com/office/drawing/2014/main" id="{E4F5BB76-FEF2-43FA-9B24-0808D16A7D6C}"/>
              </a:ext>
            </a:extLst>
          </p:cNvPr>
          <p:cNvSpPr>
            <a:spLocks noGrp="1"/>
          </p:cNvSpPr>
          <p:nvPr>
            <p:ph sz="quarter" idx="24"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Tree>
    <p:extLst>
      <p:ext uri="{BB962C8B-B14F-4D97-AF65-F5344CB8AC3E}">
        <p14:creationId xmlns:p14="http://schemas.microsoft.com/office/powerpoint/2010/main" val="3289958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and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C2D902C-F7C9-9440-939D-D84A4F9609C9}"/>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lumn head 1">
            <a:extLst>
              <a:ext uri="{FF2B5EF4-FFF2-40B4-BE49-F238E27FC236}">
                <a16:creationId xmlns:a16="http://schemas.microsoft.com/office/drawing/2014/main" id="{4B0A01FF-A48B-6A48-BC18-7D841F6DB0DE}"/>
              </a:ext>
            </a:extLst>
          </p:cNvPr>
          <p:cNvSpPr>
            <a:spLocks noGrp="1"/>
          </p:cNvSpPr>
          <p:nvPr>
            <p:ph sz="quarter" idx="12" hasCustomPrompt="1"/>
          </p:nvPr>
        </p:nvSpPr>
        <p:spPr>
          <a:xfrm>
            <a:off x="513858" y="1428958"/>
            <a:ext cx="2571750" cy="505354"/>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5" name="Content Placeholder 1">
            <a:extLst>
              <a:ext uri="{FF2B5EF4-FFF2-40B4-BE49-F238E27FC236}">
                <a16:creationId xmlns:a16="http://schemas.microsoft.com/office/drawing/2014/main" id="{31840C35-E932-D64D-BA71-52B92790B46D}"/>
              </a:ext>
            </a:extLst>
          </p:cNvPr>
          <p:cNvSpPr>
            <a:spLocks noGrp="1"/>
          </p:cNvSpPr>
          <p:nvPr>
            <p:ph sz="quarter" idx="13" hasCustomPrompt="1"/>
          </p:nvPr>
        </p:nvSpPr>
        <p:spPr>
          <a:xfrm>
            <a:off x="513861" y="1942783"/>
            <a:ext cx="2571749" cy="4139671"/>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6" name="Column head 2">
            <a:extLst>
              <a:ext uri="{FF2B5EF4-FFF2-40B4-BE49-F238E27FC236}">
                <a16:creationId xmlns:a16="http://schemas.microsoft.com/office/drawing/2014/main" id="{5371FDD0-8EDD-5440-B66F-B0A5309AF881}"/>
              </a:ext>
            </a:extLst>
          </p:cNvPr>
          <p:cNvSpPr>
            <a:spLocks noGrp="1"/>
          </p:cNvSpPr>
          <p:nvPr>
            <p:ph sz="quarter" idx="14" hasCustomPrompt="1"/>
          </p:nvPr>
        </p:nvSpPr>
        <p:spPr>
          <a:xfrm>
            <a:off x="3281908"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7" name="Content Placeholder 2">
            <a:extLst>
              <a:ext uri="{FF2B5EF4-FFF2-40B4-BE49-F238E27FC236}">
                <a16:creationId xmlns:a16="http://schemas.microsoft.com/office/drawing/2014/main" id="{CA1520A6-1299-6A49-9EFD-A4F91B187A2C}"/>
              </a:ext>
            </a:extLst>
          </p:cNvPr>
          <p:cNvSpPr>
            <a:spLocks noGrp="1"/>
          </p:cNvSpPr>
          <p:nvPr>
            <p:ph sz="quarter" idx="15" hasCustomPrompt="1"/>
          </p:nvPr>
        </p:nvSpPr>
        <p:spPr>
          <a:xfrm>
            <a:off x="3273969" y="1942782"/>
            <a:ext cx="2571750" cy="414866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8" name="Column head 3">
            <a:extLst>
              <a:ext uri="{FF2B5EF4-FFF2-40B4-BE49-F238E27FC236}">
                <a16:creationId xmlns:a16="http://schemas.microsoft.com/office/drawing/2014/main" id="{12B5E08D-BE68-7B40-A805-F20B8744BF3B}"/>
              </a:ext>
            </a:extLst>
          </p:cNvPr>
          <p:cNvSpPr>
            <a:spLocks noGrp="1"/>
          </p:cNvSpPr>
          <p:nvPr>
            <p:ph sz="quarter" idx="16" hasCustomPrompt="1"/>
          </p:nvPr>
        </p:nvSpPr>
        <p:spPr>
          <a:xfrm>
            <a:off x="6049961"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9" name="Content Placeholder 3">
            <a:extLst>
              <a:ext uri="{FF2B5EF4-FFF2-40B4-BE49-F238E27FC236}">
                <a16:creationId xmlns:a16="http://schemas.microsoft.com/office/drawing/2014/main" id="{B0F303C0-853B-7547-BA06-107EE6C8AD4F}"/>
              </a:ext>
            </a:extLst>
          </p:cNvPr>
          <p:cNvSpPr>
            <a:spLocks noGrp="1"/>
          </p:cNvSpPr>
          <p:nvPr>
            <p:ph sz="quarter" idx="17" hasCustomPrompt="1"/>
          </p:nvPr>
        </p:nvSpPr>
        <p:spPr>
          <a:xfrm>
            <a:off x="6057900" y="1942778"/>
            <a:ext cx="2571750" cy="4148668"/>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LON">
            <a:extLst>
              <a:ext uri="{FF2B5EF4-FFF2-40B4-BE49-F238E27FC236}">
                <a16:creationId xmlns:a16="http://schemas.microsoft.com/office/drawing/2014/main" id="{F6284ABA-7D4B-8C45-8812-6CB27464D04D}"/>
              </a:ext>
            </a:extLst>
          </p:cNvPr>
          <p:cNvSpPr>
            <a:spLocks noGrp="1"/>
          </p:cNvSpPr>
          <p:nvPr>
            <p:ph sz="quarter" idx="18"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11" name="TextBox 10">
            <a:extLst>
              <a:ext uri="{FF2B5EF4-FFF2-40B4-BE49-F238E27FC236}">
                <a16:creationId xmlns:a16="http://schemas.microsoft.com/office/drawing/2014/main" id="{0A72AF82-68ED-4D25-A86B-F83CE9152C53}"/>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2" name="Slide Number Placeholder 5">
            <a:extLst>
              <a:ext uri="{FF2B5EF4-FFF2-40B4-BE49-F238E27FC236}">
                <a16:creationId xmlns:a16="http://schemas.microsoft.com/office/drawing/2014/main" id="{34FDEF95-B78C-4243-96CC-E6AC650BB2A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782429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DE690358-CC3E-564C-966E-C1C7CED8699F}"/>
              </a:ext>
            </a:extLst>
          </p:cNvPr>
          <p:cNvSpPr>
            <a:spLocks noGrp="1"/>
          </p:cNvSpPr>
          <p:nvPr>
            <p:ph type="title" hasCustomPrompt="1"/>
          </p:nvPr>
        </p:nvSpPr>
        <p:spPr>
          <a:xfrm>
            <a:off x="513860" y="460255"/>
            <a:ext cx="8115792" cy="849312"/>
          </a:xfrm>
        </p:spPr>
        <p:txBody>
          <a:bodyPr/>
          <a:lstStyle>
            <a:lvl1pPr>
              <a:defRPr b="1"/>
            </a:lvl1pPr>
          </a:lstStyle>
          <a:p>
            <a:r>
              <a:rPr lang="en-US" dirty="0"/>
              <a:t>Click to Add Title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567468" y="2048945"/>
            <a:ext cx="3500717" cy="2056865"/>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Font typeface="Wingdings" panose="05000000000000000000" pitchFamily="2" charset="2"/>
              <a:buChar char="§"/>
              <a:defRPr sz="2600"/>
            </a:lvl2pPr>
          </a:lstStyle>
          <a:p>
            <a:pPr lvl="0"/>
            <a:r>
              <a:rPr lang="en-US" dirty="0"/>
              <a:t>Object</a:t>
            </a:r>
          </a:p>
          <a:p>
            <a:pPr lvl="1"/>
            <a:endParaRPr lang="en-US" dirty="0"/>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231542"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95617"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59691"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223764"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567468" y="4105803"/>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231542" y="4105804"/>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95617" y="4105810"/>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59691" y="4105279"/>
            <a:ext cx="1405889" cy="1465263"/>
          </a:xfrm>
          <a:prstGeom prst="rect">
            <a:avLst/>
          </a:prstGeom>
        </p:spPr>
        <p:txBody>
          <a:bodyPr>
            <a:normAutofit/>
          </a:bodyPr>
          <a:lstStyle>
            <a:lvl1pPr marL="0" indent="0">
              <a:spcBef>
                <a:spcPts val="1000"/>
              </a:spcBef>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223764" y="4105279"/>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5" name="TextBox 14">
            <a:extLst>
              <a:ext uri="{FF2B5EF4-FFF2-40B4-BE49-F238E27FC236}">
                <a16:creationId xmlns:a16="http://schemas.microsoft.com/office/drawing/2014/main" id="{D768CFE9-4328-4787-B0E8-5FF15083795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6" name="Slide Number Placeholder 5">
            <a:extLst>
              <a:ext uri="{FF2B5EF4-FFF2-40B4-BE49-F238E27FC236}">
                <a16:creationId xmlns:a16="http://schemas.microsoft.com/office/drawing/2014/main" id="{007EE89D-4DE0-47D0-87C8-688989504A29}"/>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3" name="Content Placeholder 2">
            <a:extLst>
              <a:ext uri="{FF2B5EF4-FFF2-40B4-BE49-F238E27FC236}">
                <a16:creationId xmlns:a16="http://schemas.microsoft.com/office/drawing/2014/main" id="{86CA27CE-D6C3-4EEB-9001-18901536D94D}"/>
              </a:ext>
            </a:extLst>
          </p:cNvPr>
          <p:cNvSpPr>
            <a:spLocks noGrp="1"/>
          </p:cNvSpPr>
          <p:nvPr>
            <p:ph sz="quarter" idx="23"/>
          </p:nvPr>
        </p:nvSpPr>
        <p:spPr>
          <a:xfrm>
            <a:off x="8734266" y="4105810"/>
            <a:ext cx="904020" cy="1465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 name="Content Placeholder 10">
            <a:extLst>
              <a:ext uri="{FF2B5EF4-FFF2-40B4-BE49-F238E27FC236}">
                <a16:creationId xmlns:a16="http://schemas.microsoft.com/office/drawing/2014/main" id="{C14AE71C-6883-82F4-587E-F70A6AFB062D}"/>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4158608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lus Multiple Content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AD6E398D-3129-0449-B2FB-A6A4CCA4C1A4}"/>
              </a:ext>
            </a:extLst>
          </p:cNvPr>
          <p:cNvSpPr>
            <a:spLocks noGrp="1"/>
          </p:cNvSpPr>
          <p:nvPr>
            <p:ph type="title" hasCustomPrompt="1"/>
          </p:nvPr>
        </p:nvSpPr>
        <p:spPr>
          <a:xfrm>
            <a:off x="513860" y="460255"/>
            <a:ext cx="8115792" cy="849312"/>
          </a:xfrm>
        </p:spPr>
        <p:txBody>
          <a:bodyPr/>
          <a:lstStyle>
            <a:lvl1pPr>
              <a:defRPr b="1"/>
            </a:lvl1pPr>
          </a:lstStyle>
          <a:p>
            <a:r>
              <a:rPr lang="en-US" dirty="0"/>
              <a:t>Click to Add Title</a:t>
            </a:r>
          </a:p>
        </p:txBody>
      </p:sp>
      <p:sp>
        <p:nvSpPr>
          <p:cNvPr id="4" name="Content Placeholder 1">
            <a:extLst>
              <a:ext uri="{FF2B5EF4-FFF2-40B4-BE49-F238E27FC236}">
                <a16:creationId xmlns:a16="http://schemas.microsoft.com/office/drawing/2014/main" id="{136D1C9A-76C2-9744-910E-29C1A9984DF8}"/>
              </a:ext>
            </a:extLst>
          </p:cNvPr>
          <p:cNvSpPr>
            <a:spLocks noGrp="1"/>
          </p:cNvSpPr>
          <p:nvPr>
            <p:ph sz="quarter" idx="12" hasCustomPrompt="1"/>
          </p:nvPr>
        </p:nvSpPr>
        <p:spPr>
          <a:xfrm>
            <a:off x="567468"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5" name="Content Placeholder 2">
            <a:extLst>
              <a:ext uri="{FF2B5EF4-FFF2-40B4-BE49-F238E27FC236}">
                <a16:creationId xmlns:a16="http://schemas.microsoft.com/office/drawing/2014/main" id="{3EAAB49E-29C7-254B-959D-DD70B6EF767B}"/>
              </a:ext>
            </a:extLst>
          </p:cNvPr>
          <p:cNvSpPr>
            <a:spLocks noGrp="1"/>
          </p:cNvSpPr>
          <p:nvPr>
            <p:ph sz="quarter" idx="13" hasCustomPrompt="1"/>
          </p:nvPr>
        </p:nvSpPr>
        <p:spPr>
          <a:xfrm>
            <a:off x="2231542"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6" name="Content Placeholder 3">
            <a:extLst>
              <a:ext uri="{FF2B5EF4-FFF2-40B4-BE49-F238E27FC236}">
                <a16:creationId xmlns:a16="http://schemas.microsoft.com/office/drawing/2014/main" id="{82AB166E-28C2-7047-9713-7D034F50D03D}"/>
              </a:ext>
            </a:extLst>
          </p:cNvPr>
          <p:cNvSpPr>
            <a:spLocks noGrp="1"/>
          </p:cNvSpPr>
          <p:nvPr>
            <p:ph sz="quarter" idx="14" hasCustomPrompt="1"/>
          </p:nvPr>
        </p:nvSpPr>
        <p:spPr>
          <a:xfrm>
            <a:off x="3895617"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7" name="Content Placeholder 4">
            <a:extLst>
              <a:ext uri="{FF2B5EF4-FFF2-40B4-BE49-F238E27FC236}">
                <a16:creationId xmlns:a16="http://schemas.microsoft.com/office/drawing/2014/main" id="{98A4D256-B5AF-FF4C-AC0B-526E40A60193}"/>
              </a:ext>
            </a:extLst>
          </p:cNvPr>
          <p:cNvSpPr>
            <a:spLocks noGrp="1"/>
          </p:cNvSpPr>
          <p:nvPr>
            <p:ph sz="quarter" idx="15" hasCustomPrompt="1"/>
          </p:nvPr>
        </p:nvSpPr>
        <p:spPr>
          <a:xfrm>
            <a:off x="5559691"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8" name="Content Placeholder 5">
            <a:extLst>
              <a:ext uri="{FF2B5EF4-FFF2-40B4-BE49-F238E27FC236}">
                <a16:creationId xmlns:a16="http://schemas.microsoft.com/office/drawing/2014/main" id="{68AD2C22-047C-6249-858D-098EEC0D53E0}"/>
              </a:ext>
            </a:extLst>
          </p:cNvPr>
          <p:cNvSpPr>
            <a:spLocks noGrp="1"/>
          </p:cNvSpPr>
          <p:nvPr>
            <p:ph sz="quarter" idx="16" hasCustomPrompt="1"/>
          </p:nvPr>
        </p:nvSpPr>
        <p:spPr>
          <a:xfrm>
            <a:off x="7223764"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9" name="Content Placeholder 6">
            <a:extLst>
              <a:ext uri="{FF2B5EF4-FFF2-40B4-BE49-F238E27FC236}">
                <a16:creationId xmlns:a16="http://schemas.microsoft.com/office/drawing/2014/main" id="{A739E962-1130-9749-ABD5-213A7E47522A}"/>
              </a:ext>
            </a:extLst>
          </p:cNvPr>
          <p:cNvSpPr>
            <a:spLocks noGrp="1"/>
          </p:cNvSpPr>
          <p:nvPr>
            <p:ph sz="quarter" idx="17" hasCustomPrompt="1"/>
          </p:nvPr>
        </p:nvSpPr>
        <p:spPr>
          <a:xfrm>
            <a:off x="567468" y="4105803"/>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0" name="Content Placeholder 7">
            <a:extLst>
              <a:ext uri="{FF2B5EF4-FFF2-40B4-BE49-F238E27FC236}">
                <a16:creationId xmlns:a16="http://schemas.microsoft.com/office/drawing/2014/main" id="{4A53092C-2D37-1D45-B69F-2202835431B6}"/>
              </a:ext>
            </a:extLst>
          </p:cNvPr>
          <p:cNvSpPr>
            <a:spLocks noGrp="1"/>
          </p:cNvSpPr>
          <p:nvPr>
            <p:ph sz="quarter" idx="18" hasCustomPrompt="1"/>
          </p:nvPr>
        </p:nvSpPr>
        <p:spPr>
          <a:xfrm>
            <a:off x="2231542" y="4105804"/>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1" name="Content Placeholder 8">
            <a:extLst>
              <a:ext uri="{FF2B5EF4-FFF2-40B4-BE49-F238E27FC236}">
                <a16:creationId xmlns:a16="http://schemas.microsoft.com/office/drawing/2014/main" id="{9C1DE770-7F00-0E48-988B-9BE952F2C70E}"/>
              </a:ext>
            </a:extLst>
          </p:cNvPr>
          <p:cNvSpPr>
            <a:spLocks noGrp="1"/>
          </p:cNvSpPr>
          <p:nvPr>
            <p:ph sz="quarter" idx="19" hasCustomPrompt="1"/>
          </p:nvPr>
        </p:nvSpPr>
        <p:spPr>
          <a:xfrm>
            <a:off x="3895617" y="4105810"/>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2" name="Content Placeholder 9">
            <a:extLst>
              <a:ext uri="{FF2B5EF4-FFF2-40B4-BE49-F238E27FC236}">
                <a16:creationId xmlns:a16="http://schemas.microsoft.com/office/drawing/2014/main" id="{90D86BCA-285A-FA45-A956-A1ADB4CFBBEA}"/>
              </a:ext>
            </a:extLst>
          </p:cNvPr>
          <p:cNvSpPr>
            <a:spLocks noGrp="1"/>
          </p:cNvSpPr>
          <p:nvPr>
            <p:ph sz="quarter" idx="20" hasCustomPrompt="1"/>
          </p:nvPr>
        </p:nvSpPr>
        <p:spPr>
          <a:xfrm>
            <a:off x="5559691" y="4105279"/>
            <a:ext cx="1405889" cy="1465263"/>
          </a:xfrm>
          <a:prstGeom prst="rect">
            <a:avLst/>
          </a:prstGeom>
        </p:spPr>
        <p:txBody>
          <a:bodyPr>
            <a:normAutofit/>
          </a:bodyPr>
          <a:lstStyle>
            <a:lvl1pPr marL="0" indent="0">
              <a:spcBef>
                <a:spcPts val="1000"/>
              </a:spcBef>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Object</a:t>
            </a:r>
          </a:p>
        </p:txBody>
      </p:sp>
      <p:sp>
        <p:nvSpPr>
          <p:cNvPr id="13" name="Content Placeholder 10">
            <a:extLst>
              <a:ext uri="{FF2B5EF4-FFF2-40B4-BE49-F238E27FC236}">
                <a16:creationId xmlns:a16="http://schemas.microsoft.com/office/drawing/2014/main" id="{CADF4259-D095-6B45-B487-51FF116AB723}"/>
              </a:ext>
            </a:extLst>
          </p:cNvPr>
          <p:cNvSpPr>
            <a:spLocks noGrp="1"/>
          </p:cNvSpPr>
          <p:nvPr>
            <p:ph sz="quarter" idx="21" hasCustomPrompt="1"/>
          </p:nvPr>
        </p:nvSpPr>
        <p:spPr>
          <a:xfrm>
            <a:off x="7223764" y="4105279"/>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4" name="TextBox 13">
            <a:extLst>
              <a:ext uri="{FF2B5EF4-FFF2-40B4-BE49-F238E27FC236}">
                <a16:creationId xmlns:a16="http://schemas.microsoft.com/office/drawing/2014/main" id="{AC25FBA0-3C4F-4F80-9131-024518E4BC43}"/>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6" name="Slide Number Placeholder 5">
            <a:extLst>
              <a:ext uri="{FF2B5EF4-FFF2-40B4-BE49-F238E27FC236}">
                <a16:creationId xmlns:a16="http://schemas.microsoft.com/office/drawing/2014/main" id="{4E2824FA-EF58-467D-A01A-4F767F9A4F5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2" name="Content Placeholder 10">
            <a:extLst>
              <a:ext uri="{FF2B5EF4-FFF2-40B4-BE49-F238E27FC236}">
                <a16:creationId xmlns:a16="http://schemas.microsoft.com/office/drawing/2014/main" id="{BB51A014-FA68-1DEB-BE70-CC9ECB768FBA}"/>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27577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020" y="3239350"/>
            <a:ext cx="8470670" cy="1792150"/>
          </a:xfrm>
          <a:prstGeom prst="rect">
            <a:avLst/>
          </a:prstGeom>
        </p:spPr>
        <p:txBody>
          <a:bodyPr anchor="ctr">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4599978"/>
            <a:ext cx="8470900" cy="606829"/>
          </a:xfrm>
          <a:prstGeom prst="rect">
            <a:avLst/>
          </a:prstGeom>
        </p:spPr>
        <p:txBody>
          <a:bodyPr>
            <a:noAutofit/>
          </a:bodyPr>
          <a:lstStyle>
            <a:lvl1pPr marL="0" indent="0" algn="ctr">
              <a:buNone/>
              <a:defRPr sz="2400" b="0" i="0">
                <a:solidFill>
                  <a:schemeClr val="tx1"/>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Third Edition</a:t>
            </a:r>
          </a:p>
        </p:txBody>
      </p:sp>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469543"/>
            <a:ext cx="8470900" cy="492622"/>
          </a:xfrm>
          <a:prstGeom prst="rect">
            <a:avLst/>
          </a:prstGeom>
        </p:spPr>
        <p:txBody>
          <a:bodyPr>
            <a:noAutofit/>
          </a:bodyPr>
          <a:lstStyle>
            <a:lvl1pPr marL="0" indent="0" algn="ctr">
              <a:buNone/>
              <a:defRPr sz="2300" b="1" spc="450">
                <a:solidFill>
                  <a:schemeClr val="accent2"/>
                </a:solidFill>
              </a:defRPr>
            </a:lvl1pPr>
            <a:lvl2pPr marL="253746" indent="0" algn="ctr">
              <a:buNone/>
              <a:defRPr>
                <a:solidFill>
                  <a:schemeClr val="accent1"/>
                </a:solidFill>
              </a:defRPr>
            </a:lvl2pPr>
            <a:lvl3pPr marL="480060" indent="0" algn="ctr">
              <a:buNone/>
              <a:defRPr>
                <a:solidFill>
                  <a:schemeClr val="accent1"/>
                </a:solidFill>
              </a:defRPr>
            </a:lvl3pPr>
            <a:lvl4pPr marL="685800" indent="0" algn="ctr">
              <a:buNone/>
              <a:defRPr>
                <a:solidFill>
                  <a:schemeClr val="accent1"/>
                </a:solidFill>
              </a:defRPr>
            </a:lvl4pPr>
            <a:lvl5pPr marL="89154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921829"/>
            <a:ext cx="8470900" cy="1748433"/>
          </a:xfrm>
          <a:prstGeom prst="rect">
            <a:avLst/>
          </a:prstGeom>
        </p:spPr>
        <p:txBody>
          <a:bodyPr anchor="ctr">
            <a:normAutofit/>
          </a:bodyPr>
          <a:lstStyle>
            <a:lvl1pPr marL="0" indent="0" algn="ctr">
              <a:buNone/>
              <a:defRPr sz="38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Click to Edit Chapter Title</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497560"/>
            <a:ext cx="8470900" cy="622213"/>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solidFill>
                  <a:schemeClr val="accent2"/>
                </a:solidFill>
              </a:defRPr>
            </a:lvl2pPr>
            <a:lvl3pPr marL="480060" indent="0" algn="ctr">
              <a:buNone/>
              <a:defRPr>
                <a:solidFill>
                  <a:schemeClr val="accent2"/>
                </a:solidFill>
              </a:defRPr>
            </a:lvl3pPr>
            <a:lvl4pPr marL="685800" indent="0" algn="ctr">
              <a:buNone/>
              <a:defRPr>
                <a:solidFill>
                  <a:schemeClr val="accent2"/>
                </a:solidFill>
              </a:defRPr>
            </a:lvl4pPr>
            <a:lvl5pPr marL="891540" indent="0" algn="ctr">
              <a:buNone/>
              <a:defRPr>
                <a:solidFill>
                  <a:schemeClr val="accent2"/>
                </a:solidFill>
              </a:defRPr>
            </a:lvl5pPr>
          </a:lstStyle>
          <a:p>
            <a:pPr lvl="0"/>
            <a:r>
              <a:rPr lang="en-US" dirty="0"/>
              <a:t>David Klein</a:t>
            </a:r>
          </a:p>
        </p:txBody>
      </p:sp>
      <p:pic>
        <p:nvPicPr>
          <p:cNvPr id="17" name="Logo" descr="Wiley logo">
            <a:extLst>
              <a:ext uri="{FF2B5EF4-FFF2-40B4-BE49-F238E27FC236}">
                <a16:creationId xmlns:a16="http://schemas.microsoft.com/office/drawing/2014/main" id="{D7441CC0-C6C2-7D4E-8BAB-BB146CD80CC2}"/>
              </a:ext>
            </a:extLst>
          </p:cNvPr>
          <p:cNvPicPr>
            <a:picLocks noChangeAspect="1"/>
          </p:cNvPicPr>
          <p:nvPr userDrawn="1"/>
        </p:nvPicPr>
        <p:blipFill>
          <a:blip r:embed="rId2"/>
          <a:stretch>
            <a:fillRect/>
          </a:stretch>
        </p:blipFill>
        <p:spPr>
          <a:xfrm>
            <a:off x="340822" y="6513299"/>
            <a:ext cx="914400" cy="192617"/>
          </a:xfrm>
          <a:prstGeom prst="rect">
            <a:avLst/>
          </a:prstGeom>
        </p:spPr>
      </p:pic>
      <p:sp>
        <p:nvSpPr>
          <p:cNvPr id="18" name="Invisible animation alert">
            <a:extLst>
              <a:ext uri="{FF2B5EF4-FFF2-40B4-BE49-F238E27FC236}">
                <a16:creationId xmlns:a16="http://schemas.microsoft.com/office/drawing/2014/main" id="{EA806F02-AA3F-8D46-97DD-5954EEE9E3EF}"/>
              </a:ext>
            </a:extLst>
          </p:cNvPr>
          <p:cNvSpPr>
            <a:spLocks noGrp="1"/>
          </p:cNvSpPr>
          <p:nvPr>
            <p:ph sz="quarter" idx="28" hasCustomPrompt="1"/>
          </p:nvPr>
        </p:nvSpPr>
        <p:spPr>
          <a:xfrm>
            <a:off x="1453897" y="6530050"/>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9" name="Decorative">
            <a:extLst>
              <a:ext uri="{FF2B5EF4-FFF2-40B4-BE49-F238E27FC236}">
                <a16:creationId xmlns:a16="http://schemas.microsoft.com/office/drawing/2014/main" id="{EB8A6A9A-221C-6048-A34B-24FA446C5C9B}"/>
              </a:ext>
              <a:ext uri="{C183D7F6-B498-43B3-948B-1728B52AA6E4}">
                <adec:decorative xmlns:adec="http://schemas.microsoft.com/office/drawing/2017/decorative" val="1"/>
              </a:ext>
            </a:extLst>
          </p:cNvPr>
          <p:cNvGrpSpPr/>
          <p:nvPr userDrawn="1"/>
        </p:nvGrpSpPr>
        <p:grpSpPr>
          <a:xfrm>
            <a:off x="0" y="2891878"/>
            <a:ext cx="9144000" cy="347472"/>
            <a:chOff x="0" y="3089817"/>
            <a:chExt cx="12192000" cy="347472"/>
          </a:xfrm>
        </p:grpSpPr>
        <p:sp>
          <p:nvSpPr>
            <p:cNvPr id="11" name="Rectangle">
              <a:extLst>
                <a:ext uri="{FF2B5EF4-FFF2-40B4-BE49-F238E27FC236}">
                  <a16:creationId xmlns:a16="http://schemas.microsoft.com/office/drawing/2014/main" id="{8728953C-D98C-3E49-B412-3C134A34E34E}"/>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a:extLst>
                <a:ext uri="{FF2B5EF4-FFF2-40B4-BE49-F238E27FC236}">
                  <a16:creationId xmlns:a16="http://schemas.microsoft.com/office/drawing/2014/main" id="{CD12045F-A611-3641-8B5D-71236DD109E0}"/>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a:extLst>
                <a:ext uri="{FF2B5EF4-FFF2-40B4-BE49-F238E27FC236}">
                  <a16:creationId xmlns:a16="http://schemas.microsoft.com/office/drawing/2014/main" id="{1D403840-98C9-B747-AE17-28C05EE6E322}"/>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2825624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lus question and answer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625A-A2BD-A14C-8E2D-2D92535588BD}"/>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513862" y="1424064"/>
            <a:ext cx="8115301" cy="4932287"/>
          </a:xfrm>
          <a:prstGeom prst="rect">
            <a:avLst/>
          </a:prstGeom>
        </p:spPr>
        <p:txBody>
          <a:bodyPr/>
          <a:lstStyle>
            <a:lvl1pPr marL="0" indent="0">
              <a:spcBef>
                <a:spcPts val="1000"/>
              </a:spcBef>
              <a:buNone/>
              <a:defRPr sz="2800"/>
            </a:lvl1pPr>
            <a:lvl2pPr marL="610362" indent="-342900">
              <a:spcBef>
                <a:spcPts val="1000"/>
              </a:spcBef>
              <a:buClr>
                <a:schemeClr val="accent2"/>
              </a:buClr>
              <a:buFont typeface="+mj-lt"/>
              <a:buAutoNum type="alphaLcPeriod"/>
              <a:defRPr sz="2400"/>
            </a:lvl2pPr>
          </a:lstStyle>
          <a:p>
            <a:pPr lvl="0"/>
            <a:r>
              <a:rPr lang="en-US" dirty="0"/>
              <a:t>Click to add question</a:t>
            </a:r>
          </a:p>
          <a:p>
            <a:pPr lvl="1"/>
            <a:r>
              <a:rPr lang="en-US" dirty="0"/>
              <a:t>Click to add answer</a:t>
            </a:r>
          </a:p>
        </p:txBody>
      </p:sp>
      <p:sp>
        <p:nvSpPr>
          <p:cNvPr id="4" name="Slide Number Placeholder 5">
            <a:extLst>
              <a:ext uri="{FF2B5EF4-FFF2-40B4-BE49-F238E27FC236}">
                <a16:creationId xmlns:a16="http://schemas.microsoft.com/office/drawing/2014/main" id="{AD7CA041-68C4-4F11-909B-B4F58ADB30C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bg1"/>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29494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lus question and answer list with LO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1D2F9AD-A5DB-9949-B229-2FB3D8D60D1E}"/>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4" name="Content Placeholder">
            <a:extLst>
              <a:ext uri="{FF2B5EF4-FFF2-40B4-BE49-F238E27FC236}">
                <a16:creationId xmlns:a16="http://schemas.microsoft.com/office/drawing/2014/main" id="{448A82C7-035B-9448-8BF0-EEC3EDCE504D}"/>
              </a:ext>
            </a:extLst>
          </p:cNvPr>
          <p:cNvSpPr>
            <a:spLocks noGrp="1"/>
          </p:cNvSpPr>
          <p:nvPr>
            <p:ph sz="quarter" idx="12" hasCustomPrompt="1"/>
          </p:nvPr>
        </p:nvSpPr>
        <p:spPr>
          <a:xfrm>
            <a:off x="513862" y="1424064"/>
            <a:ext cx="8115301" cy="4932287"/>
          </a:xfrm>
          <a:prstGeom prst="rect">
            <a:avLst/>
          </a:prstGeom>
        </p:spPr>
        <p:txBody>
          <a:bodyPr/>
          <a:lstStyle>
            <a:lvl1pPr marL="0" indent="0">
              <a:spcBef>
                <a:spcPts val="1000"/>
              </a:spcBef>
              <a:buNone/>
              <a:defRPr sz="2800"/>
            </a:lvl1pPr>
            <a:lvl2pPr marL="610362" indent="-342900">
              <a:spcBef>
                <a:spcPts val="1000"/>
              </a:spcBef>
              <a:buClr>
                <a:schemeClr val="accent2"/>
              </a:buClr>
              <a:buFont typeface="+mj-lt"/>
              <a:buAutoNum type="alphaLcPeriod"/>
              <a:defRPr sz="2400"/>
            </a:lvl2pPr>
          </a:lstStyle>
          <a:p>
            <a:pPr lvl="0"/>
            <a:r>
              <a:rPr lang="en-US" dirty="0"/>
              <a:t>Click to add question</a:t>
            </a:r>
          </a:p>
          <a:p>
            <a:pPr lvl="1"/>
            <a:r>
              <a:rPr lang="en-US" dirty="0"/>
              <a:t>Click to add answer</a:t>
            </a:r>
          </a:p>
        </p:txBody>
      </p:sp>
      <p:sp>
        <p:nvSpPr>
          <p:cNvPr id="5" name="LON">
            <a:extLst>
              <a:ext uri="{FF2B5EF4-FFF2-40B4-BE49-F238E27FC236}">
                <a16:creationId xmlns:a16="http://schemas.microsoft.com/office/drawing/2014/main" id="{F1660F36-E56F-4D4C-9087-F66CAA865B8A}"/>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C4823772-0109-45F5-83EE-EE1B821D62AC}"/>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A52C63BA-B474-4F1E-A0A9-9CA6D55DB4F5}"/>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767338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513862" y="1424070"/>
            <a:ext cx="8115301" cy="3327819"/>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513862" y="4961468"/>
            <a:ext cx="8115301" cy="406400"/>
          </a:xfrm>
          <a:prstGeom prst="rect">
            <a:avLst/>
          </a:prstGeom>
        </p:spPr>
        <p:txBody>
          <a:bodyPr>
            <a:normAutofit/>
          </a:bodyPr>
          <a:lstStyle>
            <a:lvl1pPr marL="0" indent="0">
              <a:spcBef>
                <a:spcPts val="1000"/>
              </a:spcBef>
              <a:buNone/>
              <a:defRPr sz="22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513862" y="5367869"/>
            <a:ext cx="8115301" cy="582082"/>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513862" y="5949950"/>
            <a:ext cx="8115301" cy="323850"/>
          </a:xfrm>
          <a:prstGeom prst="rect">
            <a:avLst/>
          </a:prstGeom>
        </p:spPr>
        <p:txBody>
          <a:bodyPr>
            <a:noAutofit/>
          </a:bodyPr>
          <a:lstStyle>
            <a:lvl1pPr marL="0" indent="0">
              <a:spcBef>
                <a:spcPts val="1000"/>
              </a:spcBef>
              <a:buNone/>
              <a:defRPr sz="1800"/>
            </a:lvl1pPr>
          </a:lstStyle>
          <a:p>
            <a:pPr lvl="0"/>
            <a:r>
              <a:rPr lang="en-US" dirty="0"/>
              <a:t>Click to add figure source note</a:t>
            </a:r>
          </a:p>
        </p:txBody>
      </p:sp>
      <p:sp>
        <p:nvSpPr>
          <p:cNvPr id="2" name="Title 1">
            <a:extLst>
              <a:ext uri="{FF2B5EF4-FFF2-40B4-BE49-F238E27FC236}">
                <a16:creationId xmlns:a16="http://schemas.microsoft.com/office/drawing/2014/main" id="{F39E8F1D-6463-024C-A2F4-06E1DBEE69F3}"/>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7" name="TextBox 6">
            <a:extLst>
              <a:ext uri="{FF2B5EF4-FFF2-40B4-BE49-F238E27FC236}">
                <a16:creationId xmlns:a16="http://schemas.microsoft.com/office/drawing/2014/main" id="{5BE3E827-6CC3-4A54-A0A4-CF9D97BCF32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88405E62-AB70-4184-9250-34E45617E0F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482689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with L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EB4B85-2048-3B45-8B14-CAE77DC08DB7}"/>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3" name="Content Placeholder">
            <a:extLst>
              <a:ext uri="{FF2B5EF4-FFF2-40B4-BE49-F238E27FC236}">
                <a16:creationId xmlns:a16="http://schemas.microsoft.com/office/drawing/2014/main" id="{16E541C9-040D-314F-8E50-4191C968D159}"/>
              </a:ext>
            </a:extLst>
          </p:cNvPr>
          <p:cNvSpPr>
            <a:spLocks noGrp="1"/>
          </p:cNvSpPr>
          <p:nvPr>
            <p:ph sz="quarter" idx="12" hasCustomPrompt="1"/>
          </p:nvPr>
        </p:nvSpPr>
        <p:spPr>
          <a:xfrm>
            <a:off x="513862" y="1424070"/>
            <a:ext cx="8115301" cy="3327819"/>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4" name="Figure title">
            <a:extLst>
              <a:ext uri="{FF2B5EF4-FFF2-40B4-BE49-F238E27FC236}">
                <a16:creationId xmlns:a16="http://schemas.microsoft.com/office/drawing/2014/main" id="{5D414B6C-FA21-5043-9ECF-2439DCF316C0}"/>
              </a:ext>
            </a:extLst>
          </p:cNvPr>
          <p:cNvSpPr>
            <a:spLocks noGrp="1"/>
          </p:cNvSpPr>
          <p:nvPr>
            <p:ph sz="quarter" idx="13" hasCustomPrompt="1"/>
          </p:nvPr>
        </p:nvSpPr>
        <p:spPr>
          <a:xfrm>
            <a:off x="513862" y="4961468"/>
            <a:ext cx="8115301" cy="406400"/>
          </a:xfrm>
          <a:prstGeom prst="rect">
            <a:avLst/>
          </a:prstGeom>
        </p:spPr>
        <p:txBody>
          <a:bodyPr>
            <a:normAutofit/>
          </a:bodyPr>
          <a:lstStyle>
            <a:lvl1pPr marL="0" indent="0">
              <a:spcBef>
                <a:spcPts val="1000"/>
              </a:spcBef>
              <a:buNone/>
              <a:defRPr sz="2200" b="1"/>
            </a:lvl1pPr>
          </a:lstStyle>
          <a:p>
            <a:pPr lvl="0"/>
            <a:r>
              <a:rPr lang="en-US" b="1" dirty="0"/>
              <a:t>Click to add figure title</a:t>
            </a:r>
            <a:endParaRPr lang="en-US" dirty="0"/>
          </a:p>
        </p:txBody>
      </p:sp>
      <p:sp>
        <p:nvSpPr>
          <p:cNvPr id="5" name="Figure caption">
            <a:extLst>
              <a:ext uri="{FF2B5EF4-FFF2-40B4-BE49-F238E27FC236}">
                <a16:creationId xmlns:a16="http://schemas.microsoft.com/office/drawing/2014/main" id="{B8D626BF-C27F-4C4A-AA75-D719F7E18C8D}"/>
              </a:ext>
            </a:extLst>
          </p:cNvPr>
          <p:cNvSpPr>
            <a:spLocks noGrp="1"/>
          </p:cNvSpPr>
          <p:nvPr>
            <p:ph sz="quarter" idx="14" hasCustomPrompt="1"/>
          </p:nvPr>
        </p:nvSpPr>
        <p:spPr>
          <a:xfrm>
            <a:off x="513862" y="5367869"/>
            <a:ext cx="8115301" cy="582082"/>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6" name="Figure source note">
            <a:extLst>
              <a:ext uri="{FF2B5EF4-FFF2-40B4-BE49-F238E27FC236}">
                <a16:creationId xmlns:a16="http://schemas.microsoft.com/office/drawing/2014/main" id="{776019B9-9FBC-7341-988E-16B1099AB57A}"/>
              </a:ext>
            </a:extLst>
          </p:cNvPr>
          <p:cNvSpPr>
            <a:spLocks noGrp="1"/>
          </p:cNvSpPr>
          <p:nvPr>
            <p:ph sz="quarter" idx="15" hasCustomPrompt="1"/>
          </p:nvPr>
        </p:nvSpPr>
        <p:spPr>
          <a:xfrm>
            <a:off x="513862" y="5949950"/>
            <a:ext cx="8115301" cy="323850"/>
          </a:xfrm>
          <a:prstGeom prst="rect">
            <a:avLst/>
          </a:prstGeom>
        </p:spPr>
        <p:txBody>
          <a:bodyPr>
            <a:noAutofit/>
          </a:bodyPr>
          <a:lstStyle>
            <a:lvl1pPr marL="0" indent="0">
              <a:spcBef>
                <a:spcPts val="1000"/>
              </a:spcBef>
              <a:buNone/>
              <a:defRPr sz="1800"/>
            </a:lvl1pPr>
          </a:lstStyle>
          <a:p>
            <a:pPr lvl="0"/>
            <a:r>
              <a:rPr lang="en-US" dirty="0"/>
              <a:t>Click to add figure source note</a:t>
            </a:r>
          </a:p>
        </p:txBody>
      </p:sp>
      <p:sp>
        <p:nvSpPr>
          <p:cNvPr id="8" name="LON">
            <a:extLst>
              <a:ext uri="{FF2B5EF4-FFF2-40B4-BE49-F238E27FC236}">
                <a16:creationId xmlns:a16="http://schemas.microsoft.com/office/drawing/2014/main" id="{4A286827-D739-3A44-A6A8-39E27D636477}"/>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AC7E3357-4B72-4607-A5AB-DA5DD768736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0" name="Slide Number Placeholder 5">
            <a:extLst>
              <a:ext uri="{FF2B5EF4-FFF2-40B4-BE49-F238E27FC236}">
                <a16:creationId xmlns:a16="http://schemas.microsoft.com/office/drawing/2014/main" id="{72DA27D1-4A5D-4E0A-B702-9957878083A5}"/>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491257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513862" y="4961468"/>
            <a:ext cx="8115301" cy="431800"/>
          </a:xfrm>
          <a:prstGeom prst="rect">
            <a:avLst/>
          </a:prstGeom>
        </p:spPr>
        <p:txBody>
          <a:bodyPr>
            <a:normAutofit/>
          </a:bodyPr>
          <a:lstStyle>
            <a:lvl1pPr>
              <a:spcBef>
                <a:spcPts val="1000"/>
              </a:spcBef>
              <a:defRPr sz="22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513862" y="804340"/>
            <a:ext cx="8115301" cy="4055005"/>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513862" y="5393268"/>
            <a:ext cx="8115301" cy="507470"/>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513862" y="5957366"/>
            <a:ext cx="8115301" cy="296863"/>
          </a:xfrm>
          <a:prstGeom prst="rect">
            <a:avLst/>
          </a:prstGeom>
        </p:spPr>
        <p:txBody>
          <a:bodyPr>
            <a:noAutofit/>
          </a:bodyPr>
          <a:lstStyle>
            <a:lvl1pPr marL="0" indent="0">
              <a:spcBef>
                <a:spcPts val="1000"/>
              </a:spcBef>
              <a:buFont typeface="Arial" panose="020B0604020202020204" pitchFamily="34" charset="0"/>
              <a:buNone/>
              <a:defRPr sz="1800"/>
            </a:lvl1pPr>
          </a:lstStyle>
          <a:p>
            <a:pPr lvl="0"/>
            <a:r>
              <a:rPr lang="en-US" dirty="0"/>
              <a:t>Click to add figure source note</a:t>
            </a:r>
          </a:p>
        </p:txBody>
      </p:sp>
      <p:sp>
        <p:nvSpPr>
          <p:cNvPr id="7" name="TextBox 6">
            <a:extLst>
              <a:ext uri="{FF2B5EF4-FFF2-40B4-BE49-F238E27FC236}">
                <a16:creationId xmlns:a16="http://schemas.microsoft.com/office/drawing/2014/main" id="{3DFFAD49-00BE-490A-83AA-0F10A450A718}"/>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1271A4E5-8683-4C5B-B47A-D82064D033F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052460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16A8D3AC-0293-C94C-A7F5-941ADBAAC1BE}"/>
              </a:ext>
            </a:extLst>
          </p:cNvPr>
          <p:cNvSpPr>
            <a:spLocks noGrp="1"/>
          </p:cNvSpPr>
          <p:nvPr>
            <p:ph type="title" hasCustomPrompt="1"/>
          </p:nvPr>
        </p:nvSpPr>
        <p:spPr>
          <a:xfrm>
            <a:off x="513862" y="4961468"/>
            <a:ext cx="8115301" cy="431800"/>
          </a:xfrm>
          <a:prstGeom prst="rect">
            <a:avLst/>
          </a:prstGeom>
        </p:spPr>
        <p:txBody>
          <a:bodyPr>
            <a:normAutofit/>
          </a:bodyPr>
          <a:lstStyle>
            <a:lvl1pPr>
              <a:spcBef>
                <a:spcPts val="1000"/>
              </a:spcBef>
              <a:defRPr sz="2200" b="1">
                <a:solidFill>
                  <a:schemeClr val="tx1"/>
                </a:solidFill>
              </a:defRPr>
            </a:lvl1pPr>
          </a:lstStyle>
          <a:p>
            <a:r>
              <a:rPr lang="en-US" dirty="0"/>
              <a:t>Click to add figure title</a:t>
            </a:r>
          </a:p>
        </p:txBody>
      </p:sp>
      <p:sp>
        <p:nvSpPr>
          <p:cNvPr id="4" name="Content Placeholder">
            <a:extLst>
              <a:ext uri="{FF2B5EF4-FFF2-40B4-BE49-F238E27FC236}">
                <a16:creationId xmlns:a16="http://schemas.microsoft.com/office/drawing/2014/main" id="{0BC8778B-3655-0B4E-B132-287C2BA78698}"/>
              </a:ext>
            </a:extLst>
          </p:cNvPr>
          <p:cNvSpPr>
            <a:spLocks noGrp="1"/>
          </p:cNvSpPr>
          <p:nvPr>
            <p:ph sz="quarter" idx="12" hasCustomPrompt="1"/>
          </p:nvPr>
        </p:nvSpPr>
        <p:spPr>
          <a:xfrm>
            <a:off x="513862" y="804340"/>
            <a:ext cx="8115301" cy="4055005"/>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5" name="Figure caption">
            <a:extLst>
              <a:ext uri="{FF2B5EF4-FFF2-40B4-BE49-F238E27FC236}">
                <a16:creationId xmlns:a16="http://schemas.microsoft.com/office/drawing/2014/main" id="{C6724138-0C2B-314B-9E27-32AC7A35CD3D}"/>
              </a:ext>
            </a:extLst>
          </p:cNvPr>
          <p:cNvSpPr>
            <a:spLocks noGrp="1"/>
          </p:cNvSpPr>
          <p:nvPr>
            <p:ph sz="quarter" idx="13" hasCustomPrompt="1"/>
          </p:nvPr>
        </p:nvSpPr>
        <p:spPr>
          <a:xfrm>
            <a:off x="513862" y="5393268"/>
            <a:ext cx="8115301" cy="507470"/>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6" name="Figure source note">
            <a:extLst>
              <a:ext uri="{FF2B5EF4-FFF2-40B4-BE49-F238E27FC236}">
                <a16:creationId xmlns:a16="http://schemas.microsoft.com/office/drawing/2014/main" id="{762E42E8-BA46-E94A-A4E2-2ADD1513927F}"/>
              </a:ext>
            </a:extLst>
          </p:cNvPr>
          <p:cNvSpPr>
            <a:spLocks noGrp="1"/>
          </p:cNvSpPr>
          <p:nvPr>
            <p:ph sz="quarter" idx="14" hasCustomPrompt="1"/>
          </p:nvPr>
        </p:nvSpPr>
        <p:spPr>
          <a:xfrm>
            <a:off x="513862" y="5957366"/>
            <a:ext cx="8115301" cy="296863"/>
          </a:xfrm>
          <a:prstGeom prst="rect">
            <a:avLst/>
          </a:prstGeom>
        </p:spPr>
        <p:txBody>
          <a:bodyPr>
            <a:noAutofit/>
          </a:bodyPr>
          <a:lstStyle>
            <a:lvl1pPr marL="0" indent="0">
              <a:spcBef>
                <a:spcPts val="1000"/>
              </a:spcBef>
              <a:buFont typeface="Arial" panose="020B0604020202020204" pitchFamily="34" charset="0"/>
              <a:buNone/>
              <a:defRPr sz="1800"/>
            </a:lvl1pPr>
          </a:lstStyle>
          <a:p>
            <a:pPr lvl="0"/>
            <a:r>
              <a:rPr lang="en-US" dirty="0"/>
              <a:t>Click to add figure source note</a:t>
            </a:r>
          </a:p>
        </p:txBody>
      </p:sp>
      <p:sp>
        <p:nvSpPr>
          <p:cNvPr id="7" name="LON">
            <a:extLst>
              <a:ext uri="{FF2B5EF4-FFF2-40B4-BE49-F238E27FC236}">
                <a16:creationId xmlns:a16="http://schemas.microsoft.com/office/drawing/2014/main" id="{E52E7061-3BA2-2443-8969-408C5477EC90}"/>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8" name="TextBox 7">
            <a:extLst>
              <a:ext uri="{FF2B5EF4-FFF2-40B4-BE49-F238E27FC236}">
                <a16:creationId xmlns:a16="http://schemas.microsoft.com/office/drawing/2014/main" id="{6BEC7499-F99F-4844-A73A-E2404EF3142B}"/>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C0961037-6C16-43D5-AC69-7D355CF107F8}"/>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4291960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513862" y="5740407"/>
            <a:ext cx="8115301" cy="431801"/>
          </a:xfrm>
          <a:prstGeom prst="rect">
            <a:avLst/>
          </a:prstGeom>
        </p:spPr>
        <p:txBody>
          <a:bodyPr>
            <a:normAutofit/>
          </a:bodyPr>
          <a:lstStyle>
            <a:lvl1pPr algn="ctr">
              <a:defRPr sz="18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513862" y="804333"/>
            <a:ext cx="8115301" cy="4751916"/>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4" name="TextBox 3">
            <a:extLst>
              <a:ext uri="{FF2B5EF4-FFF2-40B4-BE49-F238E27FC236}">
                <a16:creationId xmlns:a16="http://schemas.microsoft.com/office/drawing/2014/main" id="{11024517-DD7D-4957-90B2-22D34857311B}"/>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5" name="Slide Number Placeholder 5">
            <a:extLst>
              <a:ext uri="{FF2B5EF4-FFF2-40B4-BE49-F238E27FC236}">
                <a16:creationId xmlns:a16="http://schemas.microsoft.com/office/drawing/2014/main" id="{E034F074-E0C6-4BFA-9C71-54C39B0DC5E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7756567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lus figure title with LON">
    <p:spTree>
      <p:nvGrpSpPr>
        <p:cNvPr id="1" name=""/>
        <p:cNvGrpSpPr/>
        <p:nvPr/>
      </p:nvGrpSpPr>
      <p:grpSpPr>
        <a:xfrm>
          <a:off x="0" y="0"/>
          <a:ext cx="0" cy="0"/>
          <a:chOff x="0" y="0"/>
          <a:chExt cx="0" cy="0"/>
        </a:xfrm>
      </p:grpSpPr>
      <p:sp>
        <p:nvSpPr>
          <p:cNvPr id="3" name="Title ">
            <a:extLst>
              <a:ext uri="{FF2B5EF4-FFF2-40B4-BE49-F238E27FC236}">
                <a16:creationId xmlns:a16="http://schemas.microsoft.com/office/drawing/2014/main" id="{EE0C413A-E9D2-874E-B667-7D52A7C6D63E}"/>
              </a:ext>
            </a:extLst>
          </p:cNvPr>
          <p:cNvSpPr>
            <a:spLocks noGrp="1"/>
          </p:cNvSpPr>
          <p:nvPr>
            <p:ph type="title"/>
          </p:nvPr>
        </p:nvSpPr>
        <p:spPr>
          <a:xfrm>
            <a:off x="513862" y="5740407"/>
            <a:ext cx="8115301" cy="431801"/>
          </a:xfrm>
          <a:prstGeom prst="rect">
            <a:avLst/>
          </a:prstGeom>
        </p:spPr>
        <p:txBody>
          <a:bodyPr>
            <a:normAutofit/>
          </a:bodyPr>
          <a:lstStyle>
            <a:lvl1pPr algn="ctr">
              <a:defRPr sz="1800">
                <a:solidFill>
                  <a:schemeClr val="tx1"/>
                </a:solidFill>
              </a:defRPr>
            </a:lvl1pPr>
          </a:lstStyle>
          <a:p>
            <a:r>
              <a:rPr lang="en-US" dirty="0"/>
              <a:t>Click to edit Master title style</a:t>
            </a:r>
          </a:p>
        </p:txBody>
      </p:sp>
      <p:sp>
        <p:nvSpPr>
          <p:cNvPr id="4" name="Content Placeholder">
            <a:extLst>
              <a:ext uri="{FF2B5EF4-FFF2-40B4-BE49-F238E27FC236}">
                <a16:creationId xmlns:a16="http://schemas.microsoft.com/office/drawing/2014/main" id="{E0790748-4FDE-2740-9056-03023766B8FD}"/>
              </a:ext>
            </a:extLst>
          </p:cNvPr>
          <p:cNvSpPr>
            <a:spLocks noGrp="1"/>
          </p:cNvSpPr>
          <p:nvPr>
            <p:ph sz="quarter" idx="12" hasCustomPrompt="1"/>
          </p:nvPr>
        </p:nvSpPr>
        <p:spPr>
          <a:xfrm>
            <a:off x="513862" y="804333"/>
            <a:ext cx="8115301" cy="4751916"/>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5" name="LON">
            <a:extLst>
              <a:ext uri="{FF2B5EF4-FFF2-40B4-BE49-F238E27FC236}">
                <a16:creationId xmlns:a16="http://schemas.microsoft.com/office/drawing/2014/main" id="{605772DC-A4D5-384D-9F48-D64BD7545E62}"/>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8795E301-487F-46B7-8D3B-CC7145CB218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4258929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1908551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514351" y="460259"/>
            <a:ext cx="8115301" cy="448733"/>
          </a:xfrm>
          <a:prstGeom prst="rect">
            <a:avLst/>
          </a:prstGeom>
        </p:spPr>
        <p:txBody>
          <a:bodyPr anchor="ctr">
            <a:normAutofit/>
          </a:bodyPr>
          <a:lstStyle>
            <a:lvl1pPr>
              <a:defRPr sz="1875" b="1">
                <a:solidFill>
                  <a:schemeClr val="tx2"/>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0" y="908989"/>
            <a:ext cx="9144000" cy="576072"/>
          </a:xfrm>
          <a:prstGeom prst="rect">
            <a:avLst/>
          </a:prstGeom>
          <a:solidFill>
            <a:srgbClr val="E2F3F8"/>
          </a:solidFill>
        </p:spPr>
        <p:txBody>
          <a:bodyPr tIns="228600" anchor="t">
            <a:normAutofit/>
          </a:bodyPr>
          <a:lstStyle>
            <a:lvl1pPr marL="514350"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485062"/>
            <a:ext cx="9144000" cy="576072"/>
          </a:xfrm>
          <a:prstGeom prst="rect">
            <a:avLst/>
          </a:prstGeom>
          <a:solidFill>
            <a:srgbClr val="E2F3F8"/>
          </a:solidFill>
        </p:spPr>
        <p:txBody>
          <a:bodyPr bIns="137160" anchor="t">
            <a:normAutofit/>
          </a:bodyPr>
          <a:lstStyle>
            <a:lvl1pPr marL="514350" indent="0">
              <a:buNone/>
              <a:defRPr sz="2800"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513862" y="2441984"/>
            <a:ext cx="8115301" cy="3795530"/>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8" name="LON">
            <a:extLst>
              <a:ext uri="{FF2B5EF4-FFF2-40B4-BE49-F238E27FC236}">
                <a16:creationId xmlns:a16="http://schemas.microsoft.com/office/drawing/2014/main" id="{0165F52E-6DB2-1947-9EBF-D8C707B6D127}"/>
              </a:ext>
            </a:extLst>
          </p:cNvPr>
          <p:cNvSpPr>
            <a:spLocks noGrp="1"/>
          </p:cNvSpPr>
          <p:nvPr>
            <p:ph sz="quarter" idx="16" hasCustomPrompt="1"/>
          </p:nvPr>
        </p:nvSpPr>
        <p:spPr>
          <a:xfrm>
            <a:off x="7984966" y="6501421"/>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10" name="TextBox 9">
            <a:extLst>
              <a:ext uri="{FF2B5EF4-FFF2-40B4-BE49-F238E27FC236}">
                <a16:creationId xmlns:a16="http://schemas.microsoft.com/office/drawing/2014/main" id="{D2F23F0A-7BBC-4B09-9120-0ACB05B02CDD}"/>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1" name="Slide Number Placeholder 5">
            <a:extLst>
              <a:ext uri="{FF2B5EF4-FFF2-40B4-BE49-F238E27FC236}">
                <a16:creationId xmlns:a16="http://schemas.microsoft.com/office/drawing/2014/main" id="{525D0B92-A301-4657-A9BE-119C2B301B3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Picture Placeholder 3">
            <a:extLst>
              <a:ext uri="{FF2B5EF4-FFF2-40B4-BE49-F238E27FC236}">
                <a16:creationId xmlns:a16="http://schemas.microsoft.com/office/drawing/2014/main" id="{8D18A044-F3FC-4436-9131-8EAFA122E5BA}"/>
              </a:ext>
            </a:extLst>
          </p:cNvPr>
          <p:cNvSpPr>
            <a:spLocks noGrp="1"/>
          </p:cNvSpPr>
          <p:nvPr>
            <p:ph type="pic" sz="quarter" idx="17"/>
          </p:nvPr>
        </p:nvSpPr>
        <p:spPr>
          <a:xfrm>
            <a:off x="5476875" y="3316288"/>
            <a:ext cx="2689225" cy="1139825"/>
          </a:xfrm>
        </p:spPr>
        <p:txBody>
          <a:bodyPr/>
          <a:lstStyle/>
          <a:p>
            <a:endParaRPr lang="en-IN" dirty="0"/>
          </a:p>
        </p:txBody>
      </p:sp>
      <p:sp>
        <p:nvSpPr>
          <p:cNvPr id="12" name="Content Placeholder 11">
            <a:extLst>
              <a:ext uri="{FF2B5EF4-FFF2-40B4-BE49-F238E27FC236}">
                <a16:creationId xmlns:a16="http://schemas.microsoft.com/office/drawing/2014/main" id="{420A5094-D975-49EB-B2AC-619DCA221B7F}"/>
              </a:ext>
            </a:extLst>
          </p:cNvPr>
          <p:cNvSpPr>
            <a:spLocks noGrp="1"/>
          </p:cNvSpPr>
          <p:nvPr>
            <p:ph sz="quarter" idx="18"/>
          </p:nvPr>
        </p:nvSpPr>
        <p:spPr>
          <a:xfrm>
            <a:off x="609600" y="4837113"/>
            <a:ext cx="3810000" cy="77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600"/>
            <a:ext cx="5830888" cy="532341"/>
          </a:xfrm>
          <a:prstGeom prst="rect">
            <a:avLst/>
          </a:prstGeom>
        </p:spPr>
        <p:txBody>
          <a:bodyPr>
            <a:noAutofit/>
          </a:bodyPr>
          <a:lstStyle>
            <a:lvl1pPr marL="0" indent="0" algn="ctr">
              <a:buNone/>
              <a:defRPr sz="2300" b="1" spc="225">
                <a:solidFill>
                  <a:schemeClr val="accent2"/>
                </a:solidFill>
              </a:defRPr>
            </a:lvl1pPr>
            <a:lvl2pPr marL="253746" indent="0" algn="ctr">
              <a:buNone/>
              <a:defRPr>
                <a:solidFill>
                  <a:schemeClr val="accent1"/>
                </a:solidFill>
              </a:defRPr>
            </a:lvl2pPr>
            <a:lvl3pPr marL="480060" indent="0" algn="ctr">
              <a:buNone/>
              <a:defRPr>
                <a:solidFill>
                  <a:schemeClr val="accent1"/>
                </a:solidFill>
              </a:defRPr>
            </a:lvl3pPr>
            <a:lvl4pPr marL="685800" indent="0" algn="ctr">
              <a:buNone/>
              <a:defRPr>
                <a:solidFill>
                  <a:schemeClr val="accent1"/>
                </a:solidFill>
              </a:defRPr>
            </a:lvl4pPr>
            <a:lvl5pPr marL="89154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4"/>
            <a:ext cx="5830888" cy="2286001"/>
          </a:xfrm>
          <a:prstGeom prst="rect">
            <a:avLst/>
          </a:prstGeom>
        </p:spPr>
        <p:txBody>
          <a:bodyPr anchor="ctr">
            <a:normAutofit/>
          </a:bodyPr>
          <a:lstStyle>
            <a:lvl1pPr marL="0" indent="0" algn="ctr">
              <a:buNone/>
              <a:defRPr sz="3800" b="0" i="0">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9" y="3506267"/>
            <a:ext cx="8470670" cy="1522941"/>
          </a:xfrm>
          <a:prstGeom prst="rect">
            <a:avLst/>
          </a:prstGeom>
        </p:spPr>
        <p:txBody>
          <a:bodyPr anchor="ctr">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4789320"/>
            <a:ext cx="8470900" cy="674306"/>
          </a:xfrm>
          <a:prstGeom prst="rect">
            <a:avLst/>
          </a:prstGeom>
        </p:spPr>
        <p:txBody>
          <a:bodyPr>
            <a:noAutofit/>
          </a:bodyPr>
          <a:lstStyle>
            <a:lvl1pPr marL="0" indent="0" algn="ctr">
              <a:buNone/>
              <a:defRPr sz="2400" b="0" i="0">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600878"/>
            <a:ext cx="8470900" cy="547398"/>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David Klein</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2" y="251263"/>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1500"/>
            </a:lvl1pPr>
          </a:lstStyle>
          <a:p>
            <a:r>
              <a:rPr lang="en-US" dirty="0"/>
              <a:t>Click to</a:t>
            </a:r>
            <a:br>
              <a:rPr lang="en-US" dirty="0"/>
            </a:br>
            <a:r>
              <a:rPr lang="en-US" dirty="0"/>
              <a:t>Add Cover Image</a:t>
            </a:r>
          </a:p>
        </p:txBody>
      </p:sp>
      <p:pic>
        <p:nvPicPr>
          <p:cNvPr id="20" name="Logo" descr="Wiley logo">
            <a:extLst>
              <a:ext uri="{FF2B5EF4-FFF2-40B4-BE49-F238E27FC236}">
                <a16:creationId xmlns:a16="http://schemas.microsoft.com/office/drawing/2014/main" id="{DAEB67BC-A31C-704E-B58E-BAA223487402}"/>
              </a:ext>
            </a:extLst>
          </p:cNvPr>
          <p:cNvPicPr>
            <a:picLocks noChangeAspect="1"/>
          </p:cNvPicPr>
          <p:nvPr userDrawn="1"/>
        </p:nvPicPr>
        <p:blipFill>
          <a:blip r:embed="rId2"/>
          <a:stretch>
            <a:fillRect/>
          </a:stretch>
        </p:blipFill>
        <p:spPr>
          <a:xfrm>
            <a:off x="340822" y="6501724"/>
            <a:ext cx="914400" cy="192617"/>
          </a:xfrm>
          <a:prstGeom prst="rect">
            <a:avLst/>
          </a:prstGeom>
        </p:spPr>
      </p:pic>
      <p:sp>
        <p:nvSpPr>
          <p:cNvPr id="21" name="Invisible animation alert">
            <a:extLst>
              <a:ext uri="{FF2B5EF4-FFF2-40B4-BE49-F238E27FC236}">
                <a16:creationId xmlns:a16="http://schemas.microsoft.com/office/drawing/2014/main" id="{995F79C4-4323-0345-9D75-F40C6CDED105}"/>
              </a:ext>
            </a:extLst>
          </p:cNvPr>
          <p:cNvSpPr>
            <a:spLocks noGrp="1"/>
          </p:cNvSpPr>
          <p:nvPr>
            <p:ph sz="quarter" idx="29" hasCustomPrompt="1"/>
          </p:nvPr>
        </p:nvSpPr>
        <p:spPr>
          <a:xfrm>
            <a:off x="1453897" y="6530050"/>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12" name="Decorative">
            <a:extLst>
              <a:ext uri="{FF2B5EF4-FFF2-40B4-BE49-F238E27FC236}">
                <a16:creationId xmlns:a16="http://schemas.microsoft.com/office/drawing/2014/main" id="{9333E768-1E6A-5946-86E8-E384A09C91A6}"/>
              </a:ext>
              <a:ext uri="{C183D7F6-B498-43B3-948B-1728B52AA6E4}">
                <adec:decorative xmlns:adec="http://schemas.microsoft.com/office/drawing/2017/decorative" val="1"/>
              </a:ext>
            </a:extLst>
          </p:cNvPr>
          <p:cNvGrpSpPr/>
          <p:nvPr userDrawn="1"/>
        </p:nvGrpSpPr>
        <p:grpSpPr>
          <a:xfrm>
            <a:off x="0" y="3075637"/>
            <a:ext cx="9144000" cy="347472"/>
            <a:chOff x="0" y="3089817"/>
            <a:chExt cx="12192000" cy="347472"/>
          </a:xfrm>
        </p:grpSpPr>
        <p:sp>
          <p:nvSpPr>
            <p:cNvPr id="14" name="Rectangle">
              <a:extLst>
                <a:ext uri="{FF2B5EF4-FFF2-40B4-BE49-F238E27FC236}">
                  <a16:creationId xmlns:a16="http://schemas.microsoft.com/office/drawing/2014/main" id="{6A9D3241-01B8-CF4F-A8DE-ED3E0B403D8E}"/>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a:extLst>
                <a:ext uri="{FF2B5EF4-FFF2-40B4-BE49-F238E27FC236}">
                  <a16:creationId xmlns:a16="http://schemas.microsoft.com/office/drawing/2014/main" id="{6ED2EEB2-DB69-744E-9E6C-C6C37A29636E}"/>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a:extLst>
                <a:ext uri="{FF2B5EF4-FFF2-40B4-BE49-F238E27FC236}">
                  <a16:creationId xmlns:a16="http://schemas.microsoft.com/office/drawing/2014/main" id="{306368B5-3288-AC43-8ED2-6589E5D1F9D1}"/>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33266618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C8D211-EE64-A49E-6F40-43A88335DE53}"/>
              </a:ext>
            </a:extLst>
          </p:cNvPr>
          <p:cNvSpPr/>
          <p:nvPr userDrawn="1"/>
        </p:nvSpPr>
        <p:spPr>
          <a:xfrm>
            <a:off x="0" y="-12081"/>
            <a:ext cx="9144000" cy="1505065"/>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A56CA-493A-3643-B396-BE97A7E9E9A7}"/>
              </a:ext>
            </a:extLst>
          </p:cNvPr>
          <p:cNvSpPr>
            <a:spLocks noGrp="1"/>
          </p:cNvSpPr>
          <p:nvPr>
            <p:ph type="title"/>
          </p:nvPr>
        </p:nvSpPr>
        <p:spPr/>
        <p:txBody>
          <a:bodyPr/>
          <a:lstStyle>
            <a:lvl1pPr>
              <a:defRPr b="1">
                <a:solidFill>
                  <a:schemeClr val="bg1"/>
                </a:solidFill>
              </a:defRPr>
            </a:lvl1pPr>
          </a:lstStyle>
          <a:p>
            <a:r>
              <a:rPr lang="en-US" dirty="0"/>
              <a:t>Click to edit Master title style</a:t>
            </a:r>
            <a:endParaRPr lang="en-IN" dirty="0"/>
          </a:p>
        </p:txBody>
      </p:sp>
      <p:sp>
        <p:nvSpPr>
          <p:cNvPr id="6" name="Content Placeholder 5">
            <a:extLst>
              <a:ext uri="{FF2B5EF4-FFF2-40B4-BE49-F238E27FC236}">
                <a16:creationId xmlns:a16="http://schemas.microsoft.com/office/drawing/2014/main" id="{9D0C43E4-6914-9962-E923-2079668AA487}"/>
              </a:ext>
            </a:extLst>
          </p:cNvPr>
          <p:cNvSpPr>
            <a:spLocks noGrp="1"/>
          </p:cNvSpPr>
          <p:nvPr>
            <p:ph sz="quarter" idx="10"/>
          </p:nvPr>
        </p:nvSpPr>
        <p:spPr>
          <a:xfrm>
            <a:off x="514350" y="1679575"/>
            <a:ext cx="8115300" cy="2627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Content Placeholder 7">
            <a:extLst>
              <a:ext uri="{FF2B5EF4-FFF2-40B4-BE49-F238E27FC236}">
                <a16:creationId xmlns:a16="http://schemas.microsoft.com/office/drawing/2014/main" id="{3D40DEE4-EE99-6D9F-9E01-F55870187152}"/>
              </a:ext>
            </a:extLst>
          </p:cNvPr>
          <p:cNvSpPr>
            <a:spLocks noGrp="1"/>
          </p:cNvSpPr>
          <p:nvPr>
            <p:ph sz="quarter" idx="11"/>
          </p:nvPr>
        </p:nvSpPr>
        <p:spPr>
          <a:xfrm>
            <a:off x="514350" y="4494213"/>
            <a:ext cx="4259263" cy="790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a:extLst>
              <a:ext uri="{FF2B5EF4-FFF2-40B4-BE49-F238E27FC236}">
                <a16:creationId xmlns:a16="http://schemas.microsoft.com/office/drawing/2014/main" id="{054DD5AE-B1FE-9469-888F-A37FBFE70B98}"/>
              </a:ext>
            </a:extLst>
          </p:cNvPr>
          <p:cNvSpPr>
            <a:spLocks noGrp="1"/>
          </p:cNvSpPr>
          <p:nvPr>
            <p:ph type="pic" sz="quarter" idx="12"/>
          </p:nvPr>
        </p:nvSpPr>
        <p:spPr>
          <a:xfrm>
            <a:off x="5103813" y="4603750"/>
            <a:ext cx="2084387" cy="681038"/>
          </a:xfrm>
        </p:spPr>
        <p:txBody>
          <a:bodyPr/>
          <a:lstStyle/>
          <a:p>
            <a:endParaRPr lang="en-IN"/>
          </a:p>
        </p:txBody>
      </p:sp>
      <p:sp>
        <p:nvSpPr>
          <p:cNvPr id="12" name="Table Placeholder 11">
            <a:extLst>
              <a:ext uri="{FF2B5EF4-FFF2-40B4-BE49-F238E27FC236}">
                <a16:creationId xmlns:a16="http://schemas.microsoft.com/office/drawing/2014/main" id="{881DA401-4FE8-230F-BBAF-88A62BF55EBC}"/>
              </a:ext>
            </a:extLst>
          </p:cNvPr>
          <p:cNvSpPr>
            <a:spLocks noGrp="1"/>
          </p:cNvSpPr>
          <p:nvPr>
            <p:ph type="tbl" sz="quarter" idx="13"/>
          </p:nvPr>
        </p:nvSpPr>
        <p:spPr>
          <a:xfrm>
            <a:off x="6731000" y="5581650"/>
            <a:ext cx="2084388" cy="563563"/>
          </a:xfrm>
        </p:spPr>
        <p:txBody>
          <a:bodyPr/>
          <a:lstStyle/>
          <a:p>
            <a:endParaRPr lang="en-IN"/>
          </a:p>
        </p:txBody>
      </p:sp>
      <p:sp>
        <p:nvSpPr>
          <p:cNvPr id="5" name="Content Placeholder 4">
            <a:extLst>
              <a:ext uri="{FF2B5EF4-FFF2-40B4-BE49-F238E27FC236}">
                <a16:creationId xmlns:a16="http://schemas.microsoft.com/office/drawing/2014/main" id="{7849EE88-1B3B-302C-C6D2-77CF43D9C0D1}"/>
              </a:ext>
            </a:extLst>
          </p:cNvPr>
          <p:cNvSpPr>
            <a:spLocks noGrp="1"/>
          </p:cNvSpPr>
          <p:nvPr>
            <p:ph sz="quarter" idx="17"/>
          </p:nvPr>
        </p:nvSpPr>
        <p:spPr>
          <a:xfrm>
            <a:off x="7737475" y="4873625"/>
            <a:ext cx="892175" cy="7080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10">
            <a:extLst>
              <a:ext uri="{FF2B5EF4-FFF2-40B4-BE49-F238E27FC236}">
                <a16:creationId xmlns:a16="http://schemas.microsoft.com/office/drawing/2014/main" id="{218818D2-4950-1FD7-E045-DBEA54834801}"/>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31393009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Wingdings" panose="05000000000000000000" pitchFamily="2" charset="2"/>
              <a:buChar char="§"/>
              <a:defRPr sz="2600"/>
            </a:lvl2pPr>
            <a:lvl3pPr marL="1346200" indent="-449263">
              <a:lnSpc>
                <a:spcPct val="100000"/>
              </a:lnSpc>
              <a:spcBef>
                <a:spcPts val="624"/>
              </a:spcBef>
              <a:buClr>
                <a:schemeClr val="tx1"/>
              </a:buClr>
              <a:buFont typeface="Arial" panose="020B0604020202020204" pitchFamily="34" charset="0"/>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Content Placeholder 10">
            <a:extLst>
              <a:ext uri="{FF2B5EF4-FFF2-40B4-BE49-F238E27FC236}">
                <a16:creationId xmlns:a16="http://schemas.microsoft.com/office/drawing/2014/main" id="{5B7972D2-0184-0B77-F63B-FF8BF95D4CCB}"/>
              </a:ext>
            </a:extLst>
          </p:cNvPr>
          <p:cNvSpPr>
            <a:spLocks noGrp="1"/>
          </p:cNvSpPr>
          <p:nvPr>
            <p:ph sz="quarter" idx="23"/>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3358402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1570147"/>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Wingdings" panose="05000000000000000000" pitchFamily="2" charset="2"/>
              <a:buChar char="§"/>
              <a:defRPr sz="2600"/>
            </a:lvl2pPr>
            <a:lvl3pPr marL="1346200" indent="-449263">
              <a:lnSpc>
                <a:spcPct val="100000"/>
              </a:lnSpc>
              <a:spcBef>
                <a:spcPts val="624"/>
              </a:spcBef>
              <a:buClr>
                <a:schemeClr val="tx1"/>
              </a:buClr>
              <a:buFont typeface="Arial" panose="020B0604020202020204" pitchFamily="34" charset="0"/>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5" name="Picture Placeholder 4">
            <a:extLst>
              <a:ext uri="{FF2B5EF4-FFF2-40B4-BE49-F238E27FC236}">
                <a16:creationId xmlns:a16="http://schemas.microsoft.com/office/drawing/2014/main" id="{4CDFFEEB-26F7-1034-8205-54ADC802197B}"/>
              </a:ext>
            </a:extLst>
          </p:cNvPr>
          <p:cNvSpPr>
            <a:spLocks noGrp="1"/>
          </p:cNvSpPr>
          <p:nvPr>
            <p:ph type="pic" sz="quarter" idx="17"/>
          </p:nvPr>
        </p:nvSpPr>
        <p:spPr>
          <a:xfrm>
            <a:off x="592138" y="3352800"/>
            <a:ext cx="2724150" cy="1452563"/>
          </a:xfrm>
        </p:spPr>
        <p:txBody>
          <a:bodyPr/>
          <a:lstStyle/>
          <a:p>
            <a:endParaRPr lang="en-IN"/>
          </a:p>
        </p:txBody>
      </p:sp>
      <p:sp>
        <p:nvSpPr>
          <p:cNvPr id="10" name="Content Placeholder 9">
            <a:extLst>
              <a:ext uri="{FF2B5EF4-FFF2-40B4-BE49-F238E27FC236}">
                <a16:creationId xmlns:a16="http://schemas.microsoft.com/office/drawing/2014/main" id="{503BF99F-8696-8326-AC32-3FCDE4CDB6C4}"/>
              </a:ext>
            </a:extLst>
          </p:cNvPr>
          <p:cNvSpPr>
            <a:spLocks noGrp="1"/>
          </p:cNvSpPr>
          <p:nvPr>
            <p:ph sz="quarter" idx="18"/>
          </p:nvPr>
        </p:nvSpPr>
        <p:spPr>
          <a:xfrm>
            <a:off x="592138" y="5164138"/>
            <a:ext cx="8037512" cy="1233487"/>
          </a:xfrm>
        </p:spPr>
        <p:txBody>
          <a:bodyPr/>
          <a:lstStyle>
            <a:lvl1pPr marL="219456" indent="-219456">
              <a:lnSpc>
                <a:spcPct val="100000"/>
              </a:lnSpc>
              <a:spcBef>
                <a:spcPts val="624"/>
              </a:spcBef>
              <a:defRPr lang="en-US" sz="2800" kern="1200" dirty="0">
                <a:solidFill>
                  <a:schemeClr val="tx1"/>
                </a:solidFill>
                <a:latin typeface="+mn-lt"/>
                <a:ea typeface="+mn-ea"/>
                <a:cs typeface="+mn-cs"/>
              </a:defRPr>
            </a:lvl1pPr>
            <a:lvl2pPr>
              <a:lnSpc>
                <a:spcPct val="100000"/>
              </a:lnSpc>
              <a:spcBef>
                <a:spcPts val="624"/>
              </a:spcBef>
              <a:defRPr lang="en-US" sz="2600" kern="1200" dirty="0">
                <a:solidFill>
                  <a:schemeClr val="tx1"/>
                </a:solidFill>
                <a:latin typeface="+mn-lt"/>
                <a:ea typeface="+mn-ea"/>
                <a:cs typeface="+mn-cs"/>
              </a:defRPr>
            </a:lvl2pPr>
            <a:lvl3pPr>
              <a:lnSpc>
                <a:spcPct val="100000"/>
              </a:lnSpc>
              <a:spcBef>
                <a:spcPts val="624"/>
              </a:spcBef>
              <a:defRPr lang="en-US" sz="2400" kern="1200" dirty="0">
                <a:solidFill>
                  <a:schemeClr val="tx1"/>
                </a:solidFill>
                <a:latin typeface="+mn-lt"/>
                <a:ea typeface="+mn-ea"/>
                <a:cs typeface="+mn-cs"/>
              </a:defRPr>
            </a:lvl3pPr>
            <a:lvl4pPr>
              <a:defRPr/>
            </a:lvl4pPr>
            <a:lvl5pPr>
              <a:lnSpc>
                <a:spcPct val="100000"/>
              </a:lnSpc>
              <a:spcBef>
                <a:spcPts val="624"/>
              </a:spcBef>
              <a:defRPr/>
            </a:lvl5pPr>
          </a:lstStyle>
          <a:p>
            <a:pPr marL="457200" lvl="0" indent="-457200" algn="l" defTabSz="685800" rtl="0" eaLnBrk="1" latinLnBrk="0" hangingPunct="1">
              <a:lnSpc>
                <a:spcPct val="100000"/>
              </a:lnSpc>
              <a:spcBef>
                <a:spcPts val="624"/>
              </a:spcBef>
              <a:buClr>
                <a:schemeClr val="accent2"/>
              </a:buClr>
              <a:buFont typeface="Arial" panose="020B0604020202020204" pitchFamily="34" charset="0"/>
              <a:buChar char="•"/>
            </a:pPr>
            <a:r>
              <a:rPr lang="en-US" dirty="0"/>
              <a:t>Click to edit Master text styles</a:t>
            </a:r>
          </a:p>
          <a:p>
            <a:pPr marL="896938" lvl="1" indent="-452438" algn="l" defTabSz="685800" rtl="0" eaLnBrk="1" latinLnBrk="0" hangingPunct="1">
              <a:lnSpc>
                <a:spcPct val="100000"/>
              </a:lnSpc>
              <a:spcBef>
                <a:spcPts val="624"/>
              </a:spcBef>
              <a:buClr>
                <a:schemeClr val="accent2"/>
              </a:buClr>
              <a:buSzPct val="80000"/>
              <a:buFont typeface="Wingdings" panose="05000000000000000000" pitchFamily="2" charset="2"/>
              <a:buChar char="§"/>
            </a:pPr>
            <a:r>
              <a:rPr lang="en-US" dirty="0"/>
              <a:t>Second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Third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Fourth level</a:t>
            </a:r>
          </a:p>
          <a:p>
            <a:pPr lvl="4"/>
            <a:r>
              <a:rPr lang="en-US" dirty="0"/>
              <a:t>Fifth level</a:t>
            </a:r>
            <a:endParaRPr lang="en-IN" dirty="0"/>
          </a:p>
        </p:txBody>
      </p:sp>
      <p:sp>
        <p:nvSpPr>
          <p:cNvPr id="9" name="Table Placeholder 8">
            <a:extLst>
              <a:ext uri="{FF2B5EF4-FFF2-40B4-BE49-F238E27FC236}">
                <a16:creationId xmlns:a16="http://schemas.microsoft.com/office/drawing/2014/main" id="{3534DBD3-BCA1-EFE4-6430-757B7E88427F}"/>
              </a:ext>
            </a:extLst>
          </p:cNvPr>
          <p:cNvSpPr>
            <a:spLocks noGrp="1"/>
          </p:cNvSpPr>
          <p:nvPr>
            <p:ph type="tbl" sz="quarter" idx="19"/>
          </p:nvPr>
        </p:nvSpPr>
        <p:spPr>
          <a:xfrm>
            <a:off x="3908425" y="3352800"/>
            <a:ext cx="1163638" cy="1233488"/>
          </a:xfrm>
        </p:spPr>
        <p:txBody>
          <a:bodyPr/>
          <a:lstStyle/>
          <a:p>
            <a:endParaRPr lang="en-IN"/>
          </a:p>
        </p:txBody>
      </p:sp>
      <p:sp>
        <p:nvSpPr>
          <p:cNvPr id="12" name="Content Placeholder 11">
            <a:extLst>
              <a:ext uri="{FF2B5EF4-FFF2-40B4-BE49-F238E27FC236}">
                <a16:creationId xmlns:a16="http://schemas.microsoft.com/office/drawing/2014/main" id="{F7164A6B-908F-C683-8207-4F7FBC698204}"/>
              </a:ext>
            </a:extLst>
          </p:cNvPr>
          <p:cNvSpPr>
            <a:spLocks noGrp="1"/>
          </p:cNvSpPr>
          <p:nvPr>
            <p:ph sz="quarter" idx="20" hasCustomPrompt="1"/>
          </p:nvPr>
        </p:nvSpPr>
        <p:spPr>
          <a:xfrm>
            <a:off x="5322888" y="3352800"/>
            <a:ext cx="1163637" cy="1314450"/>
          </a:xfrm>
        </p:spPr>
        <p:txBody>
          <a:bodyPr/>
          <a:lstStyle/>
          <a:p>
            <a:pPr lvl="0"/>
            <a:r>
              <a:rPr lang="en-US" dirty="0"/>
              <a:t>Click to edit </a:t>
            </a:r>
            <a:r>
              <a:rPr lang="en-US" dirty="0" err="1"/>
              <a:t>Mastertext</a:t>
            </a:r>
            <a:r>
              <a:rPr lang="en-US" dirty="0"/>
              <a: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a:extLst>
              <a:ext uri="{FF2B5EF4-FFF2-40B4-BE49-F238E27FC236}">
                <a16:creationId xmlns:a16="http://schemas.microsoft.com/office/drawing/2014/main" id="{BF905240-517B-4D24-4FE6-3E1EF75A34EE}"/>
              </a:ext>
            </a:extLst>
          </p:cNvPr>
          <p:cNvSpPr>
            <a:spLocks noGrp="1"/>
          </p:cNvSpPr>
          <p:nvPr>
            <p:ph sz="quarter" idx="21"/>
          </p:nvPr>
        </p:nvSpPr>
        <p:spPr>
          <a:xfrm>
            <a:off x="6667500" y="3352800"/>
            <a:ext cx="941388" cy="1452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Picture Placeholder 15">
            <a:extLst>
              <a:ext uri="{FF2B5EF4-FFF2-40B4-BE49-F238E27FC236}">
                <a16:creationId xmlns:a16="http://schemas.microsoft.com/office/drawing/2014/main" id="{819DCB6B-51F2-DCE9-A801-FFA5957EC688}"/>
              </a:ext>
            </a:extLst>
          </p:cNvPr>
          <p:cNvSpPr>
            <a:spLocks noGrp="1"/>
          </p:cNvSpPr>
          <p:nvPr>
            <p:ph type="pic" sz="quarter" idx="22"/>
          </p:nvPr>
        </p:nvSpPr>
        <p:spPr>
          <a:xfrm>
            <a:off x="7789863" y="3352800"/>
            <a:ext cx="941387" cy="1452563"/>
          </a:xfrm>
        </p:spPr>
        <p:txBody>
          <a:bodyPr/>
          <a:lstStyle/>
          <a:p>
            <a:endParaRPr lang="en-IN"/>
          </a:p>
        </p:txBody>
      </p:sp>
      <p:sp>
        <p:nvSpPr>
          <p:cNvPr id="11" name="Content Placeholder 10">
            <a:extLst>
              <a:ext uri="{FF2B5EF4-FFF2-40B4-BE49-F238E27FC236}">
                <a16:creationId xmlns:a16="http://schemas.microsoft.com/office/drawing/2014/main" id="{43CAE3CF-C7D3-C0D7-D280-3E2B6F5696C4}"/>
              </a:ext>
            </a:extLst>
          </p:cNvPr>
          <p:cNvSpPr>
            <a:spLocks noGrp="1"/>
          </p:cNvSpPr>
          <p:nvPr>
            <p:ph sz="quarter" idx="23"/>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
        <p:nvSpPr>
          <p:cNvPr id="4" name="Content Placeholder 13">
            <a:extLst>
              <a:ext uri="{FF2B5EF4-FFF2-40B4-BE49-F238E27FC236}">
                <a16:creationId xmlns:a16="http://schemas.microsoft.com/office/drawing/2014/main" id="{B069470F-2FDB-7615-EC81-B2C3FAB1F56C}"/>
              </a:ext>
            </a:extLst>
          </p:cNvPr>
          <p:cNvSpPr>
            <a:spLocks noGrp="1"/>
          </p:cNvSpPr>
          <p:nvPr>
            <p:ph sz="quarter" idx="24"/>
          </p:nvPr>
        </p:nvSpPr>
        <p:spPr>
          <a:xfrm>
            <a:off x="6819900" y="3505200"/>
            <a:ext cx="941388" cy="1452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13">
            <a:extLst>
              <a:ext uri="{FF2B5EF4-FFF2-40B4-BE49-F238E27FC236}">
                <a16:creationId xmlns:a16="http://schemas.microsoft.com/office/drawing/2014/main" id="{8653D5CC-8F3E-3FBB-6E08-1963B09E459B}"/>
              </a:ext>
            </a:extLst>
          </p:cNvPr>
          <p:cNvSpPr>
            <a:spLocks noGrp="1"/>
          </p:cNvSpPr>
          <p:nvPr>
            <p:ph sz="quarter" idx="25"/>
          </p:nvPr>
        </p:nvSpPr>
        <p:spPr>
          <a:xfrm>
            <a:off x="6972300" y="3657600"/>
            <a:ext cx="941388" cy="1452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13">
            <a:extLst>
              <a:ext uri="{FF2B5EF4-FFF2-40B4-BE49-F238E27FC236}">
                <a16:creationId xmlns:a16="http://schemas.microsoft.com/office/drawing/2014/main" id="{DD2A143C-CA18-1061-515C-186527536842}"/>
              </a:ext>
            </a:extLst>
          </p:cNvPr>
          <p:cNvSpPr>
            <a:spLocks noGrp="1"/>
          </p:cNvSpPr>
          <p:nvPr>
            <p:ph sz="quarter" idx="26"/>
          </p:nvPr>
        </p:nvSpPr>
        <p:spPr>
          <a:xfrm>
            <a:off x="7124700" y="3810000"/>
            <a:ext cx="941388" cy="1452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3">
            <a:extLst>
              <a:ext uri="{FF2B5EF4-FFF2-40B4-BE49-F238E27FC236}">
                <a16:creationId xmlns:a16="http://schemas.microsoft.com/office/drawing/2014/main" id="{23D61EB0-C15E-96B2-8E91-D4F10355D5F0}"/>
              </a:ext>
            </a:extLst>
          </p:cNvPr>
          <p:cNvSpPr>
            <a:spLocks noGrp="1"/>
          </p:cNvSpPr>
          <p:nvPr>
            <p:ph sz="quarter" idx="27"/>
          </p:nvPr>
        </p:nvSpPr>
        <p:spPr>
          <a:xfrm>
            <a:off x="7277100" y="3962400"/>
            <a:ext cx="941388" cy="1452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5121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Wingdings" panose="05000000000000000000" pitchFamily="2" charset="2"/>
              <a:buChar char="§"/>
              <a:defRPr sz="2600"/>
            </a:lvl2pPr>
            <a:lvl3pPr marL="1346200" indent="-449263">
              <a:lnSpc>
                <a:spcPct val="100000"/>
              </a:lnSpc>
              <a:spcBef>
                <a:spcPts val="624"/>
              </a:spcBef>
              <a:buClr>
                <a:schemeClr val="tx1"/>
              </a:buClr>
              <a:buFont typeface="Arial" panose="020B0604020202020204" pitchFamily="34" charset="0"/>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Content Placeholder 10">
            <a:extLst>
              <a:ext uri="{FF2B5EF4-FFF2-40B4-BE49-F238E27FC236}">
                <a16:creationId xmlns:a16="http://schemas.microsoft.com/office/drawing/2014/main" id="{ED3AF2E9-6666-B55B-6852-2E31A688BC4B}"/>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04483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535502"/>
            <a:ext cx="8115301" cy="4849914"/>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Wingdings" panose="05000000000000000000" pitchFamily="2" charset="2"/>
              <a:buChar char="§"/>
              <a:defRPr sz="2600"/>
            </a:lvl2pPr>
            <a:lvl3pPr marL="1346200" indent="-449263">
              <a:lnSpc>
                <a:spcPct val="100000"/>
              </a:lnSpc>
              <a:spcBef>
                <a:spcPts val="624"/>
              </a:spcBef>
              <a:buClr>
                <a:schemeClr val="tx1"/>
              </a:buClr>
              <a:buFont typeface="Arial" panose="020B0604020202020204" pitchFamily="34" charset="0"/>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Content Placeholder 10">
            <a:extLst>
              <a:ext uri="{FF2B5EF4-FFF2-40B4-BE49-F238E27FC236}">
                <a16:creationId xmlns:a16="http://schemas.microsoft.com/office/drawing/2014/main" id="{ED3AF2E9-6666-B55B-6852-2E31A688BC4B}"/>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
        <p:nvSpPr>
          <p:cNvPr id="5" name="Rectangle 4">
            <a:extLst>
              <a:ext uri="{FF2B5EF4-FFF2-40B4-BE49-F238E27FC236}">
                <a16:creationId xmlns:a16="http://schemas.microsoft.com/office/drawing/2014/main" id="{D20E0B04-8885-F196-386F-7037EF8E7CF2}"/>
              </a:ext>
            </a:extLst>
          </p:cNvPr>
          <p:cNvSpPr/>
          <p:nvPr userDrawn="1"/>
        </p:nvSpPr>
        <p:spPr>
          <a:xfrm>
            <a:off x="0" y="1"/>
            <a:ext cx="9144000" cy="1408332"/>
          </a:xfrm>
          <a:prstGeom prst="rect">
            <a:avLst/>
          </a:prstGeom>
          <a:solidFill>
            <a:srgbClr val="192B67"/>
          </a:solidFill>
          <a:ln>
            <a:solidFill>
              <a:srgbClr val="192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23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1570147"/>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Wingdings" panose="05000000000000000000" pitchFamily="2" charset="2"/>
              <a:buChar char="§"/>
              <a:defRPr sz="2600"/>
            </a:lvl2pPr>
            <a:lvl3pPr marL="1346200" indent="-449263">
              <a:lnSpc>
                <a:spcPct val="100000"/>
              </a:lnSpc>
              <a:spcBef>
                <a:spcPts val="624"/>
              </a:spcBef>
              <a:buClr>
                <a:schemeClr val="tx1"/>
              </a:buClr>
              <a:buFont typeface="Arial" panose="020B0604020202020204" pitchFamily="34" charset="0"/>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Picture Placeholder 4">
            <a:extLst>
              <a:ext uri="{FF2B5EF4-FFF2-40B4-BE49-F238E27FC236}">
                <a16:creationId xmlns:a16="http://schemas.microsoft.com/office/drawing/2014/main" id="{4CDFFEEB-26F7-1034-8205-54ADC802197B}"/>
              </a:ext>
            </a:extLst>
          </p:cNvPr>
          <p:cNvSpPr>
            <a:spLocks noGrp="1"/>
          </p:cNvSpPr>
          <p:nvPr>
            <p:ph type="pic" sz="quarter" idx="17"/>
          </p:nvPr>
        </p:nvSpPr>
        <p:spPr>
          <a:xfrm>
            <a:off x="592138" y="3352800"/>
            <a:ext cx="2724150" cy="1452563"/>
          </a:xfrm>
        </p:spPr>
        <p:txBody>
          <a:bodyPr/>
          <a:lstStyle/>
          <a:p>
            <a:endParaRPr lang="en-IN"/>
          </a:p>
        </p:txBody>
      </p:sp>
      <p:sp>
        <p:nvSpPr>
          <p:cNvPr id="10" name="Content Placeholder 9">
            <a:extLst>
              <a:ext uri="{FF2B5EF4-FFF2-40B4-BE49-F238E27FC236}">
                <a16:creationId xmlns:a16="http://schemas.microsoft.com/office/drawing/2014/main" id="{503BF99F-8696-8326-AC32-3FCDE4CDB6C4}"/>
              </a:ext>
            </a:extLst>
          </p:cNvPr>
          <p:cNvSpPr>
            <a:spLocks noGrp="1"/>
          </p:cNvSpPr>
          <p:nvPr>
            <p:ph sz="quarter" idx="18"/>
          </p:nvPr>
        </p:nvSpPr>
        <p:spPr>
          <a:xfrm>
            <a:off x="592138" y="5164138"/>
            <a:ext cx="8037512" cy="1233487"/>
          </a:xfrm>
        </p:spPr>
        <p:txBody>
          <a:bodyPr/>
          <a:lstStyle>
            <a:lvl1pPr marL="219456" indent="-219456">
              <a:lnSpc>
                <a:spcPct val="100000"/>
              </a:lnSpc>
              <a:spcBef>
                <a:spcPts val="624"/>
              </a:spcBef>
              <a:defRPr lang="en-US" sz="2800" kern="1200" dirty="0">
                <a:solidFill>
                  <a:schemeClr val="tx1"/>
                </a:solidFill>
                <a:latin typeface="+mn-lt"/>
                <a:ea typeface="+mn-ea"/>
                <a:cs typeface="+mn-cs"/>
              </a:defRPr>
            </a:lvl1pPr>
            <a:lvl2pPr>
              <a:lnSpc>
                <a:spcPct val="100000"/>
              </a:lnSpc>
              <a:spcBef>
                <a:spcPts val="624"/>
              </a:spcBef>
              <a:defRPr lang="en-US" sz="2600" kern="1200" dirty="0">
                <a:solidFill>
                  <a:schemeClr val="tx1"/>
                </a:solidFill>
                <a:latin typeface="+mn-lt"/>
                <a:ea typeface="+mn-ea"/>
                <a:cs typeface="+mn-cs"/>
              </a:defRPr>
            </a:lvl2pPr>
            <a:lvl3pPr>
              <a:lnSpc>
                <a:spcPct val="100000"/>
              </a:lnSpc>
              <a:spcBef>
                <a:spcPts val="624"/>
              </a:spcBef>
              <a:defRPr lang="en-US" sz="2400" kern="1200" dirty="0">
                <a:solidFill>
                  <a:schemeClr val="tx1"/>
                </a:solidFill>
                <a:latin typeface="+mn-lt"/>
                <a:ea typeface="+mn-ea"/>
                <a:cs typeface="+mn-cs"/>
              </a:defRPr>
            </a:lvl3pPr>
            <a:lvl4pPr>
              <a:defRPr/>
            </a:lvl4pPr>
            <a:lvl5pPr>
              <a:lnSpc>
                <a:spcPct val="100000"/>
              </a:lnSpc>
              <a:spcBef>
                <a:spcPts val="624"/>
              </a:spcBef>
              <a:defRPr/>
            </a:lvl5pPr>
          </a:lstStyle>
          <a:p>
            <a:pPr marL="457200" lvl="0" indent="-457200" algn="l" defTabSz="685800" rtl="0" eaLnBrk="1" latinLnBrk="0" hangingPunct="1">
              <a:lnSpc>
                <a:spcPct val="100000"/>
              </a:lnSpc>
              <a:spcBef>
                <a:spcPts val="624"/>
              </a:spcBef>
              <a:buClr>
                <a:schemeClr val="accent2"/>
              </a:buClr>
              <a:buFont typeface="Arial" panose="020B0604020202020204" pitchFamily="34" charset="0"/>
              <a:buChar char="•"/>
            </a:pPr>
            <a:r>
              <a:rPr lang="en-US" dirty="0"/>
              <a:t>Click to edit Master text styles</a:t>
            </a:r>
          </a:p>
          <a:p>
            <a:pPr marL="896938" lvl="1" indent="-452438" algn="l" defTabSz="685800" rtl="0" eaLnBrk="1" latinLnBrk="0" hangingPunct="1">
              <a:lnSpc>
                <a:spcPct val="100000"/>
              </a:lnSpc>
              <a:spcBef>
                <a:spcPts val="624"/>
              </a:spcBef>
              <a:buClr>
                <a:schemeClr val="accent2"/>
              </a:buClr>
              <a:buSzPct val="80000"/>
              <a:buFont typeface="Wingdings" panose="05000000000000000000" pitchFamily="2" charset="2"/>
              <a:buChar char="§"/>
            </a:pPr>
            <a:r>
              <a:rPr lang="en-US" dirty="0"/>
              <a:t>Second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Third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Fourth level</a:t>
            </a:r>
          </a:p>
          <a:p>
            <a:pPr lvl="4"/>
            <a:r>
              <a:rPr lang="en-US" dirty="0"/>
              <a:t>Fifth level</a:t>
            </a:r>
            <a:endParaRPr lang="en-IN" dirty="0"/>
          </a:p>
        </p:txBody>
      </p:sp>
      <p:sp>
        <p:nvSpPr>
          <p:cNvPr id="9" name="Table Placeholder 8">
            <a:extLst>
              <a:ext uri="{FF2B5EF4-FFF2-40B4-BE49-F238E27FC236}">
                <a16:creationId xmlns:a16="http://schemas.microsoft.com/office/drawing/2014/main" id="{3534DBD3-BCA1-EFE4-6430-757B7E88427F}"/>
              </a:ext>
            </a:extLst>
          </p:cNvPr>
          <p:cNvSpPr>
            <a:spLocks noGrp="1"/>
          </p:cNvSpPr>
          <p:nvPr>
            <p:ph type="tbl" sz="quarter" idx="19"/>
          </p:nvPr>
        </p:nvSpPr>
        <p:spPr>
          <a:xfrm>
            <a:off x="3908425" y="3352800"/>
            <a:ext cx="1163638" cy="1233488"/>
          </a:xfrm>
        </p:spPr>
        <p:txBody>
          <a:bodyPr/>
          <a:lstStyle/>
          <a:p>
            <a:endParaRPr lang="en-IN"/>
          </a:p>
        </p:txBody>
      </p:sp>
      <p:sp>
        <p:nvSpPr>
          <p:cNvPr id="12" name="Content Placeholder 11">
            <a:extLst>
              <a:ext uri="{FF2B5EF4-FFF2-40B4-BE49-F238E27FC236}">
                <a16:creationId xmlns:a16="http://schemas.microsoft.com/office/drawing/2014/main" id="{F7164A6B-908F-C683-8207-4F7FBC698204}"/>
              </a:ext>
            </a:extLst>
          </p:cNvPr>
          <p:cNvSpPr>
            <a:spLocks noGrp="1"/>
          </p:cNvSpPr>
          <p:nvPr>
            <p:ph sz="quarter" idx="20" hasCustomPrompt="1"/>
          </p:nvPr>
        </p:nvSpPr>
        <p:spPr>
          <a:xfrm>
            <a:off x="5322888" y="3352800"/>
            <a:ext cx="1163637" cy="1314450"/>
          </a:xfrm>
        </p:spPr>
        <p:txBody>
          <a:bodyPr/>
          <a:lstStyle/>
          <a:p>
            <a:pPr lvl="0"/>
            <a:r>
              <a:rPr lang="en-US" dirty="0"/>
              <a:t>Click to edit </a:t>
            </a:r>
            <a:r>
              <a:rPr lang="en-US" dirty="0" err="1"/>
              <a:t>Mastertext</a:t>
            </a:r>
            <a:r>
              <a:rPr lang="en-US" dirty="0"/>
              <a: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a:extLst>
              <a:ext uri="{FF2B5EF4-FFF2-40B4-BE49-F238E27FC236}">
                <a16:creationId xmlns:a16="http://schemas.microsoft.com/office/drawing/2014/main" id="{BF905240-517B-4D24-4FE6-3E1EF75A34EE}"/>
              </a:ext>
            </a:extLst>
          </p:cNvPr>
          <p:cNvSpPr>
            <a:spLocks noGrp="1"/>
          </p:cNvSpPr>
          <p:nvPr>
            <p:ph sz="quarter" idx="21"/>
          </p:nvPr>
        </p:nvSpPr>
        <p:spPr>
          <a:xfrm>
            <a:off x="6667500" y="3352800"/>
            <a:ext cx="941388" cy="1452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Picture Placeholder 15">
            <a:extLst>
              <a:ext uri="{FF2B5EF4-FFF2-40B4-BE49-F238E27FC236}">
                <a16:creationId xmlns:a16="http://schemas.microsoft.com/office/drawing/2014/main" id="{819DCB6B-51F2-DCE9-A801-FFA5957EC688}"/>
              </a:ext>
            </a:extLst>
          </p:cNvPr>
          <p:cNvSpPr>
            <a:spLocks noGrp="1"/>
          </p:cNvSpPr>
          <p:nvPr>
            <p:ph type="pic" sz="quarter" idx="22"/>
          </p:nvPr>
        </p:nvSpPr>
        <p:spPr>
          <a:xfrm>
            <a:off x="7789863" y="3352800"/>
            <a:ext cx="941387" cy="1452563"/>
          </a:xfrm>
        </p:spPr>
        <p:txBody>
          <a:bodyPr/>
          <a:lstStyle/>
          <a:p>
            <a:endParaRPr lang="en-IN"/>
          </a:p>
        </p:txBody>
      </p:sp>
      <p:sp>
        <p:nvSpPr>
          <p:cNvPr id="11" name="Content Placeholder 10">
            <a:extLst>
              <a:ext uri="{FF2B5EF4-FFF2-40B4-BE49-F238E27FC236}">
                <a16:creationId xmlns:a16="http://schemas.microsoft.com/office/drawing/2014/main" id="{4FEFB2C8-693D-F5A5-5ABC-52E3CCCBE739}"/>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5624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lus 1 column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E3FF190-56AE-0B4D-86D2-C76B1C4C4811}"/>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a:extLst>
              <a:ext uri="{FF2B5EF4-FFF2-40B4-BE49-F238E27FC236}">
                <a16:creationId xmlns:a16="http://schemas.microsoft.com/office/drawing/2014/main" id="{D4BD2D34-5403-5E4F-8B40-56327BFEB86B}"/>
              </a:ext>
            </a:extLst>
          </p:cNvPr>
          <p:cNvSpPr>
            <a:spLocks noGrp="1"/>
          </p:cNvSpPr>
          <p:nvPr>
            <p:ph sz="quarter" idx="12" hasCustomPrompt="1"/>
          </p:nvPr>
        </p:nvSpPr>
        <p:spPr>
          <a:xfrm>
            <a:off x="513862" y="1424065"/>
            <a:ext cx="8115301" cy="4961351"/>
          </a:xfrm>
          <a:prstGeom prst="rect">
            <a:avLst/>
          </a:prstGeom>
        </p:spPr>
        <p:txBody>
          <a:bodyPr>
            <a:normAutofit/>
          </a:bodyPr>
          <a:lstStyle>
            <a:lvl1pPr marL="0" indent="0">
              <a:spcBef>
                <a:spcPts val="1000"/>
              </a:spcBef>
              <a:buFont typeface="Arial" panose="020B0604020202020204" pitchFamily="34" charset="0"/>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 or image</a:t>
            </a:r>
          </a:p>
        </p:txBody>
      </p:sp>
      <p:sp>
        <p:nvSpPr>
          <p:cNvPr id="8" name="Slide Number Placeholder 5">
            <a:extLst>
              <a:ext uri="{FF2B5EF4-FFF2-40B4-BE49-F238E27FC236}">
                <a16:creationId xmlns:a16="http://schemas.microsoft.com/office/drawing/2014/main" id="{D42DF01E-C353-4DCB-AB8F-8E9E6685746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9" name="LON">
            <a:extLst>
              <a:ext uri="{FF2B5EF4-FFF2-40B4-BE49-F238E27FC236}">
                <a16:creationId xmlns:a16="http://schemas.microsoft.com/office/drawing/2014/main" id="{736A2011-FD29-4BA8-B1B7-4BEE7E6355A0}"/>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7" name="TextBox 6">
            <a:extLst>
              <a:ext uri="{FF2B5EF4-FFF2-40B4-BE49-F238E27FC236}">
                <a16:creationId xmlns:a16="http://schemas.microsoft.com/office/drawing/2014/main" id="{D5690F73-0E7D-42E3-BC4B-82078DA0588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13216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9431E7A4-C9C8-F34D-B1BD-4D02B4DFAF0A}"/>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513862" y="1428958"/>
            <a:ext cx="8115301" cy="4927394"/>
          </a:xfrm>
        </p:spPr>
        <p:txBody>
          <a:bodyPr numCol="2" spcCol="457200">
            <a:normAutofit/>
          </a:bodyPr>
          <a:lstStyle>
            <a:lvl1pPr marL="385763" indent="-385763">
              <a:spcBef>
                <a:spcPts val="1000"/>
              </a:spcBef>
              <a:buFont typeface="+mj-lt"/>
              <a:buAutoNum type="arabicPeriod"/>
              <a:defRPr sz="2800"/>
            </a:lvl1pPr>
          </a:lstStyle>
          <a:p>
            <a:pPr lvl="0"/>
            <a:r>
              <a:rPr lang="en-US" dirty="0"/>
              <a:t>Click to add text or image</a:t>
            </a:r>
          </a:p>
        </p:txBody>
      </p:sp>
      <p:sp>
        <p:nvSpPr>
          <p:cNvPr id="4" name="Slide Number Placeholder 5">
            <a:extLst>
              <a:ext uri="{FF2B5EF4-FFF2-40B4-BE49-F238E27FC236}">
                <a16:creationId xmlns:a16="http://schemas.microsoft.com/office/drawing/2014/main" id="{27D9ABF2-791F-41D1-BEFE-39648C12777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LON">
            <a:extLst>
              <a:ext uri="{FF2B5EF4-FFF2-40B4-BE49-F238E27FC236}">
                <a16:creationId xmlns:a16="http://schemas.microsoft.com/office/drawing/2014/main" id="{E85E7169-A807-43D3-9D70-D0BABC5A2436}"/>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F5EFBB2E-A1F8-4B02-9EDA-C217775307DE}"/>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145FC24C-2D07-1245-BB5E-7A50D0AE115A}"/>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a:extLst>
              <a:ext uri="{FF2B5EF4-FFF2-40B4-BE49-F238E27FC236}">
                <a16:creationId xmlns:a16="http://schemas.microsoft.com/office/drawing/2014/main" id="{40D17E47-229C-5E4C-A647-00CFE969C39A}"/>
              </a:ext>
            </a:extLst>
          </p:cNvPr>
          <p:cNvSpPr>
            <a:spLocks noGrp="1"/>
          </p:cNvSpPr>
          <p:nvPr>
            <p:ph sz="quarter" idx="12" hasCustomPrompt="1"/>
          </p:nvPr>
        </p:nvSpPr>
        <p:spPr>
          <a:xfrm>
            <a:off x="513862" y="1428958"/>
            <a:ext cx="8115301" cy="4927394"/>
          </a:xfrm>
        </p:spPr>
        <p:txBody>
          <a:bodyPr numCol="2" spcCol="457200">
            <a:normAutofit/>
          </a:bodyPr>
          <a:lstStyle>
            <a:lvl1pPr marL="385763" indent="-385763">
              <a:spcBef>
                <a:spcPts val="1000"/>
              </a:spcBef>
              <a:buFont typeface="+mj-lt"/>
              <a:buAutoNum type="arabicPeriod"/>
              <a:defRPr sz="2800"/>
            </a:lvl1pPr>
          </a:lstStyle>
          <a:p>
            <a:pPr lvl="0"/>
            <a:r>
              <a:rPr lang="en-US" dirty="0"/>
              <a:t>Click to add text or image</a:t>
            </a:r>
          </a:p>
        </p:txBody>
      </p:sp>
      <p:sp>
        <p:nvSpPr>
          <p:cNvPr id="5" name="LON">
            <a:extLst>
              <a:ext uri="{FF2B5EF4-FFF2-40B4-BE49-F238E27FC236}">
                <a16:creationId xmlns:a16="http://schemas.microsoft.com/office/drawing/2014/main" id="{24D4F3B7-367D-C343-B199-03EF10B1E7D4}"/>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Slide Number Placeholder 5">
            <a:extLst>
              <a:ext uri="{FF2B5EF4-FFF2-40B4-BE49-F238E27FC236}">
                <a16:creationId xmlns:a16="http://schemas.microsoft.com/office/drawing/2014/main" id="{55540277-D031-40E9-9B78-22FA1367ADD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7" name="TextBox 6">
            <a:extLst>
              <a:ext uri="{FF2B5EF4-FFF2-40B4-BE49-F238E27FC236}">
                <a16:creationId xmlns:a16="http://schemas.microsoft.com/office/drawing/2014/main" id="{D4E906A9-C981-48BF-8F28-821EFFE5B41A}"/>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408534582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513862" y="460255"/>
            <a:ext cx="8115302"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513861" y="1452563"/>
            <a:ext cx="8115301"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grpSp>
        <p:nvGrpSpPr>
          <p:cNvPr id="13" name="Decorative">
            <a:extLst>
              <a:ext uri="{FF2B5EF4-FFF2-40B4-BE49-F238E27FC236}">
                <a16:creationId xmlns:a16="http://schemas.microsoft.com/office/drawing/2014/main" id="{CCA493B3-CA46-AE42-92E0-65E2C321C4EE}"/>
              </a:ext>
              <a:ext uri="{C183D7F6-B498-43B3-948B-1728B52AA6E4}">
                <adec:decorative xmlns:adec="http://schemas.microsoft.com/office/drawing/2017/decorative" val="1"/>
              </a:ext>
            </a:extLst>
          </p:cNvPr>
          <p:cNvGrpSpPr/>
          <p:nvPr userDrawn="1"/>
        </p:nvGrpSpPr>
        <p:grpSpPr>
          <a:xfrm>
            <a:off x="0" y="6446652"/>
            <a:ext cx="9144000" cy="457200"/>
            <a:chOff x="0" y="6437034"/>
            <a:chExt cx="12192000" cy="457200"/>
          </a:xfrm>
        </p:grpSpPr>
        <p:sp>
          <p:nvSpPr>
            <p:cNvPr id="9" name="Rectangle">
              <a:extLst>
                <a:ext uri="{FF2B5EF4-FFF2-40B4-BE49-F238E27FC236}">
                  <a16:creationId xmlns:a16="http://schemas.microsoft.com/office/drawing/2014/main" id="{1435C606-734A-6E44-8696-5C3FDC502060}"/>
                </a:ext>
              </a:extLst>
            </p:cNvPr>
            <p:cNvSpPr/>
            <p:nvPr userDrawn="1"/>
          </p:nvSpPr>
          <p:spPr>
            <a:xfrm>
              <a:off x="457200" y="6437034"/>
              <a:ext cx="112776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a:extLst>
                <a:ext uri="{FF2B5EF4-FFF2-40B4-BE49-F238E27FC236}">
                  <a16:creationId xmlns:a16="http://schemas.microsoft.com/office/drawing/2014/main" id="{3F0CDFAC-CEDE-EC48-B4AF-B38FC99BC062}"/>
                </a:ext>
              </a:extLst>
            </p:cNvPr>
            <p:cNvSpPr/>
            <p:nvPr userDrawn="1"/>
          </p:nvSpPr>
          <p:spPr>
            <a:xfrm>
              <a:off x="0" y="6437034"/>
              <a:ext cx="4572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a:extLst>
                <a:ext uri="{FF2B5EF4-FFF2-40B4-BE49-F238E27FC236}">
                  <a16:creationId xmlns:a16="http://schemas.microsoft.com/office/drawing/2014/main" id="{8653603B-C5BF-254D-A851-223464C33766}"/>
                </a:ext>
              </a:extLst>
            </p:cNvPr>
            <p:cNvSpPr/>
            <p:nvPr userDrawn="1"/>
          </p:nvSpPr>
          <p:spPr>
            <a:xfrm>
              <a:off x="11734800" y="6437034"/>
              <a:ext cx="4572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5" name="Logo" descr="Wiley logo">
            <a:extLst>
              <a:ext uri="{FF2B5EF4-FFF2-40B4-BE49-F238E27FC236}">
                <a16:creationId xmlns:a16="http://schemas.microsoft.com/office/drawing/2014/main" id="{7C7EE61F-0A99-B444-AF52-6D916C599FBA}"/>
              </a:ext>
            </a:extLst>
          </p:cNvPr>
          <p:cNvPicPr>
            <a:picLocks noChangeAspect="1"/>
          </p:cNvPicPr>
          <p:nvPr userDrawn="1"/>
        </p:nvPicPr>
        <p:blipFill>
          <a:blip r:embed="rId34"/>
          <a:stretch>
            <a:fillRect/>
          </a:stretch>
        </p:blipFill>
        <p:spPr>
          <a:xfrm>
            <a:off x="513861" y="6567368"/>
            <a:ext cx="914400" cy="192617"/>
          </a:xfrm>
          <a:prstGeom prst="rect">
            <a:avLst/>
          </a:prstGeom>
        </p:spPr>
      </p:pic>
      <p:sp>
        <p:nvSpPr>
          <p:cNvPr id="12" name="TextBox 11">
            <a:extLst>
              <a:ext uri="{FF2B5EF4-FFF2-40B4-BE49-F238E27FC236}">
                <a16:creationId xmlns:a16="http://schemas.microsoft.com/office/drawing/2014/main" id="{608B8392-502A-CF6E-FDF1-EBB663540CE7}"/>
              </a:ext>
            </a:extLst>
          </p:cNvPr>
          <p:cNvSpPr txBox="1"/>
          <p:nvPr userDrawn="1"/>
        </p:nvSpPr>
        <p:spPr>
          <a:xfrm>
            <a:off x="2286000" y="6477000"/>
            <a:ext cx="44958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Calibri" panose="020F0502020204030204" pitchFamily="34" charset="0"/>
              </a:rPr>
              <a:t>Copyright © John Wiley &amp; Sons, Inc.</a:t>
            </a:r>
            <a:endParaRPr lang="en-US" sz="1400" dirty="0">
              <a:solidFill>
                <a:schemeClr val="bg1"/>
              </a:solidFill>
            </a:endParaRPr>
          </a:p>
        </p:txBody>
      </p:sp>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86" r:id="rId3"/>
    <p:sldLayoutId id="2147483687" r:id="rId4"/>
    <p:sldLayoutId id="2147483713" r:id="rId5"/>
    <p:sldLayoutId id="2147483711" r:id="rId6"/>
    <p:sldLayoutId id="2147483699" r:id="rId7"/>
    <p:sldLayoutId id="2147483688" r:id="rId8"/>
    <p:sldLayoutId id="2147483700" r:id="rId9"/>
    <p:sldLayoutId id="2147483676" r:id="rId10"/>
    <p:sldLayoutId id="2147483701" r:id="rId11"/>
    <p:sldLayoutId id="2147483689" r:id="rId12"/>
    <p:sldLayoutId id="2147483702" r:id="rId13"/>
    <p:sldLayoutId id="2147483690" r:id="rId14"/>
    <p:sldLayoutId id="2147483703" r:id="rId15"/>
    <p:sldLayoutId id="2147483692" r:id="rId16"/>
    <p:sldLayoutId id="2147483704" r:id="rId17"/>
    <p:sldLayoutId id="2147483693" r:id="rId18"/>
    <p:sldLayoutId id="2147483705" r:id="rId19"/>
    <p:sldLayoutId id="2147483691" r:id="rId20"/>
    <p:sldLayoutId id="2147483706" r:id="rId21"/>
    <p:sldLayoutId id="2147483694" r:id="rId22"/>
    <p:sldLayoutId id="2147483707" r:id="rId23"/>
    <p:sldLayoutId id="2147483695" r:id="rId24"/>
    <p:sldLayoutId id="2147483708" r:id="rId25"/>
    <p:sldLayoutId id="2147483696" r:id="rId26"/>
    <p:sldLayoutId id="2147483709" r:id="rId27"/>
    <p:sldLayoutId id="2147483710" r:id="rId28"/>
    <p:sldLayoutId id="2147483698" r:id="rId29"/>
    <p:sldLayoutId id="2147483712" r:id="rId30"/>
    <p:sldLayoutId id="2147483714" r:id="rId31"/>
    <p:sldLayoutId id="2147483715" r:id="rId32"/>
  </p:sldLayoutIdLst>
  <p:hf sldNum="0" hdr="0" dt="0"/>
  <p:txStyles>
    <p:titleStyle>
      <a:lvl1pPr algn="l" defTabSz="685800" rtl="0" eaLnBrk="1" latinLnBrk="0" hangingPunct="1">
        <a:lnSpc>
          <a:spcPct val="90000"/>
        </a:lnSpc>
        <a:spcBef>
          <a:spcPct val="0"/>
        </a:spcBef>
        <a:buNone/>
        <a:defRPr sz="4000" b="0" i="0" kern="1200">
          <a:solidFill>
            <a:schemeClr val="accent2"/>
          </a:solidFill>
          <a:latin typeface="+mj-lt"/>
          <a:ea typeface="+mj-ea"/>
          <a:cs typeface="Calibri" panose="020F0502020204030204" pitchFamily="34" charset="0"/>
        </a:defRPr>
      </a:lvl1pPr>
    </p:titleStyle>
    <p:bodyStyle>
      <a:lvl1pPr marL="219456" indent="-219456" algn="l" defTabSz="685800" rtl="0" eaLnBrk="1" latinLnBrk="0" hangingPunct="1">
        <a:lnSpc>
          <a:spcPct val="90000"/>
        </a:lnSpc>
        <a:spcBef>
          <a:spcPts val="75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17220" indent="-219456" algn="l" defTabSz="685800" rtl="0" eaLnBrk="1" latinLnBrk="0" hangingPunct="1">
        <a:lnSpc>
          <a:spcPct val="900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2pPr>
      <a:lvl3pPr marL="908685" indent="-192024" algn="l" defTabSz="685800" rtl="0" eaLnBrk="1" latinLnBrk="0" hangingPunct="1">
        <a:lnSpc>
          <a:spcPct val="90000"/>
        </a:lnSpc>
        <a:spcBef>
          <a:spcPts val="375"/>
        </a:spcBef>
        <a:buClr>
          <a:schemeClr val="accent2"/>
        </a:buClr>
        <a:buFont typeface="Arial" panose="020B0604020202020204" pitchFamily="34" charset="0"/>
        <a:buChar char="•"/>
        <a:defRPr sz="2200" kern="1200">
          <a:solidFill>
            <a:schemeClr val="tx1"/>
          </a:solidFill>
          <a:latin typeface="+mn-lt"/>
          <a:ea typeface="+mn-ea"/>
          <a:cs typeface="+mn-cs"/>
        </a:defRPr>
      </a:lvl3pPr>
      <a:lvl4pPr marL="1131570" indent="-171450" algn="l" defTabSz="685800" rtl="0" eaLnBrk="1" latinLnBrk="0" hangingPunct="1">
        <a:lnSpc>
          <a:spcPct val="90000"/>
        </a:lnSpc>
        <a:spcBef>
          <a:spcPts val="375"/>
        </a:spcBef>
        <a:buClr>
          <a:schemeClr val="accent2"/>
        </a:buClr>
        <a:buFont typeface="Arial" panose="020B0604020202020204" pitchFamily="34" charset="0"/>
        <a:buChar char="•"/>
        <a:defRPr sz="1800" kern="1200">
          <a:solidFill>
            <a:schemeClr val="tx1"/>
          </a:solidFill>
          <a:latin typeface="+mn-lt"/>
          <a:ea typeface="+mn-ea"/>
          <a:cs typeface="+mn-cs"/>
        </a:defRPr>
      </a:lvl4pPr>
      <a:lvl5pPr marL="1345883" indent="-150876" algn="l" defTabSz="685800" rtl="0" eaLnBrk="1" latinLnBrk="0" hangingPunct="1">
        <a:lnSpc>
          <a:spcPct val="90000"/>
        </a:lnSpc>
        <a:spcBef>
          <a:spcPts val="375"/>
        </a:spcBef>
        <a:buClr>
          <a:schemeClr val="accent2"/>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18" Type="http://schemas.openxmlformats.org/officeDocument/2006/relationships/image" Target="../media/image18.png"/><Relationship Id="rId26" Type="http://schemas.openxmlformats.org/officeDocument/2006/relationships/image" Target="../media/image22.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7.xml"/><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30.xml"/><Relationship Id="rId6" Type="http://schemas.openxmlformats.org/officeDocument/2006/relationships/image" Target="../media/image12.png"/><Relationship Id="rId11" Type="http://schemas.openxmlformats.org/officeDocument/2006/relationships/customXml" Target="../ink/ink5.xml"/><Relationship Id="rId24" Type="http://schemas.openxmlformats.org/officeDocument/2006/relationships/image" Target="../media/image21.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4.png"/><Relationship Id="rId19" Type="http://schemas.openxmlformats.org/officeDocument/2006/relationships/customXml" Target="../ink/ink9.xml"/><Relationship Id="rId4" Type="http://schemas.openxmlformats.org/officeDocument/2006/relationships/image" Target="../media/image110.png"/><Relationship Id="rId9" Type="http://schemas.openxmlformats.org/officeDocument/2006/relationships/customXml" Target="../ink/ink4.xml"/><Relationship Id="rId14" Type="http://schemas.openxmlformats.org/officeDocument/2006/relationships/image" Target="../media/image16.png"/><Relationship Id="rId22"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32.xml"/><Relationship Id="rId4" Type="http://schemas.openxmlformats.org/officeDocument/2006/relationships/image" Target="../media/image5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9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5EEFAE5-F1E1-43AC-9776-CC1BA719C881}"/>
              </a:ext>
            </a:extLst>
          </p:cNvPr>
          <p:cNvSpPr>
            <a:spLocks noGrp="1"/>
          </p:cNvSpPr>
          <p:nvPr>
            <p:ph type="ctrTitle"/>
          </p:nvPr>
        </p:nvSpPr>
        <p:spPr>
          <a:xfrm>
            <a:off x="332509" y="338755"/>
            <a:ext cx="8470670" cy="1341596"/>
          </a:xfrm>
        </p:spPr>
        <p:txBody>
          <a:bodyPr>
            <a:noAutofit/>
          </a:bodyPr>
          <a:lstStyle/>
          <a:p>
            <a:pPr>
              <a:lnSpc>
                <a:spcPct val="100000"/>
              </a:lnSpc>
            </a:pPr>
            <a:r>
              <a:rPr lang="en-US" sz="5400" dirty="0">
                <a:latin typeface="Calibri" pitchFamily="34" charset="0"/>
              </a:rPr>
              <a:t>Financial Accounting</a:t>
            </a:r>
            <a:endParaRPr lang="en-IN" sz="5400" dirty="0"/>
          </a:p>
        </p:txBody>
      </p:sp>
      <p:sp>
        <p:nvSpPr>
          <p:cNvPr id="16" name="Subtitle 15">
            <a:extLst>
              <a:ext uri="{FF2B5EF4-FFF2-40B4-BE49-F238E27FC236}">
                <a16:creationId xmlns:a16="http://schemas.microsoft.com/office/drawing/2014/main" id="{35318545-96F9-4BD6-917E-204635EAB2DB}"/>
              </a:ext>
            </a:extLst>
          </p:cNvPr>
          <p:cNvSpPr>
            <a:spLocks noGrp="1"/>
          </p:cNvSpPr>
          <p:nvPr>
            <p:ph type="subTitle" idx="1"/>
          </p:nvPr>
        </p:nvSpPr>
        <p:spPr>
          <a:xfrm>
            <a:off x="340821" y="1680351"/>
            <a:ext cx="8470670" cy="579791"/>
          </a:xfrm>
        </p:spPr>
        <p:txBody>
          <a:bodyPr>
            <a:normAutofit/>
          </a:bodyPr>
          <a:lstStyle/>
          <a:p>
            <a:pPr>
              <a:lnSpc>
                <a:spcPct val="100000"/>
              </a:lnSpc>
            </a:pPr>
            <a:r>
              <a:rPr lang="en-US" sz="2800" dirty="0">
                <a:latin typeface="Calibri" panose="020F0502020204030204" pitchFamily="34" charset="0"/>
                <a:cs typeface="Calibri" panose="020F0502020204030204" pitchFamily="34" charset="0"/>
              </a:rPr>
              <a:t>IFRS 5</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Edition</a:t>
            </a:r>
          </a:p>
        </p:txBody>
      </p:sp>
      <p:sp>
        <p:nvSpPr>
          <p:cNvPr id="17" name="Content Placeholder 16">
            <a:extLst>
              <a:ext uri="{FF2B5EF4-FFF2-40B4-BE49-F238E27FC236}">
                <a16:creationId xmlns:a16="http://schemas.microsoft.com/office/drawing/2014/main" id="{6D6F9A41-82B0-4801-A978-EBFF13E9A989}"/>
              </a:ext>
            </a:extLst>
          </p:cNvPr>
          <p:cNvSpPr>
            <a:spLocks noGrp="1"/>
          </p:cNvSpPr>
          <p:nvPr>
            <p:ph sz="quarter" idx="24"/>
          </p:nvPr>
        </p:nvSpPr>
        <p:spPr>
          <a:xfrm>
            <a:off x="336550" y="2359282"/>
            <a:ext cx="8470900" cy="603504"/>
          </a:xfrm>
        </p:spPr>
        <p:txBody>
          <a:bodyPr/>
          <a:lstStyle/>
          <a:p>
            <a:pPr>
              <a:lnSpc>
                <a:spcPct val="100000"/>
              </a:lnSpc>
            </a:pPr>
            <a:r>
              <a:rPr lang="en-US" sz="3400" dirty="0"/>
              <a:t>Weygandt ● Kimmel</a:t>
            </a:r>
          </a:p>
        </p:txBody>
      </p:sp>
      <p:sp>
        <p:nvSpPr>
          <p:cNvPr id="18" name="Content Placeholder 17">
            <a:extLst>
              <a:ext uri="{FF2B5EF4-FFF2-40B4-BE49-F238E27FC236}">
                <a16:creationId xmlns:a16="http://schemas.microsoft.com/office/drawing/2014/main" id="{1B8636B7-78E2-4643-B342-446D928DC8B1}"/>
              </a:ext>
            </a:extLst>
          </p:cNvPr>
          <p:cNvSpPr>
            <a:spLocks noGrp="1"/>
          </p:cNvSpPr>
          <p:nvPr>
            <p:ph sz="quarter" idx="25"/>
          </p:nvPr>
        </p:nvSpPr>
        <p:spPr>
          <a:xfrm>
            <a:off x="336550" y="3538613"/>
            <a:ext cx="8470900" cy="668222"/>
          </a:xfrm>
        </p:spPr>
        <p:txBody>
          <a:bodyPr>
            <a:normAutofit/>
          </a:bodyPr>
          <a:lstStyle/>
          <a:p>
            <a:pPr>
              <a:lnSpc>
                <a:spcPct val="100000"/>
              </a:lnSpc>
            </a:pPr>
            <a:r>
              <a:rPr lang="en-US" sz="3200" b="1" spc="200" dirty="0">
                <a:solidFill>
                  <a:schemeClr val="accent2"/>
                </a:solidFill>
                <a:latin typeface="Calibri" panose="020F0502020204030204" pitchFamily="34" charset="0"/>
                <a:cs typeface="Calibri" panose="020F0502020204030204" pitchFamily="34" charset="0"/>
              </a:rPr>
              <a:t>Chapter 4</a:t>
            </a:r>
          </a:p>
        </p:txBody>
      </p:sp>
      <p:sp>
        <p:nvSpPr>
          <p:cNvPr id="19" name="Content Placeholder 18">
            <a:extLst>
              <a:ext uri="{FF2B5EF4-FFF2-40B4-BE49-F238E27FC236}">
                <a16:creationId xmlns:a16="http://schemas.microsoft.com/office/drawing/2014/main" id="{30A53EF8-8921-4E18-AD00-1CD137A56C16}"/>
              </a:ext>
            </a:extLst>
          </p:cNvPr>
          <p:cNvSpPr>
            <a:spLocks noGrp="1"/>
          </p:cNvSpPr>
          <p:nvPr>
            <p:ph sz="quarter" idx="26"/>
          </p:nvPr>
        </p:nvSpPr>
        <p:spPr>
          <a:xfrm>
            <a:off x="336550" y="4644249"/>
            <a:ext cx="8470900" cy="668222"/>
          </a:xfrm>
        </p:spPr>
        <p:txBody>
          <a:bodyPr/>
          <a:lstStyle/>
          <a:p>
            <a:r>
              <a:rPr lang="en-US" sz="4000" b="0" spc="0" dirty="0">
                <a:solidFill>
                  <a:schemeClr val="accent3"/>
                </a:solidFill>
              </a:rPr>
              <a:t>Completing the Accounting Cycle</a:t>
            </a:r>
          </a:p>
        </p:txBody>
      </p:sp>
      <p:sp>
        <p:nvSpPr>
          <p:cNvPr id="20" name="Content Placeholder 19">
            <a:extLst>
              <a:ext uri="{FF2B5EF4-FFF2-40B4-BE49-F238E27FC236}">
                <a16:creationId xmlns:a16="http://schemas.microsoft.com/office/drawing/2014/main" id="{24B2E272-E59A-4FB8-8035-4B6B789B647E}"/>
              </a:ext>
            </a:extLst>
          </p:cNvPr>
          <p:cNvSpPr>
            <a:spLocks noGrp="1"/>
          </p:cNvSpPr>
          <p:nvPr>
            <p:ph sz="quarter" idx="28"/>
          </p:nvPr>
        </p:nvSpPr>
        <p:spPr>
          <a:xfrm>
            <a:off x="897359" y="5883242"/>
            <a:ext cx="7349282" cy="277812"/>
          </a:xfrm>
        </p:spPr>
        <p:txBody>
          <a:bodyPr/>
          <a:lstStyle/>
          <a:p>
            <a:pPr algn="l"/>
            <a:r>
              <a:rPr lang="en-US" dirty="0">
                <a:solidFill>
                  <a:schemeClr val="bg1"/>
                </a:solidFill>
              </a:rPr>
              <a:t>This slide deck contains animations. Please disable animations if they cause issues with your device.</a:t>
            </a:r>
          </a:p>
        </p:txBody>
      </p:sp>
      <p:sp>
        <p:nvSpPr>
          <p:cNvPr id="8" name="TextBox 7">
            <a:extLst>
              <a:ext uri="{FF2B5EF4-FFF2-40B4-BE49-F238E27FC236}">
                <a16:creationId xmlns:a16="http://schemas.microsoft.com/office/drawing/2014/main" id="{065FB038-875E-A619-C8A6-856201F3C879}"/>
              </a:ext>
            </a:extLst>
          </p:cNvPr>
          <p:cNvSpPr txBox="1"/>
          <p:nvPr/>
        </p:nvSpPr>
        <p:spPr>
          <a:xfrm>
            <a:off x="2301498" y="6477000"/>
            <a:ext cx="44958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chemeClr val="accent6">
                    <a:lumMod val="75000"/>
                  </a:schemeClr>
                </a:solidFill>
                <a:effectLst/>
                <a:latin typeface="Calibri" panose="020F0502020204030204" pitchFamily="34" charset="0"/>
              </a:rPr>
              <a:t>Copyright © John Wiley &amp; Sons, Inc.</a:t>
            </a:r>
            <a:endParaRPr lang="en-US" sz="1400" dirty="0">
              <a:solidFill>
                <a:schemeClr val="accent6">
                  <a:lumMod val="75000"/>
                </a:schemeClr>
              </a:solidFill>
            </a:endParaRPr>
          </a:p>
        </p:txBody>
      </p:sp>
    </p:spTree>
    <p:extLst>
      <p:ext uri="{BB962C8B-B14F-4D97-AF65-F5344CB8AC3E}">
        <p14:creationId xmlns:p14="http://schemas.microsoft.com/office/powerpoint/2010/main" val="167802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6796-82BF-77A7-392E-F3916A026FE3}"/>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Closing Entries Illustrated</a:t>
            </a:r>
            <a:endParaRPr lang="en-IN" dirty="0"/>
          </a:p>
        </p:txBody>
      </p:sp>
      <p:pic>
        <p:nvPicPr>
          <p:cNvPr id="15" name="Picture Placeholder 14" descr="An illustration of general journal format presents four closing entries in general journal format. This illustration presents a label at the top with the label, General Journal, centered. The next line presents five column headings of the journal as Date, Account Titles and Explanation, Reference, Debit and Credit. Immediately under the Date column label, 2025 is presented. The first journal entry of the date is presented as October 31. The debit part of the first transaction is recorded by presenting the account name, Service Revenue, adjacent to the date in the next column, with reference number, 400, and its amount of 10,600 in the debit column. The second part of the transaction is illustrated by presenting the credit account name, Income Summary, slightly indented on the next line, with reference number, 350, and its 10,600 amount in the credit column. Just below the Income Summary account name and slightly indented appears the description of the journal entry as: To close revenue account. The date of the second transaction is presented as October 31. The debit part of the transaction is recorded by presenting the account name, Income Summary, adjacent to the date in the next column, with reference number, 350, and its amount of 7,740 in the debit column. The second part of the transaction is illustrated by presenting the credit account name, Supplies Expense, slightly indented on the next line, with reference number, 631, and its 1,500 amount in the credit column. The third part of the transaction is illustrated by presenting the credit account name, Depreciation Expense, slightly indented on the next line, with reference number, 711, and its 40 amount in the credit column. The fourth part of the transaction is illustrated by presenting the credit account name, Insurance Expense, slightly indented on the next line, with reference number, 722, and its 50 amount in the credit column. The fifth part of the transaction is illustrated by presenting the credit account name, Salaries and Wages Expense, slightly indented on the next line, with reference number, 726, and its 5,200 amount in the credit column. The sixth part of the transaction is illustrated by presenting the credit account name, Rent Expense, slightly indented on the next line, with reference number, 729, and its 900 amount in the credit column. The seventh part of the transaction is illustrated by presenting the credit account name, Interest Expense, slightly indented on the next line, with reference number, 905, and its 50 amount in the credit column. Just below the Interest Expense account name and slightly indented appears the description of the journal entry as: To close expense accounts. The date of the third transaction is presented as October 31. The debit part of the transaction is recorded by presenting the account name, Income Summary (Turkish Lira 10,600 minus Turkish Lira 7,740), adjacent to the date in the next column, with reference number, 350, and its amount of 2,860 in the debit column. The second part of the transaction is illustrated by presenting the credit account name, Retained Earnings, slightly indented on the next line, with reference number, 320, and its 2,860 amount in the credit column. Just below the Retained Earnings account name and slightly indented appears the description of the journal entry as: To close net income to retained earnings. The date of the fourth transaction is presented as October 31. The debit part of the transaction is recorded by presenting the account name, Retained Earnings, adjacent to the date in the next column, with reference number, 320, and its amount of 500 in the debit column. The second part of the transaction is illustrated by presenting the credit account name, Dividends, slightly indented on the next line, with reference number, 332, and its 500 amount in the credit column. Just below the Dividends account name and slightly indented appears the description of the journal entry as: To close dividends to retained earnings.">
            <a:extLst>
              <a:ext uri="{FF2B5EF4-FFF2-40B4-BE49-F238E27FC236}">
                <a16:creationId xmlns:a16="http://schemas.microsoft.com/office/drawing/2014/main" id="{47F2A25D-0462-BD0E-0A39-F5D1FA636BC3}"/>
              </a:ext>
            </a:extLst>
          </p:cNvPr>
          <p:cNvPicPr>
            <a:picLocks noGrp="1" noChangeAspect="1"/>
          </p:cNvPicPr>
          <p:nvPr>
            <p:ph type="pic" sz="quarter" idx="17"/>
          </p:nvPr>
        </p:nvPicPr>
        <p:blipFill rotWithShape="1">
          <a:blip r:embed="rId3"/>
          <a:stretch/>
        </p:blipFill>
        <p:spPr>
          <a:xfrm>
            <a:off x="2757274" y="1149448"/>
            <a:ext cx="5940136" cy="4814455"/>
          </a:xfrm>
          <a:prstGeom prst="rect">
            <a:avLst/>
          </a:prstGeom>
        </p:spPr>
      </p:pic>
      <p:sp>
        <p:nvSpPr>
          <p:cNvPr id="6" name="Content Placeholder 5">
            <a:extLst>
              <a:ext uri="{FF2B5EF4-FFF2-40B4-BE49-F238E27FC236}">
                <a16:creationId xmlns:a16="http://schemas.microsoft.com/office/drawing/2014/main" id="{F7A1C9DB-F432-EB37-D602-816D33ED4575}"/>
              </a:ext>
            </a:extLst>
          </p:cNvPr>
          <p:cNvSpPr>
            <a:spLocks noGrp="1"/>
          </p:cNvSpPr>
          <p:nvPr>
            <p:ph sz="quarter" idx="18"/>
          </p:nvPr>
        </p:nvSpPr>
        <p:spPr>
          <a:xfrm>
            <a:off x="383911" y="6010941"/>
            <a:ext cx="8037512" cy="387335"/>
          </a:xfrm>
        </p:spPr>
        <p:txBody>
          <a:bodyPr>
            <a:noAutofit/>
          </a:bodyPr>
          <a:lstStyle/>
          <a:p>
            <a:pPr marL="0" indent="0">
              <a:buNone/>
            </a:pPr>
            <a:r>
              <a:rPr lang="en-CA" sz="2000" b="1" dirty="0"/>
              <a:t>Illustration 4.10: </a:t>
            </a:r>
            <a:r>
              <a:rPr lang="en-CA" sz="2000" dirty="0"/>
              <a:t>Closing entries journalized </a:t>
            </a:r>
          </a:p>
        </p:txBody>
      </p:sp>
      <p:sp>
        <p:nvSpPr>
          <p:cNvPr id="18" name="Content Placeholder 5">
            <a:extLst>
              <a:ext uri="{FF2B5EF4-FFF2-40B4-BE49-F238E27FC236}">
                <a16:creationId xmlns:a16="http://schemas.microsoft.com/office/drawing/2014/main" id="{7784313A-DB5D-8C09-56F7-0F056B881F04}"/>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2469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7772-5D16-AB4B-88BD-D1B11A353517}"/>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Posting Closing Entries</a:t>
            </a:r>
            <a:endParaRPr lang="en-IN" dirty="0"/>
          </a:p>
        </p:txBody>
      </p:sp>
      <p:pic>
        <p:nvPicPr>
          <p:cNvPr id="15" name="Picture Placeholder 14" descr="An illustration depicts the posting of closing entries. There are six expense accounts listed vertically, each containing the respective Debit Balances at the end of the period, along with the posting of the Closing Entries. These are: Supplies Expense: account number 631; 1,500 debit balance; and a 1,500 closing entry posted on the credit side. Depreciation Expense: account 711; 40 debit balance; and a 40 closing entry posted on the credit side. Insurance Expense: account 722: 50 debit balance; and a 50 closing entry posted on the credit side. Salaries and Wages Expense: account 726: 4,000 and 1,200 debit side; and a 5,200 closing entry posted on the credit side. Rent Expense: account 729; 900 debit balance; and a 900 closing entry posted on the credit side. Interest Expense: account 905; 50 debit balance; and a 50 closing entry posted on the credit side. The Closing Entries for all the expense accounts are numbered as transaction 2 with a note that reads: Close expenses to income summary.  An arrow is drawn from each of the closing entry postings in the expense accounts to the Income Summary t-account and posted as a single 7,740 amount on the debit side. The Service Revenue account shows 3 postings adding to the original 10,600 balance on the credit side. The closing entry is posted as a debit to service revenue in the amount of 10,600, and the entry is labeled as item 1 with a note below that reads: Close revenues to income summary.  An arrow leads from this closing amount to a credit posted in the income summary account in the same amount. The credit total is displayed as 2,860 and transaction 3 is posted as a debit to close the account. A note for transaction 3 reads: Close Income Summary to Retained Earnings. An arrow from the Closing Entry number 3 points from the Debit side of the income summary account in the amount of 2,860 towards the Credit side of the Retained earnings account number 320, in the amount of 2,860. The Dividends (number 332) shows a 500 debit balance. Its closing entry is a credit of 500, with an arrow leading to a posted debit in the retained earnings account of the same amount. The resulting balance in retained earnings is now 12,360. A note below for transaction 4 reads: Close Dividends to Retained Earnings. ">
            <a:extLst>
              <a:ext uri="{FF2B5EF4-FFF2-40B4-BE49-F238E27FC236}">
                <a16:creationId xmlns:a16="http://schemas.microsoft.com/office/drawing/2014/main" id="{7FB84650-578A-AAE3-2FA3-B2996FA8203C}"/>
              </a:ext>
            </a:extLst>
          </p:cNvPr>
          <p:cNvPicPr>
            <a:picLocks noGrp="1" noChangeAspect="1"/>
          </p:cNvPicPr>
          <p:nvPr>
            <p:ph type="pic" sz="quarter" idx="17"/>
          </p:nvPr>
        </p:nvPicPr>
        <p:blipFill rotWithShape="1">
          <a:blip r:embed="rId2"/>
          <a:stretch/>
        </p:blipFill>
        <p:spPr>
          <a:xfrm>
            <a:off x="4198462" y="1279344"/>
            <a:ext cx="5487533" cy="4488001"/>
          </a:xfrm>
          <a:prstGeom prst="rect">
            <a:avLst/>
          </a:prstGeom>
        </p:spPr>
      </p:pic>
      <p:sp>
        <p:nvSpPr>
          <p:cNvPr id="6" name="Content Placeholder 5">
            <a:extLst>
              <a:ext uri="{FF2B5EF4-FFF2-40B4-BE49-F238E27FC236}">
                <a16:creationId xmlns:a16="http://schemas.microsoft.com/office/drawing/2014/main" id="{4447860C-8AD1-1ABC-01EA-25ACEEAF66FE}"/>
              </a:ext>
            </a:extLst>
          </p:cNvPr>
          <p:cNvSpPr>
            <a:spLocks noGrp="1"/>
          </p:cNvSpPr>
          <p:nvPr>
            <p:ph sz="quarter" idx="18"/>
          </p:nvPr>
        </p:nvSpPr>
        <p:spPr>
          <a:xfrm>
            <a:off x="592138" y="5931800"/>
            <a:ext cx="8037512" cy="407481"/>
          </a:xfrm>
        </p:spPr>
        <p:txBody>
          <a:bodyPr>
            <a:normAutofit/>
          </a:bodyPr>
          <a:lstStyle/>
          <a:p>
            <a:pPr marL="0" indent="0">
              <a:buNone/>
            </a:pPr>
            <a:r>
              <a:rPr lang="en-CA" sz="2000" b="1" dirty="0"/>
              <a:t>Illustration 4.11: </a:t>
            </a:r>
            <a:r>
              <a:rPr lang="en-CA" sz="2000" dirty="0"/>
              <a:t>Posting of closing entries</a:t>
            </a:r>
          </a:p>
        </p:txBody>
      </p:sp>
      <p:sp>
        <p:nvSpPr>
          <p:cNvPr id="12" name="Content Placeholder 5">
            <a:extLst>
              <a:ext uri="{FF2B5EF4-FFF2-40B4-BE49-F238E27FC236}">
                <a16:creationId xmlns:a16="http://schemas.microsoft.com/office/drawing/2014/main" id="{D558E2E7-1DF9-01BB-4910-1DF90B07C49E}"/>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pic>
        <p:nvPicPr>
          <p:cNvPr id="3" name="Picture Placeholder 14" descr="An illustration of general journal format presents four closing entries in general journal format. This illustration presents a label at the top with the label, General Journal, centered. The next line presents five column headings of the journal as Date, Account Titles and Explanation, Reference, Debit and Credit. Immediately under the Date column label, 2025 is presented. The first journal entry of the date is presented as October 31. The debit part of the first transaction is recorded by presenting the account name, Service Revenue, adjacent to the date in the next column, with reference number, 400, and its amount of 10,600 in the debit column. The second part of the transaction is illustrated by presenting the credit account name, Income Summary, slightly indented on the next line, with reference number, 350, and its 10,600 amount in the credit column. Just below the Income Summary account name and slightly indented appears the description of the journal entry as: To close revenue account. The date of the second transaction is presented as October 31. The debit part of the transaction is recorded by presenting the account name, Income Summary, adjacent to the date in the next column, with reference number, 350, and its amount of 7,740 in the debit column. The second part of the transaction is illustrated by presenting the credit account name, Supplies Expense, slightly indented on the next line, with reference number, 631, and its 1,500 amount in the credit column. The third part of the transaction is illustrated by presenting the credit account name, Depreciation Expense, slightly indented on the next line, with reference number, 711, and its 40 amount in the credit column. The fourth part of the transaction is illustrated by presenting the credit account name, Insurance Expense, slightly indented on the next line, with reference number, 722, and its 50 amount in the credit column. The fifth part of the transaction is illustrated by presenting the credit account name, Salaries and Wages Expense, slightly indented on the next line, with reference number, 726, and its 5,200 amount in the credit column. The sixth part of the transaction is illustrated by presenting the credit account name, Rent Expense, slightly indented on the next line, with reference number, 729, and its 900 amount in the credit column. The seventh part of the transaction is illustrated by presenting the credit account name, Interest Expense, slightly indented on the next line, with reference number, 905, and its 50 amount in the credit column. Just below the Interest Expense account name and slightly indented appears the description of the journal entry as: To close expense accounts. The date of the third transaction is presented as October 31. The debit part of the transaction is recorded by presenting the account name, Income Summary (Turkish Lira 10,600 minus Turkish Lira 7,740), adjacent to the date in the next column, with reference number, 350, and its amount of 2,860 in the debit column. The second part of the transaction is illustrated by presenting the credit account name, Retained Earnings, slightly indented on the next line, with reference number, 320, and its 2,860 amount in the credit column. Just below the Retained Earnings account name and slightly indented appears the description of the journal entry as: To close net income to retained earnings. The date of the fourth transaction is presented as October 31. The debit part of the transaction is recorded by presenting the account name, Retained Earnings, adjacent to the date in the next column, with reference number, 320, and its amount of 500 in the debit column. The second part of the transaction is illustrated by presenting the credit account name, Dividends, slightly indented on the next line, with reference number, 332, and its 500 amount in the credit column. Just below the Dividends account name and slightly indented appears the description of the journal entry as: To close dividends to retained earnings.">
            <a:extLst>
              <a:ext uri="{FF2B5EF4-FFF2-40B4-BE49-F238E27FC236}">
                <a16:creationId xmlns:a16="http://schemas.microsoft.com/office/drawing/2014/main" id="{26E1E3F9-67EA-4E45-C9BB-E38581A552CD}"/>
              </a:ext>
            </a:extLst>
          </p:cNvPr>
          <p:cNvPicPr>
            <a:picLocks noChangeAspect="1"/>
          </p:cNvPicPr>
          <p:nvPr/>
        </p:nvPicPr>
        <p:blipFill rotWithShape="1">
          <a:blip r:embed="rId3"/>
          <a:stretch/>
        </p:blipFill>
        <p:spPr>
          <a:xfrm>
            <a:off x="-1790663" y="1213456"/>
            <a:ext cx="5940136" cy="4814455"/>
          </a:xfrm>
          <a:prstGeom prst="rect">
            <a:avLst/>
          </a:prstGeom>
        </p:spPr>
      </p:pic>
    </p:spTree>
    <p:extLst>
      <p:ext uri="{BB962C8B-B14F-4D97-AF65-F5344CB8AC3E}">
        <p14:creationId xmlns:p14="http://schemas.microsoft.com/office/powerpoint/2010/main" val="337883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F43C-D65D-3703-E684-F2164F6606CB}"/>
              </a:ext>
            </a:extLst>
          </p:cNvPr>
          <p:cNvSpPr>
            <a:spLocks noGrp="1"/>
          </p:cNvSpPr>
          <p:nvPr>
            <p:ph type="title"/>
          </p:nvPr>
        </p:nvSpPr>
        <p:spPr/>
        <p:txBody>
          <a:bodyPr>
            <a:normAutofit fontScale="90000"/>
          </a:bodyPr>
          <a:lstStyle/>
          <a:p>
            <a:r>
              <a:rPr lang="en-CA" sz="4000" b="1" dirty="0"/>
              <a:t>Illustration 4.12</a:t>
            </a:r>
            <a:br>
              <a:rPr lang="en-CA" sz="4000" dirty="0"/>
            </a:br>
            <a:endParaRPr lang="en-IN" dirty="0"/>
          </a:p>
        </p:txBody>
      </p:sp>
      <p:pic>
        <p:nvPicPr>
          <p:cNvPr id="15" name="Picture Placeholder 14" descr="An Illustration presents Adjusted Trial Balance of Yazici Advertising. The illustration presents a three-line heading consisting of the name of the company, Yazici Advertising A. S; the name of the contents, Post-Closing Trial Balance; and the date, October 31, 2025. There are three columns, with the first presenting the account names, and the other two labeled Debit and Credit, respectively. Selected accounts are listed in the first column and include: Cash, Accounts Receivable, Supplies, Prepaid Insurance, Equipment, Accumulated Depreciation-Equipment, Notes Payable, Accounts Payable, Unearned Service Revenue, Salaries and Wages Payable, Interest Payable, Share Capital—Ordinary, and Retained Earnings. The respective debit amounts listed in the debit column with the total as Turkish lira 21,950 and the respective credit amounts listed in the credit column with its total of Turkish lira 21,950.">
            <a:extLst>
              <a:ext uri="{FF2B5EF4-FFF2-40B4-BE49-F238E27FC236}">
                <a16:creationId xmlns:a16="http://schemas.microsoft.com/office/drawing/2014/main" id="{49FF5F70-67FF-E928-CAB7-93102AE6C201}"/>
              </a:ext>
            </a:extLst>
          </p:cNvPr>
          <p:cNvPicPr>
            <a:picLocks noGrp="1" noChangeAspect="1"/>
          </p:cNvPicPr>
          <p:nvPr>
            <p:ph type="pic" sz="quarter" idx="17"/>
          </p:nvPr>
        </p:nvPicPr>
        <p:blipFill rotWithShape="1">
          <a:blip r:embed="rId3"/>
          <a:stretch/>
        </p:blipFill>
        <p:spPr>
          <a:xfrm>
            <a:off x="4051138" y="1593270"/>
            <a:ext cx="6648450" cy="4076700"/>
          </a:xfrm>
          <a:prstGeom prst="rect">
            <a:avLst/>
          </a:prstGeom>
        </p:spPr>
      </p:pic>
      <p:sp>
        <p:nvSpPr>
          <p:cNvPr id="6" name="Content Placeholder 5">
            <a:extLst>
              <a:ext uri="{FF2B5EF4-FFF2-40B4-BE49-F238E27FC236}">
                <a16:creationId xmlns:a16="http://schemas.microsoft.com/office/drawing/2014/main" id="{0149A094-9AB2-B794-BCAD-12E5D27C2CEA}"/>
              </a:ext>
            </a:extLst>
          </p:cNvPr>
          <p:cNvSpPr>
            <a:spLocks noGrp="1"/>
          </p:cNvSpPr>
          <p:nvPr>
            <p:ph sz="quarter" idx="18"/>
          </p:nvPr>
        </p:nvSpPr>
        <p:spPr>
          <a:xfrm>
            <a:off x="592138" y="5970364"/>
            <a:ext cx="8037512" cy="374358"/>
          </a:xfrm>
        </p:spPr>
        <p:txBody>
          <a:bodyPr>
            <a:normAutofit lnSpcReduction="10000"/>
          </a:bodyPr>
          <a:lstStyle/>
          <a:p>
            <a:pPr marL="0" indent="0">
              <a:buNone/>
            </a:pPr>
            <a:r>
              <a:rPr lang="en-CA" sz="2000" b="1" dirty="0"/>
              <a:t>Illustration 4.12: </a:t>
            </a:r>
            <a:r>
              <a:rPr lang="en-CA" sz="2000" dirty="0"/>
              <a:t>Post-closing trial balance</a:t>
            </a:r>
          </a:p>
        </p:txBody>
      </p:sp>
      <p:sp>
        <p:nvSpPr>
          <p:cNvPr id="12" name="Content Placeholder 5">
            <a:extLst>
              <a:ext uri="{FF2B5EF4-FFF2-40B4-BE49-F238E27FC236}">
                <a16:creationId xmlns:a16="http://schemas.microsoft.com/office/drawing/2014/main" id="{7AC16CD3-5B8F-95E0-0E20-3B070B8C5FE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pic>
        <p:nvPicPr>
          <p:cNvPr id="3" name="Picture Placeholder 11" descr="An Adjusted Trial Balance presents a three-line heading consisting of the name of the company, Yazici Advertising A.S.; the name of the statement, Adjusted Trial Balance; and the date, October 31, 2025. There are three columns, with the first presenting the account names, and the other two labeled Debit and Credit, respectively. Selected accounts are listed in the first column and include: Cash, Accounts Receivable, Supplies, Prepaid Insurance, Equipment, Accumulated Depreciation-Equipment, Notes Payable, Accounts Payable, Interest Payable, Unearned Service Revenue, Salaries and Wages Payable, Share Capital-Ordinary, Retained Earnings, Dividends, Service Revenue, Salaries and Wages Expense, Supplies Expense, Rent Expense, Insurance Expense, Interest Expense, and Depreciation Expense. The respective debit amounts are listed in the debit column with a total of Turkish Lira 30,190 and the respective credit amounts are listed in the credit column with a total of Turkish Lira 30,190. The debit and credit values of the accounts names: Accounts Receivable, Supplies, Prepaid Insurance, Accumulated Depreciation-Equipment, Interest Payable, Unearned Service Revenue, Salaries and Wages Payable, Service Revenue, Salaries and Wages Expense, Supplies Expense, Insurance Expense, Interest Expense, and Depreciation Expense, and the total of the debit and credit columns are highlighted.">
            <a:extLst>
              <a:ext uri="{FF2B5EF4-FFF2-40B4-BE49-F238E27FC236}">
                <a16:creationId xmlns:a16="http://schemas.microsoft.com/office/drawing/2014/main" id="{B2E38CA3-FAA0-9FD1-6267-BC4C14144C42}"/>
              </a:ext>
            </a:extLst>
          </p:cNvPr>
          <p:cNvPicPr>
            <a:picLocks noChangeAspect="1"/>
          </p:cNvPicPr>
          <p:nvPr/>
        </p:nvPicPr>
        <p:blipFill>
          <a:blip r:embed="rId4"/>
          <a:stretch>
            <a:fillRect/>
          </a:stretch>
        </p:blipFill>
        <p:spPr>
          <a:xfrm>
            <a:off x="-1389179" y="1433456"/>
            <a:ext cx="5052329" cy="4236514"/>
          </a:xfrm>
          <a:prstGeom prst="rect">
            <a:avLst/>
          </a:prstGeom>
        </p:spPr>
      </p:pic>
    </p:spTree>
    <p:extLst>
      <p:ext uri="{BB962C8B-B14F-4D97-AF65-F5344CB8AC3E}">
        <p14:creationId xmlns:p14="http://schemas.microsoft.com/office/powerpoint/2010/main" val="420948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6418-2FD8-E043-F7BF-23E38547065C}"/>
              </a:ext>
            </a:extLst>
          </p:cNvPr>
          <p:cNvSpPr>
            <a:spLocks noGrp="1"/>
          </p:cNvSpPr>
          <p:nvPr>
            <p:ph type="title"/>
          </p:nvPr>
        </p:nvSpPr>
        <p:spPr>
          <a:xfrm>
            <a:off x="514353" y="460255"/>
            <a:ext cx="8115301" cy="653321"/>
          </a:xfrm>
        </p:spPr>
        <p:txBody>
          <a:bodyPr/>
          <a:lstStyle/>
          <a:p>
            <a:r>
              <a:rPr lang="en-IN" dirty="0"/>
              <a:t>Illustration 4.13 (Partial)</a:t>
            </a:r>
          </a:p>
        </p:txBody>
      </p:sp>
      <p:pic>
        <p:nvPicPr>
          <p:cNvPr id="15" name="Picture Placeholder 14" descr="An illustration presents general ledgers for permanent accounts only. Seven general ledgers are presented. General ledger 1: Illustration of the general journal format is presented. This illustration presents a label at the top with the label, Cash, centered. The next line presents six column headings of the journal as Date, Explanation, Reference, Debit, Credit, and Balance. Immediately under the Date column label, 2025 is presented. The first transaction dated, October 1, with reference number J 1, is recorded in an amount of 10,000 in the debit column and 10,000 in the balance column. The second transaction dated, October 2, with reference number J 1, is recorded in an amount of 1,200 in the debit column and 11,200 in the balance column. The third transaction dated, October 3, with reference number J 1, is recorded in an amount of 900 in the credit column and 10,300 in the balance column. The fourth transaction dated, October 4, with reference number J 1, is recorded in an amount of 600 in the credit column and 9,700 in the balance column. The fifth transaction dated, October 20, with reference number J 1, is recorded in an amount of 500 in the credit column and 9,200 in the balance column. The sixth transaction dated, October 26, with reference number J 1, is recorded in an amount of 4,000 in the credit column and 5,200 in the balance column. The seventh transaction dated, October 31, with reference number J 1, is recorded in an amount of 10,000 in the debit column and 15,200 (highlighted) in the balance column. ‘The journal page number '101' appears in the upper right corner.’ General ledger 2: Illustration of the general journal format is presented. This illustration presents a label at the top with the label, Accounts Receivable, centered. The next line presents six column headings of the journal as Date, Explanation, Reference, Debit, Credit, and Balance. Immediately under the Date column label, 2025 is presented. One transaction for adjusting entry dated, October 31, with reference number J 2, is recorded in an amount of 200 in the debit column and 200 (highlighted) in the balance column. ‘The journal page number '112' appears in the upper right corner.’ General ledger 3: Illustration of the general journal format is presented. This illustration presents a label at the top with the label, Supplies, centered. The next line presents six column headings of the journal as Date, Explanation, Reference, Debit, Credit, and Balance. Immediately under the Date column label, 2025 is presented. The first transaction dated, October 5, with reference number J 1, is recorded in an amount of 2,500 in the debit column and 2,500 in the balance column. The second transaction for adjusting entry dated, October 31, with reference number J 2, is recorded in an amount of 1,500 in the credit column and 1,000 in the balance column (highlighted). ‘The journal page number '126' appears in the upper right corner.’ General ledger 4: Illustration of the general journal format is presented. This illustration presents a label at the top with the label, Accounts Payable, centered. The next line presents six column headings of the journal as Date, Explanation, Reference, Debit, Credit, and Balance. Immediately under the Date column label, 2025 is presented. One transaction dated, October 5, with reference number J 1, is recorded in an amount of 2,500 in the credit column and 2,500 (highlighted) in the balance column. ‘The journal page number '201' appears in the upper right corner.’ General ledger 5: Illustration of the general journal format is presented. This illustration presents a label at the top with the label, Unearned Service Revenue, centered. The next line presents six column headings of the journal as Date, Explanation, Reference, Debit, Credit, and Balance. Immediately under the Date column label, 2025 is presented. The first transaction dated, October 2, with reference number J 1, is recorded in an amount of 1,200 in the credit column and 1,200 in the balance column. The second transaction for adjusting entry dated, October 31, with reference number J 2, is recorded in an amount of 400 in the debit column and 800 in the balance column (highlighted). ‘The journal page number '209' appears in the upper right corner.’ General ledger 6: Illustration of the general journal format is presented. This illustration presents a label at the top with the label, Salaries and Wages Payable, centered. The next line presents six column headings of the journal as Date, Explanation, Reference, Debit, Credit, and Balance. Immediately under the Date column label, 2025 is presented. One transaction for adjusting entry dated, October 31, with reference number J 2, is recorded in an amount of 1,200 in the credit column and 1,200 (highlighted) in the balance column. ‘The journal page number '212' appears in the upper right corner.’ General ledger 7: Illustration of the general journal format is presented. This illustration presents a label at the top with the label, Interest Payable, centered. The next line presents six column headings of the journal as Date, Explanation, Reference, Debit, Credit, and Balance. Immediately under the Date column label, 2025 is presented. One transaction for adjusting entry dated, October 31, with reference number J 2, is recorded in an amount of 50 in the credit column and 50 (highlighted) in the balance column. ‘The journal page number '230' appears in the upper right corner.’">
            <a:extLst>
              <a:ext uri="{FF2B5EF4-FFF2-40B4-BE49-F238E27FC236}">
                <a16:creationId xmlns:a16="http://schemas.microsoft.com/office/drawing/2014/main" id="{986CB19E-4A59-3E0D-6C6B-4E623F2601D1}"/>
              </a:ext>
            </a:extLst>
          </p:cNvPr>
          <p:cNvPicPr>
            <a:picLocks noGrp="1" noChangeAspect="1"/>
          </p:cNvPicPr>
          <p:nvPr>
            <p:ph type="pic" sz="quarter" idx="17"/>
          </p:nvPr>
        </p:nvPicPr>
        <p:blipFill rotWithShape="1">
          <a:blip r:embed="rId2"/>
          <a:stretch/>
        </p:blipFill>
        <p:spPr>
          <a:xfrm>
            <a:off x="503091" y="1202781"/>
            <a:ext cx="8137819" cy="4752429"/>
          </a:xfrm>
          <a:prstGeom prst="rect">
            <a:avLst/>
          </a:prstGeom>
        </p:spPr>
      </p:pic>
      <p:sp>
        <p:nvSpPr>
          <p:cNvPr id="6" name="Content Placeholder 5">
            <a:extLst>
              <a:ext uri="{FF2B5EF4-FFF2-40B4-BE49-F238E27FC236}">
                <a16:creationId xmlns:a16="http://schemas.microsoft.com/office/drawing/2014/main" id="{7464FAE8-C6F8-BF89-7AD7-0C1F3C9DECC3}"/>
              </a:ext>
            </a:extLst>
          </p:cNvPr>
          <p:cNvSpPr>
            <a:spLocks noGrp="1"/>
          </p:cNvSpPr>
          <p:nvPr>
            <p:ph sz="quarter" idx="18"/>
          </p:nvPr>
        </p:nvSpPr>
        <p:spPr>
          <a:xfrm>
            <a:off x="555926" y="5996763"/>
            <a:ext cx="8037512" cy="395542"/>
          </a:xfrm>
        </p:spPr>
        <p:txBody>
          <a:bodyPr>
            <a:normAutofit lnSpcReduction="10000"/>
          </a:bodyPr>
          <a:lstStyle/>
          <a:p>
            <a:pPr marL="0" indent="0">
              <a:buNone/>
            </a:pPr>
            <a:r>
              <a:rPr lang="en-CA" sz="2000" b="1" dirty="0"/>
              <a:t>Illustration 4.13 (Partial): </a:t>
            </a:r>
            <a:r>
              <a:rPr lang="en-CA" sz="2000" dirty="0"/>
              <a:t>General ledger, permanent accounts</a:t>
            </a:r>
          </a:p>
        </p:txBody>
      </p:sp>
      <p:sp>
        <p:nvSpPr>
          <p:cNvPr id="12" name="Content Placeholder 5">
            <a:extLst>
              <a:ext uri="{FF2B5EF4-FFF2-40B4-BE49-F238E27FC236}">
                <a16:creationId xmlns:a16="http://schemas.microsoft.com/office/drawing/2014/main" id="{B9D65C98-2CA3-5DAE-B0AF-44B1B3B0EDE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751814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E09E-16B6-75E3-BEBB-25B149CB3D94}"/>
              </a:ext>
            </a:extLst>
          </p:cNvPr>
          <p:cNvSpPr>
            <a:spLocks noGrp="1"/>
          </p:cNvSpPr>
          <p:nvPr>
            <p:ph type="title"/>
          </p:nvPr>
        </p:nvSpPr>
        <p:spPr/>
        <p:txBody>
          <a:bodyPr/>
          <a:lstStyle/>
          <a:p>
            <a:r>
              <a:rPr lang="en-IN" dirty="0"/>
              <a:t>Illustration 4.14 (Partial)</a:t>
            </a:r>
          </a:p>
        </p:txBody>
      </p:sp>
      <p:pic>
        <p:nvPicPr>
          <p:cNvPr id="15" name="Picture Placeholder 14" descr="An illustration presents the general ledgers for temporary accounts only. Four general ledgers are presented. General ledger 1: Illustration of the general journal format is presented. This illustration presents a label at the top with the label, Dividends, centered. The next line presents six column headings of the journal as Date, Explanation, Reference, Debit, Credit, and Balance. Immediately under the Date column label, 2025 is presented. The first transaction dated, October 20, with reference number J 1, is recorded in an amount of 500 in the debit column and 500 in the balance column. The second transaction for closing entry dated, October 31, with reference number J 3, is recorded in an amount of 500 in the credit column and 0 in the balance column (this row is highlighted). ‘The journal page number '332' appears in the upper right corner. 'General ledger 2: Illustration of the general journal format is presented. This illustration presents a label at the top with the label, Income Summary, centered. The next line presents six column headings of the journal as Date, Explanation, Reference, Debit, Credit, and Balance. Immediately under the Date column label, 2025 is presented. The first transaction for closing entry dated, October 31, with reference number J 3, is recorded in an amount of 10,600 in the credit column and 10,600 in the balance column. The second transaction for closing entry dated, October 31, with reference number J 3, is recorded in an amount of 7,740 in the debit column and 2,860 in the balance column (this row is highlighted). The third transaction for closing entry dated, October 31, with reference number J 3, is recorded in an amount of 2,860 in the debit column and 0 in the balance column (this row is highlighted). ‘The journal page number '350' appears in the upper right corner. 'General ledger 3: Illustration of the general journal format is presented. This illustration presents a label at the top with the label, Insurance Expense, centered. The next line presents six column headings of the journal as Date, Explanation, Reference, Debit, Credit, and Balance. Immediately under the Date column label, 2025 is presented. The first transaction for adjusting entry dated, October 31, with reference number J 2, is recorded in an amount of 50 in the debit column and 50 in the balance column. The second transaction for closing entry dated, October 31, with reference number J 3, is recorded in an amount of 50 in the credit column and 0 in the balance column (this row is highlighted). ‘The journal page number '722' appears in the upper right corner. 'General ledger 4: Illustration of the general journal format is presented. This illustration presents a label at the top with the label, Salaries and Wages Expense, centered. The next line presents six column headings of the journal as Date, Explanation, Reference, Debit, Credit, and Balance. Immediately under the Date column label, 2025 is presented. The first transaction dated, October 26, with reference number J 1, is recorded in an amount of 4,000 in the debit column and 4,000 in the balance column. The second transaction for adjusting entry dated, October 31, with reference number J 2, is recorded in an amount of 1,200 in the debit column and 5,200 in the balance column. The third transaction for closing entry dated, October 31, with reference number J 3, is recorded in an amount of 5,200 in the credit column and 0 in the balance column (this row is highlighted). ‘The journal page number '726' appears in the upper right corner.’">
            <a:extLst>
              <a:ext uri="{FF2B5EF4-FFF2-40B4-BE49-F238E27FC236}">
                <a16:creationId xmlns:a16="http://schemas.microsoft.com/office/drawing/2014/main" id="{FF4E7139-83CB-50FC-13E4-C28ECD2B6443}"/>
              </a:ext>
            </a:extLst>
          </p:cNvPr>
          <p:cNvPicPr>
            <a:picLocks noGrp="1" noChangeAspect="1"/>
          </p:cNvPicPr>
          <p:nvPr>
            <p:ph type="pic" sz="quarter" idx="17"/>
          </p:nvPr>
        </p:nvPicPr>
        <p:blipFill rotWithShape="1">
          <a:blip r:embed="rId2"/>
          <a:stretch/>
        </p:blipFill>
        <p:spPr>
          <a:xfrm>
            <a:off x="524563" y="2144994"/>
            <a:ext cx="8094875" cy="2941639"/>
          </a:xfrm>
          <a:prstGeom prst="rect">
            <a:avLst/>
          </a:prstGeom>
        </p:spPr>
      </p:pic>
      <p:sp>
        <p:nvSpPr>
          <p:cNvPr id="6" name="Content Placeholder 5">
            <a:extLst>
              <a:ext uri="{FF2B5EF4-FFF2-40B4-BE49-F238E27FC236}">
                <a16:creationId xmlns:a16="http://schemas.microsoft.com/office/drawing/2014/main" id="{BD5D8F23-DD32-D816-C348-0A74E47D776A}"/>
              </a:ext>
            </a:extLst>
          </p:cNvPr>
          <p:cNvSpPr>
            <a:spLocks noGrp="1"/>
          </p:cNvSpPr>
          <p:nvPr>
            <p:ph sz="quarter" idx="18"/>
          </p:nvPr>
        </p:nvSpPr>
        <p:spPr>
          <a:xfrm>
            <a:off x="542978" y="5887686"/>
            <a:ext cx="8037512" cy="439277"/>
          </a:xfrm>
        </p:spPr>
        <p:txBody>
          <a:bodyPr>
            <a:normAutofit/>
          </a:bodyPr>
          <a:lstStyle/>
          <a:p>
            <a:pPr marL="0" indent="0">
              <a:buNone/>
            </a:pPr>
            <a:r>
              <a:rPr lang="en-CA" sz="2000" b="1" dirty="0"/>
              <a:t>Illustration 4.14 (Partial): </a:t>
            </a:r>
            <a:r>
              <a:rPr lang="en-CA" sz="2000" dirty="0"/>
              <a:t>General ledger, temporary accounts</a:t>
            </a:r>
          </a:p>
        </p:txBody>
      </p:sp>
      <p:sp>
        <p:nvSpPr>
          <p:cNvPr id="12" name="Content Placeholder 5">
            <a:extLst>
              <a:ext uri="{FF2B5EF4-FFF2-40B4-BE49-F238E27FC236}">
                <a16:creationId xmlns:a16="http://schemas.microsoft.com/office/drawing/2014/main" id="{E24424D7-E6E7-25D4-95D4-81AC3BC5402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49810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b="1" dirty="0">
                <a:ea typeface="Source Sans Pro" charset="0"/>
              </a:rPr>
              <a:t>DO IT! 2: Closing Entries </a:t>
            </a:r>
            <a:endParaRPr lang="en-IN" dirty="0"/>
          </a:p>
        </p:txBody>
      </p:sp>
      <p:sp>
        <p:nvSpPr>
          <p:cNvPr id="4" name="Content Placeholder 3">
            <a:extLst>
              <a:ext uri="{FF2B5EF4-FFF2-40B4-BE49-F238E27FC236}">
                <a16:creationId xmlns:a16="http://schemas.microsoft.com/office/drawing/2014/main" id="{D9BCC001-7E49-DC9B-7227-BDFBDDF6E290}"/>
              </a:ext>
            </a:extLst>
          </p:cNvPr>
          <p:cNvSpPr>
            <a:spLocks noGrp="1"/>
          </p:cNvSpPr>
          <p:nvPr>
            <p:ph sz="quarter" idx="11"/>
          </p:nvPr>
        </p:nvSpPr>
        <p:spPr>
          <a:xfrm>
            <a:off x="514350" y="1662516"/>
            <a:ext cx="8301037" cy="4482697"/>
          </a:xfrm>
        </p:spPr>
        <p:txBody>
          <a:bodyPr>
            <a:noAutofit/>
          </a:bodyPr>
          <a:lstStyle/>
          <a:p>
            <a:pPr marL="0" indent="0">
              <a:lnSpc>
                <a:spcPct val="100000"/>
              </a:lnSpc>
              <a:spcBef>
                <a:spcPts val="1200"/>
              </a:spcBef>
              <a:buNone/>
            </a:pPr>
            <a:r>
              <a:rPr lang="en-US" sz="2400" dirty="0"/>
              <a:t>Hancock Company has the following balances in selected accounts of its adjusted trial balance.</a:t>
            </a:r>
          </a:p>
          <a:p>
            <a:pPr marL="0" indent="0">
              <a:lnSpc>
                <a:spcPct val="100000"/>
              </a:lnSpc>
              <a:spcBef>
                <a:spcPts val="1200"/>
              </a:spcBef>
              <a:buNone/>
              <a:tabLst>
                <a:tab pos="3716338" algn="r"/>
                <a:tab pos="4059238" algn="l"/>
                <a:tab pos="8229600" algn="r"/>
              </a:tabLst>
            </a:pPr>
            <a:r>
              <a:rPr lang="en-US" sz="2400" dirty="0"/>
              <a:t>Accounts Payable 	€27,000 	Dividends	€15,000</a:t>
            </a:r>
          </a:p>
          <a:p>
            <a:pPr marL="0" indent="0">
              <a:lnSpc>
                <a:spcPct val="100000"/>
              </a:lnSpc>
              <a:spcBef>
                <a:spcPts val="300"/>
              </a:spcBef>
              <a:buNone/>
              <a:tabLst>
                <a:tab pos="3716338" algn="r"/>
                <a:tab pos="4059238" algn="l"/>
                <a:tab pos="8229600" algn="r"/>
              </a:tabLst>
            </a:pPr>
            <a:r>
              <a:rPr lang="en-US" sz="2400" dirty="0"/>
              <a:t>Service Revenue 	98,000 	Share Capital—Ordinary	42,000</a:t>
            </a:r>
          </a:p>
          <a:p>
            <a:pPr marL="0" indent="0">
              <a:lnSpc>
                <a:spcPct val="100000"/>
              </a:lnSpc>
              <a:spcBef>
                <a:spcPts val="300"/>
              </a:spcBef>
              <a:buNone/>
              <a:tabLst>
                <a:tab pos="3716338" algn="r"/>
                <a:tab pos="4059238" algn="l"/>
                <a:tab pos="8229600" algn="r"/>
              </a:tabLst>
            </a:pPr>
            <a:r>
              <a:rPr lang="en-US" sz="2400" dirty="0"/>
              <a:t>Rent Expense 	22,000 	Accounts Receivable 	38,000</a:t>
            </a:r>
          </a:p>
          <a:p>
            <a:pPr marL="0" indent="0">
              <a:lnSpc>
                <a:spcPct val="100000"/>
              </a:lnSpc>
              <a:spcBef>
                <a:spcPts val="300"/>
              </a:spcBef>
              <a:buNone/>
              <a:tabLst>
                <a:tab pos="3716338" algn="r"/>
                <a:tab pos="4059238" algn="l"/>
                <a:tab pos="8229600" algn="r"/>
              </a:tabLst>
            </a:pPr>
            <a:r>
              <a:rPr lang="en-US" sz="2400" dirty="0"/>
              <a:t>Salaries and Wages 		Supplies Expense 	7,000</a:t>
            </a:r>
          </a:p>
          <a:p>
            <a:pPr indent="0">
              <a:lnSpc>
                <a:spcPct val="100000"/>
              </a:lnSpc>
              <a:spcBef>
                <a:spcPts val="0"/>
              </a:spcBef>
              <a:buNone/>
              <a:tabLst>
                <a:tab pos="3716338" algn="r"/>
                <a:tab pos="4059238" algn="l"/>
                <a:tab pos="8229600" algn="r"/>
              </a:tabLst>
            </a:pPr>
            <a:r>
              <a:rPr lang="en-US" sz="2400" dirty="0"/>
              <a:t>Expense 	51,000 	</a:t>
            </a:r>
          </a:p>
          <a:p>
            <a:pPr marL="0" indent="0">
              <a:lnSpc>
                <a:spcPct val="100000"/>
              </a:lnSpc>
              <a:spcBef>
                <a:spcPts val="1200"/>
              </a:spcBef>
              <a:buNone/>
            </a:pPr>
            <a:r>
              <a:rPr lang="en-US" sz="2400" b="1" dirty="0"/>
              <a:t>Prepare the closing entries at December 31.</a:t>
            </a:r>
          </a:p>
        </p:txBody>
      </p:sp>
      <p:sp>
        <p:nvSpPr>
          <p:cNvPr id="7" name="Content Placeholder 5">
            <a:extLst>
              <a:ext uri="{FF2B5EF4-FFF2-40B4-BE49-F238E27FC236}">
                <a16:creationId xmlns:a16="http://schemas.microsoft.com/office/drawing/2014/main" id="{D19AEA9F-4238-8D2F-7B81-EB2A70FA918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688675E3-26A9-73B3-45DB-70769AC3D97A}"/>
                  </a:ext>
                </a:extLst>
              </p14:cNvPr>
              <p14:cNvContentPartPr/>
              <p14:nvPr/>
            </p14:nvContentPartPr>
            <p14:xfrm>
              <a:off x="564887" y="3030859"/>
              <a:ext cx="3779280" cy="346680"/>
            </p14:xfrm>
          </p:contentPart>
        </mc:Choice>
        <mc:Fallback xmlns="">
          <p:pic>
            <p:nvPicPr>
              <p:cNvPr id="2" name="墨迹 1">
                <a:extLst>
                  <a:ext uri="{FF2B5EF4-FFF2-40B4-BE49-F238E27FC236}">
                    <a16:creationId xmlns:a16="http://schemas.microsoft.com/office/drawing/2014/main" id="{688675E3-26A9-73B3-45DB-70769AC3D97A}"/>
                  </a:ext>
                </a:extLst>
              </p:cNvPr>
              <p:cNvPicPr/>
              <p:nvPr/>
            </p:nvPicPr>
            <p:blipFill>
              <a:blip r:embed="rId4"/>
              <a:stretch>
                <a:fillRect/>
              </a:stretch>
            </p:blipFill>
            <p:spPr>
              <a:xfrm>
                <a:off x="558767" y="3024739"/>
                <a:ext cx="37915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2254DFBF-76EB-4EEB-36A9-A5703FDCBD8B}"/>
                  </a:ext>
                </a:extLst>
              </p14:cNvPr>
              <p14:cNvContentPartPr/>
              <p14:nvPr/>
            </p14:nvContentPartPr>
            <p14:xfrm>
              <a:off x="1269047" y="3561139"/>
              <a:ext cx="975600" cy="36360"/>
            </p14:xfrm>
          </p:contentPart>
        </mc:Choice>
        <mc:Fallback xmlns="">
          <p:pic>
            <p:nvPicPr>
              <p:cNvPr id="3" name="墨迹 2">
                <a:extLst>
                  <a:ext uri="{FF2B5EF4-FFF2-40B4-BE49-F238E27FC236}">
                    <a16:creationId xmlns:a16="http://schemas.microsoft.com/office/drawing/2014/main" id="{2254DFBF-76EB-4EEB-36A9-A5703FDCBD8B}"/>
                  </a:ext>
                </a:extLst>
              </p:cNvPr>
              <p:cNvPicPr/>
              <p:nvPr/>
            </p:nvPicPr>
            <p:blipFill>
              <a:blip r:embed="rId6"/>
              <a:stretch>
                <a:fillRect/>
              </a:stretch>
            </p:blipFill>
            <p:spPr>
              <a:xfrm>
                <a:off x="1215047" y="3453499"/>
                <a:ext cx="10832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BC2676B7-6C63-D3AD-B358-CBE1A8838FCF}"/>
                  </a:ext>
                </a:extLst>
              </p14:cNvPr>
              <p14:cNvContentPartPr/>
              <p14:nvPr/>
            </p14:nvContentPartPr>
            <p14:xfrm>
              <a:off x="5829167" y="4012219"/>
              <a:ext cx="994320" cy="55080"/>
            </p14:xfrm>
          </p:contentPart>
        </mc:Choice>
        <mc:Fallback xmlns="">
          <p:pic>
            <p:nvPicPr>
              <p:cNvPr id="5" name="墨迹 4">
                <a:extLst>
                  <a:ext uri="{FF2B5EF4-FFF2-40B4-BE49-F238E27FC236}">
                    <a16:creationId xmlns:a16="http://schemas.microsoft.com/office/drawing/2014/main" id="{BC2676B7-6C63-D3AD-B358-CBE1A8838FCF}"/>
                  </a:ext>
                </a:extLst>
              </p:cNvPr>
              <p:cNvPicPr/>
              <p:nvPr/>
            </p:nvPicPr>
            <p:blipFill>
              <a:blip r:embed="rId8"/>
              <a:stretch>
                <a:fillRect/>
              </a:stretch>
            </p:blipFill>
            <p:spPr>
              <a:xfrm>
                <a:off x="5775527" y="3904579"/>
                <a:ext cx="11019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墨迹 5">
                <a:extLst>
                  <a:ext uri="{FF2B5EF4-FFF2-40B4-BE49-F238E27FC236}">
                    <a16:creationId xmlns:a16="http://schemas.microsoft.com/office/drawing/2014/main" id="{BFC50CF4-002C-D19C-5962-6AC3F75766B1}"/>
                  </a:ext>
                </a:extLst>
              </p14:cNvPr>
              <p14:cNvContentPartPr/>
              <p14:nvPr/>
            </p14:nvContentPartPr>
            <p14:xfrm>
              <a:off x="835967" y="4343059"/>
              <a:ext cx="1046520" cy="13320"/>
            </p14:xfrm>
          </p:contentPart>
        </mc:Choice>
        <mc:Fallback xmlns="">
          <p:pic>
            <p:nvPicPr>
              <p:cNvPr id="6" name="墨迹 5">
                <a:extLst>
                  <a:ext uri="{FF2B5EF4-FFF2-40B4-BE49-F238E27FC236}">
                    <a16:creationId xmlns:a16="http://schemas.microsoft.com/office/drawing/2014/main" id="{BFC50CF4-002C-D19C-5962-6AC3F75766B1}"/>
                  </a:ext>
                </a:extLst>
              </p:cNvPr>
              <p:cNvPicPr/>
              <p:nvPr/>
            </p:nvPicPr>
            <p:blipFill>
              <a:blip r:embed="rId10"/>
              <a:stretch>
                <a:fillRect/>
              </a:stretch>
            </p:blipFill>
            <p:spPr>
              <a:xfrm>
                <a:off x="781967" y="4235059"/>
                <a:ext cx="1154160" cy="22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8" name="墨迹 7">
                <a:extLst>
                  <a:ext uri="{FF2B5EF4-FFF2-40B4-BE49-F238E27FC236}">
                    <a16:creationId xmlns:a16="http://schemas.microsoft.com/office/drawing/2014/main" id="{03D0EC4F-BA03-FAAB-0132-52EAB05D86FB}"/>
                  </a:ext>
                </a:extLst>
              </p14:cNvPr>
              <p14:cNvContentPartPr/>
              <p14:nvPr/>
            </p14:nvContentPartPr>
            <p14:xfrm>
              <a:off x="516647" y="2598499"/>
              <a:ext cx="313920" cy="393840"/>
            </p14:xfrm>
          </p:contentPart>
        </mc:Choice>
        <mc:Fallback xmlns="">
          <p:pic>
            <p:nvPicPr>
              <p:cNvPr id="8" name="墨迹 7">
                <a:extLst>
                  <a:ext uri="{FF2B5EF4-FFF2-40B4-BE49-F238E27FC236}">
                    <a16:creationId xmlns:a16="http://schemas.microsoft.com/office/drawing/2014/main" id="{03D0EC4F-BA03-FAAB-0132-52EAB05D86FB}"/>
                  </a:ext>
                </a:extLst>
              </p:cNvPr>
              <p:cNvPicPr/>
              <p:nvPr/>
            </p:nvPicPr>
            <p:blipFill>
              <a:blip r:embed="rId12"/>
              <a:stretch>
                <a:fillRect/>
              </a:stretch>
            </p:blipFill>
            <p:spPr>
              <a:xfrm>
                <a:off x="507647" y="2589859"/>
                <a:ext cx="331560" cy="411480"/>
              </a:xfrm>
              <a:prstGeom prst="rect">
                <a:avLst/>
              </a:prstGeom>
            </p:spPr>
          </p:pic>
        </mc:Fallback>
      </mc:AlternateContent>
      <p:grpSp>
        <p:nvGrpSpPr>
          <p:cNvPr id="16" name="组合 15">
            <a:extLst>
              <a:ext uri="{FF2B5EF4-FFF2-40B4-BE49-F238E27FC236}">
                <a16:creationId xmlns:a16="http://schemas.microsoft.com/office/drawing/2014/main" id="{2265ADBC-401D-1CF6-5DC5-DFA696B4176B}"/>
              </a:ext>
            </a:extLst>
          </p:cNvPr>
          <p:cNvGrpSpPr/>
          <p:nvPr/>
        </p:nvGrpSpPr>
        <p:grpSpPr>
          <a:xfrm>
            <a:off x="8609087" y="2518219"/>
            <a:ext cx="252000" cy="1169640"/>
            <a:chOff x="8609087" y="2518219"/>
            <a:chExt cx="252000" cy="1169640"/>
          </a:xfrm>
        </p:grpSpPr>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3" name="墨迹 12">
                  <a:extLst>
                    <a:ext uri="{FF2B5EF4-FFF2-40B4-BE49-F238E27FC236}">
                      <a16:creationId xmlns:a16="http://schemas.microsoft.com/office/drawing/2014/main" id="{02287183-BC8F-945A-3B64-39E83D28167A}"/>
                    </a:ext>
                  </a:extLst>
                </p14:cNvPr>
                <p14:cNvContentPartPr/>
                <p14:nvPr/>
              </p14:nvContentPartPr>
              <p14:xfrm>
                <a:off x="8656967" y="2518219"/>
                <a:ext cx="204120" cy="429480"/>
              </p14:xfrm>
            </p:contentPart>
          </mc:Choice>
          <mc:Fallback xmlns="">
            <p:pic>
              <p:nvPicPr>
                <p:cNvPr id="13" name="墨迹 12">
                  <a:extLst>
                    <a:ext uri="{FF2B5EF4-FFF2-40B4-BE49-F238E27FC236}">
                      <a16:creationId xmlns:a16="http://schemas.microsoft.com/office/drawing/2014/main" id="{02287183-BC8F-945A-3B64-39E83D28167A}"/>
                    </a:ext>
                  </a:extLst>
                </p:cNvPr>
                <p:cNvPicPr/>
                <p:nvPr/>
              </p:nvPicPr>
              <p:blipFill>
                <a:blip r:embed="rId14"/>
                <a:stretch>
                  <a:fillRect/>
                </a:stretch>
              </p:blipFill>
              <p:spPr>
                <a:xfrm>
                  <a:off x="8648327" y="2509219"/>
                  <a:ext cx="221760" cy="447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4" name="墨迹 13">
                  <a:extLst>
                    <a:ext uri="{FF2B5EF4-FFF2-40B4-BE49-F238E27FC236}">
                      <a16:creationId xmlns:a16="http://schemas.microsoft.com/office/drawing/2014/main" id="{6FB5E321-C66B-E6BE-073F-7F83E78DB58E}"/>
                    </a:ext>
                  </a:extLst>
                </p14:cNvPr>
                <p14:cNvContentPartPr/>
                <p14:nvPr/>
              </p14:nvContentPartPr>
              <p14:xfrm>
                <a:off x="8609087" y="3085939"/>
                <a:ext cx="180720" cy="246240"/>
              </p14:xfrm>
            </p:contentPart>
          </mc:Choice>
          <mc:Fallback xmlns="">
            <p:pic>
              <p:nvPicPr>
                <p:cNvPr id="14" name="墨迹 13">
                  <a:extLst>
                    <a:ext uri="{FF2B5EF4-FFF2-40B4-BE49-F238E27FC236}">
                      <a16:creationId xmlns:a16="http://schemas.microsoft.com/office/drawing/2014/main" id="{6FB5E321-C66B-E6BE-073F-7F83E78DB58E}"/>
                    </a:ext>
                  </a:extLst>
                </p:cNvPr>
                <p:cNvPicPr/>
                <p:nvPr/>
              </p:nvPicPr>
              <p:blipFill>
                <a:blip r:embed="rId16"/>
                <a:stretch>
                  <a:fillRect/>
                </a:stretch>
              </p:blipFill>
              <p:spPr>
                <a:xfrm>
                  <a:off x="8600087" y="3077299"/>
                  <a:ext cx="198360" cy="263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5" name="墨迹 14">
                  <a:extLst>
                    <a:ext uri="{FF2B5EF4-FFF2-40B4-BE49-F238E27FC236}">
                      <a16:creationId xmlns:a16="http://schemas.microsoft.com/office/drawing/2014/main" id="{7B7BEB7F-9451-4578-9522-58B08E46C28E}"/>
                    </a:ext>
                  </a:extLst>
                </p14:cNvPr>
                <p14:cNvContentPartPr/>
                <p14:nvPr/>
              </p14:nvContentPartPr>
              <p14:xfrm>
                <a:off x="8609447" y="3446659"/>
                <a:ext cx="209160" cy="241200"/>
              </p14:xfrm>
            </p:contentPart>
          </mc:Choice>
          <mc:Fallback xmlns="">
            <p:pic>
              <p:nvPicPr>
                <p:cNvPr id="15" name="墨迹 14">
                  <a:extLst>
                    <a:ext uri="{FF2B5EF4-FFF2-40B4-BE49-F238E27FC236}">
                      <a16:creationId xmlns:a16="http://schemas.microsoft.com/office/drawing/2014/main" id="{7B7BEB7F-9451-4578-9522-58B08E46C28E}"/>
                    </a:ext>
                  </a:extLst>
                </p:cNvPr>
                <p:cNvPicPr/>
                <p:nvPr/>
              </p:nvPicPr>
              <p:blipFill>
                <a:blip r:embed="rId18"/>
                <a:stretch>
                  <a:fillRect/>
                </a:stretch>
              </p:blipFill>
              <p:spPr>
                <a:xfrm>
                  <a:off x="8600447" y="3438019"/>
                  <a:ext cx="226800" cy="258840"/>
                </a:xfrm>
                <a:prstGeom prst="rect">
                  <a:avLst/>
                </a:prstGeom>
              </p:spPr>
            </p:pic>
          </mc:Fallback>
        </mc:AlternateContent>
      </p:grpSp>
      <p:grpSp>
        <p:nvGrpSpPr>
          <p:cNvPr id="19" name="组合 18">
            <a:extLst>
              <a:ext uri="{FF2B5EF4-FFF2-40B4-BE49-F238E27FC236}">
                <a16:creationId xmlns:a16="http://schemas.microsoft.com/office/drawing/2014/main" id="{035B3BF3-D0B0-3E4D-B638-B56D132C1273}"/>
              </a:ext>
            </a:extLst>
          </p:cNvPr>
          <p:cNvGrpSpPr/>
          <p:nvPr/>
        </p:nvGrpSpPr>
        <p:grpSpPr>
          <a:xfrm>
            <a:off x="4060487" y="2520379"/>
            <a:ext cx="1017000" cy="1227240"/>
            <a:chOff x="4060487" y="2520379"/>
            <a:chExt cx="1017000" cy="1227240"/>
          </a:xfrm>
        </p:grpSpPr>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9" name="墨迹 8">
                  <a:extLst>
                    <a:ext uri="{FF2B5EF4-FFF2-40B4-BE49-F238E27FC236}">
                      <a16:creationId xmlns:a16="http://schemas.microsoft.com/office/drawing/2014/main" id="{0E6A63DB-2809-0B29-0262-265BCCF3E07B}"/>
                    </a:ext>
                  </a:extLst>
                </p14:cNvPr>
                <p14:cNvContentPartPr/>
                <p14:nvPr/>
              </p14:nvContentPartPr>
              <p14:xfrm>
                <a:off x="4060487" y="2567899"/>
                <a:ext cx="428040" cy="362160"/>
              </p14:xfrm>
            </p:contentPart>
          </mc:Choice>
          <mc:Fallback xmlns="">
            <p:pic>
              <p:nvPicPr>
                <p:cNvPr id="9" name="墨迹 8">
                  <a:extLst>
                    <a:ext uri="{FF2B5EF4-FFF2-40B4-BE49-F238E27FC236}">
                      <a16:creationId xmlns:a16="http://schemas.microsoft.com/office/drawing/2014/main" id="{0E6A63DB-2809-0B29-0262-265BCCF3E07B}"/>
                    </a:ext>
                  </a:extLst>
                </p:cNvPr>
                <p:cNvPicPr/>
                <p:nvPr/>
              </p:nvPicPr>
              <p:blipFill>
                <a:blip r:embed="rId20"/>
                <a:stretch>
                  <a:fillRect/>
                </a:stretch>
              </p:blipFill>
              <p:spPr>
                <a:xfrm>
                  <a:off x="4051847" y="2559259"/>
                  <a:ext cx="445680" cy="379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0" name="墨迹 9">
                  <a:extLst>
                    <a:ext uri="{FF2B5EF4-FFF2-40B4-BE49-F238E27FC236}">
                      <a16:creationId xmlns:a16="http://schemas.microsoft.com/office/drawing/2014/main" id="{67104213-30FE-AA8B-07BF-E0DA0A613C98}"/>
                    </a:ext>
                  </a:extLst>
                </p14:cNvPr>
                <p14:cNvContentPartPr/>
                <p14:nvPr/>
              </p14:nvContentPartPr>
              <p14:xfrm>
                <a:off x="4515887" y="2520379"/>
                <a:ext cx="561600" cy="433800"/>
              </p14:xfrm>
            </p:contentPart>
          </mc:Choice>
          <mc:Fallback xmlns="">
            <p:pic>
              <p:nvPicPr>
                <p:cNvPr id="10" name="墨迹 9">
                  <a:extLst>
                    <a:ext uri="{FF2B5EF4-FFF2-40B4-BE49-F238E27FC236}">
                      <a16:creationId xmlns:a16="http://schemas.microsoft.com/office/drawing/2014/main" id="{67104213-30FE-AA8B-07BF-E0DA0A613C98}"/>
                    </a:ext>
                  </a:extLst>
                </p:cNvPr>
                <p:cNvPicPr/>
                <p:nvPr/>
              </p:nvPicPr>
              <p:blipFill>
                <a:blip r:embed="rId22"/>
                <a:stretch>
                  <a:fillRect/>
                </a:stretch>
              </p:blipFill>
              <p:spPr>
                <a:xfrm>
                  <a:off x="4507247" y="2511739"/>
                  <a:ext cx="579240" cy="45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7" name="墨迹 16">
                  <a:extLst>
                    <a:ext uri="{FF2B5EF4-FFF2-40B4-BE49-F238E27FC236}">
                      <a16:creationId xmlns:a16="http://schemas.microsoft.com/office/drawing/2014/main" id="{13275EEC-6906-6DF5-B2FA-7E0C6E7BDEB6}"/>
                    </a:ext>
                  </a:extLst>
                </p14:cNvPr>
                <p14:cNvContentPartPr/>
                <p14:nvPr/>
              </p14:nvContentPartPr>
              <p14:xfrm>
                <a:off x="4474487" y="3031579"/>
                <a:ext cx="398520" cy="331560"/>
              </p14:xfrm>
            </p:contentPart>
          </mc:Choice>
          <mc:Fallback xmlns="">
            <p:pic>
              <p:nvPicPr>
                <p:cNvPr id="17" name="墨迹 16">
                  <a:extLst>
                    <a:ext uri="{FF2B5EF4-FFF2-40B4-BE49-F238E27FC236}">
                      <a16:creationId xmlns:a16="http://schemas.microsoft.com/office/drawing/2014/main" id="{13275EEC-6906-6DF5-B2FA-7E0C6E7BDEB6}"/>
                    </a:ext>
                  </a:extLst>
                </p:cNvPr>
                <p:cNvPicPr/>
                <p:nvPr/>
              </p:nvPicPr>
              <p:blipFill>
                <a:blip r:embed="rId24"/>
                <a:stretch>
                  <a:fillRect/>
                </a:stretch>
              </p:blipFill>
              <p:spPr>
                <a:xfrm>
                  <a:off x="4465487" y="3022939"/>
                  <a:ext cx="416160" cy="34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8" name="墨迹 17">
                  <a:extLst>
                    <a:ext uri="{FF2B5EF4-FFF2-40B4-BE49-F238E27FC236}">
                      <a16:creationId xmlns:a16="http://schemas.microsoft.com/office/drawing/2014/main" id="{85A2DE90-A2C2-85F1-3D18-094F43D54F3A}"/>
                    </a:ext>
                  </a:extLst>
                </p14:cNvPr>
                <p14:cNvContentPartPr/>
                <p14:nvPr/>
              </p14:nvContentPartPr>
              <p14:xfrm>
                <a:off x="4637207" y="3465019"/>
                <a:ext cx="367920" cy="282600"/>
              </p14:xfrm>
            </p:contentPart>
          </mc:Choice>
          <mc:Fallback xmlns="">
            <p:pic>
              <p:nvPicPr>
                <p:cNvPr id="18" name="墨迹 17">
                  <a:extLst>
                    <a:ext uri="{FF2B5EF4-FFF2-40B4-BE49-F238E27FC236}">
                      <a16:creationId xmlns:a16="http://schemas.microsoft.com/office/drawing/2014/main" id="{85A2DE90-A2C2-85F1-3D18-094F43D54F3A}"/>
                    </a:ext>
                  </a:extLst>
                </p:cNvPr>
                <p:cNvPicPr/>
                <p:nvPr/>
              </p:nvPicPr>
              <p:blipFill>
                <a:blip r:embed="rId26"/>
                <a:stretch>
                  <a:fillRect/>
                </a:stretch>
              </p:blipFill>
              <p:spPr>
                <a:xfrm>
                  <a:off x="4628567" y="3456019"/>
                  <a:ext cx="385560" cy="300240"/>
                </a:xfrm>
                <a:prstGeom prst="rect">
                  <a:avLst/>
                </a:prstGeom>
              </p:spPr>
            </p:pic>
          </mc:Fallback>
        </mc:AlternateContent>
      </p:grpSp>
    </p:spTree>
    <p:extLst>
      <p:ext uri="{BB962C8B-B14F-4D97-AF65-F5344CB8AC3E}">
        <p14:creationId xmlns:p14="http://schemas.microsoft.com/office/powerpoint/2010/main" val="33500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3861" y="460255"/>
            <a:ext cx="8449069" cy="849312"/>
          </a:xfrm>
        </p:spPr>
        <p:txBody>
          <a:bodyPr>
            <a:normAutofit fontScale="90000"/>
          </a:bodyPr>
          <a:lstStyle/>
          <a:p>
            <a:r>
              <a:rPr lang="en-US" sz="4400" b="1" dirty="0">
                <a:ea typeface="Source Sans Pro" charset="0"/>
              </a:rPr>
              <a:t>DO IT! 2: Closing Entries - Solution </a:t>
            </a:r>
            <a:r>
              <a:rPr lang="en-US" sz="2700" dirty="0">
                <a:ea typeface="Source Sans Pro" charset="0"/>
              </a:rPr>
              <a:t>(1 of 2)</a:t>
            </a:r>
            <a:endParaRPr lang="en-IN" dirty="0"/>
          </a:p>
        </p:txBody>
      </p:sp>
      <p:sp>
        <p:nvSpPr>
          <p:cNvPr id="11" name="Content Placeholder 10">
            <a:extLst>
              <a:ext uri="{FF2B5EF4-FFF2-40B4-BE49-F238E27FC236}">
                <a16:creationId xmlns:a16="http://schemas.microsoft.com/office/drawing/2014/main" id="{952C51F5-47ED-C253-60C3-6818CC9D069E}"/>
              </a:ext>
            </a:extLst>
          </p:cNvPr>
          <p:cNvSpPr>
            <a:spLocks noGrp="1"/>
          </p:cNvSpPr>
          <p:nvPr>
            <p:ph sz="quarter" idx="10"/>
          </p:nvPr>
        </p:nvSpPr>
        <p:spPr>
          <a:xfrm>
            <a:off x="514350" y="1679575"/>
            <a:ext cx="8115300" cy="1749425"/>
          </a:xfrm>
        </p:spPr>
        <p:txBody>
          <a:bodyPr>
            <a:normAutofit/>
          </a:bodyPr>
          <a:lstStyle/>
          <a:p>
            <a:pPr marL="0" indent="0">
              <a:lnSpc>
                <a:spcPct val="100000"/>
              </a:lnSpc>
              <a:buNone/>
            </a:pPr>
            <a:r>
              <a:rPr lang="en-US" sz="2400" b="1" dirty="0"/>
              <a:t>Prepare the closing entries at December 31.</a:t>
            </a:r>
          </a:p>
          <a:p>
            <a:pPr marL="914400" indent="-457200">
              <a:lnSpc>
                <a:spcPct val="100000"/>
              </a:lnSpc>
              <a:spcBef>
                <a:spcPts val="1800"/>
              </a:spcBef>
              <a:buNone/>
              <a:tabLst>
                <a:tab pos="6518275" algn="r"/>
                <a:tab pos="8001000" algn="r"/>
              </a:tabLst>
            </a:pPr>
            <a:r>
              <a:rPr lang="en-US" sz="2400" dirty="0"/>
              <a:t>Service Revenue 	98,000</a:t>
            </a:r>
          </a:p>
          <a:p>
            <a:pPr marL="914400" indent="-457200">
              <a:lnSpc>
                <a:spcPct val="100000"/>
              </a:lnSpc>
              <a:spcBef>
                <a:spcPts val="600"/>
              </a:spcBef>
              <a:buNone/>
              <a:tabLst>
                <a:tab pos="6518275" algn="r"/>
                <a:tab pos="8001000" algn="r"/>
              </a:tabLst>
            </a:pPr>
            <a:r>
              <a:rPr lang="en-US" sz="2400" dirty="0"/>
              <a:t>	Income Summary 		98,000</a:t>
            </a:r>
            <a:endParaRPr lang="en-US" altLang="en-US" sz="2400" dirty="0"/>
          </a:p>
        </p:txBody>
      </p:sp>
      <p:sp>
        <p:nvSpPr>
          <p:cNvPr id="2" name="Content Placeholder 1">
            <a:extLst>
              <a:ext uri="{FF2B5EF4-FFF2-40B4-BE49-F238E27FC236}">
                <a16:creationId xmlns:a16="http://schemas.microsoft.com/office/drawing/2014/main" id="{38D15BDA-7892-406A-F8F0-87221D812854}"/>
              </a:ext>
            </a:extLst>
          </p:cNvPr>
          <p:cNvSpPr>
            <a:spLocks noGrp="1"/>
          </p:cNvSpPr>
          <p:nvPr>
            <p:ph sz="quarter" idx="11"/>
          </p:nvPr>
        </p:nvSpPr>
        <p:spPr>
          <a:xfrm>
            <a:off x="841483" y="3604294"/>
            <a:ext cx="7788167" cy="2217084"/>
          </a:xfrm>
        </p:spPr>
        <p:txBody>
          <a:bodyPr>
            <a:normAutofit/>
          </a:bodyPr>
          <a:lstStyle/>
          <a:p>
            <a:pPr marL="914400" indent="-457200">
              <a:lnSpc>
                <a:spcPct val="100000"/>
              </a:lnSpc>
              <a:spcBef>
                <a:spcPts val="1800"/>
              </a:spcBef>
              <a:buNone/>
              <a:tabLst>
                <a:tab pos="6518275" algn="r"/>
                <a:tab pos="8001000" algn="r"/>
              </a:tabLst>
            </a:pPr>
            <a:r>
              <a:rPr lang="en-US" sz="2400" dirty="0"/>
              <a:t>Income Summary 	80,000</a:t>
            </a:r>
          </a:p>
          <a:p>
            <a:pPr marL="914400" indent="73025">
              <a:lnSpc>
                <a:spcPct val="100000"/>
              </a:lnSpc>
              <a:spcBef>
                <a:spcPts val="600"/>
              </a:spcBef>
              <a:buNone/>
              <a:tabLst>
                <a:tab pos="6518275" algn="r"/>
                <a:tab pos="8001000" algn="r"/>
              </a:tabLst>
            </a:pPr>
            <a:r>
              <a:rPr lang="en-US" sz="2400" dirty="0"/>
              <a:t>Salaries and Wages Expense 		51,000</a:t>
            </a:r>
          </a:p>
          <a:p>
            <a:pPr marL="914400" indent="73025">
              <a:lnSpc>
                <a:spcPct val="100000"/>
              </a:lnSpc>
              <a:spcBef>
                <a:spcPts val="600"/>
              </a:spcBef>
              <a:buNone/>
              <a:tabLst>
                <a:tab pos="6518275" algn="r"/>
                <a:tab pos="8001000" algn="r"/>
              </a:tabLst>
            </a:pPr>
            <a:r>
              <a:rPr lang="en-US" sz="2400" dirty="0"/>
              <a:t>Rent Expense 		22,000</a:t>
            </a:r>
          </a:p>
          <a:p>
            <a:pPr marL="0" indent="987425">
              <a:lnSpc>
                <a:spcPct val="100000"/>
              </a:lnSpc>
              <a:spcBef>
                <a:spcPts val="600"/>
              </a:spcBef>
              <a:buNone/>
              <a:tabLst>
                <a:tab pos="6518275" algn="r"/>
                <a:tab pos="8001000" algn="r"/>
              </a:tabLst>
            </a:pPr>
            <a:r>
              <a:rPr lang="en-US" sz="2400" dirty="0"/>
              <a:t>Supplies Expense 		7,000</a:t>
            </a:r>
            <a:endParaRPr lang="en-IN" sz="2400" dirty="0"/>
          </a:p>
        </p:txBody>
      </p:sp>
      <p:sp>
        <p:nvSpPr>
          <p:cNvPr id="14" name="Content Placeholder 5">
            <a:extLst>
              <a:ext uri="{FF2B5EF4-FFF2-40B4-BE49-F238E27FC236}">
                <a16:creationId xmlns:a16="http://schemas.microsoft.com/office/drawing/2014/main" id="{49E134A2-D752-BB16-5184-26833DC7F8D7}"/>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92044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3862" y="460255"/>
            <a:ext cx="8430962" cy="849312"/>
          </a:xfrm>
        </p:spPr>
        <p:txBody>
          <a:bodyPr>
            <a:noAutofit/>
          </a:bodyPr>
          <a:lstStyle/>
          <a:p>
            <a:r>
              <a:rPr lang="en-US" dirty="0">
                <a:ea typeface="Source Sans Pro" charset="0"/>
              </a:rPr>
              <a:t>DO IT! 2: Closing Entries - Solution </a:t>
            </a:r>
            <a:r>
              <a:rPr lang="en-US" sz="2400" dirty="0">
                <a:ea typeface="Source Sans Pro" charset="0"/>
              </a:rPr>
              <a:t>(2 of 2)</a:t>
            </a:r>
            <a:endParaRPr lang="en-IN" dirty="0"/>
          </a:p>
        </p:txBody>
      </p:sp>
      <p:sp>
        <p:nvSpPr>
          <p:cNvPr id="9" name="Content Placeholder 5">
            <a:extLst>
              <a:ext uri="{FF2B5EF4-FFF2-40B4-BE49-F238E27FC236}">
                <a16:creationId xmlns:a16="http://schemas.microsoft.com/office/drawing/2014/main" id="{2D640296-0E17-5D6A-0B6B-7D1C6C082A9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
        <p:nvSpPr>
          <p:cNvPr id="4" name="LOBL">
            <a:extLst>
              <a:ext uri="{FF2B5EF4-FFF2-40B4-BE49-F238E27FC236}">
                <a16:creationId xmlns:a16="http://schemas.microsoft.com/office/drawing/2014/main" id="{95BC1167-67E7-43BC-1E5D-A3D703D626F9}"/>
              </a:ext>
            </a:extLst>
          </p:cNvPr>
          <p:cNvSpPr>
            <a:spLocks noGrp="1"/>
          </p:cNvSpPr>
          <p:nvPr>
            <p:ph sz="quarter" idx="10"/>
          </p:nvPr>
        </p:nvSpPr>
        <p:spPr>
          <a:xfrm>
            <a:off x="514350" y="1679576"/>
            <a:ext cx="8115300" cy="1968972"/>
          </a:xfrm>
          <a:prstGeom prst="rect">
            <a:avLst/>
          </a:prstGeom>
        </p:spPr>
        <p:txBody>
          <a:bodyPr/>
          <a:lstStyle/>
          <a:p>
            <a:pPr marL="914400" indent="-457200">
              <a:spcBef>
                <a:spcPts val="1800"/>
              </a:spcBef>
              <a:buNone/>
              <a:tabLst>
                <a:tab pos="6518275" algn="r"/>
                <a:tab pos="8001000" algn="r"/>
              </a:tabLst>
            </a:pPr>
            <a:r>
              <a:rPr lang="en-US" sz="2400" dirty="0"/>
              <a:t>Income Summary 	18,000</a:t>
            </a:r>
          </a:p>
          <a:p>
            <a:pPr marL="914400" indent="-17463">
              <a:lnSpc>
                <a:spcPct val="100000"/>
              </a:lnSpc>
              <a:spcBef>
                <a:spcPts val="600"/>
              </a:spcBef>
              <a:buNone/>
              <a:tabLst>
                <a:tab pos="6518275" algn="r"/>
                <a:tab pos="8001000" algn="r"/>
              </a:tabLst>
            </a:pPr>
            <a:r>
              <a:rPr lang="en-US" sz="2400" dirty="0"/>
              <a:t>Retained Earnings		18,000</a:t>
            </a:r>
          </a:p>
          <a:p>
            <a:pPr marL="914400" indent="-457200">
              <a:lnSpc>
                <a:spcPct val="100000"/>
              </a:lnSpc>
              <a:spcBef>
                <a:spcPts val="1800"/>
              </a:spcBef>
              <a:buNone/>
              <a:tabLst>
                <a:tab pos="6518275" algn="r"/>
                <a:tab pos="8001000" algn="r"/>
              </a:tabLst>
            </a:pPr>
            <a:r>
              <a:rPr lang="en-US" sz="2400" dirty="0"/>
              <a:t>Retained Earnings	15,000</a:t>
            </a:r>
          </a:p>
          <a:p>
            <a:pPr marL="914400" indent="-17463">
              <a:lnSpc>
                <a:spcPct val="100000"/>
              </a:lnSpc>
              <a:spcBef>
                <a:spcPts val="600"/>
              </a:spcBef>
              <a:buNone/>
              <a:tabLst>
                <a:tab pos="6518275" algn="r"/>
                <a:tab pos="8001000" algn="r"/>
              </a:tabLst>
            </a:pPr>
            <a:r>
              <a:rPr lang="en-US" sz="2400" dirty="0"/>
              <a:t>Dividends		15,000</a:t>
            </a:r>
            <a:endParaRPr lang="en-US" altLang="en-US" sz="2400" dirty="0"/>
          </a:p>
        </p:txBody>
      </p:sp>
    </p:spTree>
    <p:extLst>
      <p:ext uri="{BB962C8B-B14F-4D97-AF65-F5344CB8AC3E}">
        <p14:creationId xmlns:p14="http://schemas.microsoft.com/office/powerpoint/2010/main" val="115322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7772-5D16-AB4B-88BD-D1B11A353517}"/>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Posting Closing Entries</a:t>
            </a:r>
            <a:endParaRPr lang="en-IN" dirty="0"/>
          </a:p>
        </p:txBody>
      </p:sp>
      <p:pic>
        <p:nvPicPr>
          <p:cNvPr id="15" name="Picture Placeholder 14" descr="An illustration depicts the posting of closing entries. There are six expense accounts listed vertically, each containing the respective Debit Balances at the end of the period, along with the posting of the Closing Entries. These are: Supplies Expense: account number 631; 1,500 debit balance; and a 1,500 closing entry posted on the credit side. Depreciation Expense: account 711; 40 debit balance; and a 40 closing entry posted on the credit side. Insurance Expense: account 722: 50 debit balance; and a 50 closing entry posted on the credit side. Salaries and Wages Expense: account 726: 4,000 and 1,200 debit side; and a 5,200 closing entry posted on the credit side. Rent Expense: account 729; 900 debit balance; and a 900 closing entry posted on the credit side. Interest Expense: account 905; 50 debit balance; and a 50 closing entry posted on the credit side. The Closing Entries for all the expense accounts are numbered as transaction 2 with a note that reads: Close expenses to income summary.  An arrow is drawn from each of the closing entry postings in the expense accounts to the Income Summary t-account and posted as a single 7,740 amount on the debit side. The Service Revenue account shows 3 postings adding to the original 10,600 balance on the credit side. The closing entry is posted as a debit to service revenue in the amount of 10,600, and the entry is labeled as item 1 with a note below that reads: Close revenues to income summary.  An arrow leads from this closing amount to a credit posted in the income summary account in the same amount. The credit total is displayed as 2,860 and transaction 3 is posted as a debit to close the account. A note for transaction 3 reads: Close Income Summary to Retained Earnings. An arrow from the Closing Entry number 3 points from the Debit side of the income summary account in the amount of 2,860 towards the Credit side of the Retained earnings account number 320, in the amount of 2,860. The Dividends (number 332) shows a 500 debit balance. Its closing entry is a credit of 500, with an arrow leading to a posted debit in the retained earnings account of the same amount. The resulting balance in retained earnings is now 12,360. A note below for transaction 4 reads: Close Dividends to Retained Earnings. ">
            <a:extLst>
              <a:ext uri="{FF2B5EF4-FFF2-40B4-BE49-F238E27FC236}">
                <a16:creationId xmlns:a16="http://schemas.microsoft.com/office/drawing/2014/main" id="{7FB84650-578A-AAE3-2FA3-B2996FA8203C}"/>
              </a:ext>
            </a:extLst>
          </p:cNvPr>
          <p:cNvPicPr>
            <a:picLocks noGrp="1" noChangeAspect="1"/>
          </p:cNvPicPr>
          <p:nvPr>
            <p:ph type="pic" sz="quarter" idx="17"/>
          </p:nvPr>
        </p:nvPicPr>
        <p:blipFill rotWithShape="1">
          <a:blip r:embed="rId2"/>
          <a:stretch/>
        </p:blipFill>
        <p:spPr>
          <a:xfrm>
            <a:off x="1828234" y="1279344"/>
            <a:ext cx="5487533" cy="4488001"/>
          </a:xfrm>
          <a:prstGeom prst="rect">
            <a:avLst/>
          </a:prstGeom>
        </p:spPr>
      </p:pic>
      <p:sp>
        <p:nvSpPr>
          <p:cNvPr id="6" name="Content Placeholder 5">
            <a:extLst>
              <a:ext uri="{FF2B5EF4-FFF2-40B4-BE49-F238E27FC236}">
                <a16:creationId xmlns:a16="http://schemas.microsoft.com/office/drawing/2014/main" id="{4447860C-8AD1-1ABC-01EA-25ACEEAF66FE}"/>
              </a:ext>
            </a:extLst>
          </p:cNvPr>
          <p:cNvSpPr>
            <a:spLocks noGrp="1"/>
          </p:cNvSpPr>
          <p:nvPr>
            <p:ph sz="quarter" idx="18"/>
          </p:nvPr>
        </p:nvSpPr>
        <p:spPr>
          <a:xfrm>
            <a:off x="592138" y="5931800"/>
            <a:ext cx="8037512" cy="407481"/>
          </a:xfrm>
        </p:spPr>
        <p:txBody>
          <a:bodyPr>
            <a:normAutofit/>
          </a:bodyPr>
          <a:lstStyle/>
          <a:p>
            <a:pPr marL="0" indent="0">
              <a:buNone/>
            </a:pPr>
            <a:r>
              <a:rPr lang="en-CA" sz="2000" b="1" dirty="0"/>
              <a:t>Illustration 4.11: </a:t>
            </a:r>
            <a:r>
              <a:rPr lang="en-CA" sz="2000" dirty="0"/>
              <a:t>Posting of closing entries</a:t>
            </a:r>
          </a:p>
        </p:txBody>
      </p:sp>
      <p:sp>
        <p:nvSpPr>
          <p:cNvPr id="12" name="Content Placeholder 5">
            <a:extLst>
              <a:ext uri="{FF2B5EF4-FFF2-40B4-BE49-F238E27FC236}">
                <a16:creationId xmlns:a16="http://schemas.microsoft.com/office/drawing/2014/main" id="{D558E2E7-1DF9-01BB-4910-1DF90B07C49E}"/>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24179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4350" y="2237766"/>
            <a:ext cx="8115301" cy="2382468"/>
          </a:xfrm>
        </p:spPr>
        <p:txBody>
          <a:bodyPr>
            <a:noAutofit/>
          </a:bodyPr>
          <a:lstStyle/>
          <a:p>
            <a:r>
              <a:rPr lang="en-IN" b="1" dirty="0"/>
              <a:t>Learning Objective 3</a:t>
            </a:r>
            <a:br>
              <a:rPr lang="en-IN" b="1" dirty="0"/>
            </a:br>
            <a:r>
              <a:rPr lang="en-IN" b="1" dirty="0"/>
              <a:t>Explain the Steps in the Accounting Cycle and How to Prepare Correcting Entries.</a:t>
            </a:r>
            <a:endParaRPr lang="en-IN" dirty="0"/>
          </a:p>
        </p:txBody>
      </p:sp>
      <p:sp>
        <p:nvSpPr>
          <p:cNvPr id="6" name="Content Placeholder 5">
            <a:extLst>
              <a:ext uri="{FF2B5EF4-FFF2-40B4-BE49-F238E27FC236}">
                <a16:creationId xmlns:a16="http://schemas.microsoft.com/office/drawing/2014/main" id="{C07A847F-9D4C-1875-08DF-289253FA24D7}"/>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100630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0726BD-4489-5124-3DF9-4CD38D53EF4A}"/>
              </a:ext>
            </a:extLst>
          </p:cNvPr>
          <p:cNvSpPr>
            <a:spLocks noGrp="1"/>
          </p:cNvSpPr>
          <p:nvPr>
            <p:ph type="title"/>
          </p:nvPr>
        </p:nvSpPr>
        <p:spPr/>
        <p:txBody>
          <a:bodyPr/>
          <a:lstStyle/>
          <a:p>
            <a:r>
              <a:rPr lang="en-IN" dirty="0"/>
              <a:t>Chapter Outline</a:t>
            </a:r>
          </a:p>
        </p:txBody>
      </p:sp>
      <p:sp>
        <p:nvSpPr>
          <p:cNvPr id="3" name="Content Placeholder 2">
            <a:extLst>
              <a:ext uri="{FF2B5EF4-FFF2-40B4-BE49-F238E27FC236}">
                <a16:creationId xmlns:a16="http://schemas.microsoft.com/office/drawing/2014/main" id="{1234F12A-2957-682C-AD63-B1498A91FB3A}"/>
              </a:ext>
            </a:extLst>
          </p:cNvPr>
          <p:cNvSpPr>
            <a:spLocks noGrp="1"/>
          </p:cNvSpPr>
          <p:nvPr>
            <p:ph sz="quarter" idx="12"/>
          </p:nvPr>
        </p:nvSpPr>
        <p:spPr/>
        <p:txBody>
          <a:bodyPr>
            <a:normAutofit/>
          </a:bodyPr>
          <a:lstStyle/>
          <a:p>
            <a:pPr marL="0" lvl="1" indent="0">
              <a:lnSpc>
                <a:spcPct val="100000"/>
              </a:lnSpc>
              <a:buNone/>
            </a:pPr>
            <a:r>
              <a:rPr lang="en-US" sz="2800" b="1" dirty="0">
                <a:solidFill>
                  <a:schemeClr val="accent2"/>
                </a:solidFill>
              </a:rPr>
              <a:t>Learning Objectives</a:t>
            </a:r>
          </a:p>
          <a:p>
            <a:pPr marL="0" indent="0">
              <a:lnSpc>
                <a:spcPct val="100000"/>
              </a:lnSpc>
              <a:buNone/>
            </a:pPr>
            <a:r>
              <a:rPr lang="en-US" b="1" dirty="0">
                <a:solidFill>
                  <a:schemeClr val="accent2"/>
                </a:solidFill>
              </a:rPr>
              <a:t>LO 1 </a:t>
            </a:r>
            <a:r>
              <a:rPr lang="en-US" dirty="0"/>
              <a:t>Prepare a worksheet (skip, if interested, in appendix).</a:t>
            </a:r>
          </a:p>
          <a:p>
            <a:pPr marL="720725" indent="-720725">
              <a:lnSpc>
                <a:spcPct val="100000"/>
              </a:lnSpc>
              <a:buNone/>
            </a:pPr>
            <a:r>
              <a:rPr lang="en-US" b="1" dirty="0">
                <a:solidFill>
                  <a:schemeClr val="accent2"/>
                </a:solidFill>
              </a:rPr>
              <a:t>LO 2 </a:t>
            </a:r>
            <a:r>
              <a:rPr lang="en-US" dirty="0"/>
              <a:t>Prepare closing entries and a post-closing trial balance.</a:t>
            </a:r>
          </a:p>
          <a:p>
            <a:pPr marL="720725" indent="-720725">
              <a:lnSpc>
                <a:spcPct val="100000"/>
              </a:lnSpc>
              <a:buNone/>
            </a:pPr>
            <a:r>
              <a:rPr lang="en-US" b="1" dirty="0">
                <a:solidFill>
                  <a:schemeClr val="accent2"/>
                </a:solidFill>
              </a:rPr>
              <a:t>LO 3 </a:t>
            </a:r>
            <a:r>
              <a:rPr lang="en-US" dirty="0"/>
              <a:t>Explain the steps in the accounting cycle and how to prepare correcting entries.</a:t>
            </a:r>
          </a:p>
          <a:p>
            <a:pPr marL="720725" indent="-720725">
              <a:lnSpc>
                <a:spcPct val="100000"/>
              </a:lnSpc>
              <a:buNone/>
            </a:pPr>
            <a:r>
              <a:rPr lang="en-US" b="1" dirty="0">
                <a:solidFill>
                  <a:schemeClr val="accent2"/>
                </a:solidFill>
              </a:rPr>
              <a:t>LO 4 </a:t>
            </a:r>
            <a:r>
              <a:rPr lang="en-US" dirty="0"/>
              <a:t>Identify the sections of a classified statement of financial position.</a:t>
            </a:r>
          </a:p>
        </p:txBody>
      </p:sp>
    </p:spTree>
    <p:extLst>
      <p:ext uri="{BB962C8B-B14F-4D97-AF65-F5344CB8AC3E}">
        <p14:creationId xmlns:p14="http://schemas.microsoft.com/office/powerpoint/2010/main" val="311344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The Accounting Cycle</a:t>
            </a:r>
          </a:p>
        </p:txBody>
      </p:sp>
      <p:pic>
        <p:nvPicPr>
          <p:cNvPr id="28" name="Content Placeholder 27" descr="A cyclical flow chart presents the steps in the accounting cycle. Step 1: Analyze business transactions; Step 2: Journalize the transactions; Step 3: Post to the ledger accounts; Step 4: Prepare a trial balance; Step 5: Journalize and post adjusting entries; Step 6: Prepare an adjusted trial balance; Step 7: Prepare financial statements; Step 8: Journalize and post-closing entries; Step 9: Prepare a post-closing trial balance.">
            <a:extLst>
              <a:ext uri="{FF2B5EF4-FFF2-40B4-BE49-F238E27FC236}">
                <a16:creationId xmlns:a16="http://schemas.microsoft.com/office/drawing/2014/main" id="{73DD0A4B-A4E2-C03E-9D2A-90C6A6A14098}"/>
              </a:ext>
            </a:extLst>
          </p:cNvPr>
          <p:cNvPicPr>
            <a:picLocks noGrp="1" noChangeAspect="1"/>
          </p:cNvPicPr>
          <p:nvPr>
            <p:ph sz="quarter" idx="12"/>
          </p:nvPr>
        </p:nvPicPr>
        <p:blipFill>
          <a:blip r:embed="rId3"/>
          <a:stretch>
            <a:fillRect/>
          </a:stretch>
        </p:blipFill>
        <p:spPr>
          <a:xfrm>
            <a:off x="525780" y="1315556"/>
            <a:ext cx="8092440" cy="4541521"/>
          </a:xfrm>
          <a:prstGeom prst="rect">
            <a:avLst/>
          </a:prstGeom>
        </p:spPr>
      </p:pic>
      <p:sp>
        <p:nvSpPr>
          <p:cNvPr id="17" name="Content Placeholder 16">
            <a:extLst>
              <a:ext uri="{FF2B5EF4-FFF2-40B4-BE49-F238E27FC236}">
                <a16:creationId xmlns:a16="http://schemas.microsoft.com/office/drawing/2014/main" id="{8C244D8B-EB26-1957-B307-032C21782224}"/>
              </a:ext>
            </a:extLst>
          </p:cNvPr>
          <p:cNvSpPr>
            <a:spLocks noGrp="1"/>
          </p:cNvSpPr>
          <p:nvPr>
            <p:ph sz="quarter" idx="18"/>
          </p:nvPr>
        </p:nvSpPr>
        <p:spPr>
          <a:xfrm>
            <a:off x="592138" y="5909187"/>
            <a:ext cx="8037512" cy="488438"/>
          </a:xfrm>
        </p:spPr>
        <p:txBody>
          <a:bodyPr>
            <a:normAutofit/>
          </a:bodyPr>
          <a:lstStyle/>
          <a:p>
            <a:pPr marL="0" indent="0">
              <a:buNone/>
            </a:pPr>
            <a:r>
              <a:rPr lang="en-CA" sz="2000" b="1" dirty="0"/>
              <a:t>Illustration 4.15: </a:t>
            </a:r>
            <a:r>
              <a:rPr lang="en-CA" sz="2000" dirty="0"/>
              <a:t>Required steps in the accounting cycle</a:t>
            </a:r>
          </a:p>
        </p:txBody>
      </p:sp>
      <p:sp>
        <p:nvSpPr>
          <p:cNvPr id="9" name="Content Placeholder 5">
            <a:extLst>
              <a:ext uri="{FF2B5EF4-FFF2-40B4-BE49-F238E27FC236}">
                <a16:creationId xmlns:a16="http://schemas.microsoft.com/office/drawing/2014/main" id="{C3032E96-99E9-2FA6-219C-1C049493639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1061464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1. </a:t>
            </a:r>
            <a:r>
              <a:rPr lang="en-IN" dirty="0" err="1"/>
              <a:t>Analyze</a:t>
            </a:r>
            <a:r>
              <a:rPr lang="en-IN" dirty="0"/>
              <a:t> Business Transactions</a:t>
            </a:r>
          </a:p>
        </p:txBody>
      </p:sp>
      <p:pic>
        <p:nvPicPr>
          <p:cNvPr id="10" name="Picture Placeholder 9" descr="An illustration presents step 1 of the accounting cycle, which is, Analyze business transactions. The equation analysis format presented below begins with the accounting equation expressed as: Assets = Liabilities + Equity. Cash is presented as Turkish Lira 10,000 increase under the assets column, and as an increase of Turkish Lira 10,000 (Issued Shares) under equity labeled as Share Capital.">
            <a:extLst>
              <a:ext uri="{FF2B5EF4-FFF2-40B4-BE49-F238E27FC236}">
                <a16:creationId xmlns:a16="http://schemas.microsoft.com/office/drawing/2014/main" id="{3BE43793-CFC6-B55E-6196-093ACEE372D9}"/>
              </a:ext>
            </a:extLst>
          </p:cNvPr>
          <p:cNvPicPr>
            <a:picLocks noGrp="1" noChangeAspect="1"/>
          </p:cNvPicPr>
          <p:nvPr>
            <p:ph type="pic" sz="quarter" idx="17"/>
          </p:nvPr>
        </p:nvPicPr>
        <p:blipFill rotWithShape="1">
          <a:blip r:embed="rId2"/>
          <a:stretch/>
        </p:blipFill>
        <p:spPr>
          <a:xfrm>
            <a:off x="1104900" y="1643063"/>
            <a:ext cx="6934200" cy="3571875"/>
          </a:xfrm>
          <a:prstGeom prst="rect">
            <a:avLst/>
          </a:prstGeom>
        </p:spPr>
      </p:pic>
      <p:sp>
        <p:nvSpPr>
          <p:cNvPr id="5" name="Content Placeholder 4">
            <a:extLst>
              <a:ext uri="{FF2B5EF4-FFF2-40B4-BE49-F238E27FC236}">
                <a16:creationId xmlns:a16="http://schemas.microsoft.com/office/drawing/2014/main" id="{ECBFD714-FE63-E8B6-4CB1-B75E5A54BD38}"/>
              </a:ext>
            </a:extLst>
          </p:cNvPr>
          <p:cNvSpPr>
            <a:spLocks noGrp="1"/>
          </p:cNvSpPr>
          <p:nvPr>
            <p:ph sz="quarter" idx="18"/>
          </p:nvPr>
        </p:nvSpPr>
        <p:spPr>
          <a:xfrm>
            <a:off x="592138" y="5942245"/>
            <a:ext cx="8037512" cy="434567"/>
          </a:xfrm>
        </p:spPr>
        <p:txBody>
          <a:bodyPr>
            <a:noAutofit/>
          </a:bodyPr>
          <a:lstStyle/>
          <a:p>
            <a:pPr marL="0" indent="0">
              <a:buNone/>
            </a:pPr>
            <a:r>
              <a:rPr lang="en-CA" sz="2000" b="1" dirty="0"/>
              <a:t>Illustration 4.15: </a:t>
            </a:r>
            <a:r>
              <a:rPr lang="en-CA" sz="2000" dirty="0"/>
              <a:t>Required steps in the accounting cycle (continued)</a:t>
            </a:r>
          </a:p>
        </p:txBody>
      </p:sp>
      <p:sp>
        <p:nvSpPr>
          <p:cNvPr id="13" name="Content Placeholder 5">
            <a:extLst>
              <a:ext uri="{FF2B5EF4-FFF2-40B4-BE49-F238E27FC236}">
                <a16:creationId xmlns:a16="http://schemas.microsoft.com/office/drawing/2014/main" id="{370DE1F3-D797-8DE8-3E35-67A83D1299C4}"/>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225375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FD1A-3477-EA03-932E-5028129413B9}"/>
              </a:ext>
            </a:extLst>
          </p:cNvPr>
          <p:cNvSpPr>
            <a:spLocks noGrp="1"/>
          </p:cNvSpPr>
          <p:nvPr>
            <p:ph type="title"/>
          </p:nvPr>
        </p:nvSpPr>
        <p:spPr/>
        <p:txBody>
          <a:bodyPr/>
          <a:lstStyle/>
          <a:p>
            <a:r>
              <a:rPr lang="en-IN" dirty="0"/>
              <a:t>2. Journalize the Transactions</a:t>
            </a:r>
          </a:p>
        </p:txBody>
      </p:sp>
      <p:pic>
        <p:nvPicPr>
          <p:cNvPr id="11" name="Picture Placeholder 10" descr="An illustration presents step 2 of the accounting cycle, which is, Journalize the transactions. Three transactions are presented under the general journal format. This illustration presents a label at the top with the label, General Journal, centered and the label Page J 1 on the right. The next line presents five column headings of the journal as Date, Account Titles and Explanation, Reference, Debit and Credit. Immediately under the Date column label, 2025 is presented followed by October 1. The debit part of the first transaction is recorded by presenting the account name, Cash, adjacent to the date in the next column and its amount of 10,000 in the debit column with a reference number of 101. The second part of the transaction is illustrated by presenting the credit account name, Share Capital-Ordinary, slightly indented on the next line with its 10,000 amount in the credit column with a reference number of 311. Just below the Share Capital-Ordinary account name and slightly indented appears the description of the journal entry as: Issued shares for cash. The date of the second transaction is presented as October 1. The debit part of the transaction is recorded by presenting the account name, Equipment, adjacent to the date in the next column and its amount of 5,000 in the debit column with a reference number of 157. The second part of the transaction is illustrated by presenting the credit account name, Notes Payable, slightly indented on the next line with its 5,000 amount in the credit column with a reference number of 200. Just below the Notes Payable account name and slightly indented appears the description of the journal entry as: Issued 3-month, 12% note for office equipment. The date of the third transaction is presented as October 2. The debit part of the transaction is recorded by presenting the account name, Cash, adjacent to the date in the next column and its amount of 1,200 in the debit column with a reference number of 101. The second part of the transaction is illustrated by presenting the credit account name, Unearned Service Revenue, slightly indented on the next line with its 1,200 amount in the credit column with a reference number of 209. Just below the Unearned Service Revenue account name and slightly indented appears the description of the journal entry as: Received cash from R. Knox for future services.">
            <a:extLst>
              <a:ext uri="{FF2B5EF4-FFF2-40B4-BE49-F238E27FC236}">
                <a16:creationId xmlns:a16="http://schemas.microsoft.com/office/drawing/2014/main" id="{BE0B4DED-EC0A-294F-4337-6281760A7081}"/>
              </a:ext>
            </a:extLst>
          </p:cNvPr>
          <p:cNvPicPr>
            <a:picLocks noGrp="1" noChangeAspect="1"/>
          </p:cNvPicPr>
          <p:nvPr>
            <p:ph type="pic" sz="quarter" idx="17"/>
          </p:nvPr>
        </p:nvPicPr>
        <p:blipFill rotWithShape="1">
          <a:blip r:embed="rId2"/>
          <a:stretch/>
        </p:blipFill>
        <p:spPr>
          <a:xfrm>
            <a:off x="1328738" y="1643063"/>
            <a:ext cx="6486525" cy="3571875"/>
          </a:xfrm>
          <a:prstGeom prst="rect">
            <a:avLst/>
          </a:prstGeom>
        </p:spPr>
      </p:pic>
      <p:sp>
        <p:nvSpPr>
          <p:cNvPr id="6" name="Content Placeholder 5">
            <a:extLst>
              <a:ext uri="{FF2B5EF4-FFF2-40B4-BE49-F238E27FC236}">
                <a16:creationId xmlns:a16="http://schemas.microsoft.com/office/drawing/2014/main" id="{76ACD80A-862C-FE57-5041-79C7BF6634B2}"/>
              </a:ext>
            </a:extLst>
          </p:cNvPr>
          <p:cNvSpPr>
            <a:spLocks noGrp="1"/>
          </p:cNvSpPr>
          <p:nvPr>
            <p:ph sz="quarter" idx="18"/>
          </p:nvPr>
        </p:nvSpPr>
        <p:spPr>
          <a:xfrm>
            <a:off x="592138" y="5975481"/>
            <a:ext cx="8037512" cy="404471"/>
          </a:xfrm>
        </p:spPr>
        <p:txBody>
          <a:bodyPr>
            <a:normAutofit/>
          </a:bodyPr>
          <a:lstStyle/>
          <a:p>
            <a:pPr marL="0" indent="0">
              <a:buNone/>
            </a:pPr>
            <a:r>
              <a:rPr lang="en-CA" sz="2000" b="1" dirty="0"/>
              <a:t>Illustration 4.15: </a:t>
            </a:r>
            <a:r>
              <a:rPr lang="en-CA" sz="2000" dirty="0"/>
              <a:t>Required steps in the accounting cycle (continued)</a:t>
            </a:r>
          </a:p>
        </p:txBody>
      </p:sp>
      <p:sp>
        <p:nvSpPr>
          <p:cNvPr id="12" name="Content Placeholder 5">
            <a:extLst>
              <a:ext uri="{FF2B5EF4-FFF2-40B4-BE49-F238E27FC236}">
                <a16:creationId xmlns:a16="http://schemas.microsoft.com/office/drawing/2014/main" id="{0B510366-22F1-F463-BCC2-26F9007DFFF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2062476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GB" dirty="0"/>
              <a:t>3. Post to the Ledger Accounts</a:t>
            </a:r>
            <a:endParaRPr lang="en-IN" dirty="0"/>
          </a:p>
        </p:txBody>
      </p:sp>
      <p:pic>
        <p:nvPicPr>
          <p:cNvPr id="10" name="Picture Placeholder 9" descr="An illustration presents step 3 of the accounting cycle, which is, Post to the Ledger Accounts. Five general ledgers are presented. General ledger 1: Illustration of the general journal format is presented. This illustration presents a label at the top with the label, Cash, centered. The next line presents six column headings of the journal as Date, Explanation, Reference, Debit, Credit, and Balance. Immediately under the Date column label, 2025 is presented. The first transaction dated, October 1, with reference number J 1, is recorded in an amount of 10,000 in the debit column and 10,000 in the balance column. The second transaction dated, October 2, with reference number J 1, is recorded in an amount of 1,200 in the debit column and 11,200 in the balance column. The third transaction dated, October 3, with reference number J 1, is recorded in an amount of 900 in the credit column and 10,300 in the balance column. The fourth transaction dated, October 4, with reference number J 1, is recorded in an amount of 600 in the credit column and 9,700 in the balance column. The fifth transaction dated, October 20, with reference number J 1, is recorded in an amount of 500 in the credit column and 9,200 in the balance column. The sixth transaction dated, October 26, with reference number J 1, is recorded in an amount of 4,000 in the credit column and 5,200 in the balance column. The seventh transaction dated, October 31, with reference number J 1, is recorded in an amount of 10,000 in the debit column and 15,200 (highlighted) in the balance column. ‘The journal page number '101' appears in the upper right corner.’ General ledger 2: Illustration of the general journal format is presented. This illustration presents a label at the top with the label, Supplies, centered. The next line presents six column headings of the journal as Date, Explanation, Reference, Debit, Credit, and Balance. Immediately under the Date column label, 2025 is presented. One transaction dated, October 5, with reference number J 1, is recorded in an amount of 2,500 in the debit column and 2,500 (highlighted) in the balance column. ‘The journal page number '126' appears in the upper right corner.’ General ledger 3: Illustration of the general journal format is presented. This illustration presents a label at the top with the label, Accounts Payable, centered. The next line presents six column headings of the journal as Date, Explanation, Reference, Debit, Credit, and Balance. Immediately under the Date column label, 2025 is presented. One transaction dated, October 5, with reference number J 1, is recorded in an amount of 2,500 in the credit column and 2,500 (highlighted) in the balance column. ‘The journal page number '201' appears in the upper right corner.’ General ledger 4: Illustration of the general journal format is presented. This illustration presents a label at the top with the label, Unearned Service Revenue, centered. The next line presents six column headings of the journal as Date, Explanation, Reference, Debit, Credit, and Balance. Immediately under the Date column label, 2025 is presented. One transaction dated, October 2, with reference number J 1, is recorded in an amount of 1,200 in the credit column and 1,200 (highlighted) in the balance column. ‘The journal page number '209' appears in the upper right corner.’ General ledger 5: Illustration of the general journal format is presented. This illustration presents a label at the top with the label, Share Capital-Ordinary, centered. The next line presents six column headings of the journal as Date, Explanation, Reference, Debit, Credit, and Balance. Immediately under the Date column label, 2025 is presented. One transaction dated, October 1, with reference number J 1, is recorded in an amount of 10,000 in the credit column and 10,000 (highlighted) in the balance column. ‘The journal page number '311' appears in the upper right corner.’">
            <a:extLst>
              <a:ext uri="{FF2B5EF4-FFF2-40B4-BE49-F238E27FC236}">
                <a16:creationId xmlns:a16="http://schemas.microsoft.com/office/drawing/2014/main" id="{F44BDC0E-D6C4-C0FA-2A63-07738A782267}"/>
              </a:ext>
            </a:extLst>
          </p:cNvPr>
          <p:cNvPicPr>
            <a:picLocks noGrp="1" noChangeAspect="1"/>
          </p:cNvPicPr>
          <p:nvPr>
            <p:ph type="pic" sz="quarter" idx="17"/>
          </p:nvPr>
        </p:nvPicPr>
        <p:blipFill rotWithShape="1">
          <a:blip r:embed="rId2"/>
          <a:stretch/>
        </p:blipFill>
        <p:spPr>
          <a:xfrm>
            <a:off x="1333500" y="1643063"/>
            <a:ext cx="6477000" cy="3571875"/>
          </a:xfrm>
          <a:prstGeom prst="rect">
            <a:avLst/>
          </a:prstGeom>
        </p:spPr>
      </p:pic>
      <p:sp>
        <p:nvSpPr>
          <p:cNvPr id="5" name="Content Placeholder 4">
            <a:extLst>
              <a:ext uri="{FF2B5EF4-FFF2-40B4-BE49-F238E27FC236}">
                <a16:creationId xmlns:a16="http://schemas.microsoft.com/office/drawing/2014/main" id="{73F8F9DB-B3D2-A0BF-503E-BB6537955442}"/>
              </a:ext>
            </a:extLst>
          </p:cNvPr>
          <p:cNvSpPr>
            <a:spLocks noGrp="1"/>
          </p:cNvSpPr>
          <p:nvPr>
            <p:ph sz="quarter" idx="18"/>
          </p:nvPr>
        </p:nvSpPr>
        <p:spPr>
          <a:xfrm>
            <a:off x="592138" y="5933407"/>
            <a:ext cx="8037512" cy="435980"/>
          </a:xfrm>
        </p:spPr>
        <p:txBody>
          <a:bodyPr>
            <a:normAutofit/>
          </a:bodyPr>
          <a:lstStyle/>
          <a:p>
            <a:pPr marL="0" indent="0">
              <a:buNone/>
            </a:pPr>
            <a:r>
              <a:rPr lang="en-CA" sz="2000" b="1" dirty="0"/>
              <a:t>Illustration 4.15: </a:t>
            </a:r>
            <a:r>
              <a:rPr lang="en-CA" sz="2000" dirty="0"/>
              <a:t>Required steps in the accounting cycle (continued)</a:t>
            </a:r>
          </a:p>
        </p:txBody>
      </p:sp>
      <p:sp>
        <p:nvSpPr>
          <p:cNvPr id="13" name="Content Placeholder 5">
            <a:extLst>
              <a:ext uri="{FF2B5EF4-FFF2-40B4-BE49-F238E27FC236}">
                <a16:creationId xmlns:a16="http://schemas.microsoft.com/office/drawing/2014/main" id="{48DC1731-457E-739F-3271-EA2D4F230E69}"/>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288744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8E98-E534-B1E1-A43A-3EC82DA7C49E}"/>
              </a:ext>
            </a:extLst>
          </p:cNvPr>
          <p:cNvSpPr>
            <a:spLocks noGrp="1"/>
          </p:cNvSpPr>
          <p:nvPr>
            <p:ph type="title"/>
          </p:nvPr>
        </p:nvSpPr>
        <p:spPr/>
        <p:txBody>
          <a:bodyPr/>
          <a:lstStyle/>
          <a:p>
            <a:r>
              <a:rPr lang="en-GB" dirty="0"/>
              <a:t>4. Prepare a Trial Balance</a:t>
            </a:r>
            <a:endParaRPr lang="en-IN" dirty="0"/>
          </a:p>
        </p:txBody>
      </p:sp>
      <p:pic>
        <p:nvPicPr>
          <p:cNvPr id="11" name="Picture Placeholder 10" descr="An illustration presents step 4 of the accounting cycle, which is, Prepare a Trial Balance. Illustration of a trial balance for Yazici Advertising is presented below. The illustration presents a three-line heading consisting of the name of the company, Yazici Advertising A. S; the name of the contents, Trial Balance; and the date, October 31, 2025. There are three columns, with the first displaying the account names, and the other two labeled Debit and Credit, respectively. Selected accounts are listed in the first column and include: Cash, Supplies, Prepaid Insurance, Equipment, Notes Payable, Accounts Payable, Unearned Service Revenue, Share Capital-Ordinary, Retained Earnings, Dividends, and Service Revenue.">
            <a:extLst>
              <a:ext uri="{FF2B5EF4-FFF2-40B4-BE49-F238E27FC236}">
                <a16:creationId xmlns:a16="http://schemas.microsoft.com/office/drawing/2014/main" id="{B900F935-4FF8-4559-1FEA-9D304713A6F1}"/>
              </a:ext>
            </a:extLst>
          </p:cNvPr>
          <p:cNvPicPr>
            <a:picLocks noGrp="1" noChangeAspect="1"/>
          </p:cNvPicPr>
          <p:nvPr>
            <p:ph type="pic" sz="quarter" idx="17"/>
          </p:nvPr>
        </p:nvPicPr>
        <p:blipFill rotWithShape="1">
          <a:blip r:embed="rId2"/>
          <a:stretch/>
        </p:blipFill>
        <p:spPr>
          <a:xfrm>
            <a:off x="1323975" y="1662113"/>
            <a:ext cx="6496050" cy="3533775"/>
          </a:xfrm>
          <a:prstGeom prst="rect">
            <a:avLst/>
          </a:prstGeom>
        </p:spPr>
      </p:pic>
      <p:sp>
        <p:nvSpPr>
          <p:cNvPr id="6" name="Content Placeholder 5">
            <a:extLst>
              <a:ext uri="{FF2B5EF4-FFF2-40B4-BE49-F238E27FC236}">
                <a16:creationId xmlns:a16="http://schemas.microsoft.com/office/drawing/2014/main" id="{551C8740-B6E2-A4F7-A5B8-925DC11015F4}"/>
              </a:ext>
            </a:extLst>
          </p:cNvPr>
          <p:cNvSpPr>
            <a:spLocks noGrp="1"/>
          </p:cNvSpPr>
          <p:nvPr>
            <p:ph sz="quarter" idx="18"/>
          </p:nvPr>
        </p:nvSpPr>
        <p:spPr>
          <a:xfrm>
            <a:off x="592138" y="5923285"/>
            <a:ext cx="8037512" cy="436790"/>
          </a:xfrm>
        </p:spPr>
        <p:txBody>
          <a:bodyPr>
            <a:normAutofit/>
          </a:bodyPr>
          <a:lstStyle/>
          <a:p>
            <a:pPr marL="0" indent="0">
              <a:buNone/>
            </a:pPr>
            <a:r>
              <a:rPr lang="en-CA" sz="2000" b="1" dirty="0"/>
              <a:t>Illustration 4.15: </a:t>
            </a:r>
            <a:r>
              <a:rPr lang="en-CA" sz="2000" dirty="0"/>
              <a:t>Required steps in the accounting cycle (continued)</a:t>
            </a:r>
          </a:p>
        </p:txBody>
      </p:sp>
      <p:sp>
        <p:nvSpPr>
          <p:cNvPr id="12" name="Content Placeholder 5">
            <a:extLst>
              <a:ext uri="{FF2B5EF4-FFF2-40B4-BE49-F238E27FC236}">
                <a16:creationId xmlns:a16="http://schemas.microsoft.com/office/drawing/2014/main" id="{0CEBEA7A-2799-E2C1-A662-C6323D74288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201891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GB" dirty="0"/>
              <a:t>5. Journalize and Post AJEs</a:t>
            </a:r>
            <a:endParaRPr lang="en-IN" dirty="0"/>
          </a:p>
        </p:txBody>
      </p:sp>
      <p:pic>
        <p:nvPicPr>
          <p:cNvPr id="10" name="Picture Placeholder 9" descr="An illustration presents step 5 of the accounting cycle, which is, Journalize and Post Adjusting Journal Entries. An illustration presents two overlapping general ledgers. General ledger 1: Illustration of the general journal format is presented. This illustration presents a label at the top with the label, General Ledger, centered. The next line presents six column headings of the journal as Date, Explanation, Reference, Debit, Credit, and Balance. Immediately under the Date column label, 2025 is presented. Three adjusting entries dated, October 31, 2025 are presented. ‘The journal page number 'J 2' appears in the upper right corner.’ General ledger 2 overlapping general ledger 1 presents 3 ledger accounts: Ledger 1: Illustration of the general journal format is presented. This illustration presents a label at the top with the label, Cash, centered. The next line presents six column headings of the journal as Date, Explanation, Reference, Debit, Credit, and Balance. Immediately under the Date column label, 2025 is presented. The first transaction dated, October 1, with reference number J 1, is recorded in an amount of 10,000 in the debit column and 10,000 in the balance column. The second transaction dated, October 2, with reference number J 1, is recorded in an amount of 1,200 in the debit column and 11,200 in the balance column. The third transaction dated, October 3, with reference number J 1, is recorded in an amount of 900 in the credit column and 10,300 in the balance column. The fourth transaction dated, October 4, with reference number J 1, is recorded in an amount of 600 in the credit column and 9,700 in the balance column. The fifth transaction dated, October 20, with reference number J 1, is recorded in an amount of 500 in the credit column and 9,200 in the balance column. The sixth transaction dated, October 26, with reference number J 1, is recorded in an amount of 4,000 in the credit column and 5,200 in the balance column. ‘The journal page number '101' appears in the upper right corner.’ Ledger 2: Illustration of the general journal format is presented. This illustration presents a label at the top with the label, Interest Payable, centered. The next line presents six column headings of the journal as Date, Explanation, Reference, Debit, Credit, and Balance. Immediately under the Date column label, 2025 is presented. One transaction labeled, Adjusting entry under the explanation column is dated, October 31, with reference number J 2, and is recorded in an amount of 50 in the credit column and 50 in the balance column. ‘The journal page number '230' appears in the upper right corner.’ Ledger 3: Illustration of the general journal format is presented. This illustration presents a label at the top with the label, Share Capital-Ordinary, centered. The next line presents six column headings of the journal as Date, Explanation, Reference, Debit, Credit, and Balance. Immediately under the Date column label, 2025 is presented. One transaction dated, October 1, with reference number J 1, is recorded in an amount of 10,000 in the credit column and 10,000 in the balance column. ‘The journal page number '311' appears in the upper right corner.’">
            <a:extLst>
              <a:ext uri="{FF2B5EF4-FFF2-40B4-BE49-F238E27FC236}">
                <a16:creationId xmlns:a16="http://schemas.microsoft.com/office/drawing/2014/main" id="{9AC28692-36E0-671E-07C4-A42F30554D59}"/>
              </a:ext>
            </a:extLst>
          </p:cNvPr>
          <p:cNvPicPr>
            <a:picLocks noGrp="1" noChangeAspect="1"/>
          </p:cNvPicPr>
          <p:nvPr>
            <p:ph type="pic" sz="quarter" idx="17"/>
          </p:nvPr>
        </p:nvPicPr>
        <p:blipFill rotWithShape="1">
          <a:blip r:embed="rId2"/>
          <a:stretch/>
        </p:blipFill>
        <p:spPr>
          <a:xfrm>
            <a:off x="988695" y="1469708"/>
            <a:ext cx="7166610" cy="3918585"/>
          </a:xfrm>
          <a:prstGeom prst="rect">
            <a:avLst/>
          </a:prstGeom>
        </p:spPr>
      </p:pic>
      <p:sp>
        <p:nvSpPr>
          <p:cNvPr id="5" name="Content Placeholder 4">
            <a:extLst>
              <a:ext uri="{FF2B5EF4-FFF2-40B4-BE49-F238E27FC236}">
                <a16:creationId xmlns:a16="http://schemas.microsoft.com/office/drawing/2014/main" id="{8F0E1323-DF4C-237D-295D-B96CAA28F30D}"/>
              </a:ext>
            </a:extLst>
          </p:cNvPr>
          <p:cNvSpPr>
            <a:spLocks noGrp="1"/>
          </p:cNvSpPr>
          <p:nvPr>
            <p:ph sz="quarter" idx="18"/>
          </p:nvPr>
        </p:nvSpPr>
        <p:spPr>
          <a:xfrm>
            <a:off x="592138" y="5976118"/>
            <a:ext cx="8037512" cy="435980"/>
          </a:xfrm>
        </p:spPr>
        <p:txBody>
          <a:bodyPr>
            <a:normAutofit/>
          </a:bodyPr>
          <a:lstStyle/>
          <a:p>
            <a:pPr marL="0" indent="0">
              <a:buNone/>
            </a:pPr>
            <a:r>
              <a:rPr lang="en-CA" sz="2000" b="1" dirty="0"/>
              <a:t>Illustration 4.15: </a:t>
            </a:r>
            <a:r>
              <a:rPr lang="en-CA" sz="2000" dirty="0"/>
              <a:t>Required steps in the accounting cycle (continued)</a:t>
            </a:r>
          </a:p>
        </p:txBody>
      </p:sp>
      <p:sp>
        <p:nvSpPr>
          <p:cNvPr id="13" name="Content Placeholder 5">
            <a:extLst>
              <a:ext uri="{FF2B5EF4-FFF2-40B4-BE49-F238E27FC236}">
                <a16:creationId xmlns:a16="http://schemas.microsoft.com/office/drawing/2014/main" id="{50B38A2D-D36F-3635-701C-A23705CF834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827835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F74C-D58E-656B-68D6-2AA647E270EA}"/>
              </a:ext>
            </a:extLst>
          </p:cNvPr>
          <p:cNvSpPr>
            <a:spLocks noGrp="1"/>
          </p:cNvSpPr>
          <p:nvPr>
            <p:ph type="title"/>
          </p:nvPr>
        </p:nvSpPr>
        <p:spPr/>
        <p:txBody>
          <a:bodyPr/>
          <a:lstStyle/>
          <a:p>
            <a:r>
              <a:rPr lang="en-GB" dirty="0"/>
              <a:t>6. Prepare an Adjusted Trial Balance</a:t>
            </a:r>
            <a:endParaRPr lang="en-IN" dirty="0"/>
          </a:p>
        </p:txBody>
      </p:sp>
      <p:pic>
        <p:nvPicPr>
          <p:cNvPr id="11" name="Picture Placeholder 10" descr="An illustration presents step 6 of the accounting cycle, which is, Prepare an Adjusted Trial Balance. Illustration of a trial balance for Yazici Advertising. The illustration presents a three-line heading consisting of the name of the company, Yazici Advertising A. S; the name of the contents, Adjusted Trial Balance; and the date, October 31, 2025 There are three columns, with the first displaying the account names, and the other two labeled Debit and Credit, respectively. The following accounts and their respective amounts are listed in the first column along with the balances either in the debit or credit columns: Cash: Turkish Lira 15,200, debit side; Accounts Receivable: 200 (highlighted), debit side; Supplies: 1,000 (highlighted), debit side; Prepaid Insurance: 550 (highlighted), debit side; Equipment: 5,000, debit side; Accumulated Depreciation-Equipment: Turkish Lira 40 (highlighted), credit side; Notes Payable: 5,000, credit side; Accounts Payable: 2,500, credit side; Interest Payable: 50 (highlighted), credit side; Unearned Service Revenue: 800 (highlighted), credit side; Salaries and Wages Payable: 1,200 (highlighted), credit side.">
            <a:extLst>
              <a:ext uri="{FF2B5EF4-FFF2-40B4-BE49-F238E27FC236}">
                <a16:creationId xmlns:a16="http://schemas.microsoft.com/office/drawing/2014/main" id="{8CF07C21-6500-A42B-68AA-48EFF655717B}"/>
              </a:ext>
            </a:extLst>
          </p:cNvPr>
          <p:cNvPicPr>
            <a:picLocks noGrp="1" noChangeAspect="1"/>
          </p:cNvPicPr>
          <p:nvPr>
            <p:ph type="pic" sz="quarter" idx="17"/>
          </p:nvPr>
        </p:nvPicPr>
        <p:blipFill rotWithShape="1">
          <a:blip r:embed="rId2"/>
          <a:stretch/>
        </p:blipFill>
        <p:spPr>
          <a:xfrm>
            <a:off x="1187291" y="1474946"/>
            <a:ext cx="7135178" cy="3908108"/>
          </a:xfrm>
          <a:prstGeom prst="rect">
            <a:avLst/>
          </a:prstGeom>
        </p:spPr>
      </p:pic>
      <p:sp>
        <p:nvSpPr>
          <p:cNvPr id="6" name="Content Placeholder 5">
            <a:extLst>
              <a:ext uri="{FF2B5EF4-FFF2-40B4-BE49-F238E27FC236}">
                <a16:creationId xmlns:a16="http://schemas.microsoft.com/office/drawing/2014/main" id="{FCD31D5E-209F-E435-E86F-5E84C598FB7D}"/>
              </a:ext>
            </a:extLst>
          </p:cNvPr>
          <p:cNvSpPr>
            <a:spLocks noGrp="1"/>
          </p:cNvSpPr>
          <p:nvPr>
            <p:ph sz="quarter" idx="18"/>
          </p:nvPr>
        </p:nvSpPr>
        <p:spPr>
          <a:xfrm>
            <a:off x="592138" y="5966146"/>
            <a:ext cx="8037512" cy="398566"/>
          </a:xfrm>
        </p:spPr>
        <p:txBody>
          <a:bodyPr>
            <a:normAutofit/>
          </a:bodyPr>
          <a:lstStyle/>
          <a:p>
            <a:pPr marL="0" indent="0">
              <a:buNone/>
            </a:pPr>
            <a:r>
              <a:rPr lang="en-CA" sz="2000" b="1" dirty="0"/>
              <a:t>Illustration 4.15: </a:t>
            </a:r>
            <a:r>
              <a:rPr lang="en-CA" sz="2000" dirty="0"/>
              <a:t>Required steps in the accounting cycle (continued)</a:t>
            </a:r>
          </a:p>
        </p:txBody>
      </p:sp>
      <p:sp>
        <p:nvSpPr>
          <p:cNvPr id="12" name="Content Placeholder 5">
            <a:extLst>
              <a:ext uri="{FF2B5EF4-FFF2-40B4-BE49-F238E27FC236}">
                <a16:creationId xmlns:a16="http://schemas.microsoft.com/office/drawing/2014/main" id="{7169582D-80C8-BB27-DF2E-A1A6F2F633E9}"/>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312976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6A0E-B1D5-9770-D14B-135383589DA1}"/>
              </a:ext>
            </a:extLst>
          </p:cNvPr>
          <p:cNvSpPr>
            <a:spLocks noGrp="1"/>
          </p:cNvSpPr>
          <p:nvPr>
            <p:ph type="title"/>
          </p:nvPr>
        </p:nvSpPr>
        <p:spPr/>
        <p:txBody>
          <a:bodyPr/>
          <a:lstStyle/>
          <a:p>
            <a:r>
              <a:rPr lang="en-IN" dirty="0"/>
              <a:t>7. Prepare Financial Statements</a:t>
            </a:r>
          </a:p>
        </p:txBody>
      </p:sp>
      <p:pic>
        <p:nvPicPr>
          <p:cNvPr id="11" name="Picture Placeholder 10" descr="An illustration presents step 7 of the accounting cycle, which is, Prepare Financial Statements. Step 7 presents, a portion of the income statement, retained earnings statement, and statement of financial position in a cascading format. The Income statement presents a three-line heading consisting of the name of the company, Yazici Advertising A. S; the type of statement, Income Statement; and the time period the statement covers, For the Month Ended October 31, 2025.The Retained Earnings Statement overlapping the Income Statement presents a three-line heading consisting of the name of the company, Yazici Advertising A. S; the type of statement, Retained Earnings Statement; and the time period the statement covers, For the Month Ended October 31, 2025.The partial Statement of Financial Position overlapping the Retained Earnings Statement presents a three-line heading consisting of the name of the company, Yazici Advertising A. S; the type of statement, Statement of Financial Position; and the date at which the statement is prepared, October 31, 2025. There are three columns where the first column presents account names and the others are numeric columns which presents respective amounts. There are two sections. The first section is titled Assets and presents the following account names and respective amounts: Equipment, Turkish lira 5,000 in the first numeric column; Less: Accumulated depreciation—equipment, 40 in the first numeric column. The amounts are totaled as Turkish lira 4,960, which appears adjacent to the 40 in the second numeric column obtained by subtracting Less: Accumulated depreciation—equipment from Equipment; Prepaid insurance, 550 in the second numeric column.">
            <a:extLst>
              <a:ext uri="{FF2B5EF4-FFF2-40B4-BE49-F238E27FC236}">
                <a16:creationId xmlns:a16="http://schemas.microsoft.com/office/drawing/2014/main" id="{9B187038-BC28-4036-C3C2-DA247FDDB3FB}"/>
              </a:ext>
            </a:extLst>
          </p:cNvPr>
          <p:cNvPicPr>
            <a:picLocks noGrp="1" noChangeAspect="1"/>
          </p:cNvPicPr>
          <p:nvPr>
            <p:ph type="pic" sz="quarter" idx="17"/>
          </p:nvPr>
        </p:nvPicPr>
        <p:blipFill rotWithShape="1">
          <a:blip r:embed="rId2"/>
          <a:stretch/>
        </p:blipFill>
        <p:spPr>
          <a:xfrm>
            <a:off x="1314450" y="1647825"/>
            <a:ext cx="6515100" cy="3562350"/>
          </a:xfrm>
          <a:prstGeom prst="rect">
            <a:avLst/>
          </a:prstGeom>
        </p:spPr>
      </p:pic>
      <p:sp>
        <p:nvSpPr>
          <p:cNvPr id="6" name="Content Placeholder 5">
            <a:extLst>
              <a:ext uri="{FF2B5EF4-FFF2-40B4-BE49-F238E27FC236}">
                <a16:creationId xmlns:a16="http://schemas.microsoft.com/office/drawing/2014/main" id="{5A7AB751-536F-5B81-806D-77F45484DC39}"/>
              </a:ext>
            </a:extLst>
          </p:cNvPr>
          <p:cNvSpPr>
            <a:spLocks noGrp="1"/>
          </p:cNvSpPr>
          <p:nvPr>
            <p:ph sz="quarter" idx="18"/>
          </p:nvPr>
        </p:nvSpPr>
        <p:spPr>
          <a:xfrm>
            <a:off x="592138" y="5949920"/>
            <a:ext cx="8037512" cy="428849"/>
          </a:xfrm>
        </p:spPr>
        <p:txBody>
          <a:bodyPr>
            <a:normAutofit/>
          </a:bodyPr>
          <a:lstStyle/>
          <a:p>
            <a:pPr marL="0" indent="0">
              <a:buNone/>
            </a:pPr>
            <a:r>
              <a:rPr lang="en-CA" sz="2000" b="1" dirty="0"/>
              <a:t>Illustration 4.15: </a:t>
            </a:r>
            <a:r>
              <a:rPr lang="en-CA" sz="2000" dirty="0"/>
              <a:t>Required steps in the accounting cycle (continued)</a:t>
            </a:r>
          </a:p>
        </p:txBody>
      </p:sp>
      <p:sp>
        <p:nvSpPr>
          <p:cNvPr id="12" name="Content Placeholder 5">
            <a:extLst>
              <a:ext uri="{FF2B5EF4-FFF2-40B4-BE49-F238E27FC236}">
                <a16:creationId xmlns:a16="http://schemas.microsoft.com/office/drawing/2014/main" id="{3A981422-BF54-495E-F1B3-3F8EAA31743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3985775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8AB9-6351-AEC5-1086-F57B5C39E5F2}"/>
              </a:ext>
            </a:extLst>
          </p:cNvPr>
          <p:cNvSpPr>
            <a:spLocks noGrp="1"/>
          </p:cNvSpPr>
          <p:nvPr>
            <p:ph type="title"/>
          </p:nvPr>
        </p:nvSpPr>
        <p:spPr/>
        <p:txBody>
          <a:bodyPr/>
          <a:lstStyle/>
          <a:p>
            <a:r>
              <a:rPr lang="en-GB" dirty="0"/>
              <a:t>8. Journalize and Post Closing Entries</a:t>
            </a:r>
            <a:endParaRPr lang="en-IN" dirty="0"/>
          </a:p>
        </p:txBody>
      </p:sp>
      <p:pic>
        <p:nvPicPr>
          <p:cNvPr id="11" name="Picture Placeholder 10" descr="An illustration presents step 8 of the accounting cycle, which is, Journalize and Post Closing Entries. Step 8 presents a partial view of two closing entries in the general journal. This illustration presents a label at the top, General Journal, centered. The next line presents five column headings of the journal as Date, Account Titles and Explanation, Reference, Debit and Credit. Immediately under the Date column label, 2025 is presented. The first journal entry of the date is presented as October 31. The debit part of the first transaction is recorded by presenting the account name, Service Revenue, adjacent to the date in the next column, with reference number, 400, and its amount of 10,600 in the debit column. The second part of the transaction is illustrated by presenting the credit account name, Income Summary, slightly indented on the next line, with reference number, 350, and its 10,600 amount in the credit column. Just below the Income Summary account name and slightly indented appears the description of the journal entry as: To close revenue account. The date of the second transaction is presented as October 31. The debit part of the transaction is recorded by presenting the account name, Income Summary, adjacent to the date in the next column, with reference number, 350, and its amount of 7,740 in the debit column. The second part of the transaction is illustrated by presenting the credit account name, Supplies Expense, slightly indented on the next line, with reference number, 631, and its 1,500 amount in the credit column. The third part of the transaction is illustrated by presenting the credit account name, Depreciation Expense, slightly indented on the next line, with reference number, 711, and its 40 amount in the credit column. The fourth part of the transaction is illustrated by presenting the credit account name, Insurance Expense, slightly indented on the next line, with reference number, 722, and its 50 amount in the credit column. The fifth part of the transaction is illustrated by presenting the credit account name, Salaries and Wages Expense, slightly indented on the next line, with reference number, 726, and its 5,200 amount in the credit column. The sixth part of the transaction is illustrated by presenting the credit account name, Rent Expense, slightly indented on the next line, with reference number, 729, and its 900 amount in the credit column.">
            <a:extLst>
              <a:ext uri="{FF2B5EF4-FFF2-40B4-BE49-F238E27FC236}">
                <a16:creationId xmlns:a16="http://schemas.microsoft.com/office/drawing/2014/main" id="{D418086A-2FF6-08A0-2A81-7582E750C198}"/>
              </a:ext>
            </a:extLst>
          </p:cNvPr>
          <p:cNvPicPr>
            <a:picLocks noGrp="1" noChangeAspect="1"/>
          </p:cNvPicPr>
          <p:nvPr>
            <p:ph type="pic" sz="quarter" idx="17"/>
          </p:nvPr>
        </p:nvPicPr>
        <p:blipFill rotWithShape="1">
          <a:blip r:embed="rId2"/>
          <a:stretch/>
        </p:blipFill>
        <p:spPr>
          <a:xfrm>
            <a:off x="983456" y="1485424"/>
            <a:ext cx="7177088" cy="3887153"/>
          </a:xfrm>
          <a:prstGeom prst="rect">
            <a:avLst/>
          </a:prstGeom>
        </p:spPr>
      </p:pic>
      <p:sp>
        <p:nvSpPr>
          <p:cNvPr id="6" name="Content Placeholder 5">
            <a:extLst>
              <a:ext uri="{FF2B5EF4-FFF2-40B4-BE49-F238E27FC236}">
                <a16:creationId xmlns:a16="http://schemas.microsoft.com/office/drawing/2014/main" id="{AD622148-F095-C03B-6182-F3EF9A7F62CC}"/>
              </a:ext>
            </a:extLst>
          </p:cNvPr>
          <p:cNvSpPr>
            <a:spLocks noGrp="1"/>
          </p:cNvSpPr>
          <p:nvPr>
            <p:ph sz="quarter" idx="18"/>
          </p:nvPr>
        </p:nvSpPr>
        <p:spPr>
          <a:xfrm>
            <a:off x="592138" y="5957327"/>
            <a:ext cx="8037512" cy="440249"/>
          </a:xfrm>
        </p:spPr>
        <p:txBody>
          <a:bodyPr>
            <a:normAutofit/>
          </a:bodyPr>
          <a:lstStyle/>
          <a:p>
            <a:pPr marL="0" indent="0">
              <a:buNone/>
            </a:pPr>
            <a:r>
              <a:rPr lang="en-CA" sz="2000" b="1" dirty="0"/>
              <a:t>Illustration 4.15: </a:t>
            </a:r>
            <a:r>
              <a:rPr lang="en-CA" sz="2000" dirty="0"/>
              <a:t>Required steps in the accounting cycle (continued)</a:t>
            </a:r>
          </a:p>
        </p:txBody>
      </p:sp>
      <p:sp>
        <p:nvSpPr>
          <p:cNvPr id="12" name="Content Placeholder 5">
            <a:extLst>
              <a:ext uri="{FF2B5EF4-FFF2-40B4-BE49-F238E27FC236}">
                <a16:creationId xmlns:a16="http://schemas.microsoft.com/office/drawing/2014/main" id="{4B5C0034-A2B7-1062-8C2F-F81A06C53CE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180343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E9A5-83D2-9AF4-F2F6-A06D08460231}"/>
              </a:ext>
            </a:extLst>
          </p:cNvPr>
          <p:cNvSpPr>
            <a:spLocks noGrp="1"/>
          </p:cNvSpPr>
          <p:nvPr>
            <p:ph type="title"/>
          </p:nvPr>
        </p:nvSpPr>
        <p:spPr/>
        <p:txBody>
          <a:bodyPr>
            <a:noAutofit/>
          </a:bodyPr>
          <a:lstStyle/>
          <a:p>
            <a:r>
              <a:rPr lang="en-GB" dirty="0"/>
              <a:t>9. Prepare a Post-Closing Trial Balance</a:t>
            </a:r>
            <a:endParaRPr lang="en-IN" dirty="0"/>
          </a:p>
        </p:txBody>
      </p:sp>
      <p:pic>
        <p:nvPicPr>
          <p:cNvPr id="11" name="Picture Placeholder 10" descr="An illustration presents step 9 of the accounting cycle, which is, Prepare a Post-Closing Trial Balance. Step 9 presents a partial view of the post-closing trial balance. The illustration presents a three-line heading consisting of the name of the company, Yazici Advertising A. S; the name of the contents, Post-Closing Trial Balance; and the date, October 31, 2025. There are three columns, with the first presenting the account names, and the other two labeled Debit and Credit, respectively. Selected accounts are listed in the first column and include: Cash, Accounts Receivable, Supplies, Prepaid Insurance, Equipment, Accumulated Depreciation-Equipment, Notes Payable, Accounts Payable, Unearned Service Revenue, and Salaries and Wages Payable. The respective debit amounts are listed in the debit column and the respective credit amounts are listed in the credit column.">
            <a:extLst>
              <a:ext uri="{FF2B5EF4-FFF2-40B4-BE49-F238E27FC236}">
                <a16:creationId xmlns:a16="http://schemas.microsoft.com/office/drawing/2014/main" id="{626BAD70-C96D-A6B7-949E-4E1B0065C102}"/>
              </a:ext>
            </a:extLst>
          </p:cNvPr>
          <p:cNvPicPr>
            <a:picLocks noGrp="1" noChangeAspect="1"/>
          </p:cNvPicPr>
          <p:nvPr>
            <p:ph type="pic" sz="quarter" idx="17"/>
          </p:nvPr>
        </p:nvPicPr>
        <p:blipFill rotWithShape="1">
          <a:blip r:embed="rId2"/>
          <a:stretch/>
        </p:blipFill>
        <p:spPr>
          <a:xfrm>
            <a:off x="999173" y="1850830"/>
            <a:ext cx="7145655" cy="3866198"/>
          </a:xfrm>
          <a:prstGeom prst="rect">
            <a:avLst/>
          </a:prstGeom>
        </p:spPr>
      </p:pic>
      <p:sp>
        <p:nvSpPr>
          <p:cNvPr id="6" name="Content Placeholder 5">
            <a:extLst>
              <a:ext uri="{FF2B5EF4-FFF2-40B4-BE49-F238E27FC236}">
                <a16:creationId xmlns:a16="http://schemas.microsoft.com/office/drawing/2014/main" id="{D42C8D87-5430-7712-4362-921374DF91E6}"/>
              </a:ext>
            </a:extLst>
          </p:cNvPr>
          <p:cNvSpPr>
            <a:spLocks noGrp="1"/>
          </p:cNvSpPr>
          <p:nvPr>
            <p:ph sz="quarter" idx="18"/>
          </p:nvPr>
        </p:nvSpPr>
        <p:spPr>
          <a:xfrm>
            <a:off x="592138" y="5953719"/>
            <a:ext cx="8244044" cy="401012"/>
          </a:xfrm>
        </p:spPr>
        <p:txBody>
          <a:bodyPr>
            <a:normAutofit/>
          </a:bodyPr>
          <a:lstStyle/>
          <a:p>
            <a:pPr marL="0" indent="0">
              <a:buNone/>
            </a:pPr>
            <a:r>
              <a:rPr lang="en-CA" sz="2000" b="1" dirty="0"/>
              <a:t>Illustration 4.15 (Partial): </a:t>
            </a:r>
            <a:r>
              <a:rPr lang="en-CA" sz="2000" dirty="0"/>
              <a:t>Required steps in the accounting cycle (continued)</a:t>
            </a:r>
          </a:p>
        </p:txBody>
      </p:sp>
      <p:sp>
        <p:nvSpPr>
          <p:cNvPr id="12" name="Content Placeholder 5">
            <a:extLst>
              <a:ext uri="{FF2B5EF4-FFF2-40B4-BE49-F238E27FC236}">
                <a16:creationId xmlns:a16="http://schemas.microsoft.com/office/drawing/2014/main" id="{D3B91929-E2EE-BBF5-710F-8FC55E2075A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212392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4350" y="2535635"/>
            <a:ext cx="8115301" cy="1786731"/>
          </a:xfrm>
        </p:spPr>
        <p:txBody>
          <a:bodyPr>
            <a:noAutofit/>
          </a:bodyPr>
          <a:lstStyle/>
          <a:p>
            <a:r>
              <a:rPr lang="en-IN" b="1" dirty="0"/>
              <a:t>Learning Objective 2</a:t>
            </a:r>
            <a:br>
              <a:rPr lang="en-IN" b="1" dirty="0"/>
            </a:br>
            <a:r>
              <a:rPr lang="en-IN" b="1" dirty="0"/>
              <a:t>Prepare Closing Entries and a Post-Closing Trial Balance.</a:t>
            </a:r>
            <a:endParaRPr lang="en-IN" dirty="0"/>
          </a:p>
        </p:txBody>
      </p:sp>
      <p:sp>
        <p:nvSpPr>
          <p:cNvPr id="6" name="Content Placeholder 5">
            <a:extLst>
              <a:ext uri="{FF2B5EF4-FFF2-40B4-BE49-F238E27FC236}">
                <a16:creationId xmlns:a16="http://schemas.microsoft.com/office/drawing/2014/main" id="{6D2FD515-A248-2FF1-3B07-21036369549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378660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Correcting Entries—Avoidable Step</a:t>
            </a: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lstStyle/>
          <a:p>
            <a:pPr marL="625475" lvl="2" indent="-354013">
              <a:lnSpc>
                <a:spcPct val="100000"/>
              </a:lnSpc>
              <a:buClr>
                <a:schemeClr val="accent2"/>
              </a:buClr>
              <a:buSzPct val="100000"/>
            </a:pPr>
            <a:r>
              <a:rPr lang="en-US" altLang="en-US" sz="2800" dirty="0"/>
              <a:t>Unnecessary if accounting records are free of errors</a:t>
            </a:r>
          </a:p>
          <a:p>
            <a:pPr marL="625475" lvl="2" indent="-354013">
              <a:lnSpc>
                <a:spcPct val="100000"/>
              </a:lnSpc>
              <a:buClr>
                <a:schemeClr val="accent2"/>
              </a:buClr>
              <a:buSzPct val="100000"/>
            </a:pPr>
            <a:r>
              <a:rPr lang="en-US" altLang="en-US" sz="2800" dirty="0"/>
              <a:t>Made whenever an error is discovered</a:t>
            </a:r>
          </a:p>
          <a:p>
            <a:pPr marL="625475" lvl="2" indent="-396875">
              <a:lnSpc>
                <a:spcPct val="100000"/>
              </a:lnSpc>
              <a:buClr>
                <a:schemeClr val="accent2"/>
              </a:buClr>
              <a:buSzPct val="100000"/>
            </a:pPr>
            <a:r>
              <a:rPr lang="en-US" altLang="en-US" sz="2800" dirty="0"/>
              <a:t>Must be posted before closing entries</a:t>
            </a:r>
          </a:p>
          <a:p>
            <a:pPr marL="0" indent="0">
              <a:lnSpc>
                <a:spcPct val="100000"/>
              </a:lnSpc>
              <a:buClr>
                <a:srgbClr val="800000"/>
              </a:buClr>
              <a:buSzPct val="80000"/>
              <a:buFont typeface="Wingdings" pitchFamily="2" charset="2"/>
              <a:buNone/>
            </a:pPr>
            <a:r>
              <a:rPr lang="en-US" altLang="en-US" dirty="0"/>
              <a:t>Instead of preparing a correcting entry, </a:t>
            </a:r>
            <a:r>
              <a:rPr lang="en-US" altLang="en-US" b="1" dirty="0"/>
              <a:t>it is possible to reverse the incorrect entry and then prepare the correct entry</a:t>
            </a:r>
            <a:r>
              <a:rPr lang="en-US" altLang="en-US" dirty="0"/>
              <a:t>.</a:t>
            </a:r>
          </a:p>
        </p:txBody>
      </p:sp>
      <p:sp>
        <p:nvSpPr>
          <p:cNvPr id="2" name="Content Placeholder 5">
            <a:extLst>
              <a:ext uri="{FF2B5EF4-FFF2-40B4-BE49-F238E27FC236}">
                <a16:creationId xmlns:a16="http://schemas.microsoft.com/office/drawing/2014/main" id="{901CB8E4-02D0-76B1-3473-63EFA8178A4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3271517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9FF2-D565-AD15-0710-C995868AF943}"/>
              </a:ext>
            </a:extLst>
          </p:cNvPr>
          <p:cNvSpPr>
            <a:spLocks noGrp="1"/>
          </p:cNvSpPr>
          <p:nvPr>
            <p:ph type="title"/>
          </p:nvPr>
        </p:nvSpPr>
        <p:spPr/>
        <p:txBody>
          <a:bodyPr/>
          <a:lstStyle/>
          <a:p>
            <a:r>
              <a:rPr lang="en-IN" dirty="0"/>
              <a:t>Correcting Entries—Case 1</a:t>
            </a:r>
          </a:p>
        </p:txBody>
      </p:sp>
      <p:sp>
        <p:nvSpPr>
          <p:cNvPr id="3" name="Content Placeholder 2">
            <a:extLst>
              <a:ext uri="{FF2B5EF4-FFF2-40B4-BE49-F238E27FC236}">
                <a16:creationId xmlns:a16="http://schemas.microsoft.com/office/drawing/2014/main" id="{FCDADED7-8869-2563-3664-40D635D1FE78}"/>
              </a:ext>
            </a:extLst>
          </p:cNvPr>
          <p:cNvSpPr>
            <a:spLocks noGrp="1"/>
          </p:cNvSpPr>
          <p:nvPr>
            <p:ph sz="quarter" idx="12"/>
          </p:nvPr>
        </p:nvSpPr>
        <p:spPr>
          <a:xfrm>
            <a:off x="377883" y="1383245"/>
            <a:ext cx="8477250" cy="1570147"/>
          </a:xfrm>
        </p:spPr>
        <p:txBody>
          <a:bodyPr>
            <a:normAutofit fontScale="85000" lnSpcReduction="20000"/>
          </a:bodyPr>
          <a:lstStyle/>
          <a:p>
            <a:pPr marL="0" indent="0">
              <a:lnSpc>
                <a:spcPct val="120000"/>
              </a:lnSpc>
              <a:buNone/>
            </a:pPr>
            <a:r>
              <a:rPr lang="en-US" sz="2800" b="1" dirty="0"/>
              <a:t>Case 1: </a:t>
            </a:r>
            <a:r>
              <a:rPr lang="en-US" sz="2800" dirty="0"/>
              <a:t>On May 10, Mercato Co. journalized and posted a NT$500 cash collection on account from a customer as a debit to Cash and a credit to Service Revenue for NT$500. The error was discovered when the customer paid the remaining balance in full.</a:t>
            </a:r>
            <a:endParaRPr lang="en-IN" dirty="0"/>
          </a:p>
        </p:txBody>
      </p:sp>
      <p:pic>
        <p:nvPicPr>
          <p:cNvPr id="9" name="Content Placeholder 10" descr="An illustration presents the comparison of incorrect entry to correct entry for the date May 10. The illustration on the left presents an Incorrect Entry. A label at the top with the label, Incorrect Entry (May 10), is centered. The debit part of the first transaction is recorded by presenting the account name, Cash, with its amount of 500 in the debit column. The second part of the transaction is illustrated by presenting the credit account name, Service Revenue, slightly indented on the next line with its 500 amount in the credit column. The illustration to the right presents a Correct Entry. A label at the top with the label, Correct Entry (May 10), is centered. The debit part of the first transaction is recorded by presenting the account name, Cash, with its amount of 500 in the debit column. The second part of the transaction is illustrated by presenting the credit account name, Accounts Receivable, slightly indented on the next line with its 500 amount in the credit column.">
            <a:extLst>
              <a:ext uri="{FF2B5EF4-FFF2-40B4-BE49-F238E27FC236}">
                <a16:creationId xmlns:a16="http://schemas.microsoft.com/office/drawing/2014/main" id="{769093B1-AD2D-37DE-4FDE-F211EF8F783E}"/>
              </a:ext>
            </a:extLst>
          </p:cNvPr>
          <p:cNvPicPr>
            <a:picLocks noGrp="1" noChangeAspect="1"/>
          </p:cNvPicPr>
          <p:nvPr>
            <p:ph type="pic" sz="quarter" idx="17"/>
          </p:nvPr>
        </p:nvPicPr>
        <p:blipFill>
          <a:blip r:embed="rId3"/>
          <a:stretch>
            <a:fillRect/>
          </a:stretch>
        </p:blipFill>
        <p:spPr>
          <a:xfrm>
            <a:off x="311727" y="3205860"/>
            <a:ext cx="8520545" cy="1013114"/>
          </a:xfrm>
          <a:prstGeom prst="rect">
            <a:avLst/>
          </a:prstGeom>
        </p:spPr>
      </p:pic>
      <p:pic>
        <p:nvPicPr>
          <p:cNvPr id="13" name="Content Placeholder 23" descr="An illustration presents a correcting entry for the above illustration in the general journal format. This illustration presents a label at the top as, Correcting entry, centered. The date is presented as May 20. The debit part of the first transaction is recorded by presenting the account name, Service Revenue, adjacent to the date in the next column and its amount of 500 in the debit column. The second part of the transaction is illustrated by presenting the credit account name, Accounts Receivable, slightly indented on the next line with its 500 amount in the credit column. Just below the Accounts Receivable account name and slightly indented appears the description of the journal entry as: To correct entry of May 10.">
            <a:extLst>
              <a:ext uri="{FF2B5EF4-FFF2-40B4-BE49-F238E27FC236}">
                <a16:creationId xmlns:a16="http://schemas.microsoft.com/office/drawing/2014/main" id="{5A789B47-4E0A-D16B-EFE9-09579B7B8B81}"/>
              </a:ext>
            </a:extLst>
          </p:cNvPr>
          <p:cNvPicPr>
            <a:picLocks noGrp="1" noChangeAspect="1"/>
          </p:cNvPicPr>
          <p:nvPr>
            <p:ph type="tbl" sz="quarter" idx="19"/>
          </p:nvPr>
        </p:nvPicPr>
        <p:blipFill>
          <a:blip r:embed="rId4"/>
          <a:stretch>
            <a:fillRect/>
          </a:stretch>
        </p:blipFill>
        <p:spPr>
          <a:xfrm>
            <a:off x="355022" y="4523187"/>
            <a:ext cx="8433955" cy="1272886"/>
          </a:xfrm>
          <a:prstGeom prst="rect">
            <a:avLst/>
          </a:prstGeom>
        </p:spPr>
      </p:pic>
      <p:sp>
        <p:nvSpPr>
          <p:cNvPr id="20" name="Content Placeholder 19">
            <a:extLst>
              <a:ext uri="{FF2B5EF4-FFF2-40B4-BE49-F238E27FC236}">
                <a16:creationId xmlns:a16="http://schemas.microsoft.com/office/drawing/2014/main" id="{6235D342-0DA8-8949-C290-8B53BFFE36E3}"/>
              </a:ext>
            </a:extLst>
          </p:cNvPr>
          <p:cNvSpPr>
            <a:spLocks noGrp="1"/>
          </p:cNvSpPr>
          <p:nvPr>
            <p:ph sz="quarter" idx="18"/>
          </p:nvPr>
        </p:nvSpPr>
        <p:spPr>
          <a:xfrm>
            <a:off x="311727" y="5938267"/>
            <a:ext cx="8037512" cy="417219"/>
          </a:xfrm>
        </p:spPr>
        <p:txBody>
          <a:bodyPr>
            <a:normAutofit/>
          </a:bodyPr>
          <a:lstStyle/>
          <a:p>
            <a:pPr marL="0" indent="0">
              <a:buNone/>
            </a:pPr>
            <a:r>
              <a:rPr lang="en-CA" sz="2000" b="1" dirty="0"/>
              <a:t>Illustration 4.16-17: </a:t>
            </a:r>
            <a:r>
              <a:rPr lang="en-CA" sz="2000" dirty="0"/>
              <a:t>Comparison of entries </a:t>
            </a:r>
            <a:r>
              <a:rPr lang="en-CA" sz="2000" b="1" dirty="0"/>
              <a:t>(16) </a:t>
            </a:r>
            <a:r>
              <a:rPr lang="en-CA" sz="2000" dirty="0"/>
              <a:t>and Correcting entry </a:t>
            </a:r>
            <a:r>
              <a:rPr lang="en-CA" sz="2000" b="1" dirty="0"/>
              <a:t>(17)</a:t>
            </a:r>
          </a:p>
        </p:txBody>
      </p:sp>
      <p:sp>
        <p:nvSpPr>
          <p:cNvPr id="25" name="Content Placeholder 5">
            <a:extLst>
              <a:ext uri="{FF2B5EF4-FFF2-40B4-BE49-F238E27FC236}">
                <a16:creationId xmlns:a16="http://schemas.microsoft.com/office/drawing/2014/main" id="{44B1A793-D301-8B95-6C3F-E3192439FC9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843597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50FA-A33E-2DC3-E9AB-A9A36E74CCDD}"/>
              </a:ext>
            </a:extLst>
          </p:cNvPr>
          <p:cNvSpPr>
            <a:spLocks noGrp="1"/>
          </p:cNvSpPr>
          <p:nvPr>
            <p:ph type="title"/>
          </p:nvPr>
        </p:nvSpPr>
        <p:spPr/>
        <p:txBody>
          <a:bodyPr/>
          <a:lstStyle/>
          <a:p>
            <a:r>
              <a:rPr lang="en-IN" dirty="0"/>
              <a:t>Correcting Entries—Case 2</a:t>
            </a:r>
          </a:p>
        </p:txBody>
      </p:sp>
      <p:sp>
        <p:nvSpPr>
          <p:cNvPr id="3" name="Content Placeholder 2">
            <a:extLst>
              <a:ext uri="{FF2B5EF4-FFF2-40B4-BE49-F238E27FC236}">
                <a16:creationId xmlns:a16="http://schemas.microsoft.com/office/drawing/2014/main" id="{4A6FF83A-EA5C-B0F2-EEB3-254907145833}"/>
              </a:ext>
            </a:extLst>
          </p:cNvPr>
          <p:cNvSpPr>
            <a:spLocks noGrp="1"/>
          </p:cNvSpPr>
          <p:nvPr>
            <p:ph sz="quarter" idx="12"/>
          </p:nvPr>
        </p:nvSpPr>
        <p:spPr>
          <a:xfrm>
            <a:off x="355113" y="1505253"/>
            <a:ext cx="8379312" cy="1570147"/>
          </a:xfrm>
        </p:spPr>
        <p:txBody>
          <a:bodyPr>
            <a:normAutofit fontScale="85000" lnSpcReduction="20000"/>
          </a:bodyPr>
          <a:lstStyle/>
          <a:p>
            <a:pPr marL="0" indent="0">
              <a:lnSpc>
                <a:spcPct val="120000"/>
              </a:lnSpc>
              <a:buNone/>
            </a:pPr>
            <a:r>
              <a:rPr lang="en-US" sz="2800" b="1" dirty="0"/>
              <a:t>Case 2: </a:t>
            </a:r>
            <a:r>
              <a:rPr lang="en-US" sz="2800" dirty="0"/>
              <a:t>On May 10, 18, Mercato purchased on account equipment costing NT$4,500. The transaction was journalized and posted as a debit to Equipment NT$450 and a credit to Accounts Payable NT$450. The error was discovered on June 3.</a:t>
            </a:r>
            <a:endParaRPr lang="en-US" altLang="en-US" sz="2800" dirty="0"/>
          </a:p>
        </p:txBody>
      </p:sp>
      <p:pic>
        <p:nvPicPr>
          <p:cNvPr id="11" name="Content Placeholder 10" descr="An illustration presents the comparison of incorrect entry to correct entry for the date May 18. The illustration on the left presents an Incorrect Entry. A label at the top reads, Incorrect Entry (May 18), is centered. The debit part of the first transaction is recorded by presenting the account name, Equipment, with its amount of 450 in the debit column. The second part of the transaction is illustrated by presenting the credit account name, Accounts Payable, slightly indented on the next line with its 450 amount in the credit column. The illustration to the right presents a Correct Entry. A label at the top reads, Correct Entry (May 18), is centered. The debit part of the first transaction is recorded by presenting the account name, Equipment, with its amount of 4,500 in the debit column. The second part of the transaction is illustrated by presenting the credit account name, Accounts Payable, slightly indented on the next line with its 4,500 amount in the credit column.">
            <a:extLst>
              <a:ext uri="{FF2B5EF4-FFF2-40B4-BE49-F238E27FC236}">
                <a16:creationId xmlns:a16="http://schemas.microsoft.com/office/drawing/2014/main" id="{25F1440E-BEC7-514E-2B2D-0E13132B4AA1}"/>
              </a:ext>
            </a:extLst>
          </p:cNvPr>
          <p:cNvPicPr>
            <a:picLocks noGrp="1" noChangeAspect="1"/>
          </p:cNvPicPr>
          <p:nvPr>
            <p:ph sz="quarter" idx="20"/>
          </p:nvPr>
        </p:nvPicPr>
        <p:blipFill>
          <a:blip r:embed="rId2"/>
          <a:stretch>
            <a:fillRect/>
          </a:stretch>
        </p:blipFill>
        <p:spPr>
          <a:xfrm>
            <a:off x="329046" y="3331018"/>
            <a:ext cx="8485909" cy="1021773"/>
          </a:xfrm>
          <a:prstGeom prst="rect">
            <a:avLst/>
          </a:prstGeom>
        </p:spPr>
      </p:pic>
      <p:pic>
        <p:nvPicPr>
          <p:cNvPr id="15" name="Content Placeholder 14" descr="An illustration presents a correcting entry for the above illustration in the general journal format. This illustration presents a label at the top as, Correcting entry, centered. The date is presented as June 3. The debit part of the first transaction is recorded by presenting the account name, Equipment, adjacent to the date in the next column and its amount of 4,050 in the debit column. The second part of the transaction is illustrated by presenting the credit account name, Accounts Payable, slightly indented on the next line with its 4,050 amount in the credit column. Just below the Accounts Payable account name and slightly indented appears the description of the journal entry as: To correct entry of May 18.">
            <a:extLst>
              <a:ext uri="{FF2B5EF4-FFF2-40B4-BE49-F238E27FC236}">
                <a16:creationId xmlns:a16="http://schemas.microsoft.com/office/drawing/2014/main" id="{4489EB99-F5AF-AADD-5E7D-FA9F9D50CDA6}"/>
              </a:ext>
            </a:extLst>
          </p:cNvPr>
          <p:cNvPicPr>
            <a:picLocks noGrp="1" noChangeAspect="1"/>
          </p:cNvPicPr>
          <p:nvPr>
            <p:ph sz="quarter" idx="21"/>
          </p:nvPr>
        </p:nvPicPr>
        <p:blipFill>
          <a:blip r:embed="rId3"/>
          <a:stretch>
            <a:fillRect/>
          </a:stretch>
        </p:blipFill>
        <p:spPr>
          <a:xfrm>
            <a:off x="359353" y="4569115"/>
            <a:ext cx="8425295" cy="1186295"/>
          </a:xfrm>
          <a:prstGeom prst="rect">
            <a:avLst/>
          </a:prstGeom>
        </p:spPr>
      </p:pic>
      <p:sp>
        <p:nvSpPr>
          <p:cNvPr id="6" name="Content Placeholder 5">
            <a:extLst>
              <a:ext uri="{FF2B5EF4-FFF2-40B4-BE49-F238E27FC236}">
                <a16:creationId xmlns:a16="http://schemas.microsoft.com/office/drawing/2014/main" id="{E8AF837A-CFC3-A7D6-2CCF-A1A9C454C1B8}"/>
              </a:ext>
            </a:extLst>
          </p:cNvPr>
          <p:cNvSpPr>
            <a:spLocks noGrp="1"/>
          </p:cNvSpPr>
          <p:nvPr>
            <p:ph sz="quarter" idx="18"/>
          </p:nvPr>
        </p:nvSpPr>
        <p:spPr>
          <a:xfrm>
            <a:off x="322263" y="5933231"/>
            <a:ext cx="8037512" cy="408281"/>
          </a:xfrm>
        </p:spPr>
        <p:txBody>
          <a:bodyPr>
            <a:normAutofit/>
          </a:bodyPr>
          <a:lstStyle/>
          <a:p>
            <a:pPr marL="0" indent="0">
              <a:buNone/>
            </a:pPr>
            <a:r>
              <a:rPr lang="en-CA" sz="2000" b="1" dirty="0"/>
              <a:t>Illustration 4.18-19: </a:t>
            </a:r>
            <a:r>
              <a:rPr lang="en-CA" sz="2000" dirty="0"/>
              <a:t>Comparison of entries </a:t>
            </a:r>
            <a:r>
              <a:rPr lang="en-CA" sz="2000" b="1" dirty="0"/>
              <a:t>(18) </a:t>
            </a:r>
            <a:r>
              <a:rPr lang="en-CA" sz="2000" dirty="0"/>
              <a:t>and Correcting entry </a:t>
            </a:r>
            <a:r>
              <a:rPr lang="en-CA" sz="2000" b="1" dirty="0"/>
              <a:t>(19)</a:t>
            </a:r>
            <a:endParaRPr lang="en-CA" sz="2000" dirty="0"/>
          </a:p>
        </p:txBody>
      </p:sp>
      <p:sp>
        <p:nvSpPr>
          <p:cNvPr id="10" name="Content Placeholder 5">
            <a:extLst>
              <a:ext uri="{FF2B5EF4-FFF2-40B4-BE49-F238E27FC236}">
                <a16:creationId xmlns:a16="http://schemas.microsoft.com/office/drawing/2014/main" id="{2DFE6FA3-73B4-36BE-1D4E-2624D51677F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757001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GB" dirty="0"/>
              <a:t>DO IT! 3: Correcting Entries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0"/>
          </p:nvPr>
        </p:nvSpPr>
        <p:spPr>
          <a:xfrm>
            <a:off x="514350" y="1679575"/>
            <a:ext cx="8115300" cy="4465586"/>
          </a:xfrm>
        </p:spPr>
        <p:txBody>
          <a:bodyPr>
            <a:noAutofit/>
          </a:bodyPr>
          <a:lstStyle/>
          <a:p>
            <a:pPr marL="0" indent="0">
              <a:lnSpc>
                <a:spcPct val="100000"/>
              </a:lnSpc>
              <a:spcBef>
                <a:spcPts val="624"/>
              </a:spcBef>
              <a:spcAft>
                <a:spcPts val="600"/>
              </a:spcAft>
              <a:buNone/>
            </a:pPr>
            <a:r>
              <a:rPr lang="en-US" sz="2400" dirty="0"/>
              <a:t>Sanchez Company discovered the following errors made in January 2025 (amounts in thousands).</a:t>
            </a:r>
          </a:p>
          <a:p>
            <a:pPr marL="457200" indent="-457200">
              <a:lnSpc>
                <a:spcPct val="100000"/>
              </a:lnSpc>
              <a:spcBef>
                <a:spcPts val="624"/>
              </a:spcBef>
              <a:spcAft>
                <a:spcPts val="600"/>
              </a:spcAft>
              <a:buFont typeface="+mj-lt"/>
              <a:buAutoNum type="arabicPeriod"/>
            </a:pPr>
            <a:r>
              <a:rPr lang="en-US" sz="2400" dirty="0"/>
              <a:t>A payment of Salaries and Wages Expense of $600 was debited to Supplies and credited to Cash, both for $600.</a:t>
            </a:r>
          </a:p>
          <a:p>
            <a:pPr marL="457200" indent="-457200">
              <a:lnSpc>
                <a:spcPct val="100000"/>
              </a:lnSpc>
              <a:spcBef>
                <a:spcPts val="624"/>
              </a:spcBef>
              <a:spcAft>
                <a:spcPts val="600"/>
              </a:spcAft>
              <a:buFont typeface="+mj-lt"/>
              <a:buAutoNum type="arabicPeriod"/>
            </a:pPr>
            <a:r>
              <a:rPr lang="en-US" sz="2400" dirty="0"/>
              <a:t>A collection of $3,000 from a client on account was debited to Cash $200 and credited to Service Revenue $200.</a:t>
            </a:r>
          </a:p>
          <a:p>
            <a:pPr marL="457200" indent="-457200">
              <a:lnSpc>
                <a:spcPct val="100000"/>
              </a:lnSpc>
              <a:spcBef>
                <a:spcPts val="624"/>
              </a:spcBef>
              <a:spcAft>
                <a:spcPts val="600"/>
              </a:spcAft>
              <a:buFont typeface="+mj-lt"/>
              <a:buAutoNum type="arabicPeriod"/>
            </a:pPr>
            <a:r>
              <a:rPr lang="en-US" sz="2400" dirty="0"/>
              <a:t>The purchase of supplies on account for $860 was debited to Supplies $680 and credited to Accounts Payable $680.</a:t>
            </a:r>
          </a:p>
          <a:p>
            <a:pPr marL="0" indent="0">
              <a:lnSpc>
                <a:spcPct val="100000"/>
              </a:lnSpc>
              <a:spcBef>
                <a:spcPts val="624"/>
              </a:spcBef>
              <a:spcAft>
                <a:spcPts val="600"/>
              </a:spcAft>
              <a:buNone/>
            </a:pPr>
            <a:r>
              <a:rPr lang="en-US" sz="2400" dirty="0"/>
              <a:t>Correct the errors without reversing the incorrect entry.</a:t>
            </a:r>
            <a:endParaRPr lang="en-US" altLang="en-US" sz="2400" b="1" dirty="0"/>
          </a:p>
        </p:txBody>
      </p:sp>
      <p:sp>
        <p:nvSpPr>
          <p:cNvPr id="8" name="Content Placeholder 5">
            <a:extLst>
              <a:ext uri="{FF2B5EF4-FFF2-40B4-BE49-F238E27FC236}">
                <a16:creationId xmlns:a16="http://schemas.microsoft.com/office/drawing/2014/main" id="{5A722235-F888-0EFC-A8E9-03EBE69F379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Tree>
    <p:extLst>
      <p:ext uri="{BB962C8B-B14F-4D97-AF65-F5344CB8AC3E}">
        <p14:creationId xmlns:p14="http://schemas.microsoft.com/office/powerpoint/2010/main" val="389409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GB" dirty="0"/>
              <a:t>DO IT! 3: Correcting Entries - Solution</a:t>
            </a:r>
            <a:endParaRPr lang="en-IN" dirty="0"/>
          </a:p>
        </p:txBody>
      </p:sp>
      <p:sp>
        <p:nvSpPr>
          <p:cNvPr id="9" name="Content Placeholder 5">
            <a:extLst>
              <a:ext uri="{FF2B5EF4-FFF2-40B4-BE49-F238E27FC236}">
                <a16:creationId xmlns:a16="http://schemas.microsoft.com/office/drawing/2014/main" id="{13CA9BA5-629F-98F3-753E-D8B927E68AB3}"/>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3</a:t>
            </a:r>
          </a:p>
        </p:txBody>
      </p:sp>
      <p:sp>
        <p:nvSpPr>
          <p:cNvPr id="4" name="Content Placeholder 3">
            <a:extLst>
              <a:ext uri="{FF2B5EF4-FFF2-40B4-BE49-F238E27FC236}">
                <a16:creationId xmlns:a16="http://schemas.microsoft.com/office/drawing/2014/main" id="{310FFD45-2A46-27D5-8202-55F6C1174AC0}"/>
              </a:ext>
            </a:extLst>
          </p:cNvPr>
          <p:cNvSpPr>
            <a:spLocks noGrp="1"/>
          </p:cNvSpPr>
          <p:nvPr>
            <p:ph sz="quarter" idx="10"/>
          </p:nvPr>
        </p:nvSpPr>
        <p:spPr>
          <a:xfrm>
            <a:off x="514350" y="1679575"/>
            <a:ext cx="8115300" cy="4594476"/>
          </a:xfrm>
        </p:spPr>
        <p:txBody>
          <a:bodyPr>
            <a:normAutofit/>
          </a:bodyPr>
          <a:lstStyle/>
          <a:p>
            <a:pPr marL="346075" indent="-346075">
              <a:lnSpc>
                <a:spcPct val="100000"/>
              </a:lnSpc>
              <a:spcBef>
                <a:spcPts val="1200"/>
              </a:spcBef>
              <a:buNone/>
              <a:tabLst>
                <a:tab pos="803275" algn="l"/>
                <a:tab pos="1260475" algn="l"/>
                <a:tab pos="5943600" algn="r"/>
                <a:tab pos="7315200" algn="r"/>
              </a:tabLst>
            </a:pPr>
            <a:r>
              <a:rPr lang="en-US" sz="2400" dirty="0"/>
              <a:t>1.		Salaries and Wages Expense 	600</a:t>
            </a:r>
          </a:p>
          <a:p>
            <a:pPr marL="346075" indent="1003300">
              <a:lnSpc>
                <a:spcPct val="100000"/>
              </a:lnSpc>
              <a:spcBef>
                <a:spcPts val="600"/>
              </a:spcBef>
              <a:buNone/>
              <a:tabLst>
                <a:tab pos="803275" algn="l"/>
                <a:tab pos="1260475" algn="l"/>
                <a:tab pos="5943600" algn="r"/>
                <a:tab pos="7315200" algn="r"/>
              </a:tabLst>
            </a:pPr>
            <a:r>
              <a:rPr lang="en-US" sz="2400" dirty="0"/>
              <a:t>Supplies 		600</a:t>
            </a:r>
          </a:p>
          <a:p>
            <a:pPr marL="346075" indent="-346075">
              <a:lnSpc>
                <a:spcPct val="100000"/>
              </a:lnSpc>
              <a:spcBef>
                <a:spcPts val="1200"/>
              </a:spcBef>
              <a:buNone/>
              <a:tabLst>
                <a:tab pos="914400" algn="l"/>
                <a:tab pos="1371600" algn="l"/>
                <a:tab pos="6172200" algn="r"/>
                <a:tab pos="7315200" algn="r"/>
              </a:tabLst>
            </a:pPr>
            <a:r>
              <a:rPr lang="en-US" sz="2400" dirty="0"/>
              <a:t>2.		Service Revenue	200</a:t>
            </a:r>
          </a:p>
          <a:p>
            <a:pPr marL="346075" indent="-346075">
              <a:lnSpc>
                <a:spcPct val="100000"/>
              </a:lnSpc>
              <a:spcBef>
                <a:spcPts val="600"/>
              </a:spcBef>
              <a:buNone/>
              <a:tabLst>
                <a:tab pos="914400" algn="l"/>
                <a:tab pos="1371600" algn="l"/>
                <a:tab pos="6172200" algn="r"/>
                <a:tab pos="7315200" algn="r"/>
              </a:tabLst>
            </a:pPr>
            <a:r>
              <a:rPr lang="en-US" sz="2400" dirty="0"/>
              <a:t>		Cash	2,800</a:t>
            </a:r>
          </a:p>
          <a:p>
            <a:pPr marL="346075" indent="1003300">
              <a:lnSpc>
                <a:spcPct val="100000"/>
              </a:lnSpc>
              <a:spcBef>
                <a:spcPts val="600"/>
              </a:spcBef>
              <a:buNone/>
              <a:tabLst>
                <a:tab pos="914400" algn="l"/>
                <a:tab pos="1371600" algn="l"/>
                <a:tab pos="6172200" algn="r"/>
                <a:tab pos="7315200" algn="r"/>
              </a:tabLst>
            </a:pPr>
            <a:r>
              <a:rPr lang="en-US" sz="2400" dirty="0"/>
              <a:t>Accounts Receivable		3,000</a:t>
            </a:r>
          </a:p>
          <a:p>
            <a:pPr marL="346075" indent="-346075">
              <a:lnSpc>
                <a:spcPct val="100000"/>
              </a:lnSpc>
              <a:spcBef>
                <a:spcPts val="1200"/>
              </a:spcBef>
              <a:buNone/>
              <a:tabLst>
                <a:tab pos="803275" algn="l"/>
                <a:tab pos="1260475" algn="l"/>
                <a:tab pos="5943600" algn="r"/>
                <a:tab pos="7315200" algn="r"/>
              </a:tabLst>
            </a:pPr>
            <a:r>
              <a:rPr lang="en-US" sz="2400" dirty="0"/>
              <a:t>3.		Supplies ($860 - $680)	180</a:t>
            </a:r>
          </a:p>
          <a:p>
            <a:pPr marL="346075" indent="1003300">
              <a:lnSpc>
                <a:spcPct val="100000"/>
              </a:lnSpc>
              <a:spcBef>
                <a:spcPts val="600"/>
              </a:spcBef>
              <a:buNone/>
              <a:tabLst>
                <a:tab pos="803275" algn="l"/>
                <a:tab pos="1260475" algn="l"/>
                <a:tab pos="5943600" algn="r"/>
                <a:tab pos="7315200" algn="r"/>
              </a:tabLst>
            </a:pPr>
            <a:r>
              <a:rPr lang="en-US" sz="2400" dirty="0"/>
              <a:t>Accounts Payable		180</a:t>
            </a:r>
          </a:p>
        </p:txBody>
      </p:sp>
    </p:spTree>
    <p:extLst>
      <p:ext uri="{BB962C8B-B14F-4D97-AF65-F5344CB8AC3E}">
        <p14:creationId xmlns:p14="http://schemas.microsoft.com/office/powerpoint/2010/main" val="25447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4350" y="2491263"/>
            <a:ext cx="8115301" cy="1875474"/>
          </a:xfrm>
        </p:spPr>
        <p:txBody>
          <a:bodyPr>
            <a:noAutofit/>
          </a:bodyPr>
          <a:lstStyle/>
          <a:p>
            <a:r>
              <a:rPr lang="en-IN" b="1" dirty="0"/>
              <a:t>Learning Objective 4</a:t>
            </a:r>
            <a:br>
              <a:rPr lang="en-IN" b="1" dirty="0"/>
            </a:br>
            <a:r>
              <a:rPr lang="en-US" b="1" dirty="0"/>
              <a:t>Identify the Sections of a Classified Statement of Financial Position.</a:t>
            </a:r>
            <a:endParaRPr lang="en-IN" dirty="0"/>
          </a:p>
        </p:txBody>
      </p:sp>
      <p:sp>
        <p:nvSpPr>
          <p:cNvPr id="8" name="Content Placeholder 5">
            <a:extLst>
              <a:ext uri="{FF2B5EF4-FFF2-40B4-BE49-F238E27FC236}">
                <a16:creationId xmlns:a16="http://schemas.microsoft.com/office/drawing/2014/main" id="{386D1C7F-526A-AF22-238A-D01AE373A0C3}"/>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4174863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3BD3-C497-6744-A253-8B66F35EE971}"/>
              </a:ext>
            </a:extLst>
          </p:cNvPr>
          <p:cNvSpPr>
            <a:spLocks noGrp="1"/>
          </p:cNvSpPr>
          <p:nvPr>
            <p:ph type="title"/>
          </p:nvPr>
        </p:nvSpPr>
        <p:spPr/>
        <p:txBody>
          <a:bodyPr>
            <a:noAutofit/>
          </a:bodyPr>
          <a:lstStyle/>
          <a:p>
            <a:r>
              <a:rPr lang="en-GB" dirty="0"/>
              <a:t>Classified Statement of Financial Position</a:t>
            </a:r>
            <a:endParaRPr lang="en-IN" dirty="0"/>
          </a:p>
        </p:txBody>
      </p:sp>
      <p:sp>
        <p:nvSpPr>
          <p:cNvPr id="3" name="Content Placeholder 2">
            <a:extLst>
              <a:ext uri="{FF2B5EF4-FFF2-40B4-BE49-F238E27FC236}">
                <a16:creationId xmlns:a16="http://schemas.microsoft.com/office/drawing/2014/main" id="{C1886960-374D-4A98-804E-EF121E886E3D}"/>
              </a:ext>
            </a:extLst>
          </p:cNvPr>
          <p:cNvSpPr>
            <a:spLocks noGrp="1"/>
          </p:cNvSpPr>
          <p:nvPr>
            <p:ph sz="quarter" idx="12"/>
          </p:nvPr>
        </p:nvSpPr>
        <p:spPr>
          <a:xfrm>
            <a:off x="513862" y="1693967"/>
            <a:ext cx="8115301" cy="1381722"/>
          </a:xfrm>
        </p:spPr>
        <p:txBody>
          <a:bodyPr>
            <a:normAutofit/>
          </a:bodyPr>
          <a:lstStyle/>
          <a:p>
            <a:pPr marL="355600" lvl="2" indent="-355600">
              <a:lnSpc>
                <a:spcPct val="100000"/>
              </a:lnSpc>
              <a:buClr>
                <a:schemeClr val="accent2"/>
              </a:buClr>
              <a:buSzPct val="100000"/>
            </a:pPr>
            <a:r>
              <a:rPr lang="en-US" altLang="en-US" sz="2600" dirty="0"/>
              <a:t>Presents a snapshot at a point in time</a:t>
            </a:r>
          </a:p>
          <a:p>
            <a:pPr marL="355600" lvl="2" indent="-355600">
              <a:lnSpc>
                <a:spcPct val="100000"/>
              </a:lnSpc>
              <a:buClr>
                <a:schemeClr val="accent2"/>
              </a:buClr>
              <a:buSzPct val="100000"/>
            </a:pPr>
            <a:r>
              <a:rPr lang="en-US" altLang="en-US" sz="2600" dirty="0"/>
              <a:t>To improve users’ understanding, companies group together similar assets and similar liabilities</a:t>
            </a:r>
          </a:p>
        </p:txBody>
      </p:sp>
      <p:graphicFrame>
        <p:nvGraphicFramePr>
          <p:cNvPr id="11" name="Table 14">
            <a:extLst>
              <a:ext uri="{FF2B5EF4-FFF2-40B4-BE49-F238E27FC236}">
                <a16:creationId xmlns:a16="http://schemas.microsoft.com/office/drawing/2014/main" id="{4E13FF29-F83F-461B-B62D-8F33A8974A05}"/>
              </a:ext>
            </a:extLst>
          </p:cNvPr>
          <p:cNvGraphicFramePr>
            <a:graphicFrameLocks noGrp="1"/>
          </p:cNvGraphicFramePr>
          <p:nvPr>
            <p:ph type="tbl" sz="quarter" idx="19"/>
            <p:extLst>
              <p:ext uri="{D42A27DB-BD31-4B8C-83A1-F6EECF244321}">
                <p14:modId xmlns:p14="http://schemas.microsoft.com/office/powerpoint/2010/main" val="3713449153"/>
              </p:ext>
            </p:extLst>
          </p:nvPr>
        </p:nvGraphicFramePr>
        <p:xfrm>
          <a:off x="1013813" y="3168828"/>
          <a:ext cx="7116373" cy="1706880"/>
        </p:xfrm>
        <a:graphic>
          <a:graphicData uri="http://schemas.openxmlformats.org/drawingml/2006/table">
            <a:tbl>
              <a:tblPr firstRow="1" bandRow="1">
                <a:tableStyleId>{2D5ABB26-0587-4C30-8999-92F81FD0307C}</a:tableStyleId>
              </a:tblPr>
              <a:tblGrid>
                <a:gridCol w="4118079">
                  <a:extLst>
                    <a:ext uri="{9D8B030D-6E8A-4147-A177-3AD203B41FA5}">
                      <a16:colId xmlns:a16="http://schemas.microsoft.com/office/drawing/2014/main" val="1483663604"/>
                    </a:ext>
                  </a:extLst>
                </a:gridCol>
                <a:gridCol w="2998294">
                  <a:extLst>
                    <a:ext uri="{9D8B030D-6E8A-4147-A177-3AD203B41FA5}">
                      <a16:colId xmlns:a16="http://schemas.microsoft.com/office/drawing/2014/main" val="3290019432"/>
                    </a:ext>
                  </a:extLst>
                </a:gridCol>
              </a:tblGrid>
              <a:tr h="233680">
                <a:tc>
                  <a:txBody>
                    <a:bodyPr/>
                    <a:lstStyle/>
                    <a:p>
                      <a:pPr algn="ctr"/>
                      <a:r>
                        <a:rPr lang="en-GB" sz="2000" b="1" u="sng" baseline="0" dirty="0"/>
                        <a:t>Assets</a:t>
                      </a:r>
                      <a:endParaRPr lang="en-IN" sz="2000" b="1" u="sng" baseline="0" dirty="0"/>
                    </a:p>
                  </a:txBody>
                  <a:tcPr marL="121706" marR="121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000" b="1" u="sng" baseline="0" dirty="0"/>
                        <a:t>Equity and Liabilities</a:t>
                      </a:r>
                      <a:endParaRPr lang="en-IN" sz="2000" b="1" u="sng" baseline="0" dirty="0"/>
                    </a:p>
                  </a:txBody>
                  <a:tcPr marL="121706" marR="121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8405568"/>
                  </a:ext>
                </a:extLst>
              </a:tr>
              <a:tr h="538480">
                <a:tc>
                  <a:txBody>
                    <a:bodyPr/>
                    <a:lstStyle/>
                    <a:p>
                      <a:pPr algn="l"/>
                      <a:r>
                        <a:rPr lang="en-GB" sz="2000" dirty="0"/>
                        <a:t>Intangible assets</a:t>
                      </a:r>
                    </a:p>
                    <a:p>
                      <a:pPr algn="l"/>
                      <a:r>
                        <a:rPr lang="en-GB" sz="2000" dirty="0"/>
                        <a:t>Property, pant, and equipment</a:t>
                      </a:r>
                    </a:p>
                    <a:p>
                      <a:pPr algn="l"/>
                      <a:r>
                        <a:rPr lang="en-GB" sz="2000" dirty="0"/>
                        <a:t>Long-term investments</a:t>
                      </a:r>
                    </a:p>
                    <a:p>
                      <a:pPr algn="l"/>
                      <a:r>
                        <a:rPr lang="en-GB" sz="2000" dirty="0"/>
                        <a:t>Current assets</a:t>
                      </a:r>
                      <a:endParaRPr lang="en-IN" sz="2000" dirty="0"/>
                    </a:p>
                  </a:txBody>
                  <a:tcPr marL="121706" marR="121706">
                    <a:lnT w="12700" cap="flat" cmpd="sng" algn="ctr">
                      <a:noFill/>
                      <a:prstDash val="solid"/>
                      <a:round/>
                      <a:headEnd type="none" w="med" len="med"/>
                      <a:tailEnd type="none" w="med" len="med"/>
                    </a:lnT>
                  </a:tcPr>
                </a:tc>
                <a:tc>
                  <a:txBody>
                    <a:bodyPr/>
                    <a:lstStyle/>
                    <a:p>
                      <a:pPr algn="l"/>
                      <a:r>
                        <a:rPr lang="en-GB" sz="2000" dirty="0"/>
                        <a:t>Equity</a:t>
                      </a:r>
                    </a:p>
                    <a:p>
                      <a:pPr algn="l"/>
                      <a:r>
                        <a:rPr lang="en-GB" sz="2000" dirty="0"/>
                        <a:t>Non-current liabilities</a:t>
                      </a:r>
                    </a:p>
                    <a:p>
                      <a:pPr algn="l"/>
                      <a:r>
                        <a:rPr lang="en-GB" sz="2000" dirty="0"/>
                        <a:t>Current liabilities</a:t>
                      </a:r>
                      <a:endParaRPr lang="en-IN" sz="2000" dirty="0"/>
                    </a:p>
                  </a:txBody>
                  <a:tcPr marL="121706" marR="121706">
                    <a:lnT w="12700" cap="flat" cmpd="sng" algn="ctr">
                      <a:noFill/>
                      <a:prstDash val="solid"/>
                      <a:round/>
                      <a:headEnd type="none" w="med" len="med"/>
                      <a:tailEnd type="none" w="med" len="med"/>
                    </a:lnT>
                  </a:tcPr>
                </a:tc>
                <a:extLst>
                  <a:ext uri="{0D108BD9-81ED-4DB2-BD59-A6C34878D82A}">
                    <a16:rowId xmlns:a16="http://schemas.microsoft.com/office/drawing/2014/main" val="1684676482"/>
                  </a:ext>
                </a:extLst>
              </a:tr>
            </a:tbl>
          </a:graphicData>
        </a:graphic>
      </p:graphicFrame>
      <p:sp>
        <p:nvSpPr>
          <p:cNvPr id="6" name="Content Placeholder 5">
            <a:extLst>
              <a:ext uri="{FF2B5EF4-FFF2-40B4-BE49-F238E27FC236}">
                <a16:creationId xmlns:a16="http://schemas.microsoft.com/office/drawing/2014/main" id="{327ACDF1-F402-D02C-62FF-52BA8E8E7B0F}"/>
              </a:ext>
            </a:extLst>
          </p:cNvPr>
          <p:cNvSpPr>
            <a:spLocks noGrp="1"/>
          </p:cNvSpPr>
          <p:nvPr>
            <p:ph sz="quarter" idx="18"/>
          </p:nvPr>
        </p:nvSpPr>
        <p:spPr>
          <a:xfrm>
            <a:off x="513862" y="4867026"/>
            <a:ext cx="8037512" cy="501679"/>
          </a:xfrm>
        </p:spPr>
        <p:txBody>
          <a:bodyPr>
            <a:normAutofit/>
          </a:bodyPr>
          <a:lstStyle/>
          <a:p>
            <a:pPr marL="0" indent="0">
              <a:buNone/>
            </a:pPr>
            <a:r>
              <a:rPr lang="en-CA" sz="2000" b="1" dirty="0"/>
              <a:t>Illustration 4.20: </a:t>
            </a:r>
            <a:r>
              <a:rPr lang="en-CA" sz="2000" dirty="0"/>
              <a:t>Standard statement of financial position classifications</a:t>
            </a:r>
            <a:endParaRPr lang="en-CA" sz="2000" b="1" dirty="0"/>
          </a:p>
        </p:txBody>
      </p:sp>
      <p:sp>
        <p:nvSpPr>
          <p:cNvPr id="12" name="Content Placeholder 5">
            <a:extLst>
              <a:ext uri="{FF2B5EF4-FFF2-40B4-BE49-F238E27FC236}">
                <a16:creationId xmlns:a16="http://schemas.microsoft.com/office/drawing/2014/main" id="{F7D80F5C-A118-FE13-D5A4-38E0C39995C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516522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BE54-C35A-CC58-60C6-91DD5F0E62EE}"/>
              </a:ext>
            </a:extLst>
          </p:cNvPr>
          <p:cNvSpPr>
            <a:spLocks noGrp="1"/>
          </p:cNvSpPr>
          <p:nvPr>
            <p:ph type="title"/>
          </p:nvPr>
        </p:nvSpPr>
        <p:spPr>
          <a:xfrm>
            <a:off x="514353" y="460255"/>
            <a:ext cx="8115301" cy="665351"/>
          </a:xfrm>
        </p:spPr>
        <p:txBody>
          <a:bodyPr/>
          <a:lstStyle/>
          <a:p>
            <a:r>
              <a:rPr lang="en-IN" dirty="0"/>
              <a:t>Illustration 4.21</a:t>
            </a:r>
          </a:p>
        </p:txBody>
      </p:sp>
      <p:sp>
        <p:nvSpPr>
          <p:cNvPr id="3" name="Content Placeholder 2">
            <a:extLst>
              <a:ext uri="{FF2B5EF4-FFF2-40B4-BE49-F238E27FC236}">
                <a16:creationId xmlns:a16="http://schemas.microsoft.com/office/drawing/2014/main" id="{517B46EB-CC08-39AD-604A-1CCD9B045ED7}"/>
              </a:ext>
            </a:extLst>
          </p:cNvPr>
          <p:cNvSpPr>
            <a:spLocks noGrp="1"/>
          </p:cNvSpPr>
          <p:nvPr>
            <p:ph sz="quarter" idx="12"/>
          </p:nvPr>
        </p:nvSpPr>
        <p:spPr>
          <a:xfrm>
            <a:off x="513862" y="1424065"/>
            <a:ext cx="2138803" cy="1554525"/>
          </a:xfrm>
        </p:spPr>
        <p:txBody>
          <a:bodyPr>
            <a:normAutofit/>
          </a:bodyPr>
          <a:lstStyle/>
          <a:p>
            <a:pPr marL="0" indent="0">
              <a:buNone/>
            </a:pPr>
            <a:r>
              <a:rPr lang="en-CA" sz="2000" b="1" dirty="0"/>
              <a:t>Illustration 4.21: </a:t>
            </a:r>
            <a:r>
              <a:rPr lang="en-CA" sz="2000" dirty="0"/>
              <a:t>Classified statement of financial position</a:t>
            </a:r>
            <a:endParaRPr lang="en-CA" sz="2000" b="1" dirty="0"/>
          </a:p>
        </p:txBody>
      </p:sp>
      <p:pic>
        <p:nvPicPr>
          <p:cNvPr id="16" name="Picture Placeholder 15" descr="An illustration of a classified statement of financial position. The statement presents a four-line heading consisting of the name of the company, Cheng Limited; the type of statement, Statement of Financial Position; the date at which the statement is prepared, October 31, 2025; and the values in which the statement is prepared, (New Taiwan $ in thousands). This illustration presents the Assets section of the balance sheet, with the label, Assets, centered and shown in bold type, with 4 subsections listed below. There are 4 columns presented, the first presenting account names and the other three presenting the respective amounts and totals. The first asset subsection is labeled as Intangible assets in the first column. Immediately below slightly indented, Patents, is listed, with its respective amount of New Taiwan $3,100 presented in the last numeric column. The second asset subsection is labeled as: Property, plant, and equipment, in the first column. Immediately below with a slight indention appears a list of three accounts with their respective amounts: Land, listed in the second numeric column as New Taiwan $10,000; Equipment, listed as New Taiwan $24,000 in the first numeric column; and Less: Accumulated depreciation, listed as 5,000 in the first numeric column. The accumulated depreciation amount is subtracted from the 24,000 equipment cost, and the difference presented in the second numeric column as 19,000. The cost of the land of 10,000 is added to the net equipment amount of 19,000, and the total is presented in the second of the third numeric column as 29,000. The third asset subsection is labeled as Long-term investments. The following account names are indented slightly in this section, and the respective amounts appear in the second of two numeric columns: Stock investments, 5,200; and Investment in real estate, 2,000. The amounts are totaled as 7,200 which appears in the third numeric column adjacent to the 2,000 amount. The fourth subsection, Current assets, is presented in the first column. The following account names are listed in this section slightly indented with the respective amounts listed in the second of the three numeric columns: Prepaid insurance, 400; Supplies, 2,100; Inventory, 3,000; Notes receivable, 1,000; Accounts receivable, 7,000; Short-term investments, 2,000; and Cash, 6,600. The amounts are totaled as 22,100 which appears in the third numeric column adjacent to the 6,600 amount. Finally, the total of all four subsections is presented in the last numeric column as New Taiwan $61,400 with the label, Total assets, listed in the first column.">
            <a:extLst>
              <a:ext uri="{FF2B5EF4-FFF2-40B4-BE49-F238E27FC236}">
                <a16:creationId xmlns:a16="http://schemas.microsoft.com/office/drawing/2014/main" id="{D58E340C-1751-2FD4-EA4D-E6C6FA313CE1}"/>
              </a:ext>
            </a:extLst>
          </p:cNvPr>
          <p:cNvPicPr>
            <a:picLocks noGrp="1" noChangeAspect="1"/>
          </p:cNvPicPr>
          <p:nvPr>
            <p:ph type="pic" sz="quarter" idx="17"/>
          </p:nvPr>
        </p:nvPicPr>
        <p:blipFill rotWithShape="1">
          <a:blip r:embed="rId3"/>
          <a:stretch/>
        </p:blipFill>
        <p:spPr>
          <a:xfrm>
            <a:off x="2521725" y="1265511"/>
            <a:ext cx="6375590" cy="5087459"/>
          </a:xfrm>
          <a:prstGeom prst="rect">
            <a:avLst/>
          </a:prstGeom>
        </p:spPr>
      </p:pic>
      <p:sp>
        <p:nvSpPr>
          <p:cNvPr id="11" name="Content Placeholder 5">
            <a:extLst>
              <a:ext uri="{FF2B5EF4-FFF2-40B4-BE49-F238E27FC236}">
                <a16:creationId xmlns:a16="http://schemas.microsoft.com/office/drawing/2014/main" id="{36FAC8AB-5BAD-9254-D10C-0C11E8635FD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055018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EEEF4F7-183D-0A27-3872-A7A007CB371F}"/>
              </a:ext>
            </a:extLst>
          </p:cNvPr>
          <p:cNvSpPr>
            <a:spLocks noGrp="1"/>
          </p:cNvSpPr>
          <p:nvPr>
            <p:ph type="title"/>
          </p:nvPr>
        </p:nvSpPr>
        <p:spPr/>
        <p:txBody>
          <a:bodyPr/>
          <a:lstStyle/>
          <a:p>
            <a:r>
              <a:rPr lang="en-IN" dirty="0"/>
              <a:t>Illustration 4.21 (continued)</a:t>
            </a:r>
          </a:p>
        </p:txBody>
      </p:sp>
      <p:sp>
        <p:nvSpPr>
          <p:cNvPr id="14" name="Content Placeholder 13">
            <a:extLst>
              <a:ext uri="{FF2B5EF4-FFF2-40B4-BE49-F238E27FC236}">
                <a16:creationId xmlns:a16="http://schemas.microsoft.com/office/drawing/2014/main" id="{0FA03D03-0629-3AE5-9FFF-F918D77F7EFA}"/>
              </a:ext>
            </a:extLst>
          </p:cNvPr>
          <p:cNvSpPr>
            <a:spLocks noGrp="1"/>
          </p:cNvSpPr>
          <p:nvPr>
            <p:ph sz="quarter" idx="12"/>
          </p:nvPr>
        </p:nvSpPr>
        <p:spPr>
          <a:xfrm>
            <a:off x="513862" y="1386841"/>
            <a:ext cx="8115301" cy="420629"/>
          </a:xfrm>
        </p:spPr>
        <p:txBody>
          <a:bodyPr>
            <a:normAutofit/>
          </a:bodyPr>
          <a:lstStyle/>
          <a:p>
            <a:pPr marL="0" indent="0">
              <a:buNone/>
            </a:pPr>
            <a:r>
              <a:rPr lang="en-CA" sz="2000" b="1" dirty="0"/>
              <a:t>Illustration 4.21: </a:t>
            </a:r>
            <a:r>
              <a:rPr lang="en-CA" sz="2000" dirty="0"/>
              <a:t>Classified statement of financial position (Continued)</a:t>
            </a:r>
            <a:endParaRPr lang="en-CA" sz="2000" b="1" dirty="0"/>
          </a:p>
        </p:txBody>
      </p:sp>
      <p:pic>
        <p:nvPicPr>
          <p:cNvPr id="15" name="Picture Placeholder 14" descr="Continuation of the above illustration for a classified statement of financial position. The Equity and Liabilities section of the balance sheet contains 3 subsections. The first subsection is presented as, Equity, in the first column. Immediately below with a slight indention appears a list of two accounts with their respective amounts listed in the first of the two numeric columns as: Share capital-ordinary, New Taiwan $20,000; and Retained earnings, 14,050. These two amounts are added together and the total of New Taiwan $34,050 is presented in the second of the two numeric columns. The second Equity and Liabilities subsection is labeled as: Non- current liabilities, presented in the first column. Immediately under this are the following account names slightly indented with the respective amounts listed in the first of the two numeric columns: Mortgage payable, 10,000; and Notes payable, 1,300. These two amounts are added together and the total of 11,300 is presented in the second of the two numeric columns. The third subsection, Current liabilities, is presented in the first column. Immediately under this are the following account names slightly indented with the respective amounts listed in the first of the two numeric columns: Notes payable, 11,000; Accounts payable, 2,100; Salaries and wages payable, 1,600; Unearned service revenue, 900; and Interest payable, 450. The amounts are totaled as 16,050 and are presented in the second of the two numeric columns. The next line is labeled as: Total liabilities, slightly indented, with the total of both liability amounts presented as 27,350 in the second numeric column. The label of: Total equity and liabilities, is presented in the first column, with the total of New Taiwan $61,400 presented in the second numeric column and the final total.">
            <a:extLst>
              <a:ext uri="{FF2B5EF4-FFF2-40B4-BE49-F238E27FC236}">
                <a16:creationId xmlns:a16="http://schemas.microsoft.com/office/drawing/2014/main" id="{300510EE-AAF9-1C98-A543-E5B3394F0978}"/>
              </a:ext>
            </a:extLst>
          </p:cNvPr>
          <p:cNvPicPr>
            <a:picLocks noGrp="1" noChangeAspect="1"/>
          </p:cNvPicPr>
          <p:nvPr>
            <p:ph type="pic" sz="quarter" idx="17"/>
          </p:nvPr>
        </p:nvPicPr>
        <p:blipFill>
          <a:blip r:embed="rId3"/>
          <a:stretch>
            <a:fillRect/>
          </a:stretch>
        </p:blipFill>
        <p:spPr>
          <a:xfrm>
            <a:off x="336918" y="1876267"/>
            <a:ext cx="8470165" cy="4298058"/>
          </a:xfrm>
          <a:prstGeom prst="rect">
            <a:avLst/>
          </a:prstGeom>
        </p:spPr>
      </p:pic>
      <p:sp>
        <p:nvSpPr>
          <p:cNvPr id="13" name="Content Placeholder 5">
            <a:extLst>
              <a:ext uri="{FF2B5EF4-FFF2-40B4-BE49-F238E27FC236}">
                <a16:creationId xmlns:a16="http://schemas.microsoft.com/office/drawing/2014/main" id="{77FACFF4-A126-755B-A4E3-309396AB7D77}"/>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955434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AB76-5CE3-200A-688C-636B91A9AAA9}"/>
              </a:ext>
            </a:extLst>
          </p:cNvPr>
          <p:cNvSpPr>
            <a:spLocks noGrp="1"/>
          </p:cNvSpPr>
          <p:nvPr>
            <p:ph type="title"/>
          </p:nvPr>
        </p:nvSpPr>
        <p:spPr/>
        <p:txBody>
          <a:bodyPr/>
          <a:lstStyle/>
          <a:p>
            <a:r>
              <a:rPr lang="en-IN" dirty="0"/>
              <a:t>Intangible Assets</a:t>
            </a:r>
          </a:p>
        </p:txBody>
      </p:sp>
      <p:sp>
        <p:nvSpPr>
          <p:cNvPr id="3" name="Content Placeholder 2">
            <a:extLst>
              <a:ext uri="{FF2B5EF4-FFF2-40B4-BE49-F238E27FC236}">
                <a16:creationId xmlns:a16="http://schemas.microsoft.com/office/drawing/2014/main" id="{50269E07-83F8-A716-2735-0550F7297C90}"/>
              </a:ext>
            </a:extLst>
          </p:cNvPr>
          <p:cNvSpPr>
            <a:spLocks noGrp="1"/>
          </p:cNvSpPr>
          <p:nvPr>
            <p:ph sz="quarter" idx="12"/>
          </p:nvPr>
        </p:nvSpPr>
        <p:spPr>
          <a:xfrm>
            <a:off x="513862" y="1424065"/>
            <a:ext cx="8115301" cy="552219"/>
          </a:xfrm>
        </p:spPr>
        <p:txBody>
          <a:bodyPr>
            <a:normAutofit/>
          </a:bodyPr>
          <a:lstStyle/>
          <a:p>
            <a:pPr marL="0" lvl="2" indent="0">
              <a:spcBef>
                <a:spcPts val="1200"/>
              </a:spcBef>
              <a:buClr>
                <a:srgbClr val="990000"/>
              </a:buClr>
              <a:buSzPct val="100000"/>
              <a:buNone/>
            </a:pPr>
            <a:r>
              <a:rPr lang="en-US" altLang="en-US" sz="2800" dirty="0"/>
              <a:t>Long-lived assets that do not have physical substance.</a:t>
            </a:r>
          </a:p>
        </p:txBody>
      </p:sp>
      <p:pic>
        <p:nvPicPr>
          <p:cNvPr id="11" name="Picture Placeholder 10" descr="Illustration of a partial statement of financial position sheet. The statement displays a three-line heading consisting of the name of the company, Nokia; the type of statement, Statement of Financial Position (partial); and the value in which the statement is prepared, (in millions). There is one subsection listed below. There are 2 columns, the first consisting of account names and the other consisting of the respective amounts and totals. The title of subsection, Intangible assets, appears in the first column. The following account names are listed in this section slightly indented with the respective amounts listed in the numeric column: Capitalized development costs, Euro 244; Goodwill, 6,257; Other intangible assets, 3,913. The amounts are totaled as Euro 10,414, appear in the numeric column.">
            <a:extLst>
              <a:ext uri="{FF2B5EF4-FFF2-40B4-BE49-F238E27FC236}">
                <a16:creationId xmlns:a16="http://schemas.microsoft.com/office/drawing/2014/main" id="{1075194A-3250-99F5-B46D-B9CE5BCC2955}"/>
              </a:ext>
            </a:extLst>
          </p:cNvPr>
          <p:cNvPicPr>
            <a:picLocks noGrp="1" noChangeAspect="1"/>
          </p:cNvPicPr>
          <p:nvPr>
            <p:ph type="pic" sz="quarter" idx="17"/>
          </p:nvPr>
        </p:nvPicPr>
        <p:blipFill rotWithShape="1">
          <a:blip r:embed="rId2"/>
          <a:stretch/>
        </p:blipFill>
        <p:spPr>
          <a:xfrm>
            <a:off x="454996" y="2084920"/>
            <a:ext cx="8542282" cy="2507152"/>
          </a:xfrm>
          <a:prstGeom prst="rect">
            <a:avLst/>
          </a:prstGeom>
        </p:spPr>
      </p:pic>
      <p:sp>
        <p:nvSpPr>
          <p:cNvPr id="6" name="Content Placeholder 5">
            <a:extLst>
              <a:ext uri="{FF2B5EF4-FFF2-40B4-BE49-F238E27FC236}">
                <a16:creationId xmlns:a16="http://schemas.microsoft.com/office/drawing/2014/main" id="{E69641D0-E253-ADF9-3E1C-C9213D9D473E}"/>
              </a:ext>
            </a:extLst>
          </p:cNvPr>
          <p:cNvSpPr>
            <a:spLocks noGrp="1"/>
          </p:cNvSpPr>
          <p:nvPr>
            <p:ph sz="quarter" idx="18"/>
          </p:nvPr>
        </p:nvSpPr>
        <p:spPr>
          <a:xfrm>
            <a:off x="513862" y="4773080"/>
            <a:ext cx="8037512" cy="430904"/>
          </a:xfrm>
        </p:spPr>
        <p:txBody>
          <a:bodyPr>
            <a:normAutofit/>
          </a:bodyPr>
          <a:lstStyle/>
          <a:p>
            <a:pPr marL="0" indent="0">
              <a:buNone/>
            </a:pPr>
            <a:r>
              <a:rPr lang="en-CA" sz="2000" b="1" dirty="0"/>
              <a:t>Illustration 4.22: </a:t>
            </a:r>
            <a:r>
              <a:rPr lang="en-CA" sz="2000" dirty="0"/>
              <a:t>Intangible assets section</a:t>
            </a:r>
          </a:p>
        </p:txBody>
      </p:sp>
      <p:sp>
        <p:nvSpPr>
          <p:cNvPr id="12" name="Content Placeholder 5">
            <a:extLst>
              <a:ext uri="{FF2B5EF4-FFF2-40B4-BE49-F238E27FC236}">
                <a16:creationId xmlns:a16="http://schemas.microsoft.com/office/drawing/2014/main" id="{6262427A-E9C4-C11A-014D-2BF747EEE38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212196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00E7-A815-08F6-CEC3-2DAE580FC398}"/>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Closing the Books</a:t>
            </a:r>
            <a:endParaRPr lang="en-IN" dirty="0"/>
          </a:p>
        </p:txBody>
      </p:sp>
      <p:sp>
        <p:nvSpPr>
          <p:cNvPr id="3" name="Content Placeholder 2">
            <a:extLst>
              <a:ext uri="{FF2B5EF4-FFF2-40B4-BE49-F238E27FC236}">
                <a16:creationId xmlns:a16="http://schemas.microsoft.com/office/drawing/2014/main" id="{56F46A71-D851-B9BC-2D05-C83D2C3FA11D}"/>
              </a:ext>
            </a:extLst>
          </p:cNvPr>
          <p:cNvSpPr>
            <a:spLocks noGrp="1"/>
          </p:cNvSpPr>
          <p:nvPr>
            <p:ph sz="quarter" idx="12"/>
          </p:nvPr>
        </p:nvSpPr>
        <p:spPr>
          <a:xfrm>
            <a:off x="513862" y="1424066"/>
            <a:ext cx="8115301" cy="969485"/>
          </a:xfrm>
        </p:spPr>
        <p:txBody>
          <a:bodyPr>
            <a:normAutofit/>
          </a:bodyPr>
          <a:lstStyle/>
          <a:p>
            <a:pPr marL="0" indent="0">
              <a:buNone/>
            </a:pPr>
            <a:r>
              <a:rPr lang="en-US" dirty="0"/>
              <a:t>At the end of the accounting period, the company makes the accounts ready for the next period.</a:t>
            </a:r>
            <a:endParaRPr lang="en-US" altLang="en-US" dirty="0"/>
          </a:p>
        </p:txBody>
      </p:sp>
      <p:pic>
        <p:nvPicPr>
          <p:cNvPr id="15" name="Picture Placeholder 14" descr="A flow diagram depicts the nine steps involved in the accounting cycle as follows: Analyze, Journalize, Post, Trial Balance, Adjusting Entries, Adjusted Trial Balance, Prepare Financial Statements, Journalize and post closing entries, and Prepare a post-closing trial balance. Steps 8, and 9, titled &quot;Journalize and post closing entries, and Prepare a post-closing trial balance&quot; are highlighted and enlarged.">
            <a:extLst>
              <a:ext uri="{FF2B5EF4-FFF2-40B4-BE49-F238E27FC236}">
                <a16:creationId xmlns:a16="http://schemas.microsoft.com/office/drawing/2014/main" id="{06DAD24E-A98C-DB69-40CD-233703444EF6}"/>
              </a:ext>
            </a:extLst>
          </p:cNvPr>
          <p:cNvPicPr>
            <a:picLocks noGrp="1" noChangeAspect="1"/>
          </p:cNvPicPr>
          <p:nvPr>
            <p:ph type="pic" sz="quarter" idx="17"/>
          </p:nvPr>
        </p:nvPicPr>
        <p:blipFill rotWithShape="1">
          <a:blip r:embed="rId2"/>
          <a:stretch/>
        </p:blipFill>
        <p:spPr>
          <a:xfrm>
            <a:off x="251611" y="2887632"/>
            <a:ext cx="8640779" cy="969485"/>
          </a:xfrm>
          <a:prstGeom prst="rect">
            <a:avLst/>
          </a:prstGeom>
        </p:spPr>
      </p:pic>
      <p:sp>
        <p:nvSpPr>
          <p:cNvPr id="12" name="Content Placeholder 5">
            <a:extLst>
              <a:ext uri="{FF2B5EF4-FFF2-40B4-BE49-F238E27FC236}">
                <a16:creationId xmlns:a16="http://schemas.microsoft.com/office/drawing/2014/main" id="{9C28641F-CC20-DD70-6367-D14102051A8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847190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Property, Plant, and Equipment</a:t>
            </a: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lstStyle/>
          <a:p>
            <a:pPr marL="442913" lvl="2" indent="-442913">
              <a:lnSpc>
                <a:spcPct val="100000"/>
              </a:lnSpc>
              <a:buClr>
                <a:schemeClr val="accent2"/>
              </a:buClr>
              <a:buSzPct val="100000"/>
            </a:pPr>
            <a:r>
              <a:rPr lang="en-US" altLang="en-US" sz="2800" dirty="0"/>
              <a:t>Long useful lives</a:t>
            </a:r>
          </a:p>
          <a:p>
            <a:pPr marL="442913" lvl="2" indent="-442913">
              <a:lnSpc>
                <a:spcPct val="100000"/>
              </a:lnSpc>
              <a:buClr>
                <a:schemeClr val="accent2"/>
              </a:buClr>
              <a:buSzPct val="100000"/>
            </a:pPr>
            <a:r>
              <a:rPr lang="en-US" altLang="en-US" sz="2800" dirty="0"/>
              <a:t>Currently used in operations</a:t>
            </a:r>
          </a:p>
          <a:p>
            <a:pPr marL="442913" lvl="2" indent="-442913">
              <a:lnSpc>
                <a:spcPct val="100000"/>
              </a:lnSpc>
              <a:buClr>
                <a:schemeClr val="accent2"/>
              </a:buClr>
              <a:buSzPct val="100000"/>
            </a:pPr>
            <a:r>
              <a:rPr lang="en-US" altLang="en-US" sz="2800" dirty="0"/>
              <a:t>Depreciation - allocating the cost of assets to a number of years</a:t>
            </a:r>
          </a:p>
          <a:p>
            <a:pPr marL="442913" lvl="2" indent="-442913">
              <a:lnSpc>
                <a:spcPct val="100000"/>
              </a:lnSpc>
              <a:buClr>
                <a:schemeClr val="accent2"/>
              </a:buClr>
              <a:buSzPct val="100000"/>
            </a:pPr>
            <a:r>
              <a:rPr lang="en-US" altLang="en-US" sz="2800" dirty="0"/>
              <a:t>Accumulated depreciation - total amount of depreciation expensed thus far in the asset’s life</a:t>
            </a:r>
          </a:p>
          <a:p>
            <a:pPr marL="442913" lvl="2" indent="-442913">
              <a:lnSpc>
                <a:spcPct val="100000"/>
              </a:lnSpc>
              <a:buClr>
                <a:schemeClr val="accent2"/>
              </a:buClr>
              <a:buSzPct val="100000"/>
            </a:pPr>
            <a:r>
              <a:rPr lang="en-US" sz="2800" dirty="0"/>
              <a:t>Sometimes called fixed assets or plant assets</a:t>
            </a:r>
            <a:endParaRPr lang="en-US" altLang="en-US" sz="2800" dirty="0"/>
          </a:p>
        </p:txBody>
      </p:sp>
      <p:sp>
        <p:nvSpPr>
          <p:cNvPr id="2" name="Content Placeholder 5">
            <a:extLst>
              <a:ext uri="{FF2B5EF4-FFF2-40B4-BE49-F238E27FC236}">
                <a16:creationId xmlns:a16="http://schemas.microsoft.com/office/drawing/2014/main" id="{73B8FA84-2A06-6EA3-3719-CE822B9F5E9A}"/>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40349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383C-A0AA-801C-9F0F-45E68C7D881F}"/>
              </a:ext>
            </a:extLst>
          </p:cNvPr>
          <p:cNvSpPr>
            <a:spLocks noGrp="1"/>
          </p:cNvSpPr>
          <p:nvPr>
            <p:ph type="title"/>
          </p:nvPr>
        </p:nvSpPr>
        <p:spPr/>
        <p:txBody>
          <a:bodyPr>
            <a:noAutofit/>
          </a:bodyPr>
          <a:lstStyle/>
          <a:p>
            <a:r>
              <a:rPr lang="en-GB" dirty="0"/>
              <a:t>Property, Plant, and Equipment Section</a:t>
            </a:r>
            <a:endParaRPr lang="en-IN" dirty="0"/>
          </a:p>
        </p:txBody>
      </p:sp>
      <p:pic>
        <p:nvPicPr>
          <p:cNvPr id="11" name="Picture Placeholder 10" descr="Illustration of a partial statement of financial position sheet. The statement displays a three-line heading consisting of the name of the company, Laclede Group; the type of statement, Statement of Financial Position (partial); and the value in which the statement is prepared, (Won in millions). There is one subsection listed below. There are 3 columns, the first consisting of account names and the other two consisting of the respective amounts and totals. The subsection is labeled as: Property, plant, and equipment, in the first column. Immediately below with a slight indention appears a list of three accounts with their respective amounts: Land, listed in the second numeric column as won 2,604; Buildings, listed as won 9,487 in the first numeric column; Structures, listed as 1,568 in the first numeric column; Machinery, listed as 36,956 in the first numeric column; Vehicles, listed as 226 in the first numeric column; Other, listed as 10,600 in the first numeric column. The amounts are totaled as 58,837 which appears in the second numeric column adjacent to the 10,600 amount. Less: Accumulated depreciation appears on the next line, listed as 32,617 in the second numeric column. The cost of the land of won 2,604 is added to the net amount of 58,837, and the total is displayed in the second numeric column as won 28,824.">
            <a:extLst>
              <a:ext uri="{FF2B5EF4-FFF2-40B4-BE49-F238E27FC236}">
                <a16:creationId xmlns:a16="http://schemas.microsoft.com/office/drawing/2014/main" id="{6DDBE0A2-D300-9744-623C-428134DE1D3F}"/>
              </a:ext>
            </a:extLst>
          </p:cNvPr>
          <p:cNvPicPr>
            <a:picLocks noGrp="1" noChangeAspect="1"/>
          </p:cNvPicPr>
          <p:nvPr>
            <p:ph type="pic" sz="quarter" idx="17"/>
          </p:nvPr>
        </p:nvPicPr>
        <p:blipFill rotWithShape="1">
          <a:blip r:embed="rId2"/>
          <a:stretch/>
        </p:blipFill>
        <p:spPr>
          <a:xfrm>
            <a:off x="461357" y="1826334"/>
            <a:ext cx="8511193" cy="3594690"/>
          </a:xfrm>
          <a:prstGeom prst="rect">
            <a:avLst/>
          </a:prstGeom>
        </p:spPr>
      </p:pic>
      <p:sp>
        <p:nvSpPr>
          <p:cNvPr id="6" name="Content Placeholder 5">
            <a:extLst>
              <a:ext uri="{FF2B5EF4-FFF2-40B4-BE49-F238E27FC236}">
                <a16:creationId xmlns:a16="http://schemas.microsoft.com/office/drawing/2014/main" id="{3EA60D1A-51D3-CA68-5B5E-79E561426495}"/>
              </a:ext>
            </a:extLst>
          </p:cNvPr>
          <p:cNvSpPr>
            <a:spLocks noGrp="1"/>
          </p:cNvSpPr>
          <p:nvPr>
            <p:ph sz="quarter" idx="18"/>
          </p:nvPr>
        </p:nvSpPr>
        <p:spPr>
          <a:xfrm>
            <a:off x="514353" y="5934279"/>
            <a:ext cx="8037512" cy="401638"/>
          </a:xfrm>
        </p:spPr>
        <p:txBody>
          <a:bodyPr>
            <a:normAutofit/>
          </a:bodyPr>
          <a:lstStyle/>
          <a:p>
            <a:pPr marL="0" indent="0">
              <a:buNone/>
            </a:pPr>
            <a:r>
              <a:rPr lang="en-CA" sz="2000" b="1" dirty="0"/>
              <a:t>Illustration 4.23: </a:t>
            </a:r>
            <a:r>
              <a:rPr lang="en-CA" sz="2000" dirty="0"/>
              <a:t>Property, plant, and equipment section </a:t>
            </a:r>
          </a:p>
        </p:txBody>
      </p:sp>
      <p:sp>
        <p:nvSpPr>
          <p:cNvPr id="12" name="Content Placeholder 5">
            <a:extLst>
              <a:ext uri="{FF2B5EF4-FFF2-40B4-BE49-F238E27FC236}">
                <a16:creationId xmlns:a16="http://schemas.microsoft.com/office/drawing/2014/main" id="{C5C38F0E-8CA2-DFCF-D122-884618FBC25D}"/>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1297112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826E-7CC5-EE19-F661-80DBBA2DECDA}"/>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Long-Term Investments</a:t>
            </a:r>
            <a:endParaRPr lang="en-IN" dirty="0"/>
          </a:p>
        </p:txBody>
      </p:sp>
      <p:sp>
        <p:nvSpPr>
          <p:cNvPr id="3" name="Content Placeholder 2">
            <a:extLst>
              <a:ext uri="{FF2B5EF4-FFF2-40B4-BE49-F238E27FC236}">
                <a16:creationId xmlns:a16="http://schemas.microsoft.com/office/drawing/2014/main" id="{12232383-F7D6-42AD-39D2-E1C0FC20F93C}"/>
              </a:ext>
            </a:extLst>
          </p:cNvPr>
          <p:cNvSpPr>
            <a:spLocks noGrp="1"/>
          </p:cNvSpPr>
          <p:nvPr>
            <p:ph sz="quarter" idx="12"/>
          </p:nvPr>
        </p:nvSpPr>
        <p:spPr>
          <a:xfrm>
            <a:off x="513862" y="1309567"/>
            <a:ext cx="8115301" cy="2800706"/>
          </a:xfrm>
        </p:spPr>
        <p:txBody>
          <a:bodyPr>
            <a:noAutofit/>
          </a:bodyPr>
          <a:lstStyle/>
          <a:p>
            <a:pPr marL="355600" lvl="2" indent="-355600">
              <a:buClr>
                <a:schemeClr val="accent2"/>
              </a:buClr>
              <a:buSzPct val="100000"/>
            </a:pPr>
            <a:r>
              <a:rPr lang="en-US" altLang="en-US" sz="2800" dirty="0"/>
              <a:t>Investments in stocks and bonds of other companies that are normally held for many years </a:t>
            </a:r>
          </a:p>
          <a:p>
            <a:pPr marL="355600" lvl="2" indent="-355600">
              <a:buClr>
                <a:schemeClr val="accent2"/>
              </a:buClr>
              <a:buSzPct val="100000"/>
            </a:pPr>
            <a:r>
              <a:rPr lang="en-US" altLang="en-US" sz="2800" dirty="0"/>
              <a:t>Investments in long-term assets such as land or buildings that are not currently being used in operating activities</a:t>
            </a:r>
          </a:p>
          <a:p>
            <a:pPr marL="355600" lvl="2" indent="-355600">
              <a:buClr>
                <a:schemeClr val="accent2"/>
              </a:buClr>
              <a:buSzPct val="100000"/>
            </a:pPr>
            <a:r>
              <a:rPr lang="en-US" altLang="en-US" sz="2800" dirty="0"/>
              <a:t>Long-term notes receivable</a:t>
            </a:r>
          </a:p>
        </p:txBody>
      </p:sp>
      <p:pic>
        <p:nvPicPr>
          <p:cNvPr id="11" name="Picture Placeholder 10" descr="Illustration of a partial statement of financial position sheet. The statement displays a three-line heading consisting of the name of the company, Alphabet Incorporated; the type of statement, Statement of Financial Position (partial); and the value in which the statement is prepared, (in thousands). There is one subsection listed below. There are 2 columns, the first consisting of account names and the other consisting of the respective amounts. The title of the subsection, Long-term investments, appears in the first column. The following account name is listed in this section slightly indented with the respective amount listed in the numeric column: Non-marketable equity investments, $1,469.">
            <a:extLst>
              <a:ext uri="{FF2B5EF4-FFF2-40B4-BE49-F238E27FC236}">
                <a16:creationId xmlns:a16="http://schemas.microsoft.com/office/drawing/2014/main" id="{15892EA8-2017-5973-C8F6-870BF58E4D45}"/>
              </a:ext>
            </a:extLst>
          </p:cNvPr>
          <p:cNvPicPr>
            <a:picLocks noGrp="1" noChangeAspect="1"/>
          </p:cNvPicPr>
          <p:nvPr>
            <p:ph type="pic" sz="quarter" idx="17"/>
          </p:nvPr>
        </p:nvPicPr>
        <p:blipFill rotWithShape="1">
          <a:blip r:embed="rId2"/>
          <a:stretch/>
        </p:blipFill>
        <p:spPr>
          <a:xfrm>
            <a:off x="443187" y="4167423"/>
            <a:ext cx="8633641" cy="1744835"/>
          </a:xfrm>
          <a:prstGeom prst="rect">
            <a:avLst/>
          </a:prstGeom>
        </p:spPr>
      </p:pic>
      <p:sp>
        <p:nvSpPr>
          <p:cNvPr id="6" name="Content Placeholder 5">
            <a:extLst>
              <a:ext uri="{FF2B5EF4-FFF2-40B4-BE49-F238E27FC236}">
                <a16:creationId xmlns:a16="http://schemas.microsoft.com/office/drawing/2014/main" id="{29064495-EFB8-F40B-8C0A-1C45529B672D}"/>
              </a:ext>
            </a:extLst>
          </p:cNvPr>
          <p:cNvSpPr>
            <a:spLocks noGrp="1"/>
          </p:cNvSpPr>
          <p:nvPr>
            <p:ph sz="quarter" idx="18"/>
          </p:nvPr>
        </p:nvSpPr>
        <p:spPr>
          <a:xfrm>
            <a:off x="553244" y="5949911"/>
            <a:ext cx="8037512" cy="441802"/>
          </a:xfrm>
        </p:spPr>
        <p:txBody>
          <a:bodyPr>
            <a:normAutofit/>
          </a:bodyPr>
          <a:lstStyle/>
          <a:p>
            <a:pPr marL="0" indent="0">
              <a:buNone/>
            </a:pPr>
            <a:r>
              <a:rPr lang="en-CA" sz="2000" b="1" dirty="0"/>
              <a:t>Illustration 4.24: </a:t>
            </a:r>
            <a:r>
              <a:rPr lang="en-CA" sz="2000" dirty="0"/>
              <a:t>Long-term investments section</a:t>
            </a:r>
          </a:p>
        </p:txBody>
      </p:sp>
      <p:sp>
        <p:nvSpPr>
          <p:cNvPr id="12" name="Content Placeholder 5">
            <a:extLst>
              <a:ext uri="{FF2B5EF4-FFF2-40B4-BE49-F238E27FC236}">
                <a16:creationId xmlns:a16="http://schemas.microsoft.com/office/drawing/2014/main" id="{C662C39D-061A-3BF4-687A-CC2AB77FA7B8}"/>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841821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Current Assets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lstStyle/>
          <a:p>
            <a:r>
              <a:rPr lang="en-GB" dirty="0"/>
              <a:t>Assets that a company expects to </a:t>
            </a:r>
            <a:r>
              <a:rPr lang="en-GB" b="1" dirty="0"/>
              <a:t>convert to cash </a:t>
            </a:r>
            <a:r>
              <a:rPr lang="en-GB" dirty="0"/>
              <a:t>or </a:t>
            </a:r>
            <a:r>
              <a:rPr lang="en-GB" b="1" dirty="0"/>
              <a:t>use up </a:t>
            </a:r>
            <a:r>
              <a:rPr lang="en-GB" dirty="0"/>
              <a:t>within one year or the operating cycle, whichever is longer</a:t>
            </a:r>
          </a:p>
          <a:p>
            <a:r>
              <a:rPr lang="en-GB" b="1" dirty="0">
                <a:solidFill>
                  <a:schemeClr val="accent2"/>
                </a:solidFill>
              </a:rPr>
              <a:t>Operating cycle</a:t>
            </a:r>
            <a:r>
              <a:rPr lang="en-GB" dirty="0"/>
              <a:t> is the average time that it takes to </a:t>
            </a:r>
          </a:p>
          <a:p>
            <a:pPr marL="1252538" lvl="1"/>
            <a:r>
              <a:rPr lang="en-GB" sz="2400" dirty="0"/>
              <a:t>purchase inventory, </a:t>
            </a:r>
          </a:p>
          <a:p>
            <a:pPr marL="1252538" lvl="1"/>
            <a:r>
              <a:rPr lang="en-GB" sz="2400" dirty="0"/>
              <a:t>sell it on account, and </a:t>
            </a:r>
          </a:p>
          <a:p>
            <a:pPr marL="1252538" lvl="1"/>
            <a:r>
              <a:rPr lang="en-GB" sz="2400" dirty="0"/>
              <a:t>collect cash from customers</a:t>
            </a:r>
          </a:p>
        </p:txBody>
      </p:sp>
      <p:sp>
        <p:nvSpPr>
          <p:cNvPr id="2" name="Content Placeholder 5">
            <a:extLst>
              <a:ext uri="{FF2B5EF4-FFF2-40B4-BE49-F238E27FC236}">
                <a16:creationId xmlns:a16="http://schemas.microsoft.com/office/drawing/2014/main" id="{59D35C33-437B-2BC8-B232-68512FC10F8B}"/>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1168041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1DF0-A771-AF47-E1FB-536C444268EF}"/>
              </a:ext>
            </a:extLst>
          </p:cNvPr>
          <p:cNvSpPr>
            <a:spLocks noGrp="1"/>
          </p:cNvSpPr>
          <p:nvPr>
            <p:ph type="title"/>
          </p:nvPr>
        </p:nvSpPr>
        <p:spPr/>
        <p:txBody>
          <a:bodyPr/>
          <a:lstStyle/>
          <a:p>
            <a:r>
              <a:rPr lang="en-IN" dirty="0"/>
              <a:t>Current Assets Presentation</a:t>
            </a:r>
          </a:p>
        </p:txBody>
      </p:sp>
      <p:pic>
        <p:nvPicPr>
          <p:cNvPr id="11" name="Content Placeholder 10" descr="Illustration of a partial statement of financial position sheet. The statement displays a three-line heading consisting of the name of the company, Tesco; the type of statement, Statement of Financial Position (partial); and the value in which the statement is prepared, (Euro in millions). There is one subsection listed below. There are 2 columns, the first consisting of account names and the other consisting of the respective amounts and totals. The subsection, Current assets, appears in the first column. The following account names are listed in this section slightly indented with the respective amounts listed in the numeric column: Inventories, Euro 2,430; Trade and other receivables, 1,311; Derivative financial instruments, 97; Current tax assets, 6; Short-term investments, 360; Cash and cash equivalents, 1,788. The amounts are totaled as Euro 5,992, appear in the numeric column, and the label appears in the first column as: Total current assets.">
            <a:extLst>
              <a:ext uri="{FF2B5EF4-FFF2-40B4-BE49-F238E27FC236}">
                <a16:creationId xmlns:a16="http://schemas.microsoft.com/office/drawing/2014/main" id="{967AFD81-49D5-8A82-CCDF-1A52DCA378B7}"/>
              </a:ext>
            </a:extLst>
          </p:cNvPr>
          <p:cNvPicPr>
            <a:picLocks noGrp="1" noChangeAspect="1"/>
          </p:cNvPicPr>
          <p:nvPr>
            <p:ph sz="quarter" idx="12"/>
          </p:nvPr>
        </p:nvPicPr>
        <p:blipFill>
          <a:blip r:embed="rId2"/>
          <a:stretch>
            <a:fillRect/>
          </a:stretch>
        </p:blipFill>
        <p:spPr>
          <a:xfrm>
            <a:off x="388085" y="1787709"/>
            <a:ext cx="8367831" cy="3282583"/>
          </a:xfrm>
          <a:prstGeom prst="rect">
            <a:avLst/>
          </a:prstGeom>
        </p:spPr>
      </p:pic>
      <p:sp>
        <p:nvSpPr>
          <p:cNvPr id="6" name="Content Placeholder 5">
            <a:extLst>
              <a:ext uri="{FF2B5EF4-FFF2-40B4-BE49-F238E27FC236}">
                <a16:creationId xmlns:a16="http://schemas.microsoft.com/office/drawing/2014/main" id="{2355B3B0-3480-B195-7519-12A8A1049074}"/>
              </a:ext>
            </a:extLst>
          </p:cNvPr>
          <p:cNvSpPr>
            <a:spLocks noGrp="1"/>
          </p:cNvSpPr>
          <p:nvPr>
            <p:ph sz="quarter" idx="18"/>
          </p:nvPr>
        </p:nvSpPr>
        <p:spPr>
          <a:xfrm>
            <a:off x="514353" y="6024417"/>
            <a:ext cx="8037512" cy="387415"/>
          </a:xfrm>
        </p:spPr>
        <p:txBody>
          <a:bodyPr>
            <a:normAutofit lnSpcReduction="10000"/>
          </a:bodyPr>
          <a:lstStyle/>
          <a:p>
            <a:pPr marL="0" indent="0">
              <a:buNone/>
            </a:pPr>
            <a:r>
              <a:rPr lang="en-CA" sz="2000" b="1" dirty="0"/>
              <a:t>Illustration 4.25: </a:t>
            </a:r>
            <a:r>
              <a:rPr lang="en-CA" sz="2000" dirty="0"/>
              <a:t>Current assets section</a:t>
            </a:r>
            <a:endParaRPr lang="en-CA" sz="2000" b="1" dirty="0"/>
          </a:p>
        </p:txBody>
      </p:sp>
      <p:sp>
        <p:nvSpPr>
          <p:cNvPr id="12" name="Content Placeholder 5">
            <a:extLst>
              <a:ext uri="{FF2B5EF4-FFF2-40B4-BE49-F238E27FC236}">
                <a16:creationId xmlns:a16="http://schemas.microsoft.com/office/drawing/2014/main" id="{5C714306-63B3-A253-A297-E67BCE8542E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23417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oAutofit/>
          </a:bodyPr>
          <a:lstStyle/>
          <a:p>
            <a:r>
              <a:rPr lang="en-GB" dirty="0"/>
              <a:t>Classified Statement of Financial Position Review Question</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771365"/>
            <a:ext cx="8115301" cy="4595945"/>
          </a:xfrm>
        </p:spPr>
        <p:txBody>
          <a:bodyPr/>
          <a:lstStyle/>
          <a:p>
            <a:pPr marL="0" lvl="1" indent="0">
              <a:lnSpc>
                <a:spcPct val="100000"/>
              </a:lnSpc>
              <a:buClr>
                <a:schemeClr val="tx1"/>
              </a:buClr>
              <a:buNone/>
            </a:pPr>
            <a:r>
              <a:rPr lang="en-US" altLang="en-US" sz="2800" dirty="0"/>
              <a:t>Current assets are listed:</a:t>
            </a:r>
          </a:p>
          <a:p>
            <a:pPr marL="625475" lvl="1" indent="-354013">
              <a:lnSpc>
                <a:spcPct val="100000"/>
              </a:lnSpc>
              <a:buSzPct val="100000"/>
              <a:buFont typeface="+mj-lt"/>
              <a:buAutoNum type="alphaLcPeriod"/>
            </a:pPr>
            <a:r>
              <a:rPr lang="en-US" sz="2800" dirty="0"/>
              <a:t>in the reverse order of expected conversion to cash.</a:t>
            </a:r>
          </a:p>
          <a:p>
            <a:pPr marL="625475" lvl="1" indent="-354013">
              <a:lnSpc>
                <a:spcPct val="100000"/>
              </a:lnSpc>
              <a:buSzPct val="100000"/>
              <a:buFont typeface="+mj-lt"/>
              <a:buAutoNum type="alphaLcPeriod"/>
            </a:pPr>
            <a:r>
              <a:rPr lang="en-US" sz="2800" dirty="0"/>
              <a:t>by importance.</a:t>
            </a:r>
          </a:p>
          <a:p>
            <a:pPr marL="625475" lvl="1" indent="-354013">
              <a:lnSpc>
                <a:spcPct val="100000"/>
              </a:lnSpc>
              <a:buSzPct val="100000"/>
              <a:buFont typeface="+mj-lt"/>
              <a:buAutoNum type="alphaLcPeriod"/>
            </a:pPr>
            <a:r>
              <a:rPr lang="en-US" sz="2800" dirty="0"/>
              <a:t>by longevity.</a:t>
            </a:r>
          </a:p>
          <a:p>
            <a:pPr marL="625475" lvl="1" indent="-354013">
              <a:lnSpc>
                <a:spcPct val="100000"/>
              </a:lnSpc>
              <a:buSzPct val="100000"/>
              <a:buFont typeface="+mj-lt"/>
              <a:buAutoNum type="alphaLcPeriod"/>
            </a:pPr>
            <a:r>
              <a:rPr lang="en-US" sz="2800" dirty="0"/>
              <a:t>by size.</a:t>
            </a:r>
            <a:endParaRPr lang="en-US" altLang="en-US" sz="2800" dirty="0"/>
          </a:p>
        </p:txBody>
      </p:sp>
      <p:sp>
        <p:nvSpPr>
          <p:cNvPr id="2" name="Content Placeholder 5">
            <a:extLst>
              <a:ext uri="{FF2B5EF4-FFF2-40B4-BE49-F238E27FC236}">
                <a16:creationId xmlns:a16="http://schemas.microsoft.com/office/drawing/2014/main" id="{40E5E712-20F3-96D4-C9D8-CDF04909200A}"/>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022972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oAutofit/>
          </a:bodyPr>
          <a:lstStyle/>
          <a:p>
            <a:r>
              <a:rPr lang="en-GB" dirty="0"/>
              <a:t>Classified Statement of Financial Position – Solution </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774478"/>
            <a:ext cx="8115301" cy="4610937"/>
          </a:xfrm>
        </p:spPr>
        <p:txBody>
          <a:bodyPr/>
          <a:lstStyle/>
          <a:p>
            <a:pPr marL="0" lvl="1" indent="0">
              <a:lnSpc>
                <a:spcPct val="100000"/>
              </a:lnSpc>
              <a:buClr>
                <a:schemeClr val="tx1"/>
              </a:buClr>
              <a:buNone/>
            </a:pPr>
            <a:r>
              <a:rPr lang="en-US" altLang="en-US" sz="2800" dirty="0"/>
              <a:t>Current assets are listed:</a:t>
            </a:r>
          </a:p>
          <a:p>
            <a:pPr marL="625475" lvl="1" indent="-354013">
              <a:lnSpc>
                <a:spcPct val="100000"/>
              </a:lnSpc>
              <a:buSzPct val="100000"/>
              <a:buFont typeface="Wingdings" pitchFamily="2" charset="2"/>
              <a:buAutoNum type="alphaLcPeriod"/>
            </a:pPr>
            <a:r>
              <a:rPr lang="en-US" sz="2800" b="1" dirty="0"/>
              <a:t>in the reverse order of expected conversion to cash</a:t>
            </a:r>
            <a:r>
              <a:rPr lang="en-US" sz="2800" dirty="0"/>
              <a:t>. (Correct)</a:t>
            </a:r>
          </a:p>
          <a:p>
            <a:pPr marL="625475" lvl="1" indent="-354013">
              <a:lnSpc>
                <a:spcPct val="100000"/>
              </a:lnSpc>
              <a:buSzPct val="100000"/>
              <a:buFont typeface="Wingdings" pitchFamily="2" charset="2"/>
              <a:buAutoNum type="alphaLcPeriod"/>
            </a:pPr>
            <a:r>
              <a:rPr lang="en-US" sz="2800" dirty="0"/>
              <a:t>by importance.</a:t>
            </a:r>
          </a:p>
          <a:p>
            <a:pPr marL="625475" lvl="1" indent="-354013">
              <a:lnSpc>
                <a:spcPct val="100000"/>
              </a:lnSpc>
              <a:buSzPct val="100000"/>
              <a:buFont typeface="Wingdings" pitchFamily="2" charset="2"/>
              <a:buAutoNum type="alphaLcPeriod"/>
            </a:pPr>
            <a:r>
              <a:rPr lang="en-US" sz="2800" dirty="0"/>
              <a:t>by longevity.</a:t>
            </a:r>
          </a:p>
          <a:p>
            <a:pPr marL="625475" lvl="1" indent="-354013">
              <a:lnSpc>
                <a:spcPct val="100000"/>
              </a:lnSpc>
              <a:buSzPct val="100000"/>
              <a:buFont typeface="Wingdings" pitchFamily="2" charset="2"/>
              <a:buAutoNum type="alphaLcPeriod"/>
            </a:pPr>
            <a:r>
              <a:rPr lang="en-US" sz="2800" dirty="0"/>
              <a:t>by size.</a:t>
            </a:r>
            <a:endParaRPr lang="en-US" altLang="en-US" sz="2800" dirty="0"/>
          </a:p>
        </p:txBody>
      </p:sp>
      <p:sp>
        <p:nvSpPr>
          <p:cNvPr id="2" name="Content Placeholder 5">
            <a:extLst>
              <a:ext uri="{FF2B5EF4-FFF2-40B4-BE49-F238E27FC236}">
                <a16:creationId xmlns:a16="http://schemas.microsoft.com/office/drawing/2014/main" id="{DD1A6E2B-EC75-AA15-F751-D1CF90DCCDD7}"/>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558461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Current Assets Review Question</a:t>
            </a: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288268"/>
            <a:ext cx="8115301" cy="5109478"/>
          </a:xfrm>
        </p:spPr>
        <p:txBody>
          <a:bodyPr>
            <a:normAutofit/>
          </a:bodyPr>
          <a:lstStyle/>
          <a:p>
            <a:pPr marL="0" lvl="1" indent="0">
              <a:buClr>
                <a:schemeClr val="tx1"/>
              </a:buClr>
              <a:buNone/>
            </a:pPr>
            <a:r>
              <a:rPr lang="en-GB" altLang="en-US" sz="2800" dirty="0"/>
              <a:t>The correct order of presentation in a classified statement of financial position for the following current assets is:</a:t>
            </a:r>
          </a:p>
          <a:p>
            <a:pPr marL="625475" lvl="1" indent="-354013">
              <a:buSzPct val="100000"/>
              <a:buFont typeface="+mj-lt"/>
              <a:buAutoNum type="alphaLcPeriod"/>
            </a:pPr>
            <a:r>
              <a:rPr lang="en-GB" altLang="en-US" sz="2800" dirty="0"/>
              <a:t>accounts receivable, cash, prepaid insurance, inventory.</a:t>
            </a:r>
          </a:p>
          <a:p>
            <a:pPr marL="625475" lvl="1" indent="-354013">
              <a:buSzPct val="100000"/>
              <a:buFont typeface="+mj-lt"/>
              <a:buAutoNum type="alphaLcPeriod"/>
            </a:pPr>
            <a:r>
              <a:rPr lang="en-GB" altLang="en-US" sz="2800" dirty="0"/>
              <a:t>prepaid insurance, inventory, accounts receivable, cash.</a:t>
            </a:r>
          </a:p>
          <a:p>
            <a:pPr marL="625475" lvl="1" indent="-354013">
              <a:buSzPct val="100000"/>
              <a:buFont typeface="+mj-lt"/>
              <a:buAutoNum type="alphaLcPeriod"/>
            </a:pPr>
            <a:r>
              <a:rPr lang="en-GB" altLang="en-US" sz="2800" dirty="0"/>
              <a:t>cash, accounts receivable, inventory, prepaid insurance.</a:t>
            </a:r>
          </a:p>
          <a:p>
            <a:pPr marL="625475" lvl="1" indent="-354013">
              <a:buSzPct val="100000"/>
              <a:buFont typeface="+mj-lt"/>
              <a:buAutoNum type="alphaLcPeriod"/>
            </a:pPr>
            <a:r>
              <a:rPr lang="en-GB" altLang="en-US" sz="2800" dirty="0"/>
              <a:t>inventory, cash, accounts receivable, prepaid insurance.</a:t>
            </a:r>
          </a:p>
        </p:txBody>
      </p:sp>
      <p:sp>
        <p:nvSpPr>
          <p:cNvPr id="2" name="Content Placeholder 5">
            <a:extLst>
              <a:ext uri="{FF2B5EF4-FFF2-40B4-BE49-F238E27FC236}">
                <a16:creationId xmlns:a16="http://schemas.microsoft.com/office/drawing/2014/main" id="{C77D223C-24A6-F6F5-B5D9-8929D7C203BC}"/>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2472229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Current Assets – Solution</a:t>
            </a: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282408"/>
            <a:ext cx="8115301" cy="5075849"/>
          </a:xfrm>
        </p:spPr>
        <p:txBody>
          <a:bodyPr>
            <a:noAutofit/>
          </a:bodyPr>
          <a:lstStyle/>
          <a:p>
            <a:pPr marL="0" indent="0">
              <a:buNone/>
            </a:pPr>
            <a:r>
              <a:rPr lang="en-GB" dirty="0"/>
              <a:t>The correct order of presentation in a classified statement of financial position for the following current assets is:</a:t>
            </a:r>
          </a:p>
          <a:p>
            <a:pPr marL="625475" indent="-354013">
              <a:buFont typeface="+mj-lt"/>
              <a:buAutoNum type="alphaLcPeriod"/>
              <a:tabLst>
                <a:tab pos="538163" algn="l"/>
              </a:tabLst>
            </a:pPr>
            <a:r>
              <a:rPr lang="en-GB" dirty="0"/>
              <a:t>accounts receivable, cash, prepaid insurance, inventory.</a:t>
            </a:r>
          </a:p>
          <a:p>
            <a:pPr marL="625475" indent="-354013">
              <a:buFont typeface="+mj-lt"/>
              <a:buAutoNum type="alphaLcPeriod"/>
              <a:tabLst>
                <a:tab pos="538163" algn="l"/>
              </a:tabLst>
            </a:pPr>
            <a:r>
              <a:rPr lang="en-GB" b="1" dirty="0"/>
              <a:t>prepaid insurance, inventory, accounts receivable, cash. </a:t>
            </a:r>
            <a:r>
              <a:rPr lang="en-GB" dirty="0"/>
              <a:t>(Correct)</a:t>
            </a:r>
          </a:p>
          <a:p>
            <a:pPr marL="625475" indent="-354013">
              <a:buFont typeface="+mj-lt"/>
              <a:buAutoNum type="alphaLcPeriod"/>
              <a:tabLst>
                <a:tab pos="538163" algn="l"/>
              </a:tabLst>
            </a:pPr>
            <a:r>
              <a:rPr lang="en-GB" dirty="0"/>
              <a:t>cash, accounts receivable, inventory, prepaid insurance.</a:t>
            </a:r>
          </a:p>
          <a:p>
            <a:pPr marL="625475" indent="-354013">
              <a:buFont typeface="+mj-lt"/>
              <a:buAutoNum type="alphaLcPeriod"/>
              <a:tabLst>
                <a:tab pos="538163" algn="l"/>
              </a:tabLst>
            </a:pPr>
            <a:r>
              <a:rPr lang="en-GB" dirty="0"/>
              <a:t>inventory, cash, accounts receivable, prepaid insurance.</a:t>
            </a:r>
          </a:p>
        </p:txBody>
      </p:sp>
      <p:sp>
        <p:nvSpPr>
          <p:cNvPr id="2" name="Content Placeholder 5">
            <a:extLst>
              <a:ext uri="{FF2B5EF4-FFF2-40B4-BE49-F238E27FC236}">
                <a16:creationId xmlns:a16="http://schemas.microsoft.com/office/drawing/2014/main" id="{66C8D50D-C735-2183-62C1-40C5BC50F50B}"/>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171514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B997-3B46-671A-CF5F-EB1A8A9F0AFC}"/>
              </a:ext>
            </a:extLst>
          </p:cNvPr>
          <p:cNvSpPr>
            <a:spLocks noGrp="1"/>
          </p:cNvSpPr>
          <p:nvPr>
            <p:ph type="title"/>
          </p:nvPr>
        </p:nvSpPr>
        <p:spPr/>
        <p:txBody>
          <a:bodyPr/>
          <a:lstStyle/>
          <a:p>
            <a:r>
              <a:rPr lang="en-IN" dirty="0"/>
              <a:t>Non-Current Liabilities</a:t>
            </a:r>
          </a:p>
        </p:txBody>
      </p:sp>
      <p:sp>
        <p:nvSpPr>
          <p:cNvPr id="3" name="Content Placeholder 2">
            <a:extLst>
              <a:ext uri="{FF2B5EF4-FFF2-40B4-BE49-F238E27FC236}">
                <a16:creationId xmlns:a16="http://schemas.microsoft.com/office/drawing/2014/main" id="{4F5C87B0-A827-018C-7D2F-A0E42F138364}"/>
              </a:ext>
            </a:extLst>
          </p:cNvPr>
          <p:cNvSpPr>
            <a:spLocks noGrp="1"/>
          </p:cNvSpPr>
          <p:nvPr>
            <p:ph sz="quarter" idx="12"/>
          </p:nvPr>
        </p:nvSpPr>
        <p:spPr>
          <a:xfrm>
            <a:off x="513862" y="1620713"/>
            <a:ext cx="8115301" cy="527056"/>
          </a:xfrm>
        </p:spPr>
        <p:txBody>
          <a:bodyPr>
            <a:normAutofit/>
          </a:bodyPr>
          <a:lstStyle/>
          <a:p>
            <a:pPr marL="0" indent="0">
              <a:buNone/>
            </a:pPr>
            <a:r>
              <a:rPr lang="en-US" altLang="en-US" sz="2800" dirty="0"/>
              <a:t>Obligations a company expects to pay </a:t>
            </a:r>
            <a:r>
              <a:rPr lang="en-US" altLang="en-US" sz="2800" b="1" dirty="0"/>
              <a:t>after</a:t>
            </a:r>
            <a:r>
              <a:rPr lang="en-US" altLang="en-US" sz="2800" dirty="0"/>
              <a:t> one year.</a:t>
            </a:r>
          </a:p>
        </p:txBody>
      </p:sp>
      <p:pic>
        <p:nvPicPr>
          <p:cNvPr id="11" name="Picture Placeholder 10" descr="Illustration of a partial statement of financial position sheet. The statement displays a three-line heading consisting of the name of the company, Siemens; the type of statement, Statement of Financial Position (partial); and the value in which the statement is prepared, (in millions). There is one subsection listed below. There are 2 columns, the first consisting of account names and the other consisting of the respective amounts and totals. The subsection, Non-current liabilities, appears in the first column. The following account names are listed in this section slightly indented with the respective amounts listed in the numeric column: Long-term debt, Euro 14,260; Pension plans and similar commitments, 4,361; Provisions, 2,533; Deferred tax liabilities, 726; Other non-current liabilities, 2,752. The amounts are totaled as Euro 24,632, appear in the numeric column.">
            <a:extLst>
              <a:ext uri="{FF2B5EF4-FFF2-40B4-BE49-F238E27FC236}">
                <a16:creationId xmlns:a16="http://schemas.microsoft.com/office/drawing/2014/main" id="{882C6C21-8E28-595A-5D5A-0C91483FB37C}"/>
              </a:ext>
            </a:extLst>
          </p:cNvPr>
          <p:cNvPicPr>
            <a:picLocks noGrp="1" noChangeAspect="1"/>
          </p:cNvPicPr>
          <p:nvPr>
            <p:ph type="pic" sz="quarter" idx="17"/>
          </p:nvPr>
        </p:nvPicPr>
        <p:blipFill rotWithShape="1">
          <a:blip r:embed="rId2"/>
          <a:stretch/>
        </p:blipFill>
        <p:spPr>
          <a:xfrm>
            <a:off x="384149" y="2351756"/>
            <a:ext cx="8375703" cy="2896859"/>
          </a:xfrm>
          <a:prstGeom prst="rect">
            <a:avLst/>
          </a:prstGeom>
        </p:spPr>
      </p:pic>
      <p:sp>
        <p:nvSpPr>
          <p:cNvPr id="6" name="Content Placeholder 5">
            <a:extLst>
              <a:ext uri="{FF2B5EF4-FFF2-40B4-BE49-F238E27FC236}">
                <a16:creationId xmlns:a16="http://schemas.microsoft.com/office/drawing/2014/main" id="{20AE639B-9FEA-2264-0E48-9166A9FBEF1C}"/>
              </a:ext>
            </a:extLst>
          </p:cNvPr>
          <p:cNvSpPr>
            <a:spLocks noGrp="1"/>
          </p:cNvSpPr>
          <p:nvPr>
            <p:ph sz="quarter" idx="18"/>
          </p:nvPr>
        </p:nvSpPr>
        <p:spPr>
          <a:xfrm>
            <a:off x="592138" y="5955160"/>
            <a:ext cx="8037512" cy="435585"/>
          </a:xfrm>
        </p:spPr>
        <p:txBody>
          <a:bodyPr>
            <a:normAutofit/>
          </a:bodyPr>
          <a:lstStyle/>
          <a:p>
            <a:pPr marL="0" indent="0">
              <a:buNone/>
            </a:pPr>
            <a:r>
              <a:rPr lang="en-CA" sz="2000" b="1" dirty="0"/>
              <a:t>Illustration 4.27: </a:t>
            </a:r>
            <a:r>
              <a:rPr lang="en-CA" sz="2000" dirty="0"/>
              <a:t>Non-current liabilities section</a:t>
            </a:r>
          </a:p>
        </p:txBody>
      </p:sp>
      <p:sp>
        <p:nvSpPr>
          <p:cNvPr id="12" name="Content Placeholder 5">
            <a:extLst>
              <a:ext uri="{FF2B5EF4-FFF2-40B4-BE49-F238E27FC236}">
                <a16:creationId xmlns:a16="http://schemas.microsoft.com/office/drawing/2014/main" id="{AC8F3538-42F2-F2B0-8EF8-4D770AA4C1E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409311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DC47-A2EB-C01D-4403-DAEF07E3E1F0}"/>
              </a:ext>
            </a:extLst>
          </p:cNvPr>
          <p:cNvSpPr>
            <a:spLocks noGrp="1"/>
          </p:cNvSpPr>
          <p:nvPr>
            <p:ph type="title"/>
          </p:nvPr>
        </p:nvSpPr>
        <p:spPr/>
        <p:txBody>
          <a:bodyPr/>
          <a:lstStyle/>
          <a:p>
            <a:r>
              <a:rPr lang="en-US" dirty="0"/>
              <a:t>Bridge between B/S and I/S</a:t>
            </a:r>
          </a:p>
        </p:txBody>
      </p:sp>
      <p:sp>
        <p:nvSpPr>
          <p:cNvPr id="3" name="Content Placeholder 2">
            <a:extLst>
              <a:ext uri="{FF2B5EF4-FFF2-40B4-BE49-F238E27FC236}">
                <a16:creationId xmlns:a16="http://schemas.microsoft.com/office/drawing/2014/main" id="{AA249882-8D10-C6D1-EBA7-2472FCAC2C4B}"/>
              </a:ext>
            </a:extLst>
          </p:cNvPr>
          <p:cNvSpPr>
            <a:spLocks noGrp="1"/>
          </p:cNvSpPr>
          <p:nvPr>
            <p:ph sz="quarter" idx="12"/>
          </p:nvPr>
        </p:nvSpPr>
        <p:spPr/>
        <p:txBody>
          <a:bodyPr/>
          <a:lstStyle/>
          <a:p>
            <a:r>
              <a:rPr lang="en-US" dirty="0"/>
              <a:t>Statement of retained earnings </a:t>
            </a:r>
          </a:p>
          <a:p>
            <a:endParaRPr lang="en-US" dirty="0"/>
          </a:p>
          <a:p>
            <a:r>
              <a:rPr lang="en-US" dirty="0">
                <a:solidFill>
                  <a:srgbClr val="FF0000"/>
                </a:solidFill>
              </a:rPr>
              <a:t>End RE </a:t>
            </a:r>
            <a:r>
              <a:rPr lang="en-US" dirty="0"/>
              <a:t>= Beg RE + NI – Dividends </a:t>
            </a:r>
          </a:p>
          <a:p>
            <a:pPr lvl="1"/>
            <a:r>
              <a:rPr lang="en-US" dirty="0"/>
              <a:t>NI = Revenue – Expense</a:t>
            </a:r>
          </a:p>
          <a:p>
            <a:pPr lvl="1"/>
            <a:r>
              <a:rPr lang="en-US" dirty="0">
                <a:solidFill>
                  <a:srgbClr val="FF0000"/>
                </a:solidFill>
              </a:rPr>
              <a:t>[Income </a:t>
            </a:r>
            <a:r>
              <a:rPr lang="en-US" dirty="0" err="1">
                <a:solidFill>
                  <a:srgbClr val="FF0000"/>
                </a:solidFill>
              </a:rPr>
              <a:t>Stmt</a:t>
            </a:r>
            <a:r>
              <a:rPr lang="en-US" dirty="0">
                <a:solidFill>
                  <a:srgbClr val="FF0000"/>
                </a:solidFill>
              </a:rPr>
              <a:t>]</a:t>
            </a:r>
          </a:p>
          <a:p>
            <a:pPr lvl="1"/>
            <a:endParaRPr lang="en-US" dirty="0"/>
          </a:p>
          <a:p>
            <a:r>
              <a:rPr lang="en-US" dirty="0"/>
              <a:t>Asset = Liabilities + Cont. Capital + </a:t>
            </a:r>
            <a:r>
              <a:rPr lang="en-US" dirty="0">
                <a:solidFill>
                  <a:srgbClr val="FF0000"/>
                </a:solidFill>
              </a:rPr>
              <a:t>RE</a:t>
            </a:r>
            <a:r>
              <a:rPr lang="en-US" dirty="0"/>
              <a:t> </a:t>
            </a:r>
          </a:p>
          <a:p>
            <a:pPr lvl="1"/>
            <a:r>
              <a:rPr lang="en-US" dirty="0">
                <a:solidFill>
                  <a:srgbClr val="FF0000"/>
                </a:solidFill>
              </a:rPr>
              <a:t>[Balance Sheet]</a:t>
            </a:r>
          </a:p>
          <a:p>
            <a:endParaRPr lang="en-US" dirty="0"/>
          </a:p>
        </p:txBody>
      </p:sp>
      <p:sp>
        <p:nvSpPr>
          <p:cNvPr id="4" name="Content Placeholder 3">
            <a:extLst>
              <a:ext uri="{FF2B5EF4-FFF2-40B4-BE49-F238E27FC236}">
                <a16:creationId xmlns:a16="http://schemas.microsoft.com/office/drawing/2014/main" id="{12C92A8E-C034-6F27-667D-88ADD38A7236}"/>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1509030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Current Liabilities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lstStyle/>
          <a:p>
            <a:pPr marL="442913" lvl="2" indent="-442913">
              <a:buClr>
                <a:schemeClr val="accent2"/>
              </a:buClr>
              <a:buSzPct val="100000"/>
            </a:pPr>
            <a:r>
              <a:rPr lang="en-GB" sz="2800" dirty="0"/>
              <a:t>Obligations company has to pay within coming year or its operating cycle, whichever is longer</a:t>
            </a:r>
          </a:p>
          <a:p>
            <a:pPr marL="442913" lvl="2" indent="-442913">
              <a:buClr>
                <a:schemeClr val="accent2"/>
              </a:buClr>
              <a:buSzPct val="100000"/>
            </a:pPr>
            <a:r>
              <a:rPr lang="en-GB" sz="2800" dirty="0"/>
              <a:t>Common examples are accounts payable, salaries and wages payable, notes payable, interest payable, income taxes payable, and current maturities of long-term obligations</a:t>
            </a:r>
          </a:p>
          <a:p>
            <a:pPr marL="442913" lvl="2" indent="-442913">
              <a:buClr>
                <a:schemeClr val="accent2"/>
              </a:buClr>
              <a:buSzPct val="100000"/>
            </a:pPr>
            <a:r>
              <a:rPr lang="en-GB" sz="2800" b="1" dirty="0"/>
              <a:t>Liquidity </a:t>
            </a:r>
            <a:r>
              <a:rPr lang="en-GB" sz="2800" dirty="0"/>
              <a:t>- ability to pay obligations expected to be due within the next year</a:t>
            </a:r>
          </a:p>
        </p:txBody>
      </p:sp>
      <p:sp>
        <p:nvSpPr>
          <p:cNvPr id="2" name="Content Placeholder 5">
            <a:extLst>
              <a:ext uri="{FF2B5EF4-FFF2-40B4-BE49-F238E27FC236}">
                <a16:creationId xmlns:a16="http://schemas.microsoft.com/office/drawing/2014/main" id="{608A89B5-4305-2D3B-CBF4-0450EB3050EE}"/>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962267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8C7A-661D-21E0-D7CB-11D79F034744}"/>
              </a:ext>
            </a:extLst>
          </p:cNvPr>
          <p:cNvSpPr>
            <a:spLocks noGrp="1"/>
          </p:cNvSpPr>
          <p:nvPr>
            <p:ph type="title"/>
          </p:nvPr>
        </p:nvSpPr>
        <p:spPr/>
        <p:txBody>
          <a:bodyPr/>
          <a:lstStyle/>
          <a:p>
            <a:r>
              <a:rPr lang="en-IN" dirty="0"/>
              <a:t>Current Liabilities – Presentation </a:t>
            </a:r>
          </a:p>
        </p:txBody>
      </p:sp>
      <p:pic>
        <p:nvPicPr>
          <p:cNvPr id="11" name="Picture Placeholder 10" descr="Illustration of a partial statement of financial position sheet. The statement displays a three-line heading consisting of the name of the company, Siemens; the type of statement, Statement of Financial Position (partial); and the value in which the statement is prepared, (in millions). There is one subsection listed below. There are 2 columns, the first consisting of account names and the other consisting of the respective amounts and totals. The subsection, Current liabilities, appears in the first column. The following account names are listed in this section slightly indented with the respective amounts listed in the numeric column: Trade payables, Euro 8,860; Current provisions, 5,165; Other current financial liabilities, 2,427; Income taxes payable, 1,970; Current maturities for long-term debt, 1,819; Other current liabilities, 22,210. The amounts are totaled as Euro 42,451, appear in the numeric column.">
            <a:extLst>
              <a:ext uri="{FF2B5EF4-FFF2-40B4-BE49-F238E27FC236}">
                <a16:creationId xmlns:a16="http://schemas.microsoft.com/office/drawing/2014/main" id="{6CA84A38-8672-E9F0-6C55-17D5587472BA}"/>
              </a:ext>
            </a:extLst>
          </p:cNvPr>
          <p:cNvPicPr>
            <a:picLocks noGrp="1" noChangeAspect="1"/>
          </p:cNvPicPr>
          <p:nvPr>
            <p:ph type="pic" sz="quarter" idx="17"/>
          </p:nvPr>
        </p:nvPicPr>
        <p:blipFill rotWithShape="1">
          <a:blip r:embed="rId2"/>
          <a:stretch/>
        </p:blipFill>
        <p:spPr>
          <a:xfrm>
            <a:off x="403829" y="1831004"/>
            <a:ext cx="8336343" cy="3195992"/>
          </a:xfrm>
          <a:prstGeom prst="rect">
            <a:avLst/>
          </a:prstGeom>
        </p:spPr>
      </p:pic>
      <p:sp>
        <p:nvSpPr>
          <p:cNvPr id="6" name="Content Placeholder 5">
            <a:extLst>
              <a:ext uri="{FF2B5EF4-FFF2-40B4-BE49-F238E27FC236}">
                <a16:creationId xmlns:a16="http://schemas.microsoft.com/office/drawing/2014/main" id="{6E729204-2860-1AD0-91D6-EED6713185B9}"/>
              </a:ext>
            </a:extLst>
          </p:cNvPr>
          <p:cNvSpPr>
            <a:spLocks noGrp="1"/>
          </p:cNvSpPr>
          <p:nvPr>
            <p:ph sz="quarter" idx="18"/>
          </p:nvPr>
        </p:nvSpPr>
        <p:spPr>
          <a:xfrm>
            <a:off x="514353" y="5078036"/>
            <a:ext cx="7764411" cy="422725"/>
          </a:xfrm>
        </p:spPr>
        <p:txBody>
          <a:bodyPr>
            <a:normAutofit/>
          </a:bodyPr>
          <a:lstStyle/>
          <a:p>
            <a:pPr marL="0" indent="0">
              <a:buNone/>
            </a:pPr>
            <a:r>
              <a:rPr lang="en-CA" sz="2000" b="1" dirty="0"/>
              <a:t>Illustration 4.28: </a:t>
            </a:r>
            <a:r>
              <a:rPr lang="en-CA" sz="2000" dirty="0"/>
              <a:t>Current liabilities section</a:t>
            </a:r>
            <a:endParaRPr lang="en-CA" sz="2000" b="1" dirty="0"/>
          </a:p>
        </p:txBody>
      </p:sp>
      <p:sp>
        <p:nvSpPr>
          <p:cNvPr id="12" name="Content Placeholder 5">
            <a:extLst>
              <a:ext uri="{FF2B5EF4-FFF2-40B4-BE49-F238E27FC236}">
                <a16:creationId xmlns:a16="http://schemas.microsoft.com/office/drawing/2014/main" id="{36A5EAEC-1EF4-E614-2206-B827A1DDC04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1986856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7322-54D0-74E9-4D1A-91BAF2958AF6}"/>
              </a:ext>
            </a:extLst>
          </p:cNvPr>
          <p:cNvSpPr>
            <a:spLocks noGrp="1"/>
          </p:cNvSpPr>
          <p:nvPr>
            <p:ph type="title"/>
          </p:nvPr>
        </p:nvSpPr>
        <p:spPr/>
        <p:txBody>
          <a:bodyPr/>
          <a:lstStyle/>
          <a:p>
            <a:r>
              <a:rPr lang="en-IN" dirty="0"/>
              <a:t>Equity</a:t>
            </a:r>
          </a:p>
        </p:txBody>
      </p:sp>
      <p:sp>
        <p:nvSpPr>
          <p:cNvPr id="3" name="Content Placeholder 2">
            <a:extLst>
              <a:ext uri="{FF2B5EF4-FFF2-40B4-BE49-F238E27FC236}">
                <a16:creationId xmlns:a16="http://schemas.microsoft.com/office/drawing/2014/main" id="{3A4FF2AF-C406-4978-8AB1-1683DF7B402A}"/>
              </a:ext>
            </a:extLst>
          </p:cNvPr>
          <p:cNvSpPr>
            <a:spLocks noGrp="1"/>
          </p:cNvSpPr>
          <p:nvPr>
            <p:ph sz="quarter" idx="12"/>
          </p:nvPr>
        </p:nvSpPr>
        <p:spPr>
          <a:xfrm>
            <a:off x="513862" y="1424065"/>
            <a:ext cx="8115301" cy="1789915"/>
          </a:xfrm>
        </p:spPr>
        <p:txBody>
          <a:bodyPr>
            <a:noAutofit/>
          </a:bodyPr>
          <a:lstStyle/>
          <a:p>
            <a:pPr marL="447675" lvl="2" indent="-447675">
              <a:buClr>
                <a:schemeClr val="accent2"/>
              </a:buClr>
              <a:buSzPct val="100000"/>
            </a:pPr>
            <a:r>
              <a:rPr lang="en-US" altLang="en-US" sz="2600" dirty="0"/>
              <a:t>Proprietorship - one capital account</a:t>
            </a:r>
          </a:p>
          <a:p>
            <a:pPr marL="447675" lvl="2" indent="-447675">
              <a:buClr>
                <a:schemeClr val="accent2"/>
              </a:buClr>
              <a:buSzPct val="100000"/>
            </a:pPr>
            <a:r>
              <a:rPr lang="en-US" altLang="en-US" sz="2600" dirty="0"/>
              <a:t>Partnership - capital account for each partner</a:t>
            </a:r>
          </a:p>
          <a:p>
            <a:pPr marL="447675" lvl="2" indent="-447675">
              <a:buClr>
                <a:schemeClr val="accent2"/>
              </a:buClr>
              <a:buSzPct val="100000"/>
            </a:pPr>
            <a:r>
              <a:rPr lang="en-US" altLang="en-US" sz="2600" dirty="0"/>
              <a:t>Corporation’s equity consists of two accounts – Share Capital-</a:t>
            </a:r>
            <a:r>
              <a:rPr lang="en-US" sz="2600" dirty="0"/>
              <a:t>Ordinary </a:t>
            </a:r>
            <a:r>
              <a:rPr lang="en-US" altLang="en-US" sz="2600" dirty="0"/>
              <a:t>and Retained Earnings</a:t>
            </a:r>
          </a:p>
        </p:txBody>
      </p:sp>
      <p:pic>
        <p:nvPicPr>
          <p:cNvPr id="11" name="Picture Placeholder 10" descr="An illustration presents the equity section of the statement of financial position. The statement presents a three-line heading consisting of the name of the company, Halie Capital Limited; the type of statement, Statement of Financial Position (partial); and the value in which the statement is prepared, (in thousands). There are two columns in this statement, the first displaying labels and the second displaying the respective amounts. The Equity section is presented in the first column. Immediately below with a slight indention appears a list of two accounts with their respective amounts listed in the numeric columns as: Share-capital ordinary, Euro 685,934; and Retained earnings, 1,406,747. The amounts are totaled as Euro, 2,092,681 which is presented in the numeric column, with the label, Total equity, appearing in the first column slightly indented.">
            <a:extLst>
              <a:ext uri="{FF2B5EF4-FFF2-40B4-BE49-F238E27FC236}">
                <a16:creationId xmlns:a16="http://schemas.microsoft.com/office/drawing/2014/main" id="{056E6A0A-959D-DE4D-2E10-5FFB29DFB5A6}"/>
              </a:ext>
            </a:extLst>
          </p:cNvPr>
          <p:cNvPicPr>
            <a:picLocks noGrp="1" noChangeAspect="1"/>
          </p:cNvPicPr>
          <p:nvPr>
            <p:ph type="pic" sz="quarter" idx="17"/>
          </p:nvPr>
        </p:nvPicPr>
        <p:blipFill rotWithShape="1">
          <a:blip r:embed="rId2"/>
          <a:stretch/>
        </p:blipFill>
        <p:spPr>
          <a:xfrm>
            <a:off x="407765" y="3429577"/>
            <a:ext cx="8328471" cy="2267107"/>
          </a:xfrm>
          <a:prstGeom prst="rect">
            <a:avLst/>
          </a:prstGeom>
        </p:spPr>
      </p:pic>
      <p:sp>
        <p:nvSpPr>
          <p:cNvPr id="6" name="Content Placeholder 5">
            <a:extLst>
              <a:ext uri="{FF2B5EF4-FFF2-40B4-BE49-F238E27FC236}">
                <a16:creationId xmlns:a16="http://schemas.microsoft.com/office/drawing/2014/main" id="{AB61776E-30AC-6623-EC35-63FF65F3968F}"/>
              </a:ext>
            </a:extLst>
          </p:cNvPr>
          <p:cNvSpPr>
            <a:spLocks noGrp="1"/>
          </p:cNvSpPr>
          <p:nvPr>
            <p:ph sz="quarter" idx="18"/>
          </p:nvPr>
        </p:nvSpPr>
        <p:spPr>
          <a:xfrm>
            <a:off x="592138" y="6001113"/>
            <a:ext cx="8037512" cy="403905"/>
          </a:xfrm>
        </p:spPr>
        <p:txBody>
          <a:bodyPr>
            <a:normAutofit/>
          </a:bodyPr>
          <a:lstStyle/>
          <a:p>
            <a:pPr marL="0" indent="0">
              <a:buNone/>
            </a:pPr>
            <a:r>
              <a:rPr lang="en-CA" sz="2000" b="1" dirty="0"/>
              <a:t>Illustration 4.26: </a:t>
            </a:r>
            <a:r>
              <a:rPr lang="en-CA" sz="2000" dirty="0"/>
              <a:t>Equity section</a:t>
            </a:r>
          </a:p>
        </p:txBody>
      </p:sp>
      <p:sp>
        <p:nvSpPr>
          <p:cNvPr id="12" name="Content Placeholder 5">
            <a:extLst>
              <a:ext uri="{FF2B5EF4-FFF2-40B4-BE49-F238E27FC236}">
                <a16:creationId xmlns:a16="http://schemas.microsoft.com/office/drawing/2014/main" id="{9B58BF0E-4EE1-E502-3BCA-BAB81113C71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2559951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F832-6BAA-6C39-D4A2-E3D500EEE52D}"/>
              </a:ext>
            </a:extLst>
          </p:cNvPr>
          <p:cNvSpPr>
            <a:spLocks noGrp="1"/>
          </p:cNvSpPr>
          <p:nvPr>
            <p:ph type="title"/>
          </p:nvPr>
        </p:nvSpPr>
        <p:spPr>
          <a:xfrm>
            <a:off x="513862" y="319694"/>
            <a:ext cx="8115302" cy="1130434"/>
          </a:xfrm>
        </p:spPr>
        <p:txBody>
          <a:bodyPr>
            <a:noAutofit/>
          </a:bodyPr>
          <a:lstStyle/>
          <a:p>
            <a:r>
              <a:rPr lang="en-GB" dirty="0"/>
              <a:t>DO IT! 4: Statement of Financial Position Classifications</a:t>
            </a:r>
            <a:endParaRPr lang="en-IN" dirty="0"/>
          </a:p>
        </p:txBody>
      </p:sp>
      <p:sp>
        <p:nvSpPr>
          <p:cNvPr id="3" name="Content Placeholder 2">
            <a:extLst>
              <a:ext uri="{FF2B5EF4-FFF2-40B4-BE49-F238E27FC236}">
                <a16:creationId xmlns:a16="http://schemas.microsoft.com/office/drawing/2014/main" id="{9B6F7C09-FC90-F91D-1F7D-8131D4CE3E50}"/>
              </a:ext>
            </a:extLst>
          </p:cNvPr>
          <p:cNvSpPr>
            <a:spLocks noGrp="1"/>
          </p:cNvSpPr>
          <p:nvPr>
            <p:ph sz="quarter" idx="10"/>
          </p:nvPr>
        </p:nvSpPr>
        <p:spPr>
          <a:xfrm>
            <a:off x="244475" y="1679576"/>
            <a:ext cx="8585832" cy="1260270"/>
          </a:xfrm>
        </p:spPr>
        <p:txBody>
          <a:bodyPr>
            <a:normAutofit/>
          </a:bodyPr>
          <a:lstStyle/>
          <a:p>
            <a:pPr marL="0" marR="0" lvl="0" indent="0" algn="l" defTabSz="914400" rtl="0" eaLnBrk="1" fontAlgn="b" latinLnBrk="0" hangingPunct="1">
              <a:lnSpc>
                <a:spcPct val="100000"/>
              </a:lnSpc>
              <a:spcAft>
                <a:spcPts val="0"/>
              </a:spcAft>
              <a:buClrTx/>
              <a:buSzTx/>
              <a:buFontTx/>
              <a:buNone/>
              <a:tabLst/>
              <a:defRPr/>
            </a:pPr>
            <a:r>
              <a:rPr lang="en-US" sz="2400" b="0" u="none" strike="noStrike" kern="1200" dirty="0">
                <a:solidFill>
                  <a:schemeClr val="dk1"/>
                </a:solidFill>
                <a:effectLst/>
                <a:latin typeface="+mn-lt"/>
                <a:ea typeface="+mn-ea"/>
                <a:cs typeface="+mn-cs"/>
              </a:rPr>
              <a:t>Match each of the following to its proper statement of financial position classification, shown below. If the item would not appear on a statement of financial position, use “NA.”</a:t>
            </a:r>
          </a:p>
        </p:txBody>
      </p:sp>
      <p:graphicFrame>
        <p:nvGraphicFramePr>
          <p:cNvPr id="7" name="Table Placeholder 6" descr="Table is accessible to screen readers.">
            <a:extLst>
              <a:ext uri="{FF2B5EF4-FFF2-40B4-BE49-F238E27FC236}">
                <a16:creationId xmlns:a16="http://schemas.microsoft.com/office/drawing/2014/main" id="{42DAB9E6-84DA-7923-4F6D-8DC68978E140}"/>
              </a:ext>
            </a:extLst>
          </p:cNvPr>
          <p:cNvGraphicFramePr>
            <a:graphicFrameLocks noGrp="1"/>
          </p:cNvGraphicFramePr>
          <p:nvPr>
            <p:ph type="tbl" sz="quarter" idx="13"/>
            <p:extLst>
              <p:ext uri="{D42A27DB-BD31-4B8C-83A1-F6EECF244321}">
                <p14:modId xmlns:p14="http://schemas.microsoft.com/office/powerpoint/2010/main" val="538966116"/>
              </p:ext>
            </p:extLst>
          </p:nvPr>
        </p:nvGraphicFramePr>
        <p:xfrm>
          <a:off x="278597" y="2949109"/>
          <a:ext cx="8585832" cy="1938528"/>
        </p:xfrm>
        <a:graphic>
          <a:graphicData uri="http://schemas.openxmlformats.org/drawingml/2006/table">
            <a:tbl>
              <a:tblPr firstRow="1">
                <a:tableStyleId>{5C22544A-7EE6-4342-B048-85BDC9FD1C3A}</a:tableStyleId>
              </a:tblPr>
              <a:tblGrid>
                <a:gridCol w="503766">
                  <a:extLst>
                    <a:ext uri="{9D8B030D-6E8A-4147-A177-3AD203B41FA5}">
                      <a16:colId xmlns:a16="http://schemas.microsoft.com/office/drawing/2014/main" val="20000"/>
                    </a:ext>
                  </a:extLst>
                </a:gridCol>
                <a:gridCol w="3662214">
                  <a:extLst>
                    <a:ext uri="{9D8B030D-6E8A-4147-A177-3AD203B41FA5}">
                      <a16:colId xmlns:a16="http://schemas.microsoft.com/office/drawing/2014/main" val="20001"/>
                    </a:ext>
                  </a:extLst>
                </a:gridCol>
                <a:gridCol w="433916">
                  <a:extLst>
                    <a:ext uri="{9D8B030D-6E8A-4147-A177-3AD203B41FA5}">
                      <a16:colId xmlns:a16="http://schemas.microsoft.com/office/drawing/2014/main" val="20002"/>
                    </a:ext>
                  </a:extLst>
                </a:gridCol>
                <a:gridCol w="503766">
                  <a:extLst>
                    <a:ext uri="{9D8B030D-6E8A-4147-A177-3AD203B41FA5}">
                      <a16:colId xmlns:a16="http://schemas.microsoft.com/office/drawing/2014/main" val="20003"/>
                    </a:ext>
                  </a:extLst>
                </a:gridCol>
                <a:gridCol w="3482170">
                  <a:extLst>
                    <a:ext uri="{9D8B030D-6E8A-4147-A177-3AD203B41FA5}">
                      <a16:colId xmlns:a16="http://schemas.microsoft.com/office/drawing/2014/main" val="20004"/>
                    </a:ext>
                  </a:extLst>
                </a:gridCol>
              </a:tblGrid>
              <a:tr h="0">
                <a:tc>
                  <a:txBody>
                    <a:bodyPr/>
                    <a:lstStyle/>
                    <a:p>
                      <a:pPr algn="ctr" fontAlgn="b"/>
                      <a:r>
                        <a:rPr lang="en-US" sz="2000" b="0" i="0" u="none" strike="noStrike" dirty="0">
                          <a:solidFill>
                            <a:schemeClr val="tx1"/>
                          </a:solidFill>
                          <a:effectLst/>
                          <a:latin typeface="Calibri" panose="020F0502020204030204" pitchFamily="34" charset="0"/>
                        </a:rPr>
                        <a:t>CL</a:t>
                      </a:r>
                    </a:p>
                  </a:txBody>
                  <a:tcPr marL="4233" marR="4233" marT="9144" marB="9144"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Salaries and wages payable</a:t>
                      </a:r>
                      <a:endParaRPr lang="en-US" sz="2000" b="0" i="0" u="none" strike="noStrike" dirty="0">
                        <a:solidFill>
                          <a:schemeClr val="tx1"/>
                        </a:solidFill>
                        <a:effectLst/>
                        <a:latin typeface="Calibri" panose="020F0502020204030204" pitchFamily="34" charset="0"/>
                      </a:endParaRPr>
                    </a:p>
                  </a:txBody>
                  <a:tcPr marR="4233" marT="9144" marB="9144" anchor="b">
                    <a:lnT w="12700" cmpd="sng">
                      <a:noFill/>
                    </a:lnT>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lnT w="12700" cmpd="sng">
                      <a:noFill/>
                    </a:lnT>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LTI</a:t>
                      </a:r>
                    </a:p>
                  </a:txBody>
                  <a:tcPr marL="4233" marR="4233" marT="9144" marB="9144" anchor="b">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Stock investments (long-term)</a:t>
                      </a:r>
                      <a:endParaRPr lang="en-US" sz="2000" b="0" i="0" u="none" strike="noStrike" dirty="0">
                        <a:solidFill>
                          <a:schemeClr val="tx1"/>
                        </a:solidFill>
                        <a:effectLst/>
                        <a:latin typeface="Calibri" panose="020F0502020204030204" pitchFamily="34" charset="0"/>
                      </a:endParaRPr>
                    </a:p>
                  </a:txBody>
                  <a:tcPr marR="4233" marT="9144" marB="9144" anchor="b">
                    <a:lnT w="12700" cmpd="sng">
                      <a:noFill/>
                    </a:lnT>
                    <a:noFill/>
                  </a:tcPr>
                </a:tc>
                <a:extLst>
                  <a:ext uri="{0D108BD9-81ED-4DB2-BD59-A6C34878D82A}">
                    <a16:rowId xmlns:a16="http://schemas.microsoft.com/office/drawing/2014/main" val="10000"/>
                  </a:ext>
                </a:extLst>
              </a:tr>
              <a:tr h="182245">
                <a:tc>
                  <a:txBody>
                    <a:bodyPr/>
                    <a:lstStyle/>
                    <a:p>
                      <a:pPr algn="ctr" fontAlgn="b"/>
                      <a:r>
                        <a:rPr lang="en-US" sz="2000" b="0" i="0" u="none" strike="noStrike" dirty="0">
                          <a:solidFill>
                            <a:schemeClr val="tx1"/>
                          </a:solidFill>
                          <a:effectLst/>
                          <a:latin typeface="Calibri" panose="020F0502020204030204" pitchFamily="34" charset="0"/>
                        </a:rPr>
                        <a:t>NA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Service revenue</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PPE</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Equipment</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1"/>
                  </a:ext>
                </a:extLst>
              </a:tr>
              <a:tr h="182245">
                <a:tc>
                  <a:txBody>
                    <a:bodyPr/>
                    <a:lstStyle/>
                    <a:p>
                      <a:pPr algn="ctr" fontAlgn="b"/>
                      <a:r>
                        <a:rPr lang="en-US" sz="2000" b="0" i="0" u="none" strike="noStrike" dirty="0">
                          <a:solidFill>
                            <a:schemeClr val="tx1"/>
                          </a:solidFill>
                          <a:effectLst/>
                          <a:latin typeface="Calibri" panose="020F0502020204030204" pitchFamily="34" charset="0"/>
                        </a:rPr>
                        <a:t>CL</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Interest payable</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PPE</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Accumulated depreciation</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2"/>
                  </a:ext>
                </a:extLst>
              </a:tr>
              <a:tr h="182245">
                <a:tc>
                  <a:txBody>
                    <a:bodyPr/>
                    <a:lstStyle/>
                    <a:p>
                      <a:pPr algn="ctr" fontAlgn="b"/>
                      <a:r>
                        <a:rPr lang="en-US" sz="2000" b="0" i="0" u="none" strike="noStrike" dirty="0">
                          <a:solidFill>
                            <a:schemeClr val="tx1"/>
                          </a:solidFill>
                          <a:effectLst/>
                          <a:latin typeface="Calibri" panose="020F0502020204030204" pitchFamily="34" charset="0"/>
                        </a:rPr>
                        <a:t>IA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Goodwill</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NA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Depreciation expense</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3"/>
                  </a:ext>
                </a:extLst>
              </a:tr>
              <a:tr h="182245">
                <a:tc>
                  <a:txBody>
                    <a:bodyPr/>
                    <a:lstStyle/>
                    <a:p>
                      <a:pPr algn="ctr" fontAlgn="b"/>
                      <a:r>
                        <a:rPr lang="en-US" sz="2000" b="0" i="0" u="none" strike="noStrike" dirty="0">
                          <a:solidFill>
                            <a:schemeClr val="tx1"/>
                          </a:solidFill>
                          <a:effectLst/>
                          <a:latin typeface="Calibri" panose="020F0502020204030204" pitchFamily="34" charset="0"/>
                        </a:rPr>
                        <a:t>CA</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Debt investments (short-term)</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E</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Share cap</a:t>
                      </a:r>
                      <a:r>
                        <a:rPr lang="en-US" sz="2000" b="0" u="none" strike="noStrike" kern="1200" dirty="0">
                          <a:solidFill>
                            <a:schemeClr val="tx1"/>
                          </a:solidFill>
                          <a:effectLst/>
                          <a:latin typeface="+mn-lt"/>
                          <a:ea typeface="+mn-ea"/>
                          <a:cs typeface="+mn-cs"/>
                        </a:rPr>
                        <a:t>ital—or</a:t>
                      </a:r>
                      <a:r>
                        <a:rPr lang="en-US" sz="2000" b="0" u="none" strike="noStrike" dirty="0">
                          <a:solidFill>
                            <a:schemeClr val="tx1"/>
                          </a:solidFill>
                          <a:effectLst/>
                        </a:rPr>
                        <a:t>dinary</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4"/>
                  </a:ext>
                </a:extLst>
              </a:tr>
              <a:tr h="182245">
                <a:tc>
                  <a:txBody>
                    <a:bodyPr/>
                    <a:lstStyle/>
                    <a:p>
                      <a:pPr algn="ctr" fontAlgn="b"/>
                      <a:r>
                        <a:rPr lang="en-US" sz="2000" b="0" i="0" u="none" strike="noStrike" dirty="0">
                          <a:solidFill>
                            <a:schemeClr val="tx1"/>
                          </a:solidFill>
                          <a:effectLst/>
                          <a:latin typeface="Calibri" panose="020F0502020204030204" pitchFamily="34" charset="0"/>
                        </a:rPr>
                        <a:t>NCL</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Mortgage payable (due in 3 years)</a:t>
                      </a:r>
                      <a:endParaRPr lang="en-US" sz="2000" b="0" i="0" u="none" strike="noStrike" dirty="0">
                        <a:solidFill>
                          <a:schemeClr val="tx1"/>
                        </a:solidFill>
                        <a:effectLst/>
                        <a:latin typeface="Calibri" panose="020F0502020204030204" pitchFamily="34" charset="0"/>
                      </a:endParaRPr>
                    </a:p>
                  </a:txBody>
                  <a:tcPr marR="4233" marT="9144" marB="9144" anchor="b">
                    <a:noFill/>
                  </a:tcPr>
                </a:tc>
                <a:tc>
                  <a:txBody>
                    <a:bodyPr/>
                    <a:lstStyle/>
                    <a:p>
                      <a:pPr algn="l" fontAlgn="b">
                        <a:lnSpc>
                          <a:spcPct val="90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ctr" fontAlgn="b">
                        <a:lnSpc>
                          <a:spcPct val="90000"/>
                        </a:lnSpc>
                      </a:pPr>
                      <a:r>
                        <a:rPr lang="en-US" sz="2000" b="0" i="0" u="none" strike="noStrike" dirty="0">
                          <a:solidFill>
                            <a:schemeClr val="tx1"/>
                          </a:solidFill>
                          <a:effectLst/>
                          <a:latin typeface="Calibri" panose="020F0502020204030204" pitchFamily="34" charset="0"/>
                        </a:rPr>
                        <a:t>CL</a:t>
                      </a:r>
                    </a:p>
                  </a:txBody>
                  <a:tcPr marL="4233" marR="4233" marT="9144" marB="9144"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lnSpc>
                          <a:spcPct val="90000"/>
                        </a:lnSpc>
                      </a:pPr>
                      <a:r>
                        <a:rPr lang="en-US" sz="2000" b="0" u="none" strike="noStrike" dirty="0">
                          <a:solidFill>
                            <a:schemeClr val="tx1"/>
                          </a:solidFill>
                          <a:effectLst/>
                        </a:rPr>
                        <a:t>Unearned service revenue</a:t>
                      </a:r>
                      <a:endParaRPr lang="en-US" sz="2000" b="0" i="0" u="none" strike="noStrike" dirty="0">
                        <a:solidFill>
                          <a:schemeClr val="tx1"/>
                        </a:solidFill>
                        <a:effectLst/>
                        <a:latin typeface="Calibri" panose="020F0502020204030204" pitchFamily="34" charset="0"/>
                      </a:endParaRPr>
                    </a:p>
                  </a:txBody>
                  <a:tcPr marR="4233" marT="9144" marB="9144" anchor="b">
                    <a:noFill/>
                  </a:tcPr>
                </a:tc>
                <a:extLst>
                  <a:ext uri="{0D108BD9-81ED-4DB2-BD59-A6C34878D82A}">
                    <a16:rowId xmlns:a16="http://schemas.microsoft.com/office/drawing/2014/main" val="10005"/>
                  </a:ext>
                </a:extLst>
              </a:tr>
            </a:tbl>
          </a:graphicData>
        </a:graphic>
      </p:graphicFrame>
      <p:graphicFrame>
        <p:nvGraphicFramePr>
          <p:cNvPr id="27" name="Content Placeholder 26" descr="Table is accessible to screen readers.">
            <a:extLst>
              <a:ext uri="{FF2B5EF4-FFF2-40B4-BE49-F238E27FC236}">
                <a16:creationId xmlns:a16="http://schemas.microsoft.com/office/drawing/2014/main" id="{CA8624BF-C0E8-BFB8-C64D-B389D318F2EE}"/>
              </a:ext>
            </a:extLst>
          </p:cNvPr>
          <p:cNvGraphicFramePr>
            <a:graphicFrameLocks noGrp="1"/>
          </p:cNvGraphicFramePr>
          <p:nvPr>
            <p:ph sz="quarter" idx="17"/>
            <p:extLst>
              <p:ext uri="{D42A27DB-BD31-4B8C-83A1-F6EECF244321}">
                <p14:modId xmlns:p14="http://schemas.microsoft.com/office/powerpoint/2010/main" val="1410193357"/>
              </p:ext>
            </p:extLst>
          </p:nvPr>
        </p:nvGraphicFramePr>
        <p:xfrm>
          <a:off x="343736" y="5166353"/>
          <a:ext cx="8585832" cy="1231392"/>
        </p:xfrm>
        <a:graphic>
          <a:graphicData uri="http://schemas.openxmlformats.org/drawingml/2006/table">
            <a:tbl>
              <a:tblPr firstRow="1">
                <a:tableStyleId>{5C22544A-7EE6-4342-B048-85BDC9FD1C3A}</a:tableStyleId>
              </a:tblPr>
              <a:tblGrid>
                <a:gridCol w="4165980">
                  <a:extLst>
                    <a:ext uri="{9D8B030D-6E8A-4147-A177-3AD203B41FA5}">
                      <a16:colId xmlns:a16="http://schemas.microsoft.com/office/drawing/2014/main" val="20000"/>
                    </a:ext>
                  </a:extLst>
                </a:gridCol>
                <a:gridCol w="433916">
                  <a:extLst>
                    <a:ext uri="{9D8B030D-6E8A-4147-A177-3AD203B41FA5}">
                      <a16:colId xmlns:a16="http://schemas.microsoft.com/office/drawing/2014/main" val="20001"/>
                    </a:ext>
                  </a:extLst>
                </a:gridCol>
                <a:gridCol w="3985936">
                  <a:extLst>
                    <a:ext uri="{9D8B030D-6E8A-4147-A177-3AD203B41FA5}">
                      <a16:colId xmlns:a16="http://schemas.microsoft.com/office/drawing/2014/main" val="20002"/>
                    </a:ext>
                  </a:extLst>
                </a:gridCol>
              </a:tblGrid>
              <a:tr h="182245">
                <a:tc>
                  <a:txBody>
                    <a:bodyPr/>
                    <a:lstStyle/>
                    <a:p>
                      <a:pPr marL="0" marR="0" lvl="0" indent="0" algn="l" defTabSz="914400" rtl="0" eaLnBrk="1" fontAlgn="b" latinLnBrk="0" hangingPunct="1">
                        <a:lnSpc>
                          <a:spcPct val="95000"/>
                        </a:lnSpc>
                        <a:spcBef>
                          <a:spcPts val="0"/>
                        </a:spcBef>
                        <a:spcAft>
                          <a:spcPts val="0"/>
                        </a:spcAft>
                        <a:buClrTx/>
                        <a:buSzTx/>
                        <a:buFontTx/>
                        <a:buNone/>
                        <a:tabLst/>
                        <a:defRPr/>
                      </a:pPr>
                      <a:r>
                        <a:rPr lang="en-US" sz="2000" b="0" u="none" strike="noStrike" dirty="0">
                          <a:solidFill>
                            <a:schemeClr val="tx1"/>
                          </a:solidFill>
                          <a:effectLst/>
                        </a:rPr>
                        <a:t>Intangible assets (IA)</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r>
                        <a:rPr lang="en-US" sz="2000" b="0" i="0" u="none" strike="noStrike" dirty="0">
                          <a:solidFill>
                            <a:schemeClr val="tx1"/>
                          </a:solidFill>
                          <a:effectLst/>
                          <a:latin typeface="Calibri" panose="020F0502020204030204" pitchFamily="34" charset="0"/>
                        </a:rPr>
                        <a:t>Equity (E)</a:t>
                      </a:r>
                    </a:p>
                  </a:txBody>
                  <a:tcPr marL="4233" marR="4233" marT="9144" marB="9144" anchor="b">
                    <a:noFill/>
                  </a:tcPr>
                </a:tc>
                <a:extLst>
                  <a:ext uri="{0D108BD9-81ED-4DB2-BD59-A6C34878D82A}">
                    <a16:rowId xmlns:a16="http://schemas.microsoft.com/office/drawing/2014/main" val="10000"/>
                  </a:ext>
                </a:extLst>
              </a:tr>
              <a:tr h="182245">
                <a:tc>
                  <a:txBody>
                    <a:bodyPr/>
                    <a:lstStyle/>
                    <a:p>
                      <a:pPr marL="0" marR="0" lvl="0" indent="0" algn="l" defTabSz="914400" rtl="0" eaLnBrk="1" fontAlgn="b" latinLnBrk="0" hangingPunct="1">
                        <a:lnSpc>
                          <a:spcPct val="95000"/>
                        </a:lnSpc>
                        <a:spcBef>
                          <a:spcPts val="0"/>
                        </a:spcBef>
                        <a:spcAft>
                          <a:spcPts val="0"/>
                        </a:spcAft>
                        <a:buClrTx/>
                        <a:buSzTx/>
                        <a:buFontTx/>
                        <a:buNone/>
                        <a:tabLst/>
                        <a:defRPr/>
                      </a:pPr>
                      <a:r>
                        <a:rPr lang="en-US" sz="2000" b="0" u="none" strike="noStrike" dirty="0">
                          <a:solidFill>
                            <a:schemeClr val="tx1"/>
                          </a:solidFill>
                          <a:effectLst/>
                        </a:rPr>
                        <a:t>Property, plant, and equipment (PPE)</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r>
                        <a:rPr lang="en-US" sz="2000" b="0" u="none" strike="noStrike" dirty="0">
                          <a:solidFill>
                            <a:schemeClr val="tx1"/>
                          </a:solidFill>
                          <a:effectLst/>
                        </a:rPr>
                        <a:t>Non-current liabilities (NCL)</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extLst>
                  <a:ext uri="{0D108BD9-81ED-4DB2-BD59-A6C34878D82A}">
                    <a16:rowId xmlns:a16="http://schemas.microsoft.com/office/drawing/2014/main" val="10001"/>
                  </a:ext>
                </a:extLst>
              </a:tr>
              <a:tr h="182245">
                <a:tc>
                  <a:txBody>
                    <a:bodyPr/>
                    <a:lstStyle/>
                    <a:p>
                      <a:pPr algn="l" fontAlgn="b">
                        <a:lnSpc>
                          <a:spcPct val="95000"/>
                        </a:lnSpc>
                      </a:pPr>
                      <a:r>
                        <a:rPr lang="en-US" sz="2000" b="0" u="none" strike="noStrike" dirty="0">
                          <a:solidFill>
                            <a:schemeClr val="tx1"/>
                          </a:solidFill>
                          <a:effectLst/>
                        </a:rPr>
                        <a:t>Long-term investments (LTI)</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r>
                        <a:rPr lang="en-US" sz="2000" b="0" u="none" strike="noStrike" dirty="0">
                          <a:solidFill>
                            <a:schemeClr val="tx1"/>
                          </a:solidFill>
                          <a:effectLst/>
                        </a:rPr>
                        <a:t>Current</a:t>
                      </a:r>
                      <a:r>
                        <a:rPr lang="en-US" sz="2000" b="0" u="none" strike="noStrike" baseline="0" dirty="0">
                          <a:solidFill>
                            <a:schemeClr val="tx1"/>
                          </a:solidFill>
                          <a:effectLst/>
                        </a:rPr>
                        <a:t> </a:t>
                      </a:r>
                      <a:r>
                        <a:rPr lang="en-US" sz="2000" b="0" u="none" strike="noStrike" dirty="0">
                          <a:solidFill>
                            <a:schemeClr val="tx1"/>
                          </a:solidFill>
                          <a:effectLst/>
                        </a:rPr>
                        <a:t>liabilities (CL)</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extLst>
                  <a:ext uri="{0D108BD9-81ED-4DB2-BD59-A6C34878D82A}">
                    <a16:rowId xmlns:a16="http://schemas.microsoft.com/office/drawing/2014/main" val="10002"/>
                  </a:ext>
                </a:extLst>
              </a:tr>
              <a:tr h="182245">
                <a:tc>
                  <a:txBody>
                    <a:bodyPr/>
                    <a:lstStyle/>
                    <a:p>
                      <a:pPr marL="0" marR="0" lvl="0" indent="0" algn="l" defTabSz="914400" rtl="0" eaLnBrk="1" fontAlgn="b" latinLnBrk="0" hangingPunct="1">
                        <a:lnSpc>
                          <a:spcPct val="95000"/>
                        </a:lnSpc>
                        <a:spcBef>
                          <a:spcPts val="0"/>
                        </a:spcBef>
                        <a:spcAft>
                          <a:spcPts val="0"/>
                        </a:spcAft>
                        <a:buClrTx/>
                        <a:buSzTx/>
                        <a:buFontTx/>
                        <a:buNone/>
                        <a:tabLst/>
                        <a:defRPr/>
                      </a:pPr>
                      <a:r>
                        <a:rPr lang="en-US" sz="2000" b="0" u="none" strike="noStrike" dirty="0">
                          <a:solidFill>
                            <a:schemeClr val="tx1"/>
                          </a:solidFill>
                          <a:effectLst/>
                        </a:rPr>
                        <a:t>Current assets (CA)</a:t>
                      </a: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tc>
                  <a:txBody>
                    <a:bodyPr/>
                    <a:lstStyle/>
                    <a:p>
                      <a:pPr algn="l" fontAlgn="b">
                        <a:lnSpc>
                          <a:spcPct val="95000"/>
                        </a:lnSpc>
                      </a:pPr>
                      <a:endParaRPr lang="en-US" sz="2000" b="0" i="0" u="none" strike="noStrike" dirty="0">
                        <a:solidFill>
                          <a:schemeClr val="tx1"/>
                        </a:solidFill>
                        <a:effectLst/>
                        <a:latin typeface="Calibri" panose="020F0502020204030204" pitchFamily="34" charset="0"/>
                      </a:endParaRPr>
                    </a:p>
                  </a:txBody>
                  <a:tcPr marL="4233" marR="4233" marT="9144" marB="9144" anchor="b">
                    <a:noFill/>
                  </a:tcPr>
                </a:tc>
                <a:extLst>
                  <a:ext uri="{0D108BD9-81ED-4DB2-BD59-A6C34878D82A}">
                    <a16:rowId xmlns:a16="http://schemas.microsoft.com/office/drawing/2014/main" val="10003"/>
                  </a:ext>
                </a:extLst>
              </a:tr>
            </a:tbl>
          </a:graphicData>
        </a:graphic>
      </p:graphicFrame>
      <p:sp>
        <p:nvSpPr>
          <p:cNvPr id="18" name="Content Placeholder 5">
            <a:extLst>
              <a:ext uri="{FF2B5EF4-FFF2-40B4-BE49-F238E27FC236}">
                <a16:creationId xmlns:a16="http://schemas.microsoft.com/office/drawing/2014/main" id="{39ADC41D-82D3-A068-55AF-B133C18A7A28}"/>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755700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1324-688B-03E8-028F-4D0406B71175}"/>
              </a:ext>
            </a:extLst>
          </p:cNvPr>
          <p:cNvSpPr>
            <a:spLocks noGrp="1"/>
          </p:cNvSpPr>
          <p:nvPr>
            <p:ph type="title"/>
          </p:nvPr>
        </p:nvSpPr>
        <p:spPr>
          <a:xfrm>
            <a:off x="513862" y="319694"/>
            <a:ext cx="8115302" cy="1130434"/>
          </a:xfrm>
        </p:spPr>
        <p:txBody>
          <a:bodyPr>
            <a:noAutofit/>
          </a:bodyPr>
          <a:lstStyle/>
          <a:p>
            <a:r>
              <a:rPr lang="en-GB" dirty="0"/>
              <a:t>DO IT! 4: Statement of Financial Position Classifications - Solution</a:t>
            </a:r>
            <a:endParaRPr lang="en-IN" dirty="0"/>
          </a:p>
        </p:txBody>
      </p:sp>
      <p:graphicFrame>
        <p:nvGraphicFramePr>
          <p:cNvPr id="11" name="Table 14">
            <a:extLst>
              <a:ext uri="{FF2B5EF4-FFF2-40B4-BE49-F238E27FC236}">
                <a16:creationId xmlns:a16="http://schemas.microsoft.com/office/drawing/2014/main" id="{4577A876-2AC4-4DFF-D115-1E8A89648BA3}"/>
              </a:ext>
            </a:extLst>
          </p:cNvPr>
          <p:cNvGraphicFramePr>
            <a:graphicFrameLocks noGrp="1"/>
          </p:cNvGraphicFramePr>
          <p:nvPr>
            <p:ph sz="quarter" idx="10"/>
            <p:extLst>
              <p:ext uri="{D42A27DB-BD31-4B8C-83A1-F6EECF244321}">
                <p14:modId xmlns:p14="http://schemas.microsoft.com/office/powerpoint/2010/main" val="104692415"/>
              </p:ext>
            </p:extLst>
          </p:nvPr>
        </p:nvGraphicFramePr>
        <p:xfrm>
          <a:off x="371196" y="2500530"/>
          <a:ext cx="8418005" cy="1895040"/>
        </p:xfrm>
        <a:graphic>
          <a:graphicData uri="http://schemas.openxmlformats.org/drawingml/2006/table">
            <a:tbl>
              <a:tblPr firstRow="1" bandRow="1">
                <a:tableStyleId>{2D5ABB26-0587-4C30-8999-92F81FD0307C}</a:tableStyleId>
              </a:tblPr>
              <a:tblGrid>
                <a:gridCol w="960755">
                  <a:extLst>
                    <a:ext uri="{9D8B030D-6E8A-4147-A177-3AD203B41FA5}">
                      <a16:colId xmlns:a16="http://schemas.microsoft.com/office/drawing/2014/main" val="2608528089"/>
                    </a:ext>
                  </a:extLst>
                </a:gridCol>
                <a:gridCol w="3031681">
                  <a:extLst>
                    <a:ext uri="{9D8B030D-6E8A-4147-A177-3AD203B41FA5}">
                      <a16:colId xmlns:a16="http://schemas.microsoft.com/office/drawing/2014/main" val="2732167830"/>
                    </a:ext>
                  </a:extLst>
                </a:gridCol>
                <a:gridCol w="944880">
                  <a:extLst>
                    <a:ext uri="{9D8B030D-6E8A-4147-A177-3AD203B41FA5}">
                      <a16:colId xmlns:a16="http://schemas.microsoft.com/office/drawing/2014/main" val="3706346459"/>
                    </a:ext>
                  </a:extLst>
                </a:gridCol>
                <a:gridCol w="3480689">
                  <a:extLst>
                    <a:ext uri="{9D8B030D-6E8A-4147-A177-3AD203B41FA5}">
                      <a16:colId xmlns:a16="http://schemas.microsoft.com/office/drawing/2014/main" val="1141353715"/>
                    </a:ext>
                  </a:extLst>
                </a:gridCol>
              </a:tblGrid>
              <a:tr h="0">
                <a:tc>
                  <a:txBody>
                    <a:bodyPr/>
                    <a:lstStyle/>
                    <a:p>
                      <a:r>
                        <a:rPr lang="en-GB" sz="1600" dirty="0"/>
                        <a:t>__CL__</a:t>
                      </a:r>
                      <a:endParaRPr lang="en-IN" sz="1600" dirty="0">
                        <a:latin typeface="+mn-lt"/>
                      </a:endParaRPr>
                    </a:p>
                  </a:txBody>
                  <a:tcPr marT="36000" marB="36000"/>
                </a:tc>
                <a:tc>
                  <a:txBody>
                    <a:bodyPr/>
                    <a:lstStyle/>
                    <a:p>
                      <a:r>
                        <a:rPr lang="en-GB" sz="1600" dirty="0"/>
                        <a:t>Salaries and wages payable</a:t>
                      </a:r>
                      <a:endParaRPr lang="en-IN" sz="1600" dirty="0">
                        <a:latin typeface="+mn-lt"/>
                      </a:endParaRPr>
                    </a:p>
                  </a:txBody>
                  <a:tcPr marT="36000" marB="36000"/>
                </a:tc>
                <a:tc>
                  <a:txBody>
                    <a:bodyPr/>
                    <a:lstStyle/>
                    <a:p>
                      <a:r>
                        <a:rPr lang="en-GB" sz="1600" dirty="0"/>
                        <a:t>__LTI__</a:t>
                      </a:r>
                      <a:endParaRPr lang="en-IN" sz="1600" dirty="0">
                        <a:latin typeface="+mn-lt"/>
                      </a:endParaRPr>
                    </a:p>
                  </a:txBody>
                  <a:tcPr marT="36000" marB="36000"/>
                </a:tc>
                <a:tc>
                  <a:txBody>
                    <a:bodyPr/>
                    <a:lstStyle/>
                    <a:p>
                      <a:r>
                        <a:rPr lang="en-GB" sz="1600" dirty="0"/>
                        <a:t>share investments (long-term)</a:t>
                      </a:r>
                      <a:endParaRPr lang="en-IN" sz="1600" dirty="0">
                        <a:latin typeface="+mn-lt"/>
                      </a:endParaRPr>
                    </a:p>
                  </a:txBody>
                  <a:tcPr marT="36000" marB="36000"/>
                </a:tc>
                <a:extLst>
                  <a:ext uri="{0D108BD9-81ED-4DB2-BD59-A6C34878D82A}">
                    <a16:rowId xmlns:a16="http://schemas.microsoft.com/office/drawing/2014/main" val="3907572725"/>
                  </a:ext>
                </a:extLst>
              </a:tr>
              <a:tr h="305570">
                <a:tc>
                  <a:txBody>
                    <a:bodyPr/>
                    <a:lstStyle/>
                    <a:p>
                      <a:r>
                        <a:rPr lang="en-GB" sz="1600" dirty="0"/>
                        <a:t>__NA__</a:t>
                      </a:r>
                      <a:endParaRPr lang="en-IN" sz="1600" dirty="0">
                        <a:latin typeface="+mn-lt"/>
                      </a:endParaRPr>
                    </a:p>
                  </a:txBody>
                  <a:tcPr marT="36000" marB="36000"/>
                </a:tc>
                <a:tc>
                  <a:txBody>
                    <a:bodyPr/>
                    <a:lstStyle/>
                    <a:p>
                      <a:r>
                        <a:rPr lang="en-GB" sz="1600" dirty="0"/>
                        <a:t>Service revenue</a:t>
                      </a:r>
                      <a:endParaRPr lang="en-IN" sz="1600" dirty="0">
                        <a:latin typeface="+mn-lt"/>
                      </a:endParaRPr>
                    </a:p>
                  </a:txBody>
                  <a:tcPr marT="36000" marB="36000"/>
                </a:tc>
                <a:tc>
                  <a:txBody>
                    <a:bodyPr/>
                    <a:lstStyle/>
                    <a:p>
                      <a:r>
                        <a:rPr lang="en-GB" sz="1600" dirty="0"/>
                        <a:t>__PPE__</a:t>
                      </a:r>
                      <a:endParaRPr lang="en-IN" sz="1600" dirty="0">
                        <a:latin typeface="+mn-lt"/>
                      </a:endParaRPr>
                    </a:p>
                  </a:txBody>
                  <a:tcPr marT="36000" marB="36000"/>
                </a:tc>
                <a:tc>
                  <a:txBody>
                    <a:bodyPr/>
                    <a:lstStyle/>
                    <a:p>
                      <a:r>
                        <a:rPr lang="en-GB" sz="1600" dirty="0"/>
                        <a:t>Equipment</a:t>
                      </a:r>
                      <a:endParaRPr lang="en-IN" sz="1600" dirty="0">
                        <a:latin typeface="+mn-lt"/>
                      </a:endParaRPr>
                    </a:p>
                  </a:txBody>
                  <a:tcPr marT="36000" marB="36000"/>
                </a:tc>
                <a:extLst>
                  <a:ext uri="{0D108BD9-81ED-4DB2-BD59-A6C34878D82A}">
                    <a16:rowId xmlns:a16="http://schemas.microsoft.com/office/drawing/2014/main" val="1074761708"/>
                  </a:ext>
                </a:extLst>
              </a:tr>
              <a:tr h="0">
                <a:tc>
                  <a:txBody>
                    <a:bodyPr/>
                    <a:lstStyle/>
                    <a:p>
                      <a:r>
                        <a:rPr lang="en-GB" sz="1600" dirty="0"/>
                        <a:t>__CL__</a:t>
                      </a:r>
                      <a:endParaRPr lang="en-IN" sz="1600" dirty="0">
                        <a:latin typeface="+mn-lt"/>
                      </a:endParaRPr>
                    </a:p>
                  </a:txBody>
                  <a:tcPr marT="36000" marB="36000"/>
                </a:tc>
                <a:tc>
                  <a:txBody>
                    <a:bodyPr/>
                    <a:lstStyle/>
                    <a:p>
                      <a:r>
                        <a:rPr lang="en-GB" sz="1600" dirty="0"/>
                        <a:t>Interest payable</a:t>
                      </a:r>
                      <a:endParaRPr lang="en-IN" sz="1600" dirty="0">
                        <a:latin typeface="+mn-lt"/>
                      </a:endParaRPr>
                    </a:p>
                  </a:txBody>
                  <a:tcPr marT="36000" marB="36000"/>
                </a:tc>
                <a:tc>
                  <a:txBody>
                    <a:bodyPr/>
                    <a:lstStyle/>
                    <a:p>
                      <a:r>
                        <a:rPr lang="en-GB" sz="1600" dirty="0"/>
                        <a:t>__PPE__</a:t>
                      </a:r>
                      <a:endParaRPr lang="en-IN" sz="1600" dirty="0">
                        <a:latin typeface="+mn-lt"/>
                      </a:endParaRPr>
                    </a:p>
                  </a:txBody>
                  <a:tcPr marT="36000" marB="36000"/>
                </a:tc>
                <a:tc>
                  <a:txBody>
                    <a:bodyPr/>
                    <a:lstStyle/>
                    <a:p>
                      <a:r>
                        <a:rPr lang="en-GB" sz="1600" dirty="0"/>
                        <a:t>Accumulated depreciation—equipment</a:t>
                      </a:r>
                      <a:endParaRPr lang="en-IN" sz="1600" dirty="0">
                        <a:latin typeface="+mn-lt"/>
                      </a:endParaRPr>
                    </a:p>
                  </a:txBody>
                  <a:tcPr marT="36000" marB="36000"/>
                </a:tc>
                <a:extLst>
                  <a:ext uri="{0D108BD9-81ED-4DB2-BD59-A6C34878D82A}">
                    <a16:rowId xmlns:a16="http://schemas.microsoft.com/office/drawing/2014/main" val="943817371"/>
                  </a:ext>
                </a:extLst>
              </a:tr>
              <a:tr h="305570">
                <a:tc>
                  <a:txBody>
                    <a:bodyPr/>
                    <a:lstStyle/>
                    <a:p>
                      <a:r>
                        <a:rPr lang="en-GB" sz="1600" dirty="0"/>
                        <a:t>__IA__</a:t>
                      </a:r>
                      <a:endParaRPr lang="en-IN" sz="1600" dirty="0">
                        <a:latin typeface="+mn-lt"/>
                      </a:endParaRPr>
                    </a:p>
                  </a:txBody>
                  <a:tcPr marT="36000" marB="36000"/>
                </a:tc>
                <a:tc>
                  <a:txBody>
                    <a:bodyPr/>
                    <a:lstStyle/>
                    <a:p>
                      <a:r>
                        <a:rPr lang="en-GB" sz="1600" dirty="0"/>
                        <a:t>Goodwill</a:t>
                      </a:r>
                      <a:endParaRPr lang="en-IN" sz="1600" dirty="0">
                        <a:latin typeface="+mn-lt"/>
                      </a:endParaRPr>
                    </a:p>
                  </a:txBody>
                  <a:tcPr marT="36000" marB="36000"/>
                </a:tc>
                <a:tc>
                  <a:txBody>
                    <a:bodyPr/>
                    <a:lstStyle/>
                    <a:p>
                      <a:r>
                        <a:rPr lang="en-GB" sz="1600" dirty="0"/>
                        <a:t>__NA__</a:t>
                      </a:r>
                      <a:endParaRPr lang="en-IN" sz="1600" dirty="0">
                        <a:latin typeface="+mn-lt"/>
                      </a:endParaRPr>
                    </a:p>
                  </a:txBody>
                  <a:tcPr marT="36000" marB="36000"/>
                </a:tc>
                <a:tc>
                  <a:txBody>
                    <a:bodyPr/>
                    <a:lstStyle/>
                    <a:p>
                      <a:r>
                        <a:rPr lang="en-GB" sz="1600" dirty="0"/>
                        <a:t>Depreciation expense</a:t>
                      </a:r>
                      <a:endParaRPr lang="en-IN" sz="1600" dirty="0">
                        <a:latin typeface="+mn-lt"/>
                      </a:endParaRPr>
                    </a:p>
                  </a:txBody>
                  <a:tcPr marT="36000" marB="36000"/>
                </a:tc>
                <a:extLst>
                  <a:ext uri="{0D108BD9-81ED-4DB2-BD59-A6C34878D82A}">
                    <a16:rowId xmlns:a16="http://schemas.microsoft.com/office/drawing/2014/main" val="3823599645"/>
                  </a:ext>
                </a:extLst>
              </a:tr>
              <a:tr h="0">
                <a:tc>
                  <a:txBody>
                    <a:bodyPr/>
                    <a:lstStyle/>
                    <a:p>
                      <a:r>
                        <a:rPr lang="en-GB" sz="1600" dirty="0"/>
                        <a:t>__CA__</a:t>
                      </a:r>
                      <a:endParaRPr lang="en-IN" sz="1600" dirty="0">
                        <a:latin typeface="+mn-lt"/>
                      </a:endParaRPr>
                    </a:p>
                  </a:txBody>
                  <a:tcPr marT="36000" marB="36000"/>
                </a:tc>
                <a:tc>
                  <a:txBody>
                    <a:bodyPr/>
                    <a:lstStyle/>
                    <a:p>
                      <a:r>
                        <a:rPr lang="en-GB" sz="1600" dirty="0"/>
                        <a:t>Debt investments (short-term)</a:t>
                      </a:r>
                      <a:endParaRPr lang="en-IN" sz="1600" dirty="0">
                        <a:latin typeface="+mn-lt"/>
                      </a:endParaRPr>
                    </a:p>
                  </a:txBody>
                  <a:tcPr marT="36000" marB="36000"/>
                </a:tc>
                <a:tc>
                  <a:txBody>
                    <a:bodyPr/>
                    <a:lstStyle/>
                    <a:p>
                      <a:r>
                        <a:rPr lang="en-GB" sz="1600" dirty="0"/>
                        <a:t>__E__</a:t>
                      </a:r>
                      <a:endParaRPr lang="en-IN" sz="1600" dirty="0">
                        <a:latin typeface="+mn-lt"/>
                      </a:endParaRPr>
                    </a:p>
                  </a:txBody>
                  <a:tcPr marT="36000" marB="36000"/>
                </a:tc>
                <a:tc>
                  <a:txBody>
                    <a:bodyPr/>
                    <a:lstStyle/>
                    <a:p>
                      <a:r>
                        <a:rPr lang="en-GB" sz="1600" dirty="0"/>
                        <a:t>Share capital—ordinary</a:t>
                      </a:r>
                      <a:endParaRPr lang="en-IN" sz="1600" dirty="0">
                        <a:latin typeface="+mn-lt"/>
                      </a:endParaRPr>
                    </a:p>
                  </a:txBody>
                  <a:tcPr marT="36000" marB="36000"/>
                </a:tc>
                <a:extLst>
                  <a:ext uri="{0D108BD9-81ED-4DB2-BD59-A6C34878D82A}">
                    <a16:rowId xmlns:a16="http://schemas.microsoft.com/office/drawing/2014/main" val="34207652"/>
                  </a:ext>
                </a:extLst>
              </a:tr>
              <a:tr h="0">
                <a:tc>
                  <a:txBody>
                    <a:bodyPr/>
                    <a:lstStyle/>
                    <a:p>
                      <a:r>
                        <a:rPr lang="en-GB" sz="1600" dirty="0"/>
                        <a:t>__NCL__</a:t>
                      </a:r>
                      <a:endParaRPr lang="en-IN" sz="1600" dirty="0">
                        <a:latin typeface="+mn-lt"/>
                      </a:endParaRPr>
                    </a:p>
                  </a:txBody>
                  <a:tcPr marT="36000" marB="36000"/>
                </a:tc>
                <a:tc>
                  <a:txBody>
                    <a:bodyPr/>
                    <a:lstStyle/>
                    <a:p>
                      <a:r>
                        <a:rPr lang="en-GB" sz="1600" dirty="0"/>
                        <a:t>Mortgage payable (due in 3 years)</a:t>
                      </a:r>
                      <a:endParaRPr lang="en-IN" sz="1600" dirty="0">
                        <a:latin typeface="+mn-lt"/>
                      </a:endParaRPr>
                    </a:p>
                  </a:txBody>
                  <a:tcPr marT="36000" marB="36000"/>
                </a:tc>
                <a:tc>
                  <a:txBody>
                    <a:bodyPr/>
                    <a:lstStyle/>
                    <a:p>
                      <a:r>
                        <a:rPr lang="en-GB" sz="1600" dirty="0"/>
                        <a:t>__CL__</a:t>
                      </a:r>
                      <a:endParaRPr lang="en-IN" sz="1600" dirty="0">
                        <a:latin typeface="+mn-lt"/>
                      </a:endParaRPr>
                    </a:p>
                  </a:txBody>
                  <a:tcPr marT="36000" marB="36000"/>
                </a:tc>
                <a:tc>
                  <a:txBody>
                    <a:bodyPr/>
                    <a:lstStyle/>
                    <a:p>
                      <a:r>
                        <a:rPr lang="en-GB" sz="1600" dirty="0"/>
                        <a:t>Unearned service revenue</a:t>
                      </a:r>
                      <a:endParaRPr lang="en-IN" sz="1600" dirty="0">
                        <a:latin typeface="+mn-lt"/>
                      </a:endParaRPr>
                    </a:p>
                  </a:txBody>
                  <a:tcPr marT="36000" marB="36000"/>
                </a:tc>
                <a:extLst>
                  <a:ext uri="{0D108BD9-81ED-4DB2-BD59-A6C34878D82A}">
                    <a16:rowId xmlns:a16="http://schemas.microsoft.com/office/drawing/2014/main" val="820470414"/>
                  </a:ext>
                </a:extLst>
              </a:tr>
            </a:tbl>
          </a:graphicData>
        </a:graphic>
      </p:graphicFrame>
      <p:sp>
        <p:nvSpPr>
          <p:cNvPr id="6" name="Content Placeholder 5">
            <a:extLst>
              <a:ext uri="{FF2B5EF4-FFF2-40B4-BE49-F238E27FC236}">
                <a16:creationId xmlns:a16="http://schemas.microsoft.com/office/drawing/2014/main" id="{BA828CBA-9B03-E7E8-6EB8-E985621FE6DD}"/>
              </a:ext>
            </a:extLst>
          </p:cNvPr>
          <p:cNvSpPr>
            <a:spLocks noGrp="1"/>
          </p:cNvSpPr>
          <p:nvPr>
            <p:ph sz="quarter" idx="11"/>
          </p:nvPr>
        </p:nvSpPr>
        <p:spPr>
          <a:xfrm>
            <a:off x="371196" y="4786130"/>
            <a:ext cx="8257968" cy="790575"/>
          </a:xfrm>
        </p:spPr>
        <p:txBody>
          <a:bodyPr>
            <a:normAutofit/>
          </a:bodyPr>
          <a:lstStyle/>
          <a:p>
            <a:pPr marL="0" indent="0">
              <a:buNone/>
            </a:pPr>
            <a:r>
              <a:rPr lang="en-GB" sz="2000" dirty="0"/>
              <a:t>Related exercise material: </a:t>
            </a:r>
            <a:r>
              <a:rPr lang="en-GB" sz="2000" b="1" dirty="0"/>
              <a:t>BE4.10, BE4.11, DO IT!4.4, E4.3, E4.9, E4.14, E4.15, E4.16, and E4.17.</a:t>
            </a:r>
            <a:endParaRPr lang="en-IN" sz="2000" b="1" dirty="0"/>
          </a:p>
        </p:txBody>
      </p:sp>
      <p:sp>
        <p:nvSpPr>
          <p:cNvPr id="9" name="Content Placeholder 5">
            <a:extLst>
              <a:ext uri="{FF2B5EF4-FFF2-40B4-BE49-F238E27FC236}">
                <a16:creationId xmlns:a16="http://schemas.microsoft.com/office/drawing/2014/main" id="{CC117D68-1659-9CB3-7F14-5ED2AF1FC4D5}"/>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734636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4350" y="2302272"/>
            <a:ext cx="8115301" cy="2253456"/>
          </a:xfrm>
        </p:spPr>
        <p:txBody>
          <a:bodyPr>
            <a:noAutofit/>
          </a:bodyPr>
          <a:lstStyle/>
          <a:p>
            <a:r>
              <a:rPr lang="en-IN" b="1" dirty="0"/>
              <a:t>Learning Objective 6</a:t>
            </a:r>
            <a:br>
              <a:rPr lang="en-IN" b="1" dirty="0"/>
            </a:br>
            <a:r>
              <a:rPr lang="en-US" b="1" dirty="0"/>
              <a:t>Compare the Procedures for the Accounting Cycle Under I</a:t>
            </a:r>
            <a:r>
              <a:rPr lang="en-US" sz="100" b="1" dirty="0"/>
              <a:t> </a:t>
            </a:r>
            <a:r>
              <a:rPr lang="en-US" b="1" dirty="0"/>
              <a:t>F</a:t>
            </a:r>
            <a:r>
              <a:rPr lang="en-US" sz="100" b="1" dirty="0"/>
              <a:t> </a:t>
            </a:r>
            <a:r>
              <a:rPr lang="en-US" b="1" dirty="0"/>
              <a:t>R</a:t>
            </a:r>
            <a:r>
              <a:rPr lang="en-US" sz="100" b="1" dirty="0"/>
              <a:t> </a:t>
            </a:r>
            <a:r>
              <a:rPr lang="en-US" b="1" dirty="0"/>
              <a:t>S and U.S. G</a:t>
            </a:r>
            <a:r>
              <a:rPr lang="en-US" sz="100" b="1" dirty="0"/>
              <a:t> </a:t>
            </a:r>
            <a:r>
              <a:rPr lang="en-US" b="1" dirty="0"/>
              <a:t>A</a:t>
            </a:r>
            <a:r>
              <a:rPr lang="en-US" sz="100" b="1" dirty="0"/>
              <a:t> </a:t>
            </a:r>
            <a:r>
              <a:rPr lang="en-US" b="1" dirty="0" err="1"/>
              <a:t>A</a:t>
            </a:r>
            <a:r>
              <a:rPr lang="en-US" sz="100" b="1" dirty="0"/>
              <a:t> </a:t>
            </a:r>
            <a:r>
              <a:rPr lang="en-US" b="1" dirty="0"/>
              <a:t>P.</a:t>
            </a:r>
            <a:endParaRPr lang="en-IN" dirty="0"/>
          </a:p>
        </p:txBody>
      </p:sp>
      <p:sp>
        <p:nvSpPr>
          <p:cNvPr id="4" name="Content Placeholder 5">
            <a:extLst>
              <a:ext uri="{FF2B5EF4-FFF2-40B4-BE49-F238E27FC236}">
                <a16:creationId xmlns:a16="http://schemas.microsoft.com/office/drawing/2014/main" id="{87B55C91-D523-3F02-FCEA-C813016E80FE}"/>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6</a:t>
            </a:r>
          </a:p>
        </p:txBody>
      </p:sp>
    </p:spTree>
    <p:extLst>
      <p:ext uri="{BB962C8B-B14F-4D97-AF65-F5344CB8AC3E}">
        <p14:creationId xmlns:p14="http://schemas.microsoft.com/office/powerpoint/2010/main" val="772801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G</a:t>
            </a:r>
            <a:r>
              <a:rPr lang="en-IN" sz="100" dirty="0"/>
              <a:t> </a:t>
            </a:r>
            <a:r>
              <a:rPr lang="en-IN" dirty="0"/>
              <a:t>A</a:t>
            </a:r>
            <a:r>
              <a:rPr lang="en-IN" sz="100" dirty="0"/>
              <a:t> </a:t>
            </a:r>
            <a:r>
              <a:rPr lang="en-IN" dirty="0" err="1"/>
              <a:t>A</a:t>
            </a:r>
            <a:r>
              <a:rPr lang="en-IN" sz="100" dirty="0"/>
              <a:t> </a:t>
            </a:r>
            <a:r>
              <a:rPr lang="en-IN" dirty="0"/>
              <a:t>P and I</a:t>
            </a:r>
            <a:r>
              <a:rPr lang="en-IN" sz="100" dirty="0"/>
              <a:t> </a:t>
            </a:r>
            <a:r>
              <a:rPr lang="en-IN" dirty="0"/>
              <a:t>F</a:t>
            </a:r>
            <a:r>
              <a:rPr lang="en-IN" sz="100" dirty="0"/>
              <a:t> </a:t>
            </a:r>
            <a:r>
              <a:rPr lang="en-IN" dirty="0"/>
              <a:t>R</a:t>
            </a:r>
            <a:r>
              <a:rPr lang="en-IN" sz="100" dirty="0"/>
              <a:t> </a:t>
            </a:r>
            <a:r>
              <a:rPr lang="en-IN" dirty="0"/>
              <a:t>S – Similarities</a:t>
            </a: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normAutofit fontScale="85000" lnSpcReduction="20000"/>
          </a:bodyPr>
          <a:lstStyle/>
          <a:p>
            <a:pPr marL="0" indent="0">
              <a:lnSpc>
                <a:spcPct val="120000"/>
              </a:lnSpc>
              <a:buNone/>
            </a:pPr>
            <a:r>
              <a:rPr lang="en-US" sz="2800" b="1" dirty="0">
                <a:solidFill>
                  <a:schemeClr val="accent2"/>
                </a:solidFill>
                <a:ea typeface="Source Sans Pro" charset="0"/>
                <a:cs typeface="Calibri" panose="020F0502020204030204" pitchFamily="34" charset="0"/>
              </a:rPr>
              <a:t>Key Points</a:t>
            </a:r>
            <a:endParaRPr lang="en-US" sz="2800" dirty="0">
              <a:solidFill>
                <a:schemeClr val="accent2"/>
              </a:solidFill>
            </a:endParaRPr>
          </a:p>
          <a:p>
            <a:pPr marL="447675" indent="-447675">
              <a:lnSpc>
                <a:spcPct val="120000"/>
              </a:lnSpc>
            </a:pPr>
            <a:r>
              <a:rPr lang="en-US" sz="2800" dirty="0"/>
              <a:t>In general, G</a:t>
            </a:r>
            <a:r>
              <a:rPr lang="en-US" sz="100" dirty="0"/>
              <a:t> </a:t>
            </a:r>
            <a:r>
              <a:rPr lang="en-US" sz="2800" dirty="0"/>
              <a:t>A</a:t>
            </a:r>
            <a:r>
              <a:rPr lang="en-US" sz="100" dirty="0"/>
              <a:t> </a:t>
            </a:r>
            <a:r>
              <a:rPr lang="en-US" sz="2800" dirty="0" err="1"/>
              <a:t>A</a:t>
            </a:r>
            <a:r>
              <a:rPr lang="en-US" sz="100" dirty="0"/>
              <a:t> </a:t>
            </a:r>
            <a:r>
              <a:rPr lang="en-US" sz="2800" dirty="0"/>
              <a:t>P follows the similar guidelines as this text for presenting items in the current asset section, except that under G</a:t>
            </a:r>
            <a:r>
              <a:rPr lang="en-US" sz="100" dirty="0"/>
              <a:t> </a:t>
            </a:r>
            <a:r>
              <a:rPr lang="en-US" sz="2800" dirty="0"/>
              <a:t>A</a:t>
            </a:r>
            <a:r>
              <a:rPr lang="en-US" sz="100" dirty="0"/>
              <a:t> </a:t>
            </a:r>
            <a:r>
              <a:rPr lang="en-US" sz="2800" dirty="0" err="1"/>
              <a:t>A</a:t>
            </a:r>
            <a:r>
              <a:rPr lang="en-US" sz="100" dirty="0"/>
              <a:t> </a:t>
            </a:r>
            <a:r>
              <a:rPr lang="en-US" sz="2800" dirty="0"/>
              <a:t>P items are listed in order of liquidity, while under I</a:t>
            </a:r>
            <a:r>
              <a:rPr lang="en-US" sz="100" dirty="0"/>
              <a:t> </a:t>
            </a:r>
            <a:r>
              <a:rPr lang="en-US" sz="2800" dirty="0"/>
              <a:t>F</a:t>
            </a:r>
            <a:r>
              <a:rPr lang="en-US" sz="100" dirty="0"/>
              <a:t> </a:t>
            </a:r>
            <a:r>
              <a:rPr lang="en-US" sz="2800" dirty="0"/>
              <a:t>R</a:t>
            </a:r>
            <a:r>
              <a:rPr lang="en-US" sz="100" dirty="0"/>
              <a:t> </a:t>
            </a:r>
            <a:r>
              <a:rPr lang="en-US" sz="2800" dirty="0"/>
              <a:t>S they are often listed in reverse order of liquidity. For example, under G</a:t>
            </a:r>
            <a:r>
              <a:rPr lang="en-US" sz="100" dirty="0"/>
              <a:t> </a:t>
            </a:r>
            <a:r>
              <a:rPr lang="en-US" sz="2800" dirty="0"/>
              <a:t>A</a:t>
            </a:r>
            <a:r>
              <a:rPr lang="en-US" sz="100" dirty="0"/>
              <a:t> </a:t>
            </a:r>
            <a:r>
              <a:rPr lang="en-US" sz="2800" dirty="0" err="1"/>
              <a:t>A</a:t>
            </a:r>
            <a:r>
              <a:rPr lang="en-US" sz="100" dirty="0"/>
              <a:t> </a:t>
            </a:r>
            <a:r>
              <a:rPr lang="en-US" sz="2800" dirty="0"/>
              <a:t>P cash is listed first, but under I</a:t>
            </a:r>
            <a:r>
              <a:rPr lang="en-US" sz="100" dirty="0"/>
              <a:t> </a:t>
            </a:r>
            <a:r>
              <a:rPr lang="en-US" sz="2800" dirty="0"/>
              <a:t>F</a:t>
            </a:r>
            <a:r>
              <a:rPr lang="en-US" sz="100" dirty="0"/>
              <a:t> </a:t>
            </a:r>
            <a:r>
              <a:rPr lang="en-US" sz="2800" dirty="0"/>
              <a:t>R</a:t>
            </a:r>
            <a:r>
              <a:rPr lang="en-US" sz="100" dirty="0"/>
              <a:t> </a:t>
            </a:r>
            <a:r>
              <a:rPr lang="en-US" sz="2800" dirty="0"/>
              <a:t>S it is listed last.</a:t>
            </a:r>
          </a:p>
          <a:p>
            <a:pPr marL="447675" indent="-447675">
              <a:lnSpc>
                <a:spcPct val="120000"/>
              </a:lnSpc>
            </a:pPr>
            <a:r>
              <a:rPr lang="en-US" sz="2800" dirty="0"/>
              <a:t>Both G</a:t>
            </a:r>
            <a:r>
              <a:rPr lang="en-US" sz="100" dirty="0"/>
              <a:t> </a:t>
            </a:r>
            <a:r>
              <a:rPr lang="en-US" sz="2800" dirty="0"/>
              <a:t>A</a:t>
            </a:r>
            <a:r>
              <a:rPr lang="en-US" sz="100" dirty="0"/>
              <a:t> </a:t>
            </a:r>
            <a:r>
              <a:rPr lang="en-US" sz="2800" dirty="0" err="1"/>
              <a:t>A</a:t>
            </a:r>
            <a:r>
              <a:rPr lang="en-US" sz="100" dirty="0"/>
              <a:t> </a:t>
            </a:r>
            <a:r>
              <a:rPr lang="en-US" sz="2800" dirty="0"/>
              <a:t>P and I</a:t>
            </a:r>
            <a:r>
              <a:rPr lang="en-US" sz="100" dirty="0"/>
              <a:t> </a:t>
            </a:r>
            <a:r>
              <a:rPr lang="en-US" sz="2800" dirty="0"/>
              <a:t>F</a:t>
            </a:r>
            <a:r>
              <a:rPr lang="en-US" sz="100" dirty="0"/>
              <a:t> </a:t>
            </a:r>
            <a:r>
              <a:rPr lang="en-US" sz="2800" dirty="0"/>
              <a:t>R</a:t>
            </a:r>
            <a:r>
              <a:rPr lang="en-US" sz="100" dirty="0"/>
              <a:t> </a:t>
            </a:r>
            <a:r>
              <a:rPr lang="en-US" sz="2800" dirty="0"/>
              <a:t>S are increasing the use of fair value to report assets. However, at this point I</a:t>
            </a:r>
            <a:r>
              <a:rPr lang="en-US" sz="100" dirty="0"/>
              <a:t> </a:t>
            </a:r>
            <a:r>
              <a:rPr lang="en-US" sz="2800" dirty="0"/>
              <a:t>F</a:t>
            </a:r>
            <a:r>
              <a:rPr lang="en-US" sz="100" dirty="0"/>
              <a:t> </a:t>
            </a:r>
            <a:r>
              <a:rPr lang="en-US" sz="2800" dirty="0"/>
              <a:t>R</a:t>
            </a:r>
            <a:r>
              <a:rPr lang="en-US" sz="100" dirty="0"/>
              <a:t> </a:t>
            </a:r>
            <a:r>
              <a:rPr lang="en-US" sz="2800" dirty="0"/>
              <a:t>S has adopted it more broadly. As examples, under I</a:t>
            </a:r>
            <a:r>
              <a:rPr lang="en-US" sz="100" dirty="0"/>
              <a:t> </a:t>
            </a:r>
            <a:r>
              <a:rPr lang="en-US" sz="2800" dirty="0"/>
              <a:t>F</a:t>
            </a:r>
            <a:r>
              <a:rPr lang="en-US" sz="100" dirty="0"/>
              <a:t> </a:t>
            </a:r>
            <a:r>
              <a:rPr lang="en-US" sz="2800" dirty="0"/>
              <a:t>R</a:t>
            </a:r>
            <a:r>
              <a:rPr lang="en-US" sz="100" dirty="0"/>
              <a:t> </a:t>
            </a:r>
            <a:r>
              <a:rPr lang="en-US" sz="2800" dirty="0"/>
              <a:t>S companies can apply fair value to property, plant, and equipment; natural resources; and in some cases intangible assets.</a:t>
            </a:r>
          </a:p>
        </p:txBody>
      </p:sp>
      <p:sp>
        <p:nvSpPr>
          <p:cNvPr id="2" name="Content Placeholder 5">
            <a:extLst>
              <a:ext uri="{FF2B5EF4-FFF2-40B4-BE49-F238E27FC236}">
                <a16:creationId xmlns:a16="http://schemas.microsoft.com/office/drawing/2014/main" id="{133393F4-BBFA-ABC6-AC63-DEFA023900A8}"/>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6</a:t>
            </a:r>
          </a:p>
        </p:txBody>
      </p:sp>
    </p:spTree>
    <p:extLst>
      <p:ext uri="{BB962C8B-B14F-4D97-AF65-F5344CB8AC3E}">
        <p14:creationId xmlns:p14="http://schemas.microsoft.com/office/powerpoint/2010/main" val="4210428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oAutofit/>
          </a:bodyPr>
          <a:lstStyle/>
          <a:p>
            <a:r>
              <a:rPr lang="en-US" b="1" dirty="0">
                <a:latin typeface="Calibri" panose="020F0502020204030204" pitchFamily="34" charset="0"/>
                <a:ea typeface="Source Sans Pro" charset="0"/>
                <a:cs typeface="Calibri" panose="020F0502020204030204" pitchFamily="34" charset="0"/>
              </a:rPr>
              <a:t>G</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A</a:t>
            </a:r>
            <a:r>
              <a:rPr lang="en-US" sz="100" b="1" dirty="0">
                <a:latin typeface="Calibri" panose="020F0502020204030204" pitchFamily="34" charset="0"/>
                <a:ea typeface="Source Sans Pro" charset="0"/>
                <a:cs typeface="Calibri" panose="020F0502020204030204" pitchFamily="34" charset="0"/>
              </a:rPr>
              <a:t> </a:t>
            </a:r>
            <a:r>
              <a:rPr lang="en-US" b="1" dirty="0" err="1">
                <a:latin typeface="Calibri" panose="020F0502020204030204" pitchFamily="34" charset="0"/>
                <a:ea typeface="Source Sans Pro" charset="0"/>
                <a:cs typeface="Calibri" panose="020F0502020204030204" pitchFamily="34" charset="0"/>
              </a:rPr>
              <a:t>A</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P and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 Further Similarities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normAutofit/>
          </a:bodyPr>
          <a:lstStyle/>
          <a:p>
            <a:r>
              <a:rPr lang="en-GB" sz="2600" dirty="0"/>
              <a:t>Both I</a:t>
            </a:r>
            <a:r>
              <a:rPr lang="en-GB" sz="100" dirty="0"/>
              <a:t> </a:t>
            </a:r>
            <a:r>
              <a:rPr lang="en-GB" sz="2600" dirty="0"/>
              <a:t>F</a:t>
            </a:r>
            <a:r>
              <a:rPr lang="en-GB" sz="100" dirty="0"/>
              <a:t> </a:t>
            </a:r>
            <a:r>
              <a:rPr lang="en-GB" sz="2600" dirty="0"/>
              <a:t>R</a:t>
            </a:r>
            <a:r>
              <a:rPr lang="en-GB" sz="100" dirty="0"/>
              <a:t> </a:t>
            </a:r>
            <a:r>
              <a:rPr lang="en-GB" sz="2600" dirty="0"/>
              <a:t>S and G</a:t>
            </a:r>
            <a:r>
              <a:rPr lang="en-GB" sz="100" dirty="0"/>
              <a:t> </a:t>
            </a:r>
            <a:r>
              <a:rPr lang="en-GB" sz="2600" dirty="0"/>
              <a:t>A</a:t>
            </a:r>
            <a:r>
              <a:rPr lang="en-GB" sz="100" dirty="0"/>
              <a:t> </a:t>
            </a:r>
            <a:r>
              <a:rPr lang="en-GB" sz="2600" dirty="0" err="1"/>
              <a:t>A</a:t>
            </a:r>
            <a:r>
              <a:rPr lang="en-GB" sz="100" dirty="0"/>
              <a:t> </a:t>
            </a:r>
            <a:r>
              <a:rPr lang="en-GB" sz="2600" dirty="0"/>
              <a:t>P require disclosures about (1) accounting policies followed, (2) judgments that management has made in the process of applying the entity’s accounting policies, and (3) the key assumptions and estimation uncertainty that could result in a material adjustment to the carrying amounts of assets and liabilities within the next financial year.</a:t>
            </a:r>
          </a:p>
          <a:p>
            <a:r>
              <a:rPr lang="en-GB" sz="2600" dirty="0"/>
              <a:t>Comparative prior-period information must be presented and financial statements must be prepared annually.</a:t>
            </a:r>
          </a:p>
        </p:txBody>
      </p:sp>
      <p:sp>
        <p:nvSpPr>
          <p:cNvPr id="2" name="Content Placeholder 5">
            <a:extLst>
              <a:ext uri="{FF2B5EF4-FFF2-40B4-BE49-F238E27FC236}">
                <a16:creationId xmlns:a16="http://schemas.microsoft.com/office/drawing/2014/main" id="{4AA04AFF-6684-F8AE-0C11-8C7DCD519BB8}"/>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6</a:t>
            </a:r>
          </a:p>
        </p:txBody>
      </p:sp>
    </p:spTree>
    <p:extLst>
      <p:ext uri="{BB962C8B-B14F-4D97-AF65-F5344CB8AC3E}">
        <p14:creationId xmlns:p14="http://schemas.microsoft.com/office/powerpoint/2010/main" val="3589254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IN" dirty="0"/>
              <a:t>G</a:t>
            </a:r>
            <a:r>
              <a:rPr lang="en-IN" sz="100" dirty="0"/>
              <a:t> </a:t>
            </a:r>
            <a:r>
              <a:rPr lang="en-IN" dirty="0"/>
              <a:t>A</a:t>
            </a:r>
            <a:r>
              <a:rPr lang="en-IN" sz="100" dirty="0"/>
              <a:t> </a:t>
            </a:r>
            <a:r>
              <a:rPr lang="en-IN" dirty="0" err="1"/>
              <a:t>A</a:t>
            </a:r>
            <a:r>
              <a:rPr lang="en-IN" sz="100" dirty="0"/>
              <a:t> </a:t>
            </a:r>
            <a:r>
              <a:rPr lang="en-IN" dirty="0"/>
              <a:t>P and I</a:t>
            </a:r>
            <a:r>
              <a:rPr lang="en-IN" sz="100" dirty="0"/>
              <a:t> </a:t>
            </a:r>
            <a:r>
              <a:rPr lang="en-IN" dirty="0"/>
              <a:t>F</a:t>
            </a:r>
            <a:r>
              <a:rPr lang="en-IN" sz="100" dirty="0"/>
              <a:t> </a:t>
            </a:r>
            <a:r>
              <a:rPr lang="en-IN" dirty="0"/>
              <a:t>R</a:t>
            </a:r>
            <a:r>
              <a:rPr lang="en-IN" sz="100" dirty="0"/>
              <a:t> </a:t>
            </a:r>
            <a:r>
              <a:rPr lang="en-IN" dirty="0"/>
              <a:t>S – Differences</a:t>
            </a: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309567"/>
            <a:ext cx="8220563" cy="5075849"/>
          </a:xfrm>
        </p:spPr>
        <p:txBody>
          <a:bodyPr>
            <a:noAutofit/>
          </a:bodyPr>
          <a:lstStyle/>
          <a:p>
            <a:r>
              <a:rPr lang="en-GB" sz="2400" dirty="0"/>
              <a:t>I</a:t>
            </a:r>
            <a:r>
              <a:rPr lang="en-GB" sz="100" dirty="0"/>
              <a:t> </a:t>
            </a:r>
            <a:r>
              <a:rPr lang="en-GB" sz="2400" dirty="0"/>
              <a:t>F</a:t>
            </a:r>
            <a:r>
              <a:rPr lang="en-GB" sz="100" dirty="0"/>
              <a:t> </a:t>
            </a:r>
            <a:r>
              <a:rPr lang="en-GB" sz="2400" dirty="0"/>
              <a:t>R</a:t>
            </a:r>
            <a:r>
              <a:rPr lang="en-GB" sz="100" dirty="0"/>
              <a:t> </a:t>
            </a:r>
            <a:r>
              <a:rPr lang="en-GB" sz="2400" dirty="0"/>
              <a:t>S requires that specific items be reported on the statement of financial position, whereas no such general standard exists in G</a:t>
            </a:r>
            <a:r>
              <a:rPr lang="en-GB" sz="100" dirty="0"/>
              <a:t> </a:t>
            </a:r>
            <a:r>
              <a:rPr lang="en-GB" sz="2400" dirty="0"/>
              <a:t>A</a:t>
            </a:r>
            <a:r>
              <a:rPr lang="en-GB" sz="100" dirty="0"/>
              <a:t> </a:t>
            </a:r>
            <a:r>
              <a:rPr lang="en-GB" sz="2400" dirty="0" err="1"/>
              <a:t>A</a:t>
            </a:r>
            <a:r>
              <a:rPr lang="en-GB" sz="100" dirty="0"/>
              <a:t> </a:t>
            </a:r>
            <a:r>
              <a:rPr lang="en-GB" sz="2400" dirty="0"/>
              <a:t>P. However, under G</a:t>
            </a:r>
            <a:r>
              <a:rPr lang="en-GB" sz="100" dirty="0"/>
              <a:t> </a:t>
            </a:r>
            <a:r>
              <a:rPr lang="en-GB" sz="2400" dirty="0"/>
              <a:t>A</a:t>
            </a:r>
            <a:r>
              <a:rPr lang="en-GB" sz="100" dirty="0"/>
              <a:t> </a:t>
            </a:r>
            <a:r>
              <a:rPr lang="en-GB" sz="2400" dirty="0" err="1"/>
              <a:t>A</a:t>
            </a:r>
            <a:r>
              <a:rPr lang="en-GB" sz="100" dirty="0"/>
              <a:t> </a:t>
            </a:r>
            <a:r>
              <a:rPr lang="en-GB" sz="2400" dirty="0"/>
              <a:t>P, public companies must follow U.S. Securities and Exchange Commission (SEC) regulations, which require specific line items as well. In addition, specific G</a:t>
            </a:r>
            <a:r>
              <a:rPr lang="en-GB" sz="100" dirty="0"/>
              <a:t> </a:t>
            </a:r>
            <a:r>
              <a:rPr lang="en-GB" sz="2400" dirty="0"/>
              <a:t>A</a:t>
            </a:r>
            <a:r>
              <a:rPr lang="en-GB" sz="100" dirty="0"/>
              <a:t> </a:t>
            </a:r>
            <a:r>
              <a:rPr lang="en-GB" sz="2400" dirty="0" err="1"/>
              <a:t>A</a:t>
            </a:r>
            <a:r>
              <a:rPr lang="en-GB" sz="100" dirty="0"/>
              <a:t> </a:t>
            </a:r>
            <a:r>
              <a:rPr lang="en-GB" sz="2400" dirty="0"/>
              <a:t>P standards mandate certain forms of reporting statement of financial position information. The S</a:t>
            </a:r>
            <a:r>
              <a:rPr lang="en-GB" sz="100" dirty="0"/>
              <a:t> </a:t>
            </a:r>
            <a:r>
              <a:rPr lang="en-GB" sz="2400" dirty="0"/>
              <a:t>E</a:t>
            </a:r>
            <a:r>
              <a:rPr lang="en-GB" sz="100" dirty="0"/>
              <a:t> </a:t>
            </a:r>
            <a:r>
              <a:rPr lang="en-GB" sz="2400" dirty="0"/>
              <a:t>C guidelines are more detailed than I</a:t>
            </a:r>
            <a:r>
              <a:rPr lang="en-GB" sz="100" dirty="0"/>
              <a:t> </a:t>
            </a:r>
            <a:r>
              <a:rPr lang="en-GB" sz="2400" dirty="0"/>
              <a:t>F</a:t>
            </a:r>
            <a:r>
              <a:rPr lang="en-GB" sz="100" dirty="0"/>
              <a:t> </a:t>
            </a:r>
            <a:r>
              <a:rPr lang="en-GB" sz="2400" dirty="0"/>
              <a:t>R</a:t>
            </a:r>
            <a:r>
              <a:rPr lang="en-GB" sz="100" dirty="0"/>
              <a:t> </a:t>
            </a:r>
            <a:r>
              <a:rPr lang="en-GB" sz="2400" dirty="0"/>
              <a:t>S .</a:t>
            </a:r>
          </a:p>
          <a:p>
            <a:r>
              <a:rPr lang="en-GB" sz="2400" dirty="0"/>
              <a:t>I</a:t>
            </a:r>
            <a:r>
              <a:rPr lang="en-GB" sz="100" dirty="0"/>
              <a:t> </a:t>
            </a:r>
            <a:r>
              <a:rPr lang="en-GB" sz="2400" dirty="0"/>
              <a:t>F</a:t>
            </a:r>
            <a:r>
              <a:rPr lang="en-GB" sz="100" dirty="0"/>
              <a:t> </a:t>
            </a:r>
            <a:r>
              <a:rPr lang="en-GB" sz="2400" dirty="0"/>
              <a:t>R</a:t>
            </a:r>
            <a:r>
              <a:rPr lang="en-GB" sz="100" dirty="0"/>
              <a:t> </a:t>
            </a:r>
            <a:r>
              <a:rPr lang="en-GB" sz="2400" dirty="0"/>
              <a:t>S requires that a complete set of financial statements must include comparative information from the preceding period. There is no similar requirement in G</a:t>
            </a:r>
            <a:r>
              <a:rPr lang="en-GB" sz="100" dirty="0"/>
              <a:t> </a:t>
            </a:r>
            <a:r>
              <a:rPr lang="en-GB" sz="2400" dirty="0"/>
              <a:t>A</a:t>
            </a:r>
            <a:r>
              <a:rPr lang="en-GB" sz="100" dirty="0"/>
              <a:t> </a:t>
            </a:r>
            <a:r>
              <a:rPr lang="en-GB" sz="2400" dirty="0" err="1"/>
              <a:t>A</a:t>
            </a:r>
            <a:r>
              <a:rPr lang="en-GB" sz="100" dirty="0"/>
              <a:t> </a:t>
            </a:r>
            <a:r>
              <a:rPr lang="en-GB" sz="2400" dirty="0"/>
              <a:t>P. However, public companies following U.S. S</a:t>
            </a:r>
            <a:r>
              <a:rPr lang="en-GB" sz="100" dirty="0"/>
              <a:t> </a:t>
            </a:r>
            <a:r>
              <a:rPr lang="en-GB" sz="2400" dirty="0"/>
              <a:t>E</a:t>
            </a:r>
            <a:r>
              <a:rPr lang="en-GB" sz="100" dirty="0"/>
              <a:t> </a:t>
            </a:r>
            <a:r>
              <a:rPr lang="en-GB" sz="2400" dirty="0"/>
              <a:t>C regulations have a similar requirement.</a:t>
            </a:r>
          </a:p>
        </p:txBody>
      </p:sp>
      <p:sp>
        <p:nvSpPr>
          <p:cNvPr id="2" name="Content Placeholder 5">
            <a:extLst>
              <a:ext uri="{FF2B5EF4-FFF2-40B4-BE49-F238E27FC236}">
                <a16:creationId xmlns:a16="http://schemas.microsoft.com/office/drawing/2014/main" id="{84AB39F0-0EFD-6C1E-8040-A2CEBD941B86}"/>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6</a:t>
            </a:r>
          </a:p>
        </p:txBody>
      </p:sp>
    </p:spTree>
    <p:extLst>
      <p:ext uri="{BB962C8B-B14F-4D97-AF65-F5344CB8AC3E}">
        <p14:creationId xmlns:p14="http://schemas.microsoft.com/office/powerpoint/2010/main" val="873910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oAutofit/>
          </a:bodyPr>
          <a:lstStyle/>
          <a:p>
            <a:r>
              <a:rPr lang="en-GB" dirty="0"/>
              <a:t>G</a:t>
            </a:r>
            <a:r>
              <a:rPr lang="en-GB" sz="100" dirty="0"/>
              <a:t> </a:t>
            </a:r>
            <a:r>
              <a:rPr lang="en-GB" dirty="0"/>
              <a:t>A</a:t>
            </a:r>
            <a:r>
              <a:rPr lang="en-GB" sz="100" dirty="0"/>
              <a:t> </a:t>
            </a:r>
            <a:r>
              <a:rPr lang="en-GB" dirty="0" err="1"/>
              <a:t>A</a:t>
            </a:r>
            <a:r>
              <a:rPr lang="en-GB" sz="100" dirty="0"/>
              <a:t> </a:t>
            </a:r>
            <a:r>
              <a:rPr lang="en-GB" dirty="0"/>
              <a:t>P and I</a:t>
            </a:r>
            <a:r>
              <a:rPr lang="en-GB" sz="100" dirty="0"/>
              <a:t> </a:t>
            </a:r>
            <a:r>
              <a:rPr lang="en-GB" dirty="0"/>
              <a:t>F</a:t>
            </a:r>
            <a:r>
              <a:rPr lang="en-GB" sz="100" dirty="0"/>
              <a:t> </a:t>
            </a:r>
            <a:r>
              <a:rPr lang="en-GB" dirty="0"/>
              <a:t>R</a:t>
            </a:r>
            <a:r>
              <a:rPr lang="en-GB" sz="100" dirty="0"/>
              <a:t> </a:t>
            </a:r>
            <a:r>
              <a:rPr lang="en-GB" dirty="0"/>
              <a:t>S – Further Differences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3" y="1309567"/>
            <a:ext cx="8325338" cy="5183308"/>
          </a:xfrm>
        </p:spPr>
        <p:txBody>
          <a:bodyPr>
            <a:normAutofit lnSpcReduction="10000"/>
          </a:bodyPr>
          <a:lstStyle/>
          <a:p>
            <a:pPr marL="447675" indent="-447675">
              <a:lnSpc>
                <a:spcPct val="110000"/>
              </a:lnSpc>
              <a:spcAft>
                <a:spcPts val="600"/>
              </a:spcAft>
              <a:tabLst>
                <a:tab pos="447675" algn="l"/>
              </a:tabLst>
            </a:pPr>
            <a:r>
              <a:rPr lang="en-US" sz="2400" dirty="0"/>
              <a:t>While IFRS companies often report non-current assets before current assets in their statements of financial position, this is never seen under G</a:t>
            </a:r>
            <a:r>
              <a:rPr lang="en-US" sz="100" dirty="0"/>
              <a:t> </a:t>
            </a:r>
            <a:r>
              <a:rPr lang="en-US" sz="2400" dirty="0"/>
              <a:t>A</a:t>
            </a:r>
            <a:r>
              <a:rPr lang="en-US" sz="100" dirty="0"/>
              <a:t> </a:t>
            </a:r>
            <a:r>
              <a:rPr lang="en-US" sz="2400" dirty="0"/>
              <a:t>A</a:t>
            </a:r>
            <a:r>
              <a:rPr lang="en-US" sz="100" dirty="0"/>
              <a:t> </a:t>
            </a:r>
            <a:r>
              <a:rPr lang="en-US" sz="2400" dirty="0"/>
              <a:t>P. Also, some I</a:t>
            </a:r>
            <a:r>
              <a:rPr lang="en-US" sz="100" dirty="0"/>
              <a:t> </a:t>
            </a:r>
            <a:r>
              <a:rPr lang="en-US" sz="2400" dirty="0"/>
              <a:t>F</a:t>
            </a:r>
            <a:r>
              <a:rPr lang="en-US" sz="100" dirty="0"/>
              <a:t> </a:t>
            </a:r>
            <a:r>
              <a:rPr lang="en-US" sz="2400" dirty="0"/>
              <a:t>R</a:t>
            </a:r>
            <a:r>
              <a:rPr lang="en-US" sz="100" dirty="0"/>
              <a:t> </a:t>
            </a:r>
            <a:r>
              <a:rPr lang="en-US" sz="2400" dirty="0"/>
              <a:t>S companies report the subtotal “net assets,” which equals total assets minus total liabilities. This practice is also not seen under G</a:t>
            </a:r>
            <a:r>
              <a:rPr lang="en-US" sz="100" dirty="0"/>
              <a:t> </a:t>
            </a:r>
            <a:r>
              <a:rPr lang="en-US" sz="2400" dirty="0"/>
              <a:t>A</a:t>
            </a:r>
            <a:r>
              <a:rPr lang="en-US" sz="100" dirty="0"/>
              <a:t> </a:t>
            </a:r>
            <a:r>
              <a:rPr lang="en-US" sz="2400" dirty="0" err="1"/>
              <a:t>A</a:t>
            </a:r>
            <a:r>
              <a:rPr lang="en-US" sz="100" dirty="0"/>
              <a:t> </a:t>
            </a:r>
            <a:r>
              <a:rPr lang="en-US" sz="2400" dirty="0"/>
              <a:t>P.</a:t>
            </a:r>
          </a:p>
          <a:p>
            <a:pPr marL="447675" indent="-447675">
              <a:lnSpc>
                <a:spcPct val="110000"/>
              </a:lnSpc>
              <a:spcAft>
                <a:spcPts val="600"/>
              </a:spcAft>
              <a:tabLst>
                <a:tab pos="447675" algn="l"/>
              </a:tabLst>
            </a:pPr>
            <a:r>
              <a:rPr lang="en-US" sz="2400" dirty="0"/>
              <a:t>A key difference in valuation is that under I</a:t>
            </a:r>
            <a:r>
              <a:rPr lang="en-US" sz="100" dirty="0"/>
              <a:t> </a:t>
            </a:r>
            <a:r>
              <a:rPr lang="en-US" sz="2400" dirty="0"/>
              <a:t>F</a:t>
            </a:r>
            <a:r>
              <a:rPr lang="en-US" sz="100" dirty="0"/>
              <a:t> </a:t>
            </a:r>
            <a:r>
              <a:rPr lang="en-US" sz="2400" dirty="0"/>
              <a:t>R</a:t>
            </a:r>
            <a:r>
              <a:rPr lang="en-US" sz="100" dirty="0"/>
              <a:t> </a:t>
            </a:r>
            <a:r>
              <a:rPr lang="en-US" sz="2400" dirty="0"/>
              <a:t>S companies, under certain conditions, can report property, plant, and equipment at cost or at fair value, whereas under G</a:t>
            </a:r>
            <a:r>
              <a:rPr lang="en-US" sz="100" dirty="0"/>
              <a:t> </a:t>
            </a:r>
            <a:r>
              <a:rPr lang="en-US" sz="2400" dirty="0"/>
              <a:t>A</a:t>
            </a:r>
            <a:r>
              <a:rPr lang="en-US" sz="100" dirty="0"/>
              <a:t> </a:t>
            </a:r>
            <a:r>
              <a:rPr lang="en-US" sz="2400" dirty="0" err="1"/>
              <a:t>A</a:t>
            </a:r>
            <a:r>
              <a:rPr lang="en-US" sz="100" dirty="0"/>
              <a:t> </a:t>
            </a:r>
            <a:r>
              <a:rPr lang="en-US" sz="2400" dirty="0"/>
              <a:t>P this practice is not allowed.</a:t>
            </a:r>
          </a:p>
          <a:p>
            <a:pPr marL="447675" indent="-447675">
              <a:lnSpc>
                <a:spcPct val="110000"/>
              </a:lnSpc>
              <a:spcAft>
                <a:spcPts val="600"/>
              </a:spcAft>
              <a:tabLst>
                <a:tab pos="447675" algn="l"/>
              </a:tabLst>
            </a:pPr>
            <a:r>
              <a:rPr lang="en-US" sz="2400" dirty="0">
                <a:cs typeface="Calibri" panose="020F0502020204030204" pitchFamily="34" charset="0"/>
              </a:rPr>
              <a:t>I</a:t>
            </a:r>
            <a:r>
              <a:rPr lang="en-US" sz="100" dirty="0">
                <a:cs typeface="Calibri" panose="020F0502020204030204" pitchFamily="34" charset="0"/>
              </a:rPr>
              <a:t> </a:t>
            </a:r>
            <a:r>
              <a:rPr lang="en-US" sz="2400" dirty="0">
                <a:cs typeface="Calibri" panose="020F0502020204030204" pitchFamily="34" charset="0"/>
              </a:rPr>
              <a:t>F</a:t>
            </a:r>
            <a:r>
              <a:rPr lang="en-US" sz="100" dirty="0">
                <a:cs typeface="Calibri" panose="020F0502020204030204" pitchFamily="34" charset="0"/>
              </a:rPr>
              <a:t> </a:t>
            </a:r>
            <a:r>
              <a:rPr lang="en-US" sz="2400" dirty="0">
                <a:cs typeface="Calibri" panose="020F0502020204030204" pitchFamily="34" charset="0"/>
              </a:rPr>
              <a:t>R</a:t>
            </a:r>
            <a:r>
              <a:rPr lang="en-US" sz="100" dirty="0">
                <a:cs typeface="Calibri" panose="020F0502020204030204" pitchFamily="34" charset="0"/>
              </a:rPr>
              <a:t> </a:t>
            </a:r>
            <a:r>
              <a:rPr lang="en-US" sz="2400" dirty="0">
                <a:cs typeface="Calibri" panose="020F0502020204030204" pitchFamily="34" charset="0"/>
              </a:rPr>
              <a:t>S requires that a company must make an explicit and unreserved statement that the financial statements comply with I</a:t>
            </a:r>
            <a:r>
              <a:rPr lang="en-US" sz="100" dirty="0">
                <a:cs typeface="Calibri" panose="020F0502020204030204" pitchFamily="34" charset="0"/>
              </a:rPr>
              <a:t> </a:t>
            </a:r>
            <a:r>
              <a:rPr lang="en-US" sz="2400" dirty="0">
                <a:cs typeface="Calibri" panose="020F0502020204030204" pitchFamily="34" charset="0"/>
              </a:rPr>
              <a:t>F</a:t>
            </a:r>
            <a:r>
              <a:rPr lang="en-US" sz="100" dirty="0">
                <a:cs typeface="Calibri" panose="020F0502020204030204" pitchFamily="34" charset="0"/>
              </a:rPr>
              <a:t> </a:t>
            </a:r>
            <a:r>
              <a:rPr lang="en-US" sz="2400" dirty="0">
                <a:cs typeface="Calibri" panose="020F0502020204030204" pitchFamily="34" charset="0"/>
              </a:rPr>
              <a:t>R</a:t>
            </a:r>
            <a:r>
              <a:rPr lang="en-US" sz="100" dirty="0">
                <a:cs typeface="Calibri" panose="020F0502020204030204" pitchFamily="34" charset="0"/>
              </a:rPr>
              <a:t> </a:t>
            </a:r>
            <a:r>
              <a:rPr lang="en-US" sz="2400" dirty="0">
                <a:cs typeface="Calibri" panose="020F0502020204030204" pitchFamily="34" charset="0"/>
              </a:rPr>
              <a:t>S standards. No similar statement is required under US G</a:t>
            </a:r>
            <a:r>
              <a:rPr lang="en-US" sz="100" dirty="0">
                <a:cs typeface="Calibri" panose="020F0502020204030204" pitchFamily="34" charset="0"/>
              </a:rPr>
              <a:t> </a:t>
            </a:r>
            <a:r>
              <a:rPr lang="en-US" sz="2400" dirty="0">
                <a:cs typeface="Calibri" panose="020F0502020204030204" pitchFamily="34" charset="0"/>
              </a:rPr>
              <a:t>A</a:t>
            </a:r>
            <a:r>
              <a:rPr lang="en-US" sz="100" dirty="0">
                <a:cs typeface="Calibri" panose="020F0502020204030204" pitchFamily="34" charset="0"/>
              </a:rPr>
              <a:t> </a:t>
            </a:r>
            <a:r>
              <a:rPr lang="en-US" sz="2400" dirty="0" err="1">
                <a:cs typeface="Calibri" panose="020F0502020204030204" pitchFamily="34" charset="0"/>
              </a:rPr>
              <a:t>A</a:t>
            </a:r>
            <a:r>
              <a:rPr lang="en-US" sz="100" dirty="0">
                <a:cs typeface="Calibri" panose="020F0502020204030204" pitchFamily="34" charset="0"/>
              </a:rPr>
              <a:t> </a:t>
            </a:r>
            <a:r>
              <a:rPr lang="en-US" sz="2400" dirty="0">
                <a:cs typeface="Calibri" panose="020F0502020204030204" pitchFamily="34" charset="0"/>
              </a:rPr>
              <a:t>P.</a:t>
            </a:r>
          </a:p>
        </p:txBody>
      </p:sp>
      <p:sp>
        <p:nvSpPr>
          <p:cNvPr id="2" name="Content Placeholder 5">
            <a:extLst>
              <a:ext uri="{FF2B5EF4-FFF2-40B4-BE49-F238E27FC236}">
                <a16:creationId xmlns:a16="http://schemas.microsoft.com/office/drawing/2014/main" id="{9F785908-028A-CC5B-CA04-8499D6E19E9C}"/>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6</a:t>
            </a:r>
          </a:p>
        </p:txBody>
      </p:sp>
    </p:spTree>
    <p:extLst>
      <p:ext uri="{BB962C8B-B14F-4D97-AF65-F5344CB8AC3E}">
        <p14:creationId xmlns:p14="http://schemas.microsoft.com/office/powerpoint/2010/main" val="94892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E052-1DE6-4E63-A905-7BAE51B68C66}"/>
              </a:ext>
            </a:extLst>
          </p:cNvPr>
          <p:cNvSpPr>
            <a:spLocks noGrp="1"/>
          </p:cNvSpPr>
          <p:nvPr>
            <p:ph type="title"/>
          </p:nvPr>
        </p:nvSpPr>
        <p:spPr>
          <a:xfrm>
            <a:off x="514353" y="460255"/>
            <a:ext cx="8412477" cy="849312"/>
          </a:xfrm>
        </p:spPr>
        <p:txBody>
          <a:bodyPr>
            <a:noAutofit/>
          </a:bodyPr>
          <a:lstStyle/>
          <a:p>
            <a:r>
              <a:rPr lang="en-US" b="1" dirty="0">
                <a:latin typeface="Calibri" panose="020F0502020204030204" pitchFamily="34" charset="0"/>
                <a:ea typeface="Source Sans Pro" charset="0"/>
                <a:cs typeface="Calibri" panose="020F0502020204030204" pitchFamily="34" charset="0"/>
              </a:rPr>
              <a:t>Temporary versus Permanent Accounts</a:t>
            </a:r>
            <a:endParaRPr lang="en-IN" dirty="0"/>
          </a:p>
        </p:txBody>
      </p:sp>
      <p:pic>
        <p:nvPicPr>
          <p:cNvPr id="15" name="Picture Placeholder 14" descr="An illustration compares temporary and permanent accounts. The first column is labeled, Temporary, followed by a label that reads, ‘These accounts are closed.’ The following items are listed just below the label as: All revenue accounts; All expense accounts; and Dividends. The second column is labeled, Permanent, followed by a label that reads, ‘These accounts are not closed.’ The following items are listed just below the label as: All asset accounts; All liability accounts; and Equity.">
            <a:extLst>
              <a:ext uri="{FF2B5EF4-FFF2-40B4-BE49-F238E27FC236}">
                <a16:creationId xmlns:a16="http://schemas.microsoft.com/office/drawing/2014/main" id="{E494F7DA-6B0B-D1AB-8C9C-4C77BE7F4D56}"/>
              </a:ext>
            </a:extLst>
          </p:cNvPr>
          <p:cNvPicPr>
            <a:picLocks noGrp="1" noChangeAspect="1"/>
          </p:cNvPicPr>
          <p:nvPr>
            <p:ph type="pic" sz="quarter" idx="17"/>
          </p:nvPr>
        </p:nvPicPr>
        <p:blipFill rotWithShape="1">
          <a:blip r:embed="rId3"/>
          <a:stretch/>
        </p:blipFill>
        <p:spPr>
          <a:xfrm>
            <a:off x="1214438" y="2033588"/>
            <a:ext cx="6715125" cy="2790825"/>
          </a:xfrm>
          <a:prstGeom prst="rect">
            <a:avLst/>
          </a:prstGeom>
        </p:spPr>
      </p:pic>
      <p:sp>
        <p:nvSpPr>
          <p:cNvPr id="6" name="Content Placeholder 5">
            <a:extLst>
              <a:ext uri="{FF2B5EF4-FFF2-40B4-BE49-F238E27FC236}">
                <a16:creationId xmlns:a16="http://schemas.microsoft.com/office/drawing/2014/main" id="{73E26F5B-26D6-C824-5D31-57DAAA2E3A4D}"/>
              </a:ext>
            </a:extLst>
          </p:cNvPr>
          <p:cNvSpPr>
            <a:spLocks noGrp="1"/>
          </p:cNvSpPr>
          <p:nvPr>
            <p:ph sz="quarter" idx="18"/>
          </p:nvPr>
        </p:nvSpPr>
        <p:spPr>
          <a:xfrm>
            <a:off x="592138" y="5306436"/>
            <a:ext cx="8037512" cy="492125"/>
          </a:xfrm>
        </p:spPr>
        <p:txBody>
          <a:bodyPr>
            <a:normAutofit/>
          </a:bodyPr>
          <a:lstStyle/>
          <a:p>
            <a:pPr marL="0" indent="0">
              <a:buNone/>
            </a:pPr>
            <a:r>
              <a:rPr lang="en-CA" sz="2000" b="1" dirty="0"/>
              <a:t>Illustration 4.8: </a:t>
            </a:r>
            <a:r>
              <a:rPr lang="en-CA" sz="2000" dirty="0"/>
              <a:t>Temporary versus permanent accounts</a:t>
            </a:r>
          </a:p>
        </p:txBody>
      </p:sp>
      <p:sp>
        <p:nvSpPr>
          <p:cNvPr id="12" name="Content Placeholder 5">
            <a:extLst>
              <a:ext uri="{FF2B5EF4-FFF2-40B4-BE49-F238E27FC236}">
                <a16:creationId xmlns:a16="http://schemas.microsoft.com/office/drawing/2014/main" id="{22956F19-CC14-D998-108E-BBC03DC4F1D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096549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kumimoji="0" lang="en-US" sz="4000" b="1" i="0" u="none" strike="noStrike" kern="1200" cap="none" spc="0" normalizeH="0" baseline="0" noProof="0" dirty="0">
                <a:ln>
                  <a:noFill/>
                </a:ln>
                <a:effectLst/>
                <a:uLnTx/>
                <a:uFillTx/>
                <a:latin typeface="Calibri" panose="020F0502020204030204" pitchFamily="34" charset="0"/>
                <a:ea typeface="Source Sans Pro" charset="0"/>
                <a:cs typeface="Calibri" panose="020F0502020204030204" pitchFamily="34" charset="0"/>
              </a:rPr>
              <a:t>Differences in Terminology</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normAutofit/>
          </a:bodyPr>
          <a:lstStyle/>
          <a:p>
            <a:pPr marL="469900" indent="-457200">
              <a:spcAft>
                <a:spcPts val="600"/>
              </a:spcAft>
              <a:buFont typeface="Arial" panose="020B0604020202020204" pitchFamily="34" charset="0"/>
              <a:buChar char="•"/>
            </a:pPr>
            <a:r>
              <a:rPr lang="en-US" sz="2600" dirty="0"/>
              <a:t>G</a:t>
            </a:r>
            <a:r>
              <a:rPr lang="en-US" sz="100" dirty="0"/>
              <a:t> </a:t>
            </a:r>
            <a:r>
              <a:rPr lang="en-US" sz="2600" dirty="0"/>
              <a:t>A</a:t>
            </a:r>
            <a:r>
              <a:rPr lang="en-US" sz="100" dirty="0"/>
              <a:t> </a:t>
            </a:r>
            <a:r>
              <a:rPr lang="en-US" sz="2600" dirty="0" err="1"/>
              <a:t>A</a:t>
            </a:r>
            <a:r>
              <a:rPr lang="en-US" sz="100" dirty="0"/>
              <a:t> </a:t>
            </a:r>
            <a:r>
              <a:rPr lang="en-US" sz="2600" dirty="0"/>
              <a:t>P has many differences in terminology from what are shown in your textbook. For example, in the investment category, shares are called stock. Also note that Share Capital—Ordinary is referred to as Common Stock. In addition, the format used for statement of financial position presentation is often different between G</a:t>
            </a:r>
            <a:r>
              <a:rPr lang="en-US" sz="100" dirty="0"/>
              <a:t> </a:t>
            </a:r>
            <a:r>
              <a:rPr lang="en-US" sz="2600" dirty="0"/>
              <a:t>A</a:t>
            </a:r>
            <a:r>
              <a:rPr lang="en-US" sz="100" dirty="0"/>
              <a:t> </a:t>
            </a:r>
            <a:r>
              <a:rPr lang="en-US" sz="2600" dirty="0" err="1"/>
              <a:t>A</a:t>
            </a:r>
            <a:r>
              <a:rPr lang="en-US" sz="100" dirty="0"/>
              <a:t> </a:t>
            </a:r>
            <a:r>
              <a:rPr lang="en-US" sz="2600" dirty="0"/>
              <a:t>P and I</a:t>
            </a:r>
            <a:r>
              <a:rPr lang="en-US" sz="100" dirty="0"/>
              <a:t> </a:t>
            </a:r>
            <a:r>
              <a:rPr lang="en-US" sz="2600" dirty="0"/>
              <a:t>F</a:t>
            </a:r>
            <a:r>
              <a:rPr lang="en-US" sz="100" dirty="0"/>
              <a:t> </a:t>
            </a:r>
            <a:r>
              <a:rPr lang="en-US" sz="2600" dirty="0"/>
              <a:t>R</a:t>
            </a:r>
            <a:r>
              <a:rPr lang="en-US" sz="100" dirty="0"/>
              <a:t> </a:t>
            </a:r>
            <a:r>
              <a:rPr lang="en-US" sz="2600" dirty="0"/>
              <a:t>S.</a:t>
            </a:r>
          </a:p>
          <a:p>
            <a:pPr marL="469900" indent="-457200">
              <a:spcAft>
                <a:spcPts val="600"/>
              </a:spcAft>
              <a:buFont typeface="Arial" panose="020B0604020202020204" pitchFamily="34" charset="0"/>
              <a:buChar char="•"/>
            </a:pPr>
            <a:r>
              <a:rPr lang="en-US" sz="2600" dirty="0"/>
              <a:t>I</a:t>
            </a:r>
            <a:r>
              <a:rPr lang="en-US" sz="100" dirty="0"/>
              <a:t> </a:t>
            </a:r>
            <a:r>
              <a:rPr lang="en-US" sz="2600" dirty="0"/>
              <a:t>F</a:t>
            </a:r>
            <a:r>
              <a:rPr lang="en-US" sz="100" dirty="0"/>
              <a:t> </a:t>
            </a:r>
            <a:r>
              <a:rPr lang="en-US" sz="2600" dirty="0"/>
              <a:t>R</a:t>
            </a:r>
            <a:r>
              <a:rPr lang="en-US" sz="100" dirty="0"/>
              <a:t> </a:t>
            </a:r>
            <a:r>
              <a:rPr lang="en-US" sz="2600" dirty="0"/>
              <a:t>S officially uses the term statement of financial position in its literature, while in the United States it is often referred to as the balance sheet.</a:t>
            </a:r>
            <a:endParaRPr lang="en-IN" sz="2600" dirty="0"/>
          </a:p>
        </p:txBody>
      </p:sp>
      <p:sp>
        <p:nvSpPr>
          <p:cNvPr id="2" name="Content Placeholder 5">
            <a:extLst>
              <a:ext uri="{FF2B5EF4-FFF2-40B4-BE49-F238E27FC236}">
                <a16:creationId xmlns:a16="http://schemas.microsoft.com/office/drawing/2014/main" id="{C5229BCC-8D34-3601-333B-7131663B9878}"/>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6</a:t>
            </a:r>
          </a:p>
        </p:txBody>
      </p:sp>
    </p:spTree>
    <p:extLst>
      <p:ext uri="{BB962C8B-B14F-4D97-AF65-F5344CB8AC3E}">
        <p14:creationId xmlns:p14="http://schemas.microsoft.com/office/powerpoint/2010/main" val="1041740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4350" y="2649935"/>
            <a:ext cx="8115301" cy="1558131"/>
          </a:xfrm>
        </p:spPr>
        <p:txBody>
          <a:bodyPr>
            <a:normAutofit fontScale="90000"/>
          </a:bodyPr>
          <a:lstStyle/>
          <a:p>
            <a:r>
              <a:rPr lang="en-US" altLang="zh-CN" b="1" dirty="0"/>
              <a:t>Appendix: (Only read when you have additional time)</a:t>
            </a:r>
            <a:br>
              <a:rPr lang="en-US" altLang="zh-CN" b="1" dirty="0"/>
            </a:br>
            <a:r>
              <a:rPr lang="en-IN" b="1" dirty="0"/>
              <a:t>Learning Objective 1</a:t>
            </a:r>
            <a:br>
              <a:rPr lang="en-IN" b="1" dirty="0"/>
            </a:br>
            <a:r>
              <a:rPr lang="en-IN" b="1" dirty="0"/>
              <a:t>Prepare a Worksheet </a:t>
            </a:r>
            <a:br>
              <a:rPr lang="en-IN" b="1" dirty="0"/>
            </a:br>
            <a:r>
              <a:rPr lang="en-IN" b="1" dirty="0"/>
              <a:t>(Essentially it is what we covered in chapter 2 and 3, putting them in an excel)</a:t>
            </a:r>
            <a:endParaRPr lang="en-IN" dirty="0"/>
          </a:p>
        </p:txBody>
      </p:sp>
      <p:sp>
        <p:nvSpPr>
          <p:cNvPr id="6" name="Content Placeholder 5">
            <a:extLst>
              <a:ext uri="{FF2B5EF4-FFF2-40B4-BE49-F238E27FC236}">
                <a16:creationId xmlns:a16="http://schemas.microsoft.com/office/drawing/2014/main" id="{F4B9A2E9-7724-460E-23DF-06A17DAF8BD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27327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The Worksheet</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lstStyle/>
          <a:p>
            <a:pPr marL="447675" lvl="2" indent="-447675">
              <a:lnSpc>
                <a:spcPct val="100000"/>
              </a:lnSpc>
              <a:spcAft>
                <a:spcPts val="600"/>
              </a:spcAft>
              <a:buClr>
                <a:schemeClr val="accent2"/>
              </a:buClr>
              <a:buSzPct val="100000"/>
              <a:tabLst>
                <a:tab pos="0" algn="l"/>
              </a:tabLst>
            </a:pPr>
            <a:r>
              <a:rPr lang="en-US" altLang="en-US" sz="2800" dirty="0"/>
              <a:t>Multiple-column form used in preparing financial statements</a:t>
            </a:r>
          </a:p>
          <a:p>
            <a:pPr marL="447675" lvl="2" indent="-447675">
              <a:lnSpc>
                <a:spcPct val="100000"/>
              </a:lnSpc>
              <a:spcAft>
                <a:spcPts val="600"/>
              </a:spcAft>
              <a:buClr>
                <a:schemeClr val="accent2"/>
              </a:buClr>
              <a:buSzPct val="100000"/>
              <a:tabLst>
                <a:tab pos="0" algn="l"/>
              </a:tabLst>
            </a:pPr>
            <a:r>
              <a:rPr lang="en-US" altLang="en-US" sz="2800" dirty="0"/>
              <a:t>Not a permanent accounting record</a:t>
            </a:r>
          </a:p>
          <a:p>
            <a:pPr marL="447675" lvl="2" indent="-447675">
              <a:lnSpc>
                <a:spcPct val="100000"/>
              </a:lnSpc>
              <a:spcAft>
                <a:spcPts val="600"/>
              </a:spcAft>
              <a:buClr>
                <a:schemeClr val="accent2"/>
              </a:buClr>
              <a:buSzPct val="100000"/>
              <a:tabLst>
                <a:tab pos="0" algn="l"/>
              </a:tabLst>
            </a:pPr>
            <a:r>
              <a:rPr lang="en-US" altLang="en-US" sz="2800" dirty="0"/>
              <a:t>May be a computerized worksheet</a:t>
            </a:r>
          </a:p>
          <a:p>
            <a:pPr marL="447675" lvl="2" indent="-447675">
              <a:lnSpc>
                <a:spcPct val="100000"/>
              </a:lnSpc>
              <a:spcAft>
                <a:spcPts val="600"/>
              </a:spcAft>
              <a:buClr>
                <a:schemeClr val="accent2"/>
              </a:buClr>
              <a:buSzPct val="100000"/>
              <a:tabLst>
                <a:tab pos="0" algn="l"/>
              </a:tabLst>
            </a:pPr>
            <a:r>
              <a:rPr lang="en-US" altLang="en-US" sz="2800" dirty="0"/>
              <a:t>Prepared using a five-step process</a:t>
            </a:r>
          </a:p>
          <a:p>
            <a:pPr marL="447675" lvl="2" indent="-447675">
              <a:lnSpc>
                <a:spcPct val="100000"/>
              </a:lnSpc>
              <a:spcAft>
                <a:spcPts val="600"/>
              </a:spcAft>
              <a:buClr>
                <a:schemeClr val="accent2"/>
              </a:buClr>
              <a:buSzPct val="100000"/>
              <a:tabLst>
                <a:tab pos="0" algn="l"/>
              </a:tabLst>
            </a:pPr>
            <a:r>
              <a:rPr lang="en-US" altLang="en-US" sz="2800" dirty="0"/>
              <a:t>Use of worksheet is optional</a:t>
            </a:r>
          </a:p>
        </p:txBody>
      </p:sp>
      <p:sp>
        <p:nvSpPr>
          <p:cNvPr id="2" name="Content Placeholder 5">
            <a:extLst>
              <a:ext uri="{FF2B5EF4-FFF2-40B4-BE49-F238E27FC236}">
                <a16:creationId xmlns:a16="http://schemas.microsoft.com/office/drawing/2014/main" id="{822CEF69-B7FF-0741-3C15-AE9D6E9E7841}"/>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650715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EA56-C42B-AEB5-908D-AAE67805E7E1}"/>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Worksheet</a:t>
            </a:r>
            <a:endParaRPr lang="en-IN" dirty="0"/>
          </a:p>
        </p:txBody>
      </p:sp>
      <p:pic>
        <p:nvPicPr>
          <p:cNvPr id="15" name="Picture Placeholder 14" descr="An illustration of a worksheet is divided into six columns representing five steps in preparing a worksheet. The first column contains the account titles followed by 5 sets of debit and credit columns for the trial balance, adjustments, adjusted trial balance, income statement, and statement of financial position respectively. Four text boxes are present at the bottom of the table. The first text box pointing towards the Trial Balance columns is labeled as 1, Prepare a Trial Balance on the worksheet. The second text box pointing towards the Adjustments columns is labeled as 2, Enter adjustment data. The third text box pointing towards the Adjusted Trial Balance columns is labeled as 3, Enter adjusted balances. The fourth text box pointing towards the Statement of financial position columns, reads 4, Extend adjusted balances to appropriate statement columns; and 5, Total the statement columns, compute net income (or net loss), and complete worksheet.">
            <a:extLst>
              <a:ext uri="{FF2B5EF4-FFF2-40B4-BE49-F238E27FC236}">
                <a16:creationId xmlns:a16="http://schemas.microsoft.com/office/drawing/2014/main" id="{D021692B-8F82-EDF4-8F5A-8703C6ADE9F2}"/>
              </a:ext>
            </a:extLst>
          </p:cNvPr>
          <p:cNvPicPr>
            <a:picLocks noGrp="1" noChangeAspect="1"/>
          </p:cNvPicPr>
          <p:nvPr>
            <p:ph type="pic" sz="quarter" idx="17"/>
          </p:nvPr>
        </p:nvPicPr>
        <p:blipFill rotWithShape="1">
          <a:blip r:embed="rId2"/>
          <a:stretch/>
        </p:blipFill>
        <p:spPr>
          <a:xfrm>
            <a:off x="1819816" y="1186545"/>
            <a:ext cx="6658841" cy="4675909"/>
          </a:xfrm>
          <a:prstGeom prst="rect">
            <a:avLst/>
          </a:prstGeom>
        </p:spPr>
      </p:pic>
      <p:sp>
        <p:nvSpPr>
          <p:cNvPr id="6" name="Content Placeholder 5">
            <a:extLst>
              <a:ext uri="{FF2B5EF4-FFF2-40B4-BE49-F238E27FC236}">
                <a16:creationId xmlns:a16="http://schemas.microsoft.com/office/drawing/2014/main" id="{7F83CB9A-3009-B5EE-A7AC-89BDF21723F8}"/>
              </a:ext>
            </a:extLst>
          </p:cNvPr>
          <p:cNvSpPr>
            <a:spLocks noGrp="1"/>
          </p:cNvSpPr>
          <p:nvPr>
            <p:ph sz="quarter" idx="18"/>
          </p:nvPr>
        </p:nvSpPr>
        <p:spPr>
          <a:xfrm>
            <a:off x="592138" y="5970836"/>
            <a:ext cx="8037512" cy="374358"/>
          </a:xfrm>
        </p:spPr>
        <p:txBody>
          <a:bodyPr>
            <a:normAutofit lnSpcReduction="10000"/>
          </a:bodyPr>
          <a:lstStyle/>
          <a:p>
            <a:pPr marL="0" indent="0">
              <a:buNone/>
            </a:pPr>
            <a:r>
              <a:rPr lang="en-CA" sz="2000" b="1" dirty="0"/>
              <a:t>Illustration 4.1: </a:t>
            </a:r>
            <a:r>
              <a:rPr lang="en-CA" sz="2000" dirty="0"/>
              <a:t>Form and Procedure for a worksheet </a:t>
            </a:r>
          </a:p>
        </p:txBody>
      </p:sp>
      <p:sp>
        <p:nvSpPr>
          <p:cNvPr id="12" name="Content Placeholder 5">
            <a:extLst>
              <a:ext uri="{FF2B5EF4-FFF2-40B4-BE49-F238E27FC236}">
                <a16:creationId xmlns:a16="http://schemas.microsoft.com/office/drawing/2014/main" id="{8EDD9ACD-DA9C-502C-B2DF-20672C2D79A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287048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42C1-2F61-0EDA-F744-66AFD6F7E611}"/>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Worksheet: Step 1</a:t>
            </a:r>
            <a:endParaRPr lang="en-IN" dirty="0"/>
          </a:p>
        </p:txBody>
      </p:sp>
      <p:sp>
        <p:nvSpPr>
          <p:cNvPr id="3" name="Content Placeholder 2">
            <a:extLst>
              <a:ext uri="{FF2B5EF4-FFF2-40B4-BE49-F238E27FC236}">
                <a16:creationId xmlns:a16="http://schemas.microsoft.com/office/drawing/2014/main" id="{36E80A16-164E-7243-6160-FA220515AA54}"/>
              </a:ext>
            </a:extLst>
          </p:cNvPr>
          <p:cNvSpPr>
            <a:spLocks noGrp="1"/>
          </p:cNvSpPr>
          <p:nvPr>
            <p:ph sz="quarter" idx="12"/>
          </p:nvPr>
        </p:nvSpPr>
        <p:spPr>
          <a:xfrm>
            <a:off x="513864" y="1424066"/>
            <a:ext cx="1902510" cy="1081010"/>
          </a:xfrm>
        </p:spPr>
        <p:txBody>
          <a:bodyPr>
            <a:normAutofit/>
          </a:bodyPr>
          <a:lstStyle/>
          <a:p>
            <a:pPr marL="0" indent="0">
              <a:buNone/>
            </a:pPr>
            <a:r>
              <a:rPr lang="en-CA" sz="2000" b="1" dirty="0"/>
              <a:t>Illustration 4.2: </a:t>
            </a:r>
            <a:r>
              <a:rPr lang="en-CA" sz="2000" dirty="0"/>
              <a:t>Preparing a trial balance</a:t>
            </a:r>
          </a:p>
        </p:txBody>
      </p:sp>
      <p:pic>
        <p:nvPicPr>
          <p:cNvPr id="15" name="Picture Placeholder 14" descr="An illustration of a worksheet presents the preparation of a trial balance which begins with a three-line heading consisting of the name of the company, Yazici Advertising A.S; the type of document, Worksheet; and the period of the worksheet is prepared, For the Month Ended October 31, 2025. The first column contains the account titles followed by 5 sets of debit and credit columns for the Trial Balance, Adjustments, Adjusted Trial Balance, Income Statement, and Statement of Financial Position. The data presented for each account are as follows: Cash: Trial Balance, 15,200, Debit. Supplies: Trial Balance, 2,500, Debit. Prepaid Insurance: Trial Balance, 600 Debit. Equipment: Trial Balance, 5,000 Debit. Notes Payable: Trial Balance, 5,000 Credit. Accounts Payable: Trial Balance, 2,500, Credit. Unearned Service Revenue: Trial Balance, 1,200, Credit. Share Capital—Ordinary: Trial Balance, 10,000, Credit. Dividends: Trial Balance, 500, Debit. Service Revenue: Trial Balance, 10,000, Credit. Salaries and Wages Expense: Trial Balance, 4,000, Debit. Rent Expense: Trial Balance, 900, Debit. The debit and credit column totals equal 28,700.Two text boxes are present at the bottom of the table. The first text box pointing towards the Account titles column reads, Include all accounts with balances from ledger. The second text box pointing towards the Trial Balance columns reads, Trial balance amounts come directly from ledger accounts. ">
            <a:extLst>
              <a:ext uri="{FF2B5EF4-FFF2-40B4-BE49-F238E27FC236}">
                <a16:creationId xmlns:a16="http://schemas.microsoft.com/office/drawing/2014/main" id="{EBB2888F-CD45-619C-60FB-7B2BEF1FCA04}"/>
              </a:ext>
            </a:extLst>
          </p:cNvPr>
          <p:cNvPicPr>
            <a:picLocks noGrp="1" noChangeAspect="1"/>
          </p:cNvPicPr>
          <p:nvPr>
            <p:ph type="pic" sz="quarter" idx="17"/>
          </p:nvPr>
        </p:nvPicPr>
        <p:blipFill rotWithShape="1">
          <a:blip r:embed="rId2"/>
          <a:stretch/>
        </p:blipFill>
        <p:spPr>
          <a:xfrm>
            <a:off x="2416373" y="1139184"/>
            <a:ext cx="6511636" cy="5178136"/>
          </a:xfrm>
          <a:prstGeom prst="rect">
            <a:avLst/>
          </a:prstGeom>
        </p:spPr>
      </p:pic>
      <p:sp>
        <p:nvSpPr>
          <p:cNvPr id="12" name="Content Placeholder 5">
            <a:extLst>
              <a:ext uri="{FF2B5EF4-FFF2-40B4-BE49-F238E27FC236}">
                <a16:creationId xmlns:a16="http://schemas.microsoft.com/office/drawing/2014/main" id="{9BD983D2-4C4F-53A1-F610-2A02831ABFF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999477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B101-536D-4458-2978-2134B28FD8E3}"/>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Step 2</a:t>
            </a:r>
            <a:endParaRPr lang="en-IN" dirty="0"/>
          </a:p>
        </p:txBody>
      </p:sp>
      <p:sp>
        <p:nvSpPr>
          <p:cNvPr id="3" name="Content Placeholder 2">
            <a:extLst>
              <a:ext uri="{FF2B5EF4-FFF2-40B4-BE49-F238E27FC236}">
                <a16:creationId xmlns:a16="http://schemas.microsoft.com/office/drawing/2014/main" id="{CA6E7D39-D6FD-665B-0D10-0618721BE3FB}"/>
              </a:ext>
            </a:extLst>
          </p:cNvPr>
          <p:cNvSpPr>
            <a:spLocks noGrp="1"/>
          </p:cNvSpPr>
          <p:nvPr>
            <p:ph sz="quarter" idx="12"/>
          </p:nvPr>
        </p:nvSpPr>
        <p:spPr>
          <a:xfrm>
            <a:off x="315743" y="1243090"/>
            <a:ext cx="3661897" cy="4891010"/>
          </a:xfrm>
        </p:spPr>
        <p:txBody>
          <a:bodyPr>
            <a:noAutofit/>
          </a:bodyPr>
          <a:lstStyle/>
          <a:p>
            <a:pPr marL="447675" indent="-447675">
              <a:spcAft>
                <a:spcPts val="1200"/>
              </a:spcAft>
              <a:buFont typeface="Arial" panose="020B0604020202020204" pitchFamily="34" charset="0"/>
              <a:buChar char="•"/>
            </a:pPr>
            <a:r>
              <a:rPr lang="en-CA" sz="2200" dirty="0"/>
              <a:t>Enter all adjustments in the adjustments columns. </a:t>
            </a:r>
          </a:p>
          <a:p>
            <a:pPr marL="447675" indent="-447675">
              <a:spcAft>
                <a:spcPts val="1200"/>
              </a:spcAft>
              <a:buFont typeface="Arial" panose="020B0604020202020204" pitchFamily="34" charset="0"/>
              <a:buChar char="•"/>
            </a:pPr>
            <a:r>
              <a:rPr lang="en-CA" sz="2200" dirty="0"/>
              <a:t>If additional accounts are needed, insert them on the lines immediately below the trial balance totals. </a:t>
            </a:r>
          </a:p>
          <a:p>
            <a:pPr marL="447675" indent="-447675">
              <a:spcAft>
                <a:spcPts val="1200"/>
              </a:spcAft>
              <a:buFont typeface="Arial" panose="020B0604020202020204" pitchFamily="34" charset="0"/>
              <a:buChar char="•"/>
            </a:pPr>
            <a:r>
              <a:rPr lang="en-US" sz="2200" i="0" u="none" strike="noStrike" baseline="0" dirty="0"/>
              <a:t>Use letters to cross-reference the debit and credit adjustments. </a:t>
            </a:r>
          </a:p>
          <a:p>
            <a:pPr marL="447675" indent="-447675">
              <a:spcAft>
                <a:spcPts val="1200"/>
              </a:spcAft>
              <a:buFont typeface="Arial" panose="020B0604020202020204" pitchFamily="34" charset="0"/>
              <a:buChar char="•"/>
            </a:pPr>
            <a:r>
              <a:rPr lang="en-US" sz="2200" i="0" u="none" strike="noStrike" baseline="0" dirty="0"/>
              <a:t>Total adjustments columns and check for equality.</a:t>
            </a:r>
            <a:endParaRPr lang="en-CA" sz="2200" dirty="0"/>
          </a:p>
        </p:txBody>
      </p:sp>
      <p:pic>
        <p:nvPicPr>
          <p:cNvPr id="7" name="Picture Placeholder 6" descr="An illustration of a worksheet presents entering the adjustments in the adjustments columns which begins with a three-line heading consisting of the name of the company, Yazici Advertising A. S; the type of document, Worksheet; and the period of the worksheet is prepared, For the Month Ended October 31, 2025. The first column contains the account titles followed by 5 sets of debit and credit columns for the Trial Balance, Adjustments, Adjusted Trial Balance, Income Statement, and Statement of Financial Position. The data presented for each account are as follows: Cash: Trial Balance, 15,200, Debit. Supplies: Trial Balance, 2,500, Debit; Adjustment a, 1,500, Credit. Prepaid Insurance: Trial Balance, 600 Debit; Adjustment b, 50, Credit. Equipment: Trial Balance, 5,000 Debit. Notes Payable: Trial Balance, 5,000 Credit. Accounts Payable: Trial Balance, 2,500, Credit. Unearned Service Revenue: Trial Balance, 1,200, Credit; Adjustment d, 400, Debit. Share Capital—Ordinary: Trial Balance, 10,000, Credit. Dividends: Trial Balance, 500, Debit. Service Revenue: Trial Balance, 10,000, Credit; Adjustment d for service revenue recognized, 400 and Adjustment e, 200; both as Credits. Salaries and Wages Expense: Trial Balance, 4,000, Debit; Adjustment g, 1,200, Debit. Rent Expense: Trial Balance, 900, Debit. The totals in the trial balance debit and credit column totals equal 28,700. Supplies Expense: Adjustment a, 1,500, Debit. Insurance Expense: Adjustment b, 50, Debit. Accumulated Depreciation—Equipment: Adjustment c, 40, Credit. Depreciation Expense: Adjustment c, 40, Debit. Accounts Receivable: Adjustment e, 200, Debit. Interest Expense: Adjustment f, 50, Debit. Interest Payable: Adjustment f, 50, Credit. Salaries and Wages Payable: Adjustment g, 1,200, Credit. The totals in the adjustments debit and credit column totals equal 3,440.">
            <a:extLst>
              <a:ext uri="{FF2B5EF4-FFF2-40B4-BE49-F238E27FC236}">
                <a16:creationId xmlns:a16="http://schemas.microsoft.com/office/drawing/2014/main" id="{6ABF3397-356A-E03C-D475-1D780F3AE8D2}"/>
              </a:ext>
            </a:extLst>
          </p:cNvPr>
          <p:cNvPicPr>
            <a:picLocks noGrp="1" noChangeAspect="1"/>
          </p:cNvPicPr>
          <p:nvPr>
            <p:ph type="pic" sz="quarter" idx="17"/>
          </p:nvPr>
        </p:nvPicPr>
        <p:blipFill>
          <a:blip r:embed="rId2"/>
          <a:stretch>
            <a:fillRect/>
          </a:stretch>
        </p:blipFill>
        <p:spPr>
          <a:xfrm>
            <a:off x="3950566" y="937208"/>
            <a:ext cx="5065568" cy="4675909"/>
          </a:xfrm>
          <a:prstGeom prst="rect">
            <a:avLst/>
          </a:prstGeom>
        </p:spPr>
      </p:pic>
      <p:sp>
        <p:nvSpPr>
          <p:cNvPr id="6" name="Content Placeholder 5">
            <a:extLst>
              <a:ext uri="{FF2B5EF4-FFF2-40B4-BE49-F238E27FC236}">
                <a16:creationId xmlns:a16="http://schemas.microsoft.com/office/drawing/2014/main" id="{5B311ECF-0353-FE2C-4F08-EE8BB1F97DE4}"/>
              </a:ext>
            </a:extLst>
          </p:cNvPr>
          <p:cNvSpPr>
            <a:spLocks noGrp="1"/>
          </p:cNvSpPr>
          <p:nvPr>
            <p:ph sz="quarter" idx="18"/>
          </p:nvPr>
        </p:nvSpPr>
        <p:spPr>
          <a:xfrm>
            <a:off x="3960090" y="5700758"/>
            <a:ext cx="4774821" cy="649618"/>
          </a:xfrm>
        </p:spPr>
        <p:txBody>
          <a:bodyPr>
            <a:normAutofit lnSpcReduction="10000"/>
          </a:bodyPr>
          <a:lstStyle/>
          <a:p>
            <a:pPr marL="0" indent="0">
              <a:buNone/>
            </a:pPr>
            <a:r>
              <a:rPr lang="en-CA" sz="2000" b="1" dirty="0"/>
              <a:t>Illustration 4.3: </a:t>
            </a:r>
            <a:r>
              <a:rPr lang="en-CA" sz="2000" dirty="0"/>
              <a:t>Entering the adjustments in the adjustments columns</a:t>
            </a:r>
          </a:p>
        </p:txBody>
      </p:sp>
      <p:sp>
        <p:nvSpPr>
          <p:cNvPr id="17" name="Content Placeholder 5">
            <a:extLst>
              <a:ext uri="{FF2B5EF4-FFF2-40B4-BE49-F238E27FC236}">
                <a16:creationId xmlns:a16="http://schemas.microsoft.com/office/drawing/2014/main" id="{179EB14F-32C9-5684-BEA3-50A037C6DB8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052407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B101-536D-4458-2978-2134B28FD8E3}"/>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Step 3</a:t>
            </a:r>
            <a:endParaRPr lang="en-IN" dirty="0"/>
          </a:p>
        </p:txBody>
      </p:sp>
      <p:sp>
        <p:nvSpPr>
          <p:cNvPr id="3" name="Content Placeholder 2">
            <a:extLst>
              <a:ext uri="{FF2B5EF4-FFF2-40B4-BE49-F238E27FC236}">
                <a16:creationId xmlns:a16="http://schemas.microsoft.com/office/drawing/2014/main" id="{CA6E7D39-D6FD-665B-0D10-0618721BE3FB}"/>
              </a:ext>
            </a:extLst>
          </p:cNvPr>
          <p:cNvSpPr>
            <a:spLocks noGrp="1"/>
          </p:cNvSpPr>
          <p:nvPr>
            <p:ph sz="quarter" idx="12"/>
          </p:nvPr>
        </p:nvSpPr>
        <p:spPr>
          <a:xfrm>
            <a:off x="418613" y="1243090"/>
            <a:ext cx="3113258" cy="4816248"/>
          </a:xfrm>
        </p:spPr>
        <p:txBody>
          <a:bodyPr>
            <a:normAutofit/>
          </a:bodyPr>
          <a:lstStyle/>
          <a:p>
            <a:pPr marL="447675" indent="-447675">
              <a:spcAft>
                <a:spcPts val="1800"/>
              </a:spcAft>
              <a:buFont typeface="Arial" panose="020B0604020202020204" pitchFamily="34" charset="0"/>
              <a:buChar char="•"/>
            </a:pPr>
            <a:r>
              <a:rPr lang="en-US" sz="2000" dirty="0"/>
              <a:t>Combine trial balance amounts with adjustment amounts to obtain the adjusted trial balance.</a:t>
            </a:r>
          </a:p>
          <a:p>
            <a:pPr marL="447675" indent="-447675">
              <a:spcAft>
                <a:spcPts val="1800"/>
              </a:spcAft>
              <a:buFont typeface="Arial" panose="020B0604020202020204" pitchFamily="34" charset="0"/>
              <a:buChar char="•"/>
            </a:pPr>
            <a:r>
              <a:rPr lang="en-US" sz="2000" dirty="0"/>
              <a:t>Total adjusted trial balance columns and check for equality.</a:t>
            </a:r>
          </a:p>
        </p:txBody>
      </p:sp>
      <p:pic>
        <p:nvPicPr>
          <p:cNvPr id="8" name="Picture Placeholder 7" descr="An illustration of a worksheet presents entering the adjusted balances in the adjusted trial balance columns which begins with a three-line heading consisting of the name of the company, Yazici Advertising A. S; the type of document, Worksheet; and the period of the worksheet is prepared, For the Month Ended October 31, 2025. The first column contains the account titles followed by 5 sets of debit and credit columns for the Trial Balance, Adjustments, Adjusted Trial Balance, Income Statement, and Statement of Financial Position. The data presented for each account are as follows: Cash: Trial Balance, 15,200, Debit; Adjusted Trial Balance, 15,200 Debit. Supplies: Trial Balance, 2,500, Debit; Adjustment a, 1,500, Credit; Adjusted Trial Balance, 1,000, Debit. Prepaid Insurance: Trial Balance, 600 Debit; Adjustment b, 50, Credit; Adjusted Trial Balance, 550, Debit. Equipment: Trial Balance, 5,000 Debit; Adjusted Trial Balance, 5,000, Debit. Notes Payable: Trial Balance, 5,000 Credit; Adjusted Trial Balance, 5,000, Credit. Accounts Payable: Trial Balance, 2,500, Credit; Adjusted Trial Balance, 2,500, Credit. Unearned Service Revenue: Trial Balance, 1,200, Credit; Adjustment d, 400, Debit; Adjusted Trial Balance: 800, Credit. Share Capital—Ordinary: Trial Balance, 10,000, Credit; Adjusted Trial Balance, 10,000, Credit. Dividends: Trial Balance, 500, Debit; Adjusted Trial Balance, 500, Debit. Service Revenue: Trial Balance, 10,000, Credit; Adjustment d for service revenue recognized, 400 and Adjustment e, 200; both as Credits; Adjusted Trial Balance, 10,600, Credit. Salaries and Wages Expense: Trial Balance, 4,000, Debit; Adjustment g, 1,200, Debit; Adjusted Trial Balance, 5,200, Debit. Rent Expense: Trial Balance, 900, Debit; Adjusted Trial Balance, 900, Debit. The totals in the trial balance debit and credit column totals equal 28,700. Supplies Expense: Adjustment a, 1,500, Debit; Adjusted Trial Balance, 1,500, Debit. Insurance Expense: Adjustment b, 50, Debit; Adjusted Trial Balance, 50, Debit. Accumulated Depreciation—Equipment: Adjustment c, 40, Credit; Adjusted Trial Balance, 40, Credit. Depreciation Expense: Adjustment c, 40, Debit; Adjusted Trial Balance, 40, Debit. Accounts Receivable: Adjustment e, 200, Debit; Adjusted Trial Balance: 200, Debit. Interest Expense: Adjustment f, 50, Debit; Adjusted Trial Balance: 50, Debit. Interest Payable: Adjustment f, 50, Credit; Adjusted Trial Balance: 50, Credit. Salaries and Wages Payable: Adjustment g, 1,200, Credit; Adjusted Trial Balance, 1,200, Credit. The totals in the trial balance, adjustments, and the adjusted trial balance columns are: Trial Balance, debit and credit column totals equal 28,700; Adjustments, debit and credit column totals equal 3,440; and Adjusted Trial Balance, debit and credit column totals equal 30,190.">
            <a:extLst>
              <a:ext uri="{FF2B5EF4-FFF2-40B4-BE49-F238E27FC236}">
                <a16:creationId xmlns:a16="http://schemas.microsoft.com/office/drawing/2014/main" id="{285BA2B5-A561-65B7-01ED-041FCA2F998A}"/>
              </a:ext>
            </a:extLst>
          </p:cNvPr>
          <p:cNvPicPr>
            <a:picLocks noGrp="1" noChangeAspect="1"/>
          </p:cNvPicPr>
          <p:nvPr>
            <p:ph type="pic" sz="quarter" idx="17"/>
          </p:nvPr>
        </p:nvPicPr>
        <p:blipFill rotWithShape="1">
          <a:blip r:embed="rId2"/>
          <a:stretch/>
        </p:blipFill>
        <p:spPr>
          <a:xfrm>
            <a:off x="3634239" y="961183"/>
            <a:ext cx="5293163" cy="5006296"/>
          </a:xfrm>
          <a:prstGeom prst="rect">
            <a:avLst/>
          </a:prstGeom>
        </p:spPr>
      </p:pic>
      <p:sp>
        <p:nvSpPr>
          <p:cNvPr id="6" name="Content Placeholder 5">
            <a:extLst>
              <a:ext uri="{FF2B5EF4-FFF2-40B4-BE49-F238E27FC236}">
                <a16:creationId xmlns:a16="http://schemas.microsoft.com/office/drawing/2014/main" id="{5B311ECF-0353-FE2C-4F08-EE8BB1F97DE4}"/>
              </a:ext>
            </a:extLst>
          </p:cNvPr>
          <p:cNvSpPr>
            <a:spLocks noGrp="1"/>
          </p:cNvSpPr>
          <p:nvPr>
            <p:ph sz="quarter" idx="18"/>
          </p:nvPr>
        </p:nvSpPr>
        <p:spPr>
          <a:xfrm>
            <a:off x="944882" y="5967479"/>
            <a:ext cx="8115301" cy="366693"/>
          </a:xfrm>
        </p:spPr>
        <p:txBody>
          <a:bodyPr>
            <a:normAutofit/>
          </a:bodyPr>
          <a:lstStyle/>
          <a:p>
            <a:pPr marL="0" indent="0">
              <a:buNone/>
            </a:pPr>
            <a:r>
              <a:rPr lang="en-CA" sz="1800" b="1" dirty="0"/>
              <a:t>Illustration 4.4: </a:t>
            </a:r>
            <a:r>
              <a:rPr lang="en-US" sz="1800" dirty="0"/>
              <a:t>Entering adjusted balances in the adjusted trial balance columns</a:t>
            </a:r>
            <a:endParaRPr lang="en-CA" sz="1800" dirty="0"/>
          </a:p>
        </p:txBody>
      </p:sp>
      <p:sp>
        <p:nvSpPr>
          <p:cNvPr id="17" name="Content Placeholder 5">
            <a:extLst>
              <a:ext uri="{FF2B5EF4-FFF2-40B4-BE49-F238E27FC236}">
                <a16:creationId xmlns:a16="http://schemas.microsoft.com/office/drawing/2014/main" id="{179EB14F-32C9-5684-BEA3-50A037C6DB80}"/>
              </a:ext>
            </a:extLst>
          </p:cNvPr>
          <p:cNvSpPr>
            <a:spLocks noGrp="1"/>
          </p:cNvSpPr>
          <p:nvPr>
            <p:ph sz="quarter" idx="25"/>
          </p:nvPr>
        </p:nvSpPr>
        <p:spPr>
          <a:xfrm>
            <a:off x="7985125" y="6492875"/>
            <a:ext cx="749300" cy="365125"/>
          </a:xfrm>
        </p:spPr>
        <p:txBody>
          <a:bodyPr>
            <a:normAutofit/>
          </a:bodyPr>
          <a:lstStyle/>
          <a:p>
            <a:r>
              <a:rPr lang="en-US">
                <a:latin typeface="Calibri" panose="020F0502020204030204" pitchFamily="34" charset="0"/>
                <a:cs typeface="Calibri" panose="020F0502020204030204" pitchFamily="34" charset="0"/>
              </a:rPr>
              <a:t>L</a:t>
            </a:r>
            <a:r>
              <a:rPr lang="en-US" sz="1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O 1</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371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B101-536D-4458-2978-2134B28FD8E3}"/>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Step 4</a:t>
            </a:r>
            <a:endParaRPr lang="en-IN" dirty="0"/>
          </a:p>
        </p:txBody>
      </p:sp>
      <p:sp>
        <p:nvSpPr>
          <p:cNvPr id="3" name="Content Placeholder 2">
            <a:extLst>
              <a:ext uri="{FF2B5EF4-FFF2-40B4-BE49-F238E27FC236}">
                <a16:creationId xmlns:a16="http://schemas.microsoft.com/office/drawing/2014/main" id="{CA6E7D39-D6FD-665B-0D10-0618721BE3FB}"/>
              </a:ext>
            </a:extLst>
          </p:cNvPr>
          <p:cNvSpPr>
            <a:spLocks noGrp="1"/>
          </p:cNvSpPr>
          <p:nvPr>
            <p:ph sz="quarter" idx="12"/>
          </p:nvPr>
        </p:nvSpPr>
        <p:spPr>
          <a:xfrm>
            <a:off x="418093" y="1238206"/>
            <a:ext cx="3165647" cy="4703751"/>
          </a:xfrm>
        </p:spPr>
        <p:txBody>
          <a:bodyPr>
            <a:normAutofit/>
          </a:bodyPr>
          <a:lstStyle/>
          <a:p>
            <a:pPr marL="354013" indent="-354013">
              <a:buFont typeface="Arial" panose="020B0604020202020204" pitchFamily="34" charset="0"/>
              <a:buChar char="•"/>
            </a:pPr>
            <a:r>
              <a:rPr lang="en-US" sz="2000" dirty="0"/>
              <a:t>Extend all revenue and expense account balances to the income statement columns.</a:t>
            </a:r>
          </a:p>
          <a:p>
            <a:pPr marL="354013" indent="-354013">
              <a:buFont typeface="Arial" panose="020B0604020202020204" pitchFamily="34" charset="0"/>
              <a:buChar char="•"/>
            </a:pPr>
            <a:r>
              <a:rPr lang="en-US" sz="2000" dirty="0"/>
              <a:t>Extend all asset and liability account balances, Share Capital-Ordinary, Retained Earnings and Dividends to the statement of financial position columns.</a:t>
            </a:r>
          </a:p>
        </p:txBody>
      </p:sp>
      <p:pic>
        <p:nvPicPr>
          <p:cNvPr id="8" name="Picture Placeholder 7" descr="An illustration presents extending the adjusted trial balance amounts to appropriate financial statement columns which begins with a three-line heading consisting of the name of the company, Yazici Advertising A. S; the type of document, Worksheet; and the period of the worksheet is prepared, For the Month Ended October 31, 2025. The first column contains the account titles followed by 5 sets of debit and credit columns for the Trial Balance, Adjustments, Adjusted Trial Balance, Income Statement, and Statement of Financial Position. The data presented for each account are as follows: Cash: Trial Balance, 15,200, Debit; Adjusted Trial Balance, 15,200 Debit; Statement of Financial Position, 15,200, Debit. Supplies: Trial Balance, 2,500, Debit; Adjustment a, 1,500, Credit; Adjusted Trial Balance, 1,000, Debit; and Statement of Financial Position, 1,000, Debit. Prepaid Insurance: Trial Balance, 600 Debit; Adjustment b, 50, Credit; Adjusted Trial Balance, 550, Debit; and Statement of Financial Position, 550, Debit. Equipment: Trial Balance, 5,000 Debit; Adjusted Trial Balance, 5,000, Debit; and Statement of Financial Position, 5,000, Debit. Notes Payable: Trial Balance, 5,000 Credit; Adjusted Trial Balance, 5,000, Credit; and Statement of Financial Position, 5,000, Credit. Accounts Payable: Trial Balance, 2,500, Credit; Adjusted Trial Balance, 2,500, Credit; and Statement of Financial Position, 2,500, Credit. Unearned Service Revenue: Trial Balance, 1,200, Credit; Adjustment d, 400, Debit; Adjusted Trial Balance: 800, Credit and Statement of Financial Position: 800, Credit. Share Capital—Ordinary: Trial Balance, 10,000, Credit; Adjusted Trial Balance, 10,000, Credit; and Statement of Financial Position, 10,000, Credit. Dividends: Trial Balance, 500, Debit; Adjusted Trial Balance, 500, Debit; and Statement of Financial Position, 500, Debit. Service Revenue: Trial Balance, 10,000, Credit; Adjustment d for service revenue recognized, 400 and Adjustment e, 200; both as Credits; Adjusted Trial Balance, 10,600, Credit; and Income Statement, 10,600, Credit. Salaries and Wages Expense: Trial Balance, 4,000, Debit; Adjustment g, 1,200, Debit; Adjusted Trial Balance, 5,200, Debit; and Income Statement, 5,200, Debit. Rent Expense: Trial Balance, 900, Debit; Adjusted Trial Balance, 900, Debit; Income Statement, 900, Debit. The totals in the trial balance debit and credit column totals equal 28,700. Supplies Expense: Adjustment a, 1,500, Debit; Adjusted Trial Balance, 1,500, Debit; Income Statement, 1,500, Debit. Insurance Expense: Adjustment b, 50, Debit; Adjusted Trial Balance, 50, Debit; Income Statement, 50, Debit. Accumulated Depreciation—Equipment: Adjustment c, 40, Credit; Adjusted Trial Balance, 40, Credit; and Statement of Financial Position, 40, Credit. Depreciation Expense: Adjustment c, 40, Debit; Adjusted Trial Balance, 40, Debit; and Income Statement, 40, Debit. Accounts Receivable: Adjustment e, 200, Debit; Adjusted Trial Balance: 200, Debit; Statement of Financial Position: 200, Debit. Interest Expense: Adjustment f, 50, Debit; Adjusted Trial Balance: 50, Debit; Income Statement: 50, Debit. Interest Payable: Adjustment f, 50, Credit; Adjusted Trial Balance: 50, Credit; Statement of Financial Position: 50, Credit. Salaries and Wages Payable: Adjustment g, 1,200, Credit; Adjusted Trial Balance, 1,200, Credit; and Statement of Financial Position, 1,200 Credit. The totals in the trial balance, adjustments, and the adjusted trial balance columns are: Trial Balance, debit and credit column totals equal 28,700; Adjustments, debit and credit column totals equal 3,440; and Adjusted Trial Balance, debit and credit column totals equal 30,190.">
            <a:extLst>
              <a:ext uri="{FF2B5EF4-FFF2-40B4-BE49-F238E27FC236}">
                <a16:creationId xmlns:a16="http://schemas.microsoft.com/office/drawing/2014/main" id="{9B6E4DD6-8F83-07AC-D1B9-B58B59DFC32C}"/>
              </a:ext>
            </a:extLst>
          </p:cNvPr>
          <p:cNvPicPr>
            <a:picLocks noGrp="1" noChangeAspect="1"/>
          </p:cNvPicPr>
          <p:nvPr>
            <p:ph type="pic" sz="quarter" idx="17"/>
          </p:nvPr>
        </p:nvPicPr>
        <p:blipFill rotWithShape="1">
          <a:blip r:embed="rId2"/>
          <a:stretch/>
        </p:blipFill>
        <p:spPr>
          <a:xfrm>
            <a:off x="3612315" y="955409"/>
            <a:ext cx="5385955" cy="5074227"/>
          </a:xfrm>
          <a:prstGeom prst="rect">
            <a:avLst/>
          </a:prstGeom>
        </p:spPr>
      </p:pic>
      <p:sp>
        <p:nvSpPr>
          <p:cNvPr id="6" name="Content Placeholder 5">
            <a:extLst>
              <a:ext uri="{FF2B5EF4-FFF2-40B4-BE49-F238E27FC236}">
                <a16:creationId xmlns:a16="http://schemas.microsoft.com/office/drawing/2014/main" id="{5B311ECF-0353-FE2C-4F08-EE8BB1F97DE4}"/>
              </a:ext>
            </a:extLst>
          </p:cNvPr>
          <p:cNvSpPr>
            <a:spLocks noGrp="1"/>
          </p:cNvSpPr>
          <p:nvPr>
            <p:ph sz="quarter" idx="18"/>
          </p:nvPr>
        </p:nvSpPr>
        <p:spPr>
          <a:xfrm>
            <a:off x="108588" y="6060165"/>
            <a:ext cx="8926827" cy="314503"/>
          </a:xfrm>
        </p:spPr>
        <p:txBody>
          <a:bodyPr>
            <a:noAutofit/>
          </a:bodyPr>
          <a:lstStyle/>
          <a:p>
            <a:pPr marL="0" indent="0">
              <a:buNone/>
            </a:pPr>
            <a:r>
              <a:rPr lang="en-CA" sz="1600" b="1" dirty="0"/>
              <a:t>Illustration 4.5: </a:t>
            </a:r>
            <a:r>
              <a:rPr lang="en-US" sz="1600" dirty="0"/>
              <a:t>Extending the adjusted trial balance amounts to appropriate financial statement columns</a:t>
            </a:r>
            <a:endParaRPr lang="en-CA" sz="1600" dirty="0"/>
          </a:p>
        </p:txBody>
      </p:sp>
      <p:sp>
        <p:nvSpPr>
          <p:cNvPr id="17" name="Content Placeholder 5">
            <a:extLst>
              <a:ext uri="{FF2B5EF4-FFF2-40B4-BE49-F238E27FC236}">
                <a16:creationId xmlns:a16="http://schemas.microsoft.com/office/drawing/2014/main" id="{179EB14F-32C9-5684-BEA3-50A037C6DB8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880923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B101-536D-4458-2978-2134B28FD8E3}"/>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Step 5 – Illustration Part 1</a:t>
            </a:r>
            <a:endParaRPr lang="en-IN" dirty="0"/>
          </a:p>
        </p:txBody>
      </p:sp>
      <p:sp>
        <p:nvSpPr>
          <p:cNvPr id="3" name="Content Placeholder 2">
            <a:extLst>
              <a:ext uri="{FF2B5EF4-FFF2-40B4-BE49-F238E27FC236}">
                <a16:creationId xmlns:a16="http://schemas.microsoft.com/office/drawing/2014/main" id="{CA6E7D39-D6FD-665B-0D10-0618721BE3FB}"/>
              </a:ext>
            </a:extLst>
          </p:cNvPr>
          <p:cNvSpPr>
            <a:spLocks noGrp="1"/>
          </p:cNvSpPr>
          <p:nvPr>
            <p:ph sz="quarter" idx="12"/>
          </p:nvPr>
        </p:nvSpPr>
        <p:spPr>
          <a:xfrm>
            <a:off x="418613" y="1220968"/>
            <a:ext cx="2804647" cy="5072002"/>
          </a:xfrm>
        </p:spPr>
        <p:txBody>
          <a:bodyPr>
            <a:noAutofit/>
          </a:bodyPr>
          <a:lstStyle/>
          <a:p>
            <a:pPr marL="354013" indent="-354013">
              <a:buFont typeface="Arial" panose="020B0604020202020204" pitchFamily="34" charset="0"/>
              <a:buChar char="•"/>
            </a:pPr>
            <a:r>
              <a:rPr lang="en-US" sz="1800" dirty="0"/>
              <a:t>Total each of the financial statement columns. The net income or loss for the period is the difference between the totals of the two income statement columns.</a:t>
            </a:r>
          </a:p>
          <a:p>
            <a:pPr marL="354013" indent="-354013">
              <a:buFont typeface="Arial" panose="020B0604020202020204" pitchFamily="34" charset="0"/>
              <a:buChar char="•"/>
            </a:pPr>
            <a:r>
              <a:rPr lang="en-US" sz="1800" dirty="0"/>
              <a:t>If either the income statement columns or the statement of financial position columns are not equal after the net income or net loss has been entered, there is an error in the worksheet.</a:t>
            </a:r>
          </a:p>
        </p:txBody>
      </p:sp>
      <p:pic>
        <p:nvPicPr>
          <p:cNvPr id="7" name="Picture Placeholder 6" descr="An illustration presents computing net income or net loss which begins with a three-line heading consisting of the name of the company, Yazici Advertising A. S; the type of document, Worksheet; and the period of the worksheet is prepared, For the Month Ended October 31, 2025. The illustration consists of six columns and the first column contains the account titles followed by 5 sets of debit and credit columns for the Trial Balance, Adjustments, Adjusted Trial Balance, Income Statement, and Statement of Financial Position respectively. The data presented for each account are as follows: Cash: Trial Balance, 15,200, Debit; Adjusted Trial Balance, 15,200 Debit; Statement of Financial Position, 15,200, Debit. Supplies: Trial Balance, 2,500, Debit; Adjustment a, 1,500, Credit; Adjusted Trial Balance, 1,000, Debit; and Statement of Financial Position, 1,000, Debit. Prepaid Insurance: Trial Balance, 600 Debit; Adjustment b, 50, Credit; Adjusted Trial Balance, 550, Debit; and Statement of Financial Position, 550, Debit. Equipment: Trial Balance, 5,000 Debit; Adjusted Trial Balance, 5,000, Debit; and Statement of Financial Position, 5,000, Debit. Notes Payable: Trial Balance, 5,000 Credit; Adjusted Trial Balance, 5,000, Credit; and Statement of Financial Position, 5,000, Credit. Accounts Payable: Trial Balance, 2,500, Credit; Adjusted Trial Balance, 2,500, Credit; and Statement of Financial Position, 2,500, Credit. Unearned Service Revenue: Trial Balance, 1,200, Credit; Adjustment d, 400, Debit; Adjusted Trial Balance: 800, Credit and Statement of Financial Position: 800, Credit. Share Capital—Ordinary: Trial Balance, 10,000, Credit; Adjusted Trial Balance, 10,000, Credit; and Statement of Financial Position, 10,000, Credit. Dividends: Trial Balance, 500, Debit; Adjusted Trial Balance, 500, Debit; and Statement of Financial Position, 500, Debit. Service Revenue: Trial Balance, 10,000, Credit; Adjustment d for service revenue recognized, 400 and Adjustment e, 200; both as Credits; Adjusted Trial Balance, 10,600, Credit; and Income Statement, 10,600, Credit. Salaries and Wages Expense: Trial Balance, 4,000, Debit; Adjustment g, 1,200, Debit; Adjusted Trial Balance, 5,200, Debit; and Income Statement, 5,200, Debit. Rent Expense: Trial Balance, 900, Debit; Adjusted Trial Balance, 900, Debit; Income Statement, 900, Debit. The totals in the trial balance debit and credit column totals equal 28,700.">
            <a:extLst>
              <a:ext uri="{FF2B5EF4-FFF2-40B4-BE49-F238E27FC236}">
                <a16:creationId xmlns:a16="http://schemas.microsoft.com/office/drawing/2014/main" id="{2DEA6787-4371-3C54-D6F2-1633EBCD41BE}"/>
              </a:ext>
            </a:extLst>
          </p:cNvPr>
          <p:cNvPicPr>
            <a:picLocks noGrp="1" noChangeAspect="1"/>
          </p:cNvPicPr>
          <p:nvPr>
            <p:ph type="pic" sz="quarter" idx="17"/>
          </p:nvPr>
        </p:nvPicPr>
        <p:blipFill>
          <a:blip r:embed="rId2"/>
          <a:stretch>
            <a:fillRect/>
          </a:stretch>
        </p:blipFill>
        <p:spPr>
          <a:xfrm>
            <a:off x="3156389" y="1577340"/>
            <a:ext cx="5813384" cy="3654128"/>
          </a:xfrm>
          <a:prstGeom prst="rect">
            <a:avLst/>
          </a:prstGeom>
        </p:spPr>
      </p:pic>
      <p:sp>
        <p:nvSpPr>
          <p:cNvPr id="6" name="Content Placeholder 5">
            <a:extLst>
              <a:ext uri="{FF2B5EF4-FFF2-40B4-BE49-F238E27FC236}">
                <a16:creationId xmlns:a16="http://schemas.microsoft.com/office/drawing/2014/main" id="{5B311ECF-0353-FE2C-4F08-EE8BB1F97DE4}"/>
              </a:ext>
            </a:extLst>
          </p:cNvPr>
          <p:cNvSpPr>
            <a:spLocks noGrp="1"/>
          </p:cNvSpPr>
          <p:nvPr>
            <p:ph sz="quarter" idx="18"/>
          </p:nvPr>
        </p:nvSpPr>
        <p:spPr>
          <a:xfrm>
            <a:off x="3156389" y="5358757"/>
            <a:ext cx="5737183" cy="671874"/>
          </a:xfrm>
        </p:spPr>
        <p:txBody>
          <a:bodyPr>
            <a:noAutofit/>
          </a:bodyPr>
          <a:lstStyle/>
          <a:p>
            <a:pPr marL="0" indent="0">
              <a:buNone/>
            </a:pPr>
            <a:r>
              <a:rPr lang="en-CA" sz="1800" b="1" dirty="0"/>
              <a:t>Illustration 4.6: </a:t>
            </a:r>
            <a:r>
              <a:rPr lang="en-US" sz="1800" dirty="0"/>
              <a:t>Computing net income or net loss and completing the worksheet. </a:t>
            </a:r>
            <a:endParaRPr lang="en-CA" sz="1800" dirty="0"/>
          </a:p>
        </p:txBody>
      </p:sp>
      <p:sp>
        <p:nvSpPr>
          <p:cNvPr id="17" name="Content Placeholder 5">
            <a:extLst>
              <a:ext uri="{FF2B5EF4-FFF2-40B4-BE49-F238E27FC236}">
                <a16:creationId xmlns:a16="http://schemas.microsoft.com/office/drawing/2014/main" id="{179EB14F-32C9-5684-BEA3-50A037C6DB8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873945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B101-536D-4458-2978-2134B28FD8E3}"/>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Step 5 – Illustration Part 2</a:t>
            </a:r>
            <a:endParaRPr lang="en-IN" dirty="0"/>
          </a:p>
        </p:txBody>
      </p:sp>
      <p:pic>
        <p:nvPicPr>
          <p:cNvPr id="12" name="Picture Placeholder 11" descr="Continuation of the above illustration presenting computing net income or net loss and completing the worksheet. The data presented for each account are as follows: Supplies Expense: Adjustment a, 1,500, Debit; Adjusted Trial Balance, 1,500, Debit; Income Statement, 1,500, Debit. Insurance Expense: Adjustment b, 50, Debit; Adjusted Trial Balance, 50, Debit; Income Statement, 50, Debit. Accumulated Depreciation—Equipment: Adjustment c, 40, Credit; Adjusted Trial Balance, 40, Credit; and Statement of Financial Position, 40, Credit. Depreciation Expense: Adjustment c, 40, Debit; Adjusted Trial Balance, 40, Debit; and Income Statement, 40, Debit. Accounts Receivable: Adjustment e, 200, Debit; Adjusted Trial Balance: 200, Debit; Statement of Financial Position: 200, Debit. Interest Expense: Adjustment f, 50, Debit; Adjusted Trial Balance: 50, Debit; Income Statement: 50, Debit. Interest Payable: Adjustment f, 50, Credit; Adjusted Trial Balance: 50, Credit; Statement of Financial Position: 50, Credit. Salaries and Wages Payable: Adjustment g, 1,200, Credit; Adjusted Trial Balance, 1,200, Credit; and Statement of Financial Position, 1,200 Credit. The totals in the trial balance, adjustments, and the adjusted trial balance columns are: Trial Balance, debit and credit column totals equal 28,700; Adjustments, debit and credit column totals equal 3,440; and Adjusted Trial Balance, debit and credit column totals equal 30,190. Subtotals in the Income Statement columns are debits of 7,740 and credits of 10,600 with the difference shown just below in the debit column as 2,860 and labeled as net income. Adding the net income brings the total of debits to 10,600 which is the same as total credits. Sub-totals in the Statement of Financial Position columns are debits of 22,450 and credit of 19,590 with the difference shown just below in the credit column as 2,860 and labeled as net income. Adding the net income brings the total of credits to 22,450 which is the same as total debits. Two text boxes are present at the bottom of the table. The first text box pointing towards the net income amount under Income Statement columns reads, The difference between the totals of the two income statement columns determines net income or net loss. The second text box pointing towards the net income amount under the Statement of Financial Position columns reads, Net income is extended to the credit column of the statement of financial position columns. (Net loss would be extended to the debit column).">
            <a:extLst>
              <a:ext uri="{FF2B5EF4-FFF2-40B4-BE49-F238E27FC236}">
                <a16:creationId xmlns:a16="http://schemas.microsoft.com/office/drawing/2014/main" id="{E8D010A9-DF50-4D44-7A76-36E305A6A6A7}"/>
              </a:ext>
            </a:extLst>
          </p:cNvPr>
          <p:cNvPicPr>
            <a:picLocks noGrp="1" noChangeAspect="1"/>
          </p:cNvPicPr>
          <p:nvPr>
            <p:ph type="pic" sz="quarter" idx="17"/>
          </p:nvPr>
        </p:nvPicPr>
        <p:blipFill>
          <a:blip r:embed="rId2"/>
          <a:stretch>
            <a:fillRect/>
          </a:stretch>
        </p:blipFill>
        <p:spPr>
          <a:xfrm>
            <a:off x="423863" y="1299735"/>
            <a:ext cx="8315325" cy="4238625"/>
          </a:xfrm>
          <a:prstGeom prst="rect">
            <a:avLst/>
          </a:prstGeom>
        </p:spPr>
      </p:pic>
      <p:sp>
        <p:nvSpPr>
          <p:cNvPr id="6" name="Content Placeholder 5">
            <a:extLst>
              <a:ext uri="{FF2B5EF4-FFF2-40B4-BE49-F238E27FC236}">
                <a16:creationId xmlns:a16="http://schemas.microsoft.com/office/drawing/2014/main" id="{5B311ECF-0353-FE2C-4F08-EE8BB1F97DE4}"/>
              </a:ext>
            </a:extLst>
          </p:cNvPr>
          <p:cNvSpPr>
            <a:spLocks noGrp="1"/>
          </p:cNvSpPr>
          <p:nvPr>
            <p:ph sz="quarter" idx="18"/>
          </p:nvPr>
        </p:nvSpPr>
        <p:spPr>
          <a:xfrm>
            <a:off x="414338" y="5924812"/>
            <a:ext cx="8615362" cy="365125"/>
          </a:xfrm>
        </p:spPr>
        <p:txBody>
          <a:bodyPr>
            <a:noAutofit/>
          </a:bodyPr>
          <a:lstStyle/>
          <a:p>
            <a:pPr marL="0" indent="0">
              <a:buNone/>
            </a:pPr>
            <a:r>
              <a:rPr lang="en-CA" sz="1800" b="1" dirty="0"/>
              <a:t>Illustration 4.6: </a:t>
            </a:r>
            <a:r>
              <a:rPr lang="en-US" sz="1800" dirty="0"/>
              <a:t>Computing net income or net loss and completing the worksheet. </a:t>
            </a:r>
            <a:endParaRPr lang="en-CA" sz="1800" dirty="0"/>
          </a:p>
        </p:txBody>
      </p:sp>
      <p:sp>
        <p:nvSpPr>
          <p:cNvPr id="17" name="Content Placeholder 5">
            <a:extLst>
              <a:ext uri="{FF2B5EF4-FFF2-40B4-BE49-F238E27FC236}">
                <a16:creationId xmlns:a16="http://schemas.microsoft.com/office/drawing/2014/main" id="{179EB14F-32C9-5684-BEA3-50A037C6DB80}"/>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17364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Preparing Closing Entries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lstStyle/>
          <a:p>
            <a:pPr marL="0" lvl="2" indent="0">
              <a:lnSpc>
                <a:spcPct val="100000"/>
              </a:lnSpc>
              <a:buClr>
                <a:srgbClr val="990000"/>
              </a:buClr>
              <a:buSzPct val="100000"/>
              <a:buNone/>
            </a:pPr>
            <a:r>
              <a:rPr lang="en-US" altLang="en-US" sz="2800" b="1" dirty="0"/>
              <a:t>Closing entries </a:t>
            </a:r>
            <a:r>
              <a:rPr lang="en-US" altLang="en-US" sz="2800" dirty="0"/>
              <a:t>formally recognize in the ledger the transfer of:</a:t>
            </a:r>
          </a:p>
          <a:p>
            <a:pPr marL="809625" lvl="2" indent="-361950">
              <a:lnSpc>
                <a:spcPct val="100000"/>
              </a:lnSpc>
              <a:buClr>
                <a:schemeClr val="accent2"/>
              </a:buClr>
              <a:buSzPct val="100000"/>
            </a:pPr>
            <a:r>
              <a:rPr lang="en-US" altLang="en-US" sz="2800" dirty="0"/>
              <a:t>Net income (or net loss) and Dividends to retained earnings</a:t>
            </a:r>
          </a:p>
          <a:p>
            <a:pPr marL="809625" lvl="2" indent="-361950">
              <a:lnSpc>
                <a:spcPct val="100000"/>
              </a:lnSpc>
              <a:buClr>
                <a:schemeClr val="accent2"/>
              </a:buClr>
              <a:buSzPct val="100000"/>
            </a:pPr>
            <a:r>
              <a:rPr lang="en-US" altLang="en-US" sz="2800" dirty="0"/>
              <a:t>Produce a </a:t>
            </a:r>
            <a:r>
              <a:rPr lang="en-US" altLang="en-US" sz="2800" dirty="0">
                <a:solidFill>
                  <a:srgbClr val="FF0000"/>
                </a:solidFill>
              </a:rPr>
              <a:t>zero balance </a:t>
            </a:r>
            <a:r>
              <a:rPr lang="en-US" altLang="en-US" sz="2800" dirty="0"/>
              <a:t>in each temporary account.</a:t>
            </a:r>
          </a:p>
          <a:p>
            <a:pPr marL="809625" lvl="2" indent="-361950">
              <a:lnSpc>
                <a:spcPct val="100000"/>
              </a:lnSpc>
              <a:buClr>
                <a:schemeClr val="accent2"/>
              </a:buClr>
              <a:buSzPct val="100000"/>
            </a:pPr>
            <a:r>
              <a:rPr lang="en-US" altLang="en-US" sz="2800" dirty="0"/>
              <a:t>Companies generally journalize and post closing entries only at the end of the annual accounting period.</a:t>
            </a:r>
          </a:p>
        </p:txBody>
      </p:sp>
      <p:sp>
        <p:nvSpPr>
          <p:cNvPr id="2" name="Content Placeholder 5">
            <a:extLst>
              <a:ext uri="{FF2B5EF4-FFF2-40B4-BE49-F238E27FC236}">
                <a16:creationId xmlns:a16="http://schemas.microsoft.com/office/drawing/2014/main" id="{62562B08-D253-BE0F-B1B0-69C216D638A9}"/>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636080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chor="ctr">
            <a:noAutofit/>
          </a:bodyPr>
          <a:lstStyle/>
          <a:p>
            <a:r>
              <a:rPr lang="en-US" b="1" dirty="0">
                <a:solidFill>
                  <a:schemeClr val="bg1"/>
                </a:solidFill>
                <a:latin typeface="Calibri" panose="020F0502020204030204" pitchFamily="34" charset="0"/>
                <a:ea typeface="Source Sans Pro" charset="0"/>
                <a:cs typeface="Calibri" panose="020F0502020204030204" pitchFamily="34" charset="0"/>
              </a:rPr>
              <a:t>Steps in Preparing a Worksheet Review Question</a:t>
            </a:r>
            <a:endParaRPr lang="en-IN" dirty="0">
              <a:solidFill>
                <a:schemeClr val="bg1"/>
              </a:solidFill>
            </a:endParaRP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noAutofit/>
          </a:bodyPr>
          <a:lstStyle/>
          <a:p>
            <a:pPr marL="0" lvl="1" indent="0">
              <a:lnSpc>
                <a:spcPct val="100000"/>
              </a:lnSpc>
              <a:spcAft>
                <a:spcPts val="600"/>
              </a:spcAft>
              <a:buClr>
                <a:schemeClr val="tx1"/>
              </a:buClr>
              <a:buNone/>
            </a:pPr>
            <a:r>
              <a:rPr lang="en-US" sz="2400" dirty="0"/>
              <a:t>Which of the following statements is incorrect concerning the worksheet?</a:t>
            </a:r>
            <a:endParaRPr lang="en-US" altLang="en-US" sz="2400" dirty="0"/>
          </a:p>
          <a:p>
            <a:pPr marL="809625" lvl="1" indent="-454025">
              <a:lnSpc>
                <a:spcPct val="100000"/>
              </a:lnSpc>
              <a:spcAft>
                <a:spcPts val="600"/>
              </a:spcAft>
              <a:buSzPct val="100000"/>
              <a:buFont typeface="Wingdings" pitchFamily="2" charset="2"/>
              <a:buAutoNum type="alphaLcPeriod"/>
            </a:pPr>
            <a:r>
              <a:rPr lang="en-US" sz="2400" dirty="0"/>
              <a:t>The worksheet is essentially a working tool of the accountant.</a:t>
            </a:r>
          </a:p>
          <a:p>
            <a:pPr marL="809625" lvl="1" indent="-454025">
              <a:lnSpc>
                <a:spcPct val="100000"/>
              </a:lnSpc>
              <a:spcAft>
                <a:spcPts val="600"/>
              </a:spcAft>
              <a:buSzPct val="100000"/>
              <a:buFont typeface="Wingdings" pitchFamily="2" charset="2"/>
              <a:buAutoNum type="alphaLcPeriod"/>
            </a:pPr>
            <a:r>
              <a:rPr lang="en-US" sz="2400" dirty="0"/>
              <a:t>The worksheet is distributed to management and other interested parties.</a:t>
            </a:r>
          </a:p>
          <a:p>
            <a:pPr marL="809625" lvl="1" indent="-454025">
              <a:lnSpc>
                <a:spcPct val="100000"/>
              </a:lnSpc>
              <a:spcAft>
                <a:spcPts val="600"/>
              </a:spcAft>
              <a:buSzPct val="100000"/>
              <a:buFont typeface="Wingdings" pitchFamily="2" charset="2"/>
              <a:buAutoNum type="alphaLcPeriod"/>
            </a:pPr>
            <a:r>
              <a:rPr lang="en-US" sz="2400" dirty="0"/>
              <a:t>The worksheet cannot be used as a basis for posting to ledger accounts.</a:t>
            </a:r>
          </a:p>
          <a:p>
            <a:pPr marL="809625" lvl="1" indent="-454025">
              <a:lnSpc>
                <a:spcPct val="100000"/>
              </a:lnSpc>
              <a:spcAft>
                <a:spcPts val="600"/>
              </a:spcAft>
              <a:buSzPct val="100000"/>
              <a:buFont typeface="Wingdings" pitchFamily="2" charset="2"/>
              <a:buAutoNum type="alphaLcPeriod"/>
            </a:pPr>
            <a:r>
              <a:rPr lang="en-US" sz="2400" dirty="0"/>
              <a:t>Financial statements can be prepared directly from the worksheet before journalizing and posting the adjusting entries.</a:t>
            </a:r>
            <a:endParaRPr lang="en-US" altLang="en-US" sz="2400" dirty="0"/>
          </a:p>
        </p:txBody>
      </p:sp>
      <p:sp>
        <p:nvSpPr>
          <p:cNvPr id="2" name="Content Placeholder 5">
            <a:extLst>
              <a:ext uri="{FF2B5EF4-FFF2-40B4-BE49-F238E27FC236}">
                <a16:creationId xmlns:a16="http://schemas.microsoft.com/office/drawing/2014/main" id="{6492B292-9B31-1220-18B4-09E6C15CDA20}"/>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780828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chor="ctr">
            <a:noAutofit/>
          </a:bodyPr>
          <a:lstStyle/>
          <a:p>
            <a:r>
              <a:rPr lang="en-US" b="1" dirty="0">
                <a:solidFill>
                  <a:schemeClr val="bg1"/>
                </a:solidFill>
                <a:latin typeface="Calibri" panose="020F0502020204030204" pitchFamily="34" charset="0"/>
                <a:ea typeface="Source Sans Pro" charset="0"/>
                <a:cs typeface="Calibri" panose="020F0502020204030204" pitchFamily="34" charset="0"/>
              </a:rPr>
              <a:t>Steps in Preparing a Worksheet – Solution</a:t>
            </a:r>
            <a:endParaRPr lang="en-IN" dirty="0">
              <a:solidFill>
                <a:schemeClr val="bg1"/>
              </a:solidFill>
            </a:endParaRPr>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p:txBody>
          <a:bodyPr>
            <a:noAutofit/>
          </a:bodyPr>
          <a:lstStyle/>
          <a:p>
            <a:pPr marL="0" lvl="1" indent="0">
              <a:spcAft>
                <a:spcPts val="600"/>
              </a:spcAft>
              <a:buClr>
                <a:schemeClr val="tx1"/>
              </a:buClr>
              <a:buNone/>
            </a:pPr>
            <a:r>
              <a:rPr lang="en-US" sz="2400" dirty="0"/>
              <a:t>Which of the following statements is incorrect concerning the worksheet?</a:t>
            </a:r>
            <a:endParaRPr lang="en-US" altLang="en-US" sz="2400" dirty="0"/>
          </a:p>
          <a:p>
            <a:pPr marL="809625" lvl="1" indent="-454025">
              <a:spcAft>
                <a:spcPts val="600"/>
              </a:spcAft>
              <a:buSzPct val="100000"/>
              <a:buFont typeface="Wingdings" pitchFamily="2" charset="2"/>
              <a:buAutoNum type="alphaLcPeriod"/>
            </a:pPr>
            <a:r>
              <a:rPr lang="en-US" sz="2400" dirty="0"/>
              <a:t>The worksheet is essentially a working tool of the accountant.</a:t>
            </a:r>
          </a:p>
          <a:p>
            <a:pPr marL="809625" lvl="1" indent="-454025">
              <a:spcAft>
                <a:spcPts val="600"/>
              </a:spcAft>
              <a:buSzPct val="100000"/>
              <a:buFont typeface="Wingdings" pitchFamily="2" charset="2"/>
              <a:buAutoNum type="alphaLcPeriod"/>
            </a:pPr>
            <a:r>
              <a:rPr lang="en-US" sz="2400" b="1" dirty="0"/>
              <a:t>The worksheet is distributed to management and other interested parties. </a:t>
            </a:r>
            <a:r>
              <a:rPr lang="en-US" sz="2400" dirty="0"/>
              <a:t>(Correct)</a:t>
            </a:r>
          </a:p>
          <a:p>
            <a:pPr marL="809625" lvl="1" indent="-454025">
              <a:spcAft>
                <a:spcPts val="600"/>
              </a:spcAft>
              <a:buSzPct val="100000"/>
              <a:buFont typeface="Wingdings" pitchFamily="2" charset="2"/>
              <a:buAutoNum type="alphaLcPeriod"/>
            </a:pPr>
            <a:r>
              <a:rPr lang="en-US" sz="2400" dirty="0"/>
              <a:t>The worksheet cannot be used as a basis for posting to ledger accounts.</a:t>
            </a:r>
          </a:p>
          <a:p>
            <a:pPr marL="809625" lvl="1" indent="-454025">
              <a:spcAft>
                <a:spcPts val="600"/>
              </a:spcAft>
              <a:buSzPct val="100000"/>
              <a:buFont typeface="Wingdings" pitchFamily="2" charset="2"/>
              <a:buAutoNum type="alphaLcPeriod"/>
            </a:pPr>
            <a:r>
              <a:rPr lang="en-US" sz="2400" dirty="0"/>
              <a:t>Financial statements can be prepared directly from the worksheet before journalizing and posting the adjusting entries.</a:t>
            </a:r>
            <a:endParaRPr lang="en-US" altLang="en-US" sz="2400" dirty="0"/>
          </a:p>
        </p:txBody>
      </p:sp>
      <p:sp>
        <p:nvSpPr>
          <p:cNvPr id="2" name="Content Placeholder 5">
            <a:extLst>
              <a:ext uri="{FF2B5EF4-FFF2-40B4-BE49-F238E27FC236}">
                <a16:creationId xmlns:a16="http://schemas.microsoft.com/office/drawing/2014/main" id="{BCFDA2CB-84C7-3829-F600-7A3A88BB3A3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5222809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oAutofit/>
          </a:bodyPr>
          <a:lstStyle/>
          <a:p>
            <a:r>
              <a:rPr lang="en-US" b="1" dirty="0">
                <a:latin typeface="Calibri" panose="020F0502020204030204" pitchFamily="34" charset="0"/>
                <a:ea typeface="Source Sans Pro" charset="0"/>
                <a:cs typeface="Calibri" panose="020F0502020204030204" pitchFamily="34" charset="0"/>
              </a:rPr>
              <a:t>Preparing Financial Statements from a Worksheet</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781174"/>
            <a:ext cx="8115301" cy="4604241"/>
          </a:xfrm>
        </p:spPr>
        <p:txBody>
          <a:bodyPr/>
          <a:lstStyle/>
          <a:p>
            <a:pPr marL="447675" lvl="2" indent="-447675">
              <a:lnSpc>
                <a:spcPct val="100000"/>
              </a:lnSpc>
              <a:buClr>
                <a:schemeClr val="accent2"/>
              </a:buClr>
              <a:buSzPct val="100000"/>
            </a:pPr>
            <a:r>
              <a:rPr lang="en-US" altLang="en-US" sz="2800" dirty="0"/>
              <a:t>Income statement is prepared from the income statement columns</a:t>
            </a:r>
          </a:p>
          <a:p>
            <a:pPr marL="447675" lvl="2" indent="-447675">
              <a:lnSpc>
                <a:spcPct val="100000"/>
              </a:lnSpc>
              <a:buClr>
                <a:schemeClr val="accent2"/>
              </a:buClr>
              <a:buSzPct val="100000"/>
            </a:pPr>
            <a:r>
              <a:rPr lang="en-US" altLang="en-US" sz="2800" dirty="0"/>
              <a:t>Statement of financial position and retained earnings statement are prepared from the statement of financial position columns</a:t>
            </a:r>
          </a:p>
          <a:p>
            <a:pPr marL="447675" lvl="2" indent="-447675">
              <a:lnSpc>
                <a:spcPct val="100000"/>
              </a:lnSpc>
              <a:buClr>
                <a:schemeClr val="accent2"/>
              </a:buClr>
              <a:buSzPct val="100000"/>
            </a:pPr>
            <a:r>
              <a:rPr lang="en-US" altLang="en-US" sz="2800" dirty="0"/>
              <a:t>Companies can prepare financial statements before they journalize and post adjusting entries</a:t>
            </a:r>
          </a:p>
        </p:txBody>
      </p:sp>
      <p:sp>
        <p:nvSpPr>
          <p:cNvPr id="2" name="Content Placeholder 5">
            <a:extLst>
              <a:ext uri="{FF2B5EF4-FFF2-40B4-BE49-F238E27FC236}">
                <a16:creationId xmlns:a16="http://schemas.microsoft.com/office/drawing/2014/main" id="{52F71B80-22E8-CB73-1646-FE9DC58E2107}"/>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8807440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BFC5-7B89-09F3-C9A8-759F1C8F636B}"/>
              </a:ext>
            </a:extLst>
          </p:cNvPr>
          <p:cNvSpPr>
            <a:spLocks noGrp="1"/>
          </p:cNvSpPr>
          <p:nvPr>
            <p:ph type="title"/>
          </p:nvPr>
        </p:nvSpPr>
        <p:spPr>
          <a:xfrm>
            <a:off x="514353" y="460254"/>
            <a:ext cx="8220072" cy="1197095"/>
          </a:xfrm>
        </p:spPr>
        <p:txBody>
          <a:bodyPr>
            <a:noAutofit/>
          </a:bodyPr>
          <a:lstStyle/>
          <a:p>
            <a:r>
              <a:rPr lang="en-US" b="1" dirty="0">
                <a:latin typeface="Calibri" panose="020F0502020204030204" pitchFamily="34" charset="0"/>
                <a:ea typeface="Source Sans Pro" charset="0"/>
                <a:cs typeface="Calibri" panose="020F0502020204030204" pitchFamily="34" charset="0"/>
              </a:rPr>
              <a:t>Income Statements from a Worksheet </a:t>
            </a:r>
            <a:endParaRPr lang="en-IN" dirty="0"/>
          </a:p>
        </p:txBody>
      </p:sp>
      <p:pic>
        <p:nvPicPr>
          <p:cNvPr id="15" name="Picture Placeholder 14" descr="An illustration of an income statement. The Income statement displays a three-line heading consisting of the name of the company, Yazici Advertising A. S; the type of statement, Income Statement; and the time period the statement covers, For the Month Ended October 31, 2025.The illustration consists of three columns, the first column presenting the account labels and the other two present the respective numeric values. There are two sections on the statement. The first section is labeled, Revenues. Immediately below Revenues, Service revenue is presented slightly indented with the amount of Turkish lira 10,600 presented adjacent to the service revenue label in the second of two numeric columns. The second section is labeled as, Expenses. The following account labels are listed immediately below the Expenses section label, slightly indented, with the respective amounts for each account listed in the first numeric column: Salaries and wages expense, Turkish lira 5,200; Supplies expense, 1,500; Rent expense, 900; Insurance expense, 50; Interest expense, 50; Depreciation expense, 40. Next, Total expenses is presented, with its amount of 7,740 in the second numeric column. The last line of the income statement presents, Net income with an amount of Turkish lira 2,860 in the second numeric column.">
            <a:extLst>
              <a:ext uri="{FF2B5EF4-FFF2-40B4-BE49-F238E27FC236}">
                <a16:creationId xmlns:a16="http://schemas.microsoft.com/office/drawing/2014/main" id="{34584595-46E9-50C1-0807-E45F828BDDA2}"/>
              </a:ext>
            </a:extLst>
          </p:cNvPr>
          <p:cNvPicPr>
            <a:picLocks noGrp="1" noChangeAspect="1"/>
          </p:cNvPicPr>
          <p:nvPr>
            <p:ph type="pic" sz="quarter" idx="17"/>
          </p:nvPr>
        </p:nvPicPr>
        <p:blipFill rotWithShape="1">
          <a:blip r:embed="rId2"/>
          <a:stretch/>
        </p:blipFill>
        <p:spPr>
          <a:xfrm>
            <a:off x="1243013" y="1717357"/>
            <a:ext cx="6657975" cy="3286125"/>
          </a:xfrm>
          <a:prstGeom prst="rect">
            <a:avLst/>
          </a:prstGeom>
        </p:spPr>
      </p:pic>
      <p:sp>
        <p:nvSpPr>
          <p:cNvPr id="6" name="Content Placeholder 5">
            <a:extLst>
              <a:ext uri="{FF2B5EF4-FFF2-40B4-BE49-F238E27FC236}">
                <a16:creationId xmlns:a16="http://schemas.microsoft.com/office/drawing/2014/main" id="{E9D268E1-2F18-F63E-332C-7F57DA12E5D4}"/>
              </a:ext>
            </a:extLst>
          </p:cNvPr>
          <p:cNvSpPr>
            <a:spLocks noGrp="1"/>
          </p:cNvSpPr>
          <p:nvPr>
            <p:ph sz="quarter" idx="18"/>
          </p:nvPr>
        </p:nvSpPr>
        <p:spPr>
          <a:xfrm>
            <a:off x="553244" y="5980640"/>
            <a:ext cx="8037512" cy="384294"/>
          </a:xfrm>
        </p:spPr>
        <p:txBody>
          <a:bodyPr>
            <a:normAutofit lnSpcReduction="10000"/>
          </a:bodyPr>
          <a:lstStyle/>
          <a:p>
            <a:pPr marL="0" indent="0">
              <a:buNone/>
            </a:pPr>
            <a:r>
              <a:rPr lang="en-CA" sz="2000" b="1" dirty="0"/>
              <a:t>Illustration 4.7: </a:t>
            </a:r>
            <a:r>
              <a:rPr lang="en-CA" sz="2000" dirty="0"/>
              <a:t>Financial statements from a worksheet</a:t>
            </a:r>
          </a:p>
        </p:txBody>
      </p:sp>
      <p:sp>
        <p:nvSpPr>
          <p:cNvPr id="12" name="Content Placeholder 5">
            <a:extLst>
              <a:ext uri="{FF2B5EF4-FFF2-40B4-BE49-F238E27FC236}">
                <a16:creationId xmlns:a16="http://schemas.microsoft.com/office/drawing/2014/main" id="{0D147285-93E8-9CC3-F3CC-3770489E90E5}"/>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2708930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4CE0-608A-DF13-27D1-E0DB7DD3D048}"/>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Retained Earnings from a Worksheet</a:t>
            </a:r>
            <a:endParaRPr lang="en-IN" dirty="0"/>
          </a:p>
        </p:txBody>
      </p:sp>
      <p:pic>
        <p:nvPicPr>
          <p:cNvPr id="15" name="Picture Placeholder 14" descr="An illustration of a retained earnings statement. The statement displays a three-line heading consisting of the name of the company, Yazici Advertising A. S; the type of statement, Retained Earnings Statement; and the time period the statement covers, For the Month Ended October 31, 2025. There are two columns in this statement, the first presenting labels and the second presenting the respective amounts. The first line of the statement presents: Retained Earnings, October 1, with a Turkish Lira 0 amount in the second column. The next line shows: Add: Net income, with the 2,860 income amount appearing in the second column. The beginning amount of 0 and the amount of net income are added together and the subtotal is presented as 2,860 on line 3 in the second column. The next line presents: Less: Dividends, in the first column with the amount of 500 in the second column. The total is labeled as: Retained earnings, October 31, with the amount of Turkish Lira 2,360 in the second column resulting from subtracting the 500 dividend from the 2,860 subtotal.">
            <a:extLst>
              <a:ext uri="{FF2B5EF4-FFF2-40B4-BE49-F238E27FC236}">
                <a16:creationId xmlns:a16="http://schemas.microsoft.com/office/drawing/2014/main" id="{2C3105B9-65F1-4F5B-62C9-7C1BA88BABD8}"/>
              </a:ext>
            </a:extLst>
          </p:cNvPr>
          <p:cNvPicPr>
            <a:picLocks noGrp="1" noChangeAspect="1"/>
          </p:cNvPicPr>
          <p:nvPr>
            <p:ph type="pic" sz="quarter" idx="17"/>
          </p:nvPr>
        </p:nvPicPr>
        <p:blipFill rotWithShape="1">
          <a:blip r:embed="rId2"/>
          <a:stretch/>
        </p:blipFill>
        <p:spPr>
          <a:xfrm>
            <a:off x="1238250" y="2152650"/>
            <a:ext cx="6667500" cy="2171700"/>
          </a:xfrm>
          <a:prstGeom prst="rect">
            <a:avLst/>
          </a:prstGeom>
        </p:spPr>
      </p:pic>
      <p:sp>
        <p:nvSpPr>
          <p:cNvPr id="6" name="Content Placeholder 5">
            <a:extLst>
              <a:ext uri="{FF2B5EF4-FFF2-40B4-BE49-F238E27FC236}">
                <a16:creationId xmlns:a16="http://schemas.microsoft.com/office/drawing/2014/main" id="{90C08169-04F0-C0FF-AB7F-5B426C19B255}"/>
              </a:ext>
            </a:extLst>
          </p:cNvPr>
          <p:cNvSpPr>
            <a:spLocks noGrp="1"/>
          </p:cNvSpPr>
          <p:nvPr>
            <p:ph sz="quarter" idx="18"/>
          </p:nvPr>
        </p:nvSpPr>
        <p:spPr>
          <a:xfrm>
            <a:off x="550565" y="5927656"/>
            <a:ext cx="8037512" cy="384296"/>
          </a:xfrm>
        </p:spPr>
        <p:txBody>
          <a:bodyPr>
            <a:normAutofit lnSpcReduction="10000"/>
          </a:bodyPr>
          <a:lstStyle/>
          <a:p>
            <a:pPr marL="0" indent="0">
              <a:buNone/>
            </a:pPr>
            <a:r>
              <a:rPr lang="en-CA" sz="2000" b="1" dirty="0"/>
              <a:t>Illustration 4.7: </a:t>
            </a:r>
            <a:r>
              <a:rPr lang="en-CA" sz="2000" dirty="0"/>
              <a:t>Financial statements from a worksheet (continued)</a:t>
            </a:r>
          </a:p>
        </p:txBody>
      </p:sp>
      <p:sp>
        <p:nvSpPr>
          <p:cNvPr id="12" name="Content Placeholder 5">
            <a:extLst>
              <a:ext uri="{FF2B5EF4-FFF2-40B4-BE49-F238E27FC236}">
                <a16:creationId xmlns:a16="http://schemas.microsoft.com/office/drawing/2014/main" id="{ECEF0482-4C9C-7178-1243-F682D9FE2475}"/>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949593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8436-7221-0B09-18FC-B1DA7311692E}"/>
              </a:ext>
            </a:extLst>
          </p:cNvPr>
          <p:cNvSpPr>
            <a:spLocks noGrp="1"/>
          </p:cNvSpPr>
          <p:nvPr>
            <p:ph type="title"/>
          </p:nvPr>
        </p:nvSpPr>
        <p:spPr>
          <a:xfrm>
            <a:off x="514353" y="460255"/>
            <a:ext cx="8115301" cy="1016120"/>
          </a:xfrm>
        </p:spPr>
        <p:txBody>
          <a:bodyPr>
            <a:noAutofit/>
          </a:bodyPr>
          <a:lstStyle/>
          <a:p>
            <a:r>
              <a:rPr kumimoji="0" lang="en-US" b="1" i="0" u="none" strike="noStrike" kern="1200" cap="none" spc="0" normalizeH="0" baseline="0" noProof="0" dirty="0">
                <a:ln>
                  <a:noFill/>
                </a:ln>
                <a:effectLst/>
                <a:uLnTx/>
                <a:uFillTx/>
                <a:latin typeface="Calibri" panose="020F0502020204030204" pitchFamily="34" charset="0"/>
                <a:ea typeface="Source Sans Pro" charset="0"/>
                <a:cs typeface="Calibri" panose="020F0502020204030204" pitchFamily="34" charset="0"/>
              </a:rPr>
              <a:t>Statement of Financial Position from Worksheet</a:t>
            </a:r>
            <a:endParaRPr lang="en-IN" dirty="0"/>
          </a:p>
        </p:txBody>
      </p:sp>
      <p:sp>
        <p:nvSpPr>
          <p:cNvPr id="3" name="Content Placeholder 2">
            <a:extLst>
              <a:ext uri="{FF2B5EF4-FFF2-40B4-BE49-F238E27FC236}">
                <a16:creationId xmlns:a16="http://schemas.microsoft.com/office/drawing/2014/main" id="{55074B91-B921-F45B-9A55-CEE73926D73B}"/>
              </a:ext>
            </a:extLst>
          </p:cNvPr>
          <p:cNvSpPr>
            <a:spLocks noGrp="1"/>
          </p:cNvSpPr>
          <p:nvPr>
            <p:ph sz="quarter" idx="12"/>
          </p:nvPr>
        </p:nvSpPr>
        <p:spPr>
          <a:xfrm>
            <a:off x="617795" y="1796538"/>
            <a:ext cx="2078625" cy="2290916"/>
          </a:xfrm>
        </p:spPr>
        <p:txBody>
          <a:bodyPr>
            <a:normAutofit/>
          </a:bodyPr>
          <a:lstStyle/>
          <a:p>
            <a:pPr marL="0" indent="0">
              <a:buNone/>
            </a:pPr>
            <a:r>
              <a:rPr lang="en-CA" sz="2000" b="1" dirty="0"/>
              <a:t>Illustration 4.7: </a:t>
            </a:r>
            <a:r>
              <a:rPr lang="en-CA" sz="2000" dirty="0"/>
              <a:t>Financial statements from a worksheet (continued)</a:t>
            </a:r>
          </a:p>
        </p:txBody>
      </p:sp>
      <p:pic>
        <p:nvPicPr>
          <p:cNvPr id="15" name="Picture Placeholder 14" descr="A Statement of Financial Position presents a three-line heading consisting of the name of the company, Yazici Advertising A. S; the type of statement, Statement of Financial Position; and the date at which the statement is prepared, October 31, 2025. There are three columns where the first column presents account names and the others are numeric columns which presents respective amounts. There are two sections. The first section is titled Assets and presents the following account names and respective amounts: Equipment, Turkish lira 5,000 in the first numeric column; Less: Accumulated depreciation—equipment, 40 in the first numeric column. The amounts are totaled as Turkish lira 4,960, which appears adjacent to the 40 in the second numeric column obtained by subtracting Less: Accumulated depreciation—equipment from Equipment; Prepaid insurance, 550 in the second numeric column; Supplies, 1,000 in the second numeric column; Accounts receivable, 200 in the second numeric column; Cash, 15,200 in the second numeric column; Total assets, Turkish lira 21,910 obtained by adding Less: Accumulated depreciation—equipment, Prepaid Insurance, Supplies, Accounts Receivable, and Cash; The second section is titled Equity and Liabilities and presents the following account names and respective amounts: A subheading Equity presents the following three slightly indented account names, Share capital—ordinary, Turkish lira 10,000 in the first numeric column; Retained earnings, 2,360 in the first numeric column; The amounts are totaled as Turkish lira 12,360, which appears adjacent to the 2,360 in the second numeric column obtained by the sum of Share capital—ordinary and Retained earnings; A subheading Liabilities presents the following five slightly indented account names and their respective account names in the first numeric column as, Notes payable, 5,000; Accounts payable, 2,500; Interest payable, 50; Unearned service revenue, 800; and Salaries and wages payable, 1,200. The next line presents Total liabilities, 89,500 in the second numeric column obtained by adding Notes payable, Accounts payable, Unearned service revenue, Salaries and wages payable, and Interest payable. The amounts are totaled as 9,550, which appears adjacent to the 1,200 in the second numeric column obtained by the sum of liabilities. The last line of the second section presents Total equity and liabilities, Turkish Lira 21,910 in the second numeric column obtained by adding Total equity and Total liabilities.">
            <a:extLst>
              <a:ext uri="{FF2B5EF4-FFF2-40B4-BE49-F238E27FC236}">
                <a16:creationId xmlns:a16="http://schemas.microsoft.com/office/drawing/2014/main" id="{8FC8A0C0-7E57-8459-4132-C32ED3C971A5}"/>
              </a:ext>
            </a:extLst>
          </p:cNvPr>
          <p:cNvPicPr>
            <a:picLocks noGrp="1" noChangeAspect="1"/>
          </p:cNvPicPr>
          <p:nvPr>
            <p:ph type="pic" sz="quarter" idx="17"/>
          </p:nvPr>
        </p:nvPicPr>
        <p:blipFill rotWithShape="1">
          <a:blip r:embed="rId2"/>
          <a:stretch/>
        </p:blipFill>
        <p:spPr>
          <a:xfrm>
            <a:off x="2870529" y="1671428"/>
            <a:ext cx="6087341" cy="4589319"/>
          </a:xfrm>
          <a:prstGeom prst="rect">
            <a:avLst/>
          </a:prstGeom>
        </p:spPr>
      </p:pic>
      <p:sp>
        <p:nvSpPr>
          <p:cNvPr id="12" name="Content Placeholder 5">
            <a:extLst>
              <a:ext uri="{FF2B5EF4-FFF2-40B4-BE49-F238E27FC236}">
                <a16:creationId xmlns:a16="http://schemas.microsoft.com/office/drawing/2014/main" id="{101EA904-51E6-1C09-A347-199D295465E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41073854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4353" y="460255"/>
            <a:ext cx="8115301" cy="1092320"/>
          </a:xfrm>
        </p:spPr>
        <p:txBody>
          <a:bodyPr>
            <a:noAutofit/>
          </a:bodyPr>
          <a:lstStyle/>
          <a:p>
            <a:r>
              <a:rPr lang="en-US" b="1" dirty="0">
                <a:latin typeface="Calibri" panose="020F0502020204030204" pitchFamily="34" charset="0"/>
                <a:ea typeface="Source Sans Pro" charset="0"/>
                <a:cs typeface="Calibri" panose="020F0502020204030204" pitchFamily="34" charset="0"/>
              </a:rPr>
              <a:t>Preparing Adjusting Entries from a Worksheet</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790700"/>
            <a:ext cx="8115301" cy="4594716"/>
          </a:xfrm>
        </p:spPr>
        <p:txBody>
          <a:bodyPr/>
          <a:lstStyle/>
          <a:p>
            <a:pPr marL="447675" lvl="2" indent="-447675">
              <a:lnSpc>
                <a:spcPct val="100000"/>
              </a:lnSpc>
              <a:buClr>
                <a:schemeClr val="accent2"/>
              </a:buClr>
              <a:buSzPct val="100000"/>
            </a:pPr>
            <a:r>
              <a:rPr lang="en-US" altLang="en-US" sz="2800" dirty="0"/>
              <a:t>Adjusting entries are prepared from the adjustments columns of worksheet</a:t>
            </a:r>
          </a:p>
          <a:p>
            <a:pPr marL="447675" lvl="2" indent="-447675">
              <a:lnSpc>
                <a:spcPct val="100000"/>
              </a:lnSpc>
              <a:buClr>
                <a:schemeClr val="accent2"/>
              </a:buClr>
              <a:buSzPct val="100000"/>
            </a:pPr>
            <a:r>
              <a:rPr lang="en-US" altLang="en-US" sz="2800" dirty="0"/>
              <a:t>Journalizing and posting of adjusting entries </a:t>
            </a:r>
            <a:r>
              <a:rPr lang="en-US" altLang="en-US" sz="2800" b="1" dirty="0"/>
              <a:t>follows</a:t>
            </a:r>
            <a:r>
              <a:rPr lang="en-US" altLang="en-US" sz="2800" dirty="0"/>
              <a:t> the preparation of financial statements when a worksheet is used</a:t>
            </a:r>
          </a:p>
        </p:txBody>
      </p:sp>
      <p:sp>
        <p:nvSpPr>
          <p:cNvPr id="2" name="Content Placeholder 5">
            <a:extLst>
              <a:ext uri="{FF2B5EF4-FFF2-40B4-BE49-F238E27FC236}">
                <a16:creationId xmlns:a16="http://schemas.microsoft.com/office/drawing/2014/main" id="{DE5A80F5-6813-E6A4-462A-E33A40D6DBDA}"/>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7327656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b="1" dirty="0">
                <a:ea typeface="Source Sans Pro" charset="0"/>
              </a:rPr>
              <a:t>DO IT! 1:  Worksheet</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0"/>
          </p:nvPr>
        </p:nvSpPr>
        <p:spPr>
          <a:xfrm>
            <a:off x="514350" y="1679575"/>
            <a:ext cx="8115300" cy="4554077"/>
          </a:xfrm>
        </p:spPr>
        <p:txBody>
          <a:bodyPr>
            <a:normAutofit/>
          </a:bodyPr>
          <a:lstStyle/>
          <a:p>
            <a:pPr marL="0" indent="0">
              <a:lnSpc>
                <a:spcPct val="100000"/>
              </a:lnSpc>
              <a:spcBef>
                <a:spcPts val="624"/>
              </a:spcBef>
              <a:buNone/>
            </a:pPr>
            <a:r>
              <a:rPr lang="en-US" sz="2400" dirty="0"/>
              <a:t>Susan Elbe is preparing a worksheet. Explain to Susan how she should extend the following adjusted trial balance accounts to the financial statement </a:t>
            </a:r>
            <a:r>
              <a:rPr lang="en-US" sz="2400" b="1" dirty="0"/>
              <a:t>columns of the worksheet</a:t>
            </a:r>
            <a:r>
              <a:rPr lang="en-US" sz="2400" dirty="0"/>
              <a:t>.</a:t>
            </a:r>
          </a:p>
          <a:p>
            <a:pPr marL="0" indent="0">
              <a:lnSpc>
                <a:spcPct val="100000"/>
              </a:lnSpc>
              <a:spcBef>
                <a:spcPts val="624"/>
              </a:spcBef>
              <a:buNone/>
              <a:tabLst>
                <a:tab pos="3657600" algn="l"/>
              </a:tabLst>
            </a:pPr>
            <a:r>
              <a:rPr lang="en-US" sz="2400" dirty="0"/>
              <a:t>Cash</a:t>
            </a:r>
          </a:p>
          <a:p>
            <a:pPr marL="0" indent="0">
              <a:lnSpc>
                <a:spcPct val="100000"/>
              </a:lnSpc>
              <a:spcBef>
                <a:spcPts val="624"/>
              </a:spcBef>
              <a:buNone/>
              <a:tabLst>
                <a:tab pos="3657600" algn="l"/>
              </a:tabLst>
            </a:pPr>
            <a:r>
              <a:rPr lang="en-US" sz="2400" dirty="0"/>
              <a:t>Accumulated Depreciation - Equipment	</a:t>
            </a:r>
          </a:p>
          <a:p>
            <a:pPr marL="0" indent="0">
              <a:lnSpc>
                <a:spcPct val="100000"/>
              </a:lnSpc>
              <a:spcBef>
                <a:spcPts val="624"/>
              </a:spcBef>
              <a:buNone/>
              <a:tabLst>
                <a:tab pos="3657600" algn="l"/>
              </a:tabLst>
            </a:pPr>
            <a:r>
              <a:rPr lang="en-US" sz="2400" dirty="0"/>
              <a:t>Accounts Payable </a:t>
            </a:r>
          </a:p>
          <a:p>
            <a:pPr marL="0" indent="0">
              <a:lnSpc>
                <a:spcPct val="100000"/>
              </a:lnSpc>
              <a:spcBef>
                <a:spcPts val="624"/>
              </a:spcBef>
              <a:buNone/>
              <a:tabLst>
                <a:tab pos="3657600" algn="l"/>
              </a:tabLst>
            </a:pPr>
            <a:r>
              <a:rPr lang="en-US" sz="2400" dirty="0"/>
              <a:t>Dividends</a:t>
            </a:r>
          </a:p>
          <a:p>
            <a:pPr marL="0" indent="0">
              <a:lnSpc>
                <a:spcPct val="100000"/>
              </a:lnSpc>
              <a:spcBef>
                <a:spcPts val="624"/>
              </a:spcBef>
              <a:buNone/>
              <a:tabLst>
                <a:tab pos="3657600" algn="l"/>
              </a:tabLst>
            </a:pPr>
            <a:r>
              <a:rPr lang="en-US" sz="2400" dirty="0"/>
              <a:t>Service Revenue</a:t>
            </a:r>
          </a:p>
          <a:p>
            <a:pPr marL="0" indent="0">
              <a:lnSpc>
                <a:spcPct val="100000"/>
              </a:lnSpc>
              <a:spcBef>
                <a:spcPts val="624"/>
              </a:spcBef>
              <a:buNone/>
              <a:tabLst>
                <a:tab pos="3657600" algn="l"/>
              </a:tabLst>
            </a:pPr>
            <a:r>
              <a:rPr lang="en-US" sz="2400" dirty="0"/>
              <a:t>Salaries and Wages Expense</a:t>
            </a:r>
          </a:p>
        </p:txBody>
      </p:sp>
      <p:sp>
        <p:nvSpPr>
          <p:cNvPr id="9" name="Content Placeholder 5">
            <a:extLst>
              <a:ext uri="{FF2B5EF4-FFF2-40B4-BE49-F238E27FC236}">
                <a16:creationId xmlns:a16="http://schemas.microsoft.com/office/drawing/2014/main" id="{F56B1ACC-619F-3F78-7C7A-235AA8DEF8C9}"/>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1621109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b="1" dirty="0">
                <a:ea typeface="Source Sans Pro" charset="0"/>
              </a:rPr>
              <a:t>DO IT! 1:  Worksheet - Solution</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0"/>
          </p:nvPr>
        </p:nvSpPr>
        <p:spPr>
          <a:xfrm>
            <a:off x="514350" y="1679575"/>
            <a:ext cx="8115300" cy="4504915"/>
          </a:xfrm>
        </p:spPr>
        <p:txBody>
          <a:bodyPr>
            <a:normAutofit fontScale="85000" lnSpcReduction="10000"/>
          </a:bodyPr>
          <a:lstStyle/>
          <a:p>
            <a:pPr marL="0" indent="0">
              <a:lnSpc>
                <a:spcPct val="110000"/>
              </a:lnSpc>
              <a:spcBef>
                <a:spcPts val="624"/>
              </a:spcBef>
              <a:buNone/>
            </a:pPr>
            <a:r>
              <a:rPr lang="en-US" sz="2800" dirty="0"/>
              <a:t>Susan Elbe is preparing a worksheet. Explain to Susan how she should extend the following adjusted trial balance accounts to the financial statement </a:t>
            </a:r>
            <a:r>
              <a:rPr lang="en-US" sz="2800" b="1" dirty="0"/>
              <a:t>columns of the worksheet</a:t>
            </a:r>
            <a:r>
              <a:rPr lang="en-US" sz="2800" dirty="0"/>
              <a:t>.</a:t>
            </a:r>
          </a:p>
          <a:p>
            <a:pPr marL="447675" indent="-447675">
              <a:lnSpc>
                <a:spcPct val="110000"/>
              </a:lnSpc>
              <a:spcBef>
                <a:spcPts val="624"/>
              </a:spcBef>
              <a:tabLst>
                <a:tab pos="3657600" algn="l"/>
              </a:tabLst>
            </a:pPr>
            <a:r>
              <a:rPr lang="en-CA" sz="2800" dirty="0"/>
              <a:t>Income statement debit column—Salaries and Wages Expense</a:t>
            </a:r>
          </a:p>
          <a:p>
            <a:pPr marL="447675" indent="-447675">
              <a:lnSpc>
                <a:spcPct val="110000"/>
              </a:lnSpc>
              <a:spcBef>
                <a:spcPts val="624"/>
              </a:spcBef>
              <a:tabLst>
                <a:tab pos="3657600" algn="l"/>
              </a:tabLst>
            </a:pPr>
            <a:r>
              <a:rPr lang="en-CA" sz="2800" dirty="0"/>
              <a:t>Income statement credit column—Service Revenue</a:t>
            </a:r>
          </a:p>
          <a:p>
            <a:pPr marL="447675" indent="-447675">
              <a:lnSpc>
                <a:spcPct val="110000"/>
              </a:lnSpc>
              <a:spcBef>
                <a:spcPts val="624"/>
              </a:spcBef>
              <a:tabLst>
                <a:tab pos="3657600" algn="l"/>
              </a:tabLst>
            </a:pPr>
            <a:r>
              <a:rPr lang="en-CA" sz="2800" dirty="0"/>
              <a:t>Statement of financial position debit column—Cash; Dividends</a:t>
            </a:r>
          </a:p>
          <a:p>
            <a:pPr marL="447675" indent="-447675">
              <a:lnSpc>
                <a:spcPct val="110000"/>
              </a:lnSpc>
              <a:spcBef>
                <a:spcPts val="624"/>
              </a:spcBef>
              <a:tabLst>
                <a:tab pos="3657600" algn="l"/>
              </a:tabLst>
            </a:pPr>
            <a:r>
              <a:rPr lang="en-CA" sz="2800" dirty="0"/>
              <a:t>Statement of financial position credit column—Accumulated Depreciation—Equipment; Accounts Payable</a:t>
            </a:r>
            <a:endParaRPr lang="en-US" sz="2800" dirty="0"/>
          </a:p>
        </p:txBody>
      </p:sp>
      <p:sp>
        <p:nvSpPr>
          <p:cNvPr id="9" name="Content Placeholder 5">
            <a:extLst>
              <a:ext uri="{FF2B5EF4-FFF2-40B4-BE49-F238E27FC236}">
                <a16:creationId xmlns:a16="http://schemas.microsoft.com/office/drawing/2014/main" id="{CBB2A614-9F0D-6A30-130B-3E3792CC433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870175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a:xfrm>
            <a:off x="514350" y="3004344"/>
            <a:ext cx="8115301" cy="1167606"/>
          </a:xfrm>
        </p:spPr>
        <p:txBody>
          <a:bodyPr>
            <a:noAutofit/>
          </a:bodyPr>
          <a:lstStyle/>
          <a:p>
            <a:r>
              <a:rPr lang="en-IN" b="1" dirty="0"/>
              <a:t>Learning Objective 5 </a:t>
            </a:r>
            <a:br>
              <a:rPr lang="en-IN" b="1" dirty="0"/>
            </a:br>
            <a:r>
              <a:rPr lang="en-US" b="1" dirty="0"/>
              <a:t>Prepare Reversing Entries.</a:t>
            </a:r>
            <a:br>
              <a:rPr lang="en-US" b="1" dirty="0"/>
            </a:br>
            <a:r>
              <a:rPr lang="en-US" b="1" dirty="0"/>
              <a:t>(We will not cover in this class, only read when you have additional time)</a:t>
            </a:r>
            <a:endParaRPr lang="en-IN" dirty="0"/>
          </a:p>
        </p:txBody>
      </p:sp>
      <p:sp>
        <p:nvSpPr>
          <p:cNvPr id="6" name="Content Placeholder 5">
            <a:extLst>
              <a:ext uri="{FF2B5EF4-FFF2-40B4-BE49-F238E27FC236}">
                <a16:creationId xmlns:a16="http://schemas.microsoft.com/office/drawing/2014/main" id="{C062A917-5F23-DE5E-9285-DD1CAF3A2FFE}"/>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Tree>
    <p:extLst>
      <p:ext uri="{BB962C8B-B14F-4D97-AF65-F5344CB8AC3E}">
        <p14:creationId xmlns:p14="http://schemas.microsoft.com/office/powerpoint/2010/main" val="229937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C08E-05CD-F512-A8F3-B83A6559957E}"/>
              </a:ext>
            </a:extLst>
          </p:cNvPr>
          <p:cNvSpPr>
            <a:spLocks noGrp="1"/>
          </p:cNvSpPr>
          <p:nvPr>
            <p:ph type="title"/>
          </p:nvPr>
        </p:nvSpPr>
        <p:spPr/>
        <p:txBody>
          <a:bodyPr/>
          <a:lstStyle/>
          <a:p>
            <a:r>
              <a:rPr lang="en-US" sz="4000" b="1" dirty="0">
                <a:latin typeface="Calibri" panose="020F0502020204030204" pitchFamily="34" charset="0"/>
                <a:ea typeface="Source Sans Pro" charset="0"/>
                <a:cs typeface="Calibri" panose="020F0502020204030204" pitchFamily="34" charset="0"/>
              </a:rPr>
              <a:t>Preparing Closing Entries Diagram</a:t>
            </a:r>
            <a:endParaRPr lang="en-IN" dirty="0"/>
          </a:p>
        </p:txBody>
      </p:sp>
      <p:pic>
        <p:nvPicPr>
          <p:cNvPr id="15" name="Picture Placeholder 14" descr="An illustration depicts the closing process with five T-accounts connected to each other through numbered arrows. The first T-account for (Individual) Revenues is connected to the third T-account, Income Summary, with an arrow numbered 1 flowing from the left side of the Revenues account to the right side of the Income Summary account. The second T-account for (Individual) Expenses is connected to the third T-account, Income Summary, with an arrow numbered 2 flowing from the right side of the Expenses T-account to the left side of the Income Summary T-account. The T-account for income summary is connected to the fourth T-account for Retained Earnings with an arrow numbered 3 flowing from the left side of the Income Summary T-account to the right side of the Retained Earnings T-account. The Retained Earnings T-account displays a textbox on its right side with text, Retained Earnings is a permanent account. All other accounts are temporary accounts. The fifth T-account for Dividends is pointing towards the fourth T-account for Retained Earnings with an arrow numbered 4 flowing from the right side of the Dividends T-account to the left side of the Retained Earnings T-account. On the left side of the illustration, a legend for numbered arrows is given as 1 representing Close Revenues to Income Summary, 2 representing Close Expenses to Income Summary, 3 representing Close Income Summary to Retained Earnings, and 4 representing Close Dividends to Retained Earnings. ">
            <a:extLst>
              <a:ext uri="{FF2B5EF4-FFF2-40B4-BE49-F238E27FC236}">
                <a16:creationId xmlns:a16="http://schemas.microsoft.com/office/drawing/2014/main" id="{EC0C71D2-FA92-5DDF-13AF-3010D83D4C04}"/>
              </a:ext>
            </a:extLst>
          </p:cNvPr>
          <p:cNvPicPr>
            <a:picLocks noGrp="1" noChangeAspect="1"/>
          </p:cNvPicPr>
          <p:nvPr>
            <p:ph type="pic" sz="quarter" idx="17"/>
          </p:nvPr>
        </p:nvPicPr>
        <p:blipFill rotWithShape="1">
          <a:blip r:embed="rId3"/>
          <a:stretch/>
        </p:blipFill>
        <p:spPr>
          <a:xfrm>
            <a:off x="1792880" y="1242701"/>
            <a:ext cx="5558240" cy="4492543"/>
          </a:xfrm>
          <a:prstGeom prst="rect">
            <a:avLst/>
          </a:prstGeom>
        </p:spPr>
      </p:pic>
      <p:sp>
        <p:nvSpPr>
          <p:cNvPr id="6" name="Content Placeholder 5">
            <a:extLst>
              <a:ext uri="{FF2B5EF4-FFF2-40B4-BE49-F238E27FC236}">
                <a16:creationId xmlns:a16="http://schemas.microsoft.com/office/drawing/2014/main" id="{6C52415E-A602-6F2D-8FB9-CCBADA9EF947}"/>
              </a:ext>
            </a:extLst>
          </p:cNvPr>
          <p:cNvSpPr>
            <a:spLocks noGrp="1"/>
          </p:cNvSpPr>
          <p:nvPr>
            <p:ph sz="quarter" idx="18"/>
          </p:nvPr>
        </p:nvSpPr>
        <p:spPr>
          <a:xfrm>
            <a:off x="592138" y="5905824"/>
            <a:ext cx="8037512" cy="382800"/>
          </a:xfrm>
        </p:spPr>
        <p:txBody>
          <a:bodyPr>
            <a:noAutofit/>
          </a:bodyPr>
          <a:lstStyle/>
          <a:p>
            <a:pPr marL="0" indent="0">
              <a:buNone/>
            </a:pPr>
            <a:r>
              <a:rPr lang="en-CA" sz="2000" b="1" dirty="0"/>
              <a:t>Illustration 4.9: </a:t>
            </a:r>
            <a:r>
              <a:rPr lang="en-CA" sz="2000" dirty="0"/>
              <a:t>Diagram of closing process</a:t>
            </a:r>
          </a:p>
        </p:txBody>
      </p:sp>
      <p:sp>
        <p:nvSpPr>
          <p:cNvPr id="12" name="Content Placeholder 5">
            <a:extLst>
              <a:ext uri="{FF2B5EF4-FFF2-40B4-BE49-F238E27FC236}">
                <a16:creationId xmlns:a16="http://schemas.microsoft.com/office/drawing/2014/main" id="{06AC1376-4E36-FEF5-D477-02F47BC96FB1}"/>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948993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sz="3000" b="1" dirty="0">
                <a:latin typeface="Calibri" panose="020F0502020204030204" pitchFamily="34" charset="0"/>
                <a:cs typeface="Calibri" panose="020F0502020204030204" pitchFamily="34" charset="0"/>
              </a:rPr>
              <a:t>Appendix 4A</a:t>
            </a:r>
            <a:r>
              <a:rPr lang="en-US" dirty="0">
                <a:latin typeface="Calibri" panose="020F0502020204030204" pitchFamily="34" charset="0"/>
              </a:rPr>
              <a:t> </a:t>
            </a:r>
            <a:r>
              <a:rPr lang="en-US" sz="4000" b="1" dirty="0">
                <a:latin typeface="Calibri" panose="020F0502020204030204" pitchFamily="34" charset="0"/>
                <a:cs typeface="Calibri" panose="020F0502020204030204" pitchFamily="34" charset="0"/>
              </a:rPr>
              <a:t>Reversing Entries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428137" y="1342982"/>
            <a:ext cx="8306288" cy="4961351"/>
          </a:xfrm>
        </p:spPr>
        <p:txBody>
          <a:bodyPr>
            <a:normAutofit lnSpcReduction="10000"/>
          </a:bodyPr>
          <a:lstStyle/>
          <a:p>
            <a:pPr marL="447675" indent="-447675">
              <a:spcAft>
                <a:spcPts val="600"/>
              </a:spcAft>
            </a:pPr>
            <a:r>
              <a:rPr lang="en-US" altLang="en-US" sz="2800" dirty="0"/>
              <a:t>It is often helpful to reverse some adjusting entries before recording regular transactions of the next period</a:t>
            </a:r>
          </a:p>
          <a:p>
            <a:pPr marL="447675" indent="-447675">
              <a:spcAft>
                <a:spcPts val="600"/>
              </a:spcAft>
            </a:pPr>
            <a:r>
              <a:rPr lang="en-US" altLang="en-US" sz="2800" dirty="0"/>
              <a:t>Companies make a reversing entry at the </a:t>
            </a:r>
            <a:r>
              <a:rPr lang="en-US" altLang="en-US" sz="2800" b="1" dirty="0"/>
              <a:t>beginning</a:t>
            </a:r>
            <a:r>
              <a:rPr lang="en-US" altLang="en-US" sz="2800" dirty="0"/>
              <a:t> of the next accounting period</a:t>
            </a:r>
          </a:p>
          <a:p>
            <a:pPr marL="447675" indent="-447675">
              <a:spcAft>
                <a:spcPts val="600"/>
              </a:spcAft>
            </a:pPr>
            <a:r>
              <a:rPr lang="en-US" altLang="en-US" sz="2800" dirty="0"/>
              <a:t>Each reversing entry is the </a:t>
            </a:r>
            <a:r>
              <a:rPr lang="en-US" altLang="en-US" sz="2800" b="1" dirty="0"/>
              <a:t>exact opposite </a:t>
            </a:r>
            <a:r>
              <a:rPr lang="en-US" altLang="en-US" sz="2800" dirty="0"/>
              <a:t>of the adjusting entry made in the previous period</a:t>
            </a:r>
          </a:p>
          <a:p>
            <a:pPr marL="447675" indent="-447675">
              <a:spcAft>
                <a:spcPts val="600"/>
              </a:spcAft>
            </a:pPr>
            <a:r>
              <a:rPr lang="en-US" altLang="en-US" sz="2800" dirty="0"/>
              <a:t>Use of reversing entries </a:t>
            </a:r>
            <a:r>
              <a:rPr lang="en-US" altLang="en-US" sz="2800" b="1" dirty="0"/>
              <a:t>does not change </a:t>
            </a:r>
            <a:r>
              <a:rPr lang="en-US" altLang="en-US" sz="2800" dirty="0"/>
              <a:t>amounts reported in the financial statements</a:t>
            </a:r>
          </a:p>
          <a:p>
            <a:pPr marL="447675" indent="-447675">
              <a:spcAft>
                <a:spcPts val="600"/>
              </a:spcAft>
            </a:pPr>
            <a:r>
              <a:rPr lang="en-US" altLang="en-US" sz="2800" dirty="0"/>
              <a:t>The recording of reversing entries is an </a:t>
            </a:r>
            <a:r>
              <a:rPr lang="en-US" altLang="en-US" sz="2800" b="1" dirty="0"/>
              <a:t>optional step</a:t>
            </a:r>
          </a:p>
        </p:txBody>
      </p:sp>
      <p:sp>
        <p:nvSpPr>
          <p:cNvPr id="2" name="Content Placeholder 5">
            <a:extLst>
              <a:ext uri="{FF2B5EF4-FFF2-40B4-BE49-F238E27FC236}">
                <a16:creationId xmlns:a16="http://schemas.microsoft.com/office/drawing/2014/main" id="{2EB85D08-B73B-93DB-ABC8-E0C6CFF9B9CF}"/>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Tree>
    <p:extLst>
      <p:ext uri="{BB962C8B-B14F-4D97-AF65-F5344CB8AC3E}">
        <p14:creationId xmlns:p14="http://schemas.microsoft.com/office/powerpoint/2010/main" val="17128810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sz="4000" b="1" dirty="0">
                <a:latin typeface="Calibri" panose="020F0502020204030204" pitchFamily="34" charset="0"/>
                <a:cs typeface="Calibri" panose="020F0502020204030204" pitchFamily="34" charset="0"/>
              </a:rPr>
              <a:t>Reversing Entries Example</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424065"/>
            <a:ext cx="8220563" cy="4961351"/>
          </a:xfrm>
        </p:spPr>
        <p:txBody>
          <a:bodyPr>
            <a:normAutofit/>
          </a:bodyPr>
          <a:lstStyle/>
          <a:p>
            <a:pPr marL="0" indent="0">
              <a:spcAft>
                <a:spcPts val="600"/>
              </a:spcAft>
              <a:buNone/>
            </a:pPr>
            <a:r>
              <a:rPr lang="en-US" sz="2400" dirty="0"/>
              <a:t>We use the salaries expense transactions for </a:t>
            </a:r>
            <a:r>
              <a:rPr lang="en-US" sz="2400" dirty="0" err="1"/>
              <a:t>Yazici</a:t>
            </a:r>
            <a:r>
              <a:rPr lang="en-US" sz="2400" dirty="0"/>
              <a:t> Advertising as illustrated in Chapters 2, 3, and 4. </a:t>
            </a:r>
          </a:p>
          <a:p>
            <a:pPr marL="447675" indent="-447675">
              <a:spcAft>
                <a:spcPts val="600"/>
              </a:spcAft>
              <a:buFont typeface="+mj-lt"/>
              <a:buAutoNum type="arabicPeriod"/>
            </a:pPr>
            <a:r>
              <a:rPr lang="en-US" sz="2400" dirty="0"/>
              <a:t>October 26 (initial salary entry): </a:t>
            </a:r>
            <a:r>
              <a:rPr lang="en-US" sz="2400" dirty="0" err="1"/>
              <a:t>Yazici</a:t>
            </a:r>
            <a:r>
              <a:rPr lang="en-US" sz="2400" dirty="0"/>
              <a:t> pays ₺4,000 of salaries and wages earned between October 15 and October 26.</a:t>
            </a:r>
          </a:p>
          <a:p>
            <a:pPr marL="447675" indent="-447675">
              <a:spcAft>
                <a:spcPts val="600"/>
              </a:spcAft>
              <a:buFont typeface="+mj-lt"/>
              <a:buAutoNum type="arabicPeriod"/>
            </a:pPr>
            <a:r>
              <a:rPr lang="en-US" sz="2400" dirty="0"/>
              <a:t>October 31 (adjusting entry): Salaries and wages earned between October 29 and October 31 are ₺1,200. The company will pay these in the November 9 payroll.</a:t>
            </a:r>
          </a:p>
          <a:p>
            <a:pPr marL="447675" indent="-447675">
              <a:spcAft>
                <a:spcPts val="600"/>
              </a:spcAft>
              <a:buFont typeface="+mj-lt"/>
              <a:buAutoNum type="arabicPeriod"/>
            </a:pPr>
            <a:r>
              <a:rPr lang="en-US" sz="2400" dirty="0"/>
              <a:t>November 9 (subsequent salary entry): Salaries and wages paid are ₺4,000. Of this amount, ₺1,200 applied to accrued salaries and wages payable and ₺2,800 was earned between November 1 and November 9.</a:t>
            </a:r>
          </a:p>
        </p:txBody>
      </p:sp>
      <p:sp>
        <p:nvSpPr>
          <p:cNvPr id="2" name="Content Placeholder 5">
            <a:extLst>
              <a:ext uri="{FF2B5EF4-FFF2-40B4-BE49-F238E27FC236}">
                <a16:creationId xmlns:a16="http://schemas.microsoft.com/office/drawing/2014/main" id="{5B6B4638-303C-2BB1-C206-B218D91C01E9}"/>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Tree>
    <p:extLst>
      <p:ext uri="{BB962C8B-B14F-4D97-AF65-F5344CB8AC3E}">
        <p14:creationId xmlns:p14="http://schemas.microsoft.com/office/powerpoint/2010/main" val="35349497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69E0-2051-12AF-876E-3AA0652A8827}"/>
              </a:ext>
            </a:extLst>
          </p:cNvPr>
          <p:cNvSpPr>
            <a:spLocks noGrp="1"/>
          </p:cNvSpPr>
          <p:nvPr>
            <p:ph type="title"/>
          </p:nvPr>
        </p:nvSpPr>
        <p:spPr/>
        <p:txBody>
          <a:bodyPr>
            <a:normAutofit fontScale="90000"/>
          </a:bodyPr>
          <a:lstStyle/>
          <a:p>
            <a:r>
              <a:rPr lang="en-US" sz="4000" b="1" dirty="0">
                <a:latin typeface="Calibri" panose="020F0502020204030204" pitchFamily="34" charset="0"/>
                <a:cs typeface="Calibri" panose="020F0502020204030204" pitchFamily="34" charset="0"/>
              </a:rPr>
              <a:t>Reversing Entries – Comparative Entries</a:t>
            </a:r>
            <a:endParaRPr lang="en-IN" dirty="0"/>
          </a:p>
        </p:txBody>
      </p:sp>
      <p:pic>
        <p:nvPicPr>
          <p:cNvPr id="11" name="Content Placeholder 10" descr="An illustration presents the comparison entries for without and with reversing entries. Five journal entries are registered under, Without Reversing Entries (per chapter). The first journal entry is titled as Initial Salary Entry. The date is presented as October 26. The debit part is recorded by presenting the account name, Salaries and Wages Expense, with its amount of 4,000 in the debit column. The second part of the transaction is illustrated by presenting the credit account name, Cash, slightly indented on the next line with its amount of 4,000 in the credit column. The second entry is titled as Adjusting Entry. The date is presented as October 31. The debit part is recorded by presenting the account name, Salaries and Wages Expense, with its amount of 1,200 in the debit column. The second part of the transaction is illustrated by presenting the credit account name, Salaries and Wages Payable, slightly indented on the next line with its amount of 1,200 in the credit column. The third entry is titled as Closing Entry. The date is presented as October 31. The debit part is recorded by presenting the account name, Income Summary, with its amount of 5,200 in the debit column. The second part of the transaction is illustrated by presenting the credit account name, Salaries and Wages Expense, slightly indented on the next line with its amount of 5,200 in the credit column. The fourth entry is titled as Reversing Entry. The date is presented as November 1. No reversing entry is made. The fifth entry is titled as Subsequent Salary Entry. The date is presented as November 9. The debit part is recorded by presenting the account name, Salaries and Wages Payable, with its amount of 1,200 in the debit column. The second part of the transaction is illustrated by presenting the debit account name, Salaries and Wages Expense, with its amount of 2,800 in the debit column. The third part of the transaction is illustrated by presenting the credit account name, Cash, slightly indented on the next line with its amount of 4,000 in the credit column. Five journal entries are registered under, With Reversing Entries (per appendix). The first journal entry is titled as Initial Salary Entry. The date is presented as October 26. The debit part is recorded by presenting the account name, Salaries and Wages Expense, with its amount of 4,000 in the debit column. The second part of the transaction is illustrated by presenting the credit account name, Cash, slightly indented on the next line with its amount of 4,000 in the credit column. The second entry is titled as Adjusting Entry. The date is presented as October 31. The debit part is recorded by presenting the account name, Salaries and Wages Expense, with its amount of 1,200 in the debit column. The second part of the transaction is illustrated by presenting the credit account name, Salaries and Wages Payable, slightly indented on the next line with its amount of 1,200 in the credit column. The third entry is titled as Closing Entry. The date is presented as October 31. The debit part is recorded by presenting the account name, Income Summary, with its amount of 5,200 in the debit column. The second part of the transaction is illustrated by presenting the credit account name, Salaries and Wages Expense, slightly indented on the next line with its amount of 5,200 in the credit column. The fourth entry is titled as Reversing Entry. The date is presented as November 1. The debit part is recorded by presenting the account name, Salaries and Wages Payable, with its amount of 1,200 in the debit column (highlighted). The second part of the transaction is illustrated by presenting the credit account name, Salaries and Wages Expense, slightly indented on the next line with its amount of 1,200 in the credit column (highlighted).The fifth entry is titled as Subsequent Salary Entry. The date is presented as November 9. The debit part is recorded by presenting the account name, Salaries and Wages Expense, with its amount of 4,000 in the debit column (highlighted). The second part of the transaction is illustrated by presenting the credit account name, Cash, slightly indented on the next line with its amount of 4,000 in the credit column (highlighted).">
            <a:extLst>
              <a:ext uri="{FF2B5EF4-FFF2-40B4-BE49-F238E27FC236}">
                <a16:creationId xmlns:a16="http://schemas.microsoft.com/office/drawing/2014/main" id="{490AF80C-A870-C006-8432-EDE1F00C444D}"/>
              </a:ext>
            </a:extLst>
          </p:cNvPr>
          <p:cNvPicPr>
            <a:picLocks noGrp="1" noChangeAspect="1"/>
          </p:cNvPicPr>
          <p:nvPr>
            <p:ph sz="quarter" idx="12"/>
          </p:nvPr>
        </p:nvPicPr>
        <p:blipFill>
          <a:blip r:embed="rId2"/>
          <a:stretch>
            <a:fillRect/>
          </a:stretch>
        </p:blipFill>
        <p:spPr>
          <a:xfrm>
            <a:off x="513827" y="1450015"/>
            <a:ext cx="8116347" cy="3957971"/>
          </a:xfrm>
          <a:prstGeom prst="rect">
            <a:avLst/>
          </a:prstGeom>
        </p:spPr>
      </p:pic>
      <p:sp>
        <p:nvSpPr>
          <p:cNvPr id="6" name="Content Placeholder 5">
            <a:extLst>
              <a:ext uri="{FF2B5EF4-FFF2-40B4-BE49-F238E27FC236}">
                <a16:creationId xmlns:a16="http://schemas.microsoft.com/office/drawing/2014/main" id="{584401C6-C70D-57D0-1DA6-8E570413FF55}"/>
              </a:ext>
            </a:extLst>
          </p:cNvPr>
          <p:cNvSpPr>
            <a:spLocks noGrp="1"/>
          </p:cNvSpPr>
          <p:nvPr>
            <p:ph sz="quarter" idx="18"/>
          </p:nvPr>
        </p:nvSpPr>
        <p:spPr>
          <a:xfrm>
            <a:off x="534988" y="5573714"/>
            <a:ext cx="8037512" cy="459914"/>
          </a:xfrm>
        </p:spPr>
        <p:txBody>
          <a:bodyPr>
            <a:normAutofit/>
          </a:bodyPr>
          <a:lstStyle/>
          <a:p>
            <a:pPr marL="0" indent="0">
              <a:buNone/>
            </a:pPr>
            <a:r>
              <a:rPr lang="en-CA" sz="2000" b="1" dirty="0"/>
              <a:t>Illustration 4A.1: </a:t>
            </a:r>
            <a:r>
              <a:rPr lang="en-CA" sz="2000" dirty="0"/>
              <a:t>Comparative entries-without and with reversing</a:t>
            </a:r>
            <a:endParaRPr lang="en-CA" sz="2000" b="1" dirty="0"/>
          </a:p>
        </p:txBody>
      </p:sp>
      <p:sp>
        <p:nvSpPr>
          <p:cNvPr id="12" name="Content Placeholder 5">
            <a:extLst>
              <a:ext uri="{FF2B5EF4-FFF2-40B4-BE49-F238E27FC236}">
                <a16:creationId xmlns:a16="http://schemas.microsoft.com/office/drawing/2014/main" id="{FC3EA77F-D6AF-41CC-6871-FD45B5D592A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Tree>
    <p:extLst>
      <p:ext uri="{BB962C8B-B14F-4D97-AF65-F5344CB8AC3E}">
        <p14:creationId xmlns:p14="http://schemas.microsoft.com/office/powerpoint/2010/main" val="7548839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lstStyle/>
          <a:p>
            <a:r>
              <a:rPr lang="en-US" sz="4000" b="1" dirty="0">
                <a:latin typeface="Calibri" panose="020F0502020204030204" pitchFamily="34" charset="0"/>
                <a:cs typeface="Calibri" panose="020F0502020204030204" pitchFamily="34" charset="0"/>
              </a:rPr>
              <a:t>Posting with Reversing Entries</a:t>
            </a:r>
            <a:endParaRPr lang="en-IN" dirty="0"/>
          </a:p>
        </p:txBody>
      </p:sp>
      <p:pic>
        <p:nvPicPr>
          <p:cNvPr id="10" name="Picture Placeholder 9" descr="An illustration presents two t-accounts for postings with reversing entries. The account name is presented on top of the first T as Salaries and Wages Expense. The left side presents four amounts. The first is the Paid amount dated October 26 in the amount of 4,000. Just below is an Adjusting amount dated October 31, with the 1,200 posting amount immediately below the 4,000 amount. Just below is the balance amount dated October 31, with the 5,200 posting amount immediately below the 1,200 amount. Just below is the Paid amount dated November 11, with the 4,000 posting amount immediately below the 5,200 balance. The right side presents two amounts. The first is the Closing balance dated October 31 in the amount of 5,200. Just below is a reversing entry dated November 1, with the 1,200 posting amount immediately below the 5,200 balance and is highlighted. The account name is presented on top of the second T as Salaries and Wages Payable. One reversing entry is posted on the left (debit) side, dated November 1, in the amount of 1,200 and is highlighted. One Adjusting amount is posted on the right (credit) side, dated October 31, in the amount of 1,200.">
            <a:extLst>
              <a:ext uri="{FF2B5EF4-FFF2-40B4-BE49-F238E27FC236}">
                <a16:creationId xmlns:a16="http://schemas.microsoft.com/office/drawing/2014/main" id="{BE7B56E6-12E5-A01A-74AD-EF99CF10FE13}"/>
              </a:ext>
            </a:extLst>
          </p:cNvPr>
          <p:cNvPicPr>
            <a:picLocks noGrp="1" noChangeAspect="1"/>
          </p:cNvPicPr>
          <p:nvPr>
            <p:ph type="pic" sz="quarter" idx="17"/>
          </p:nvPr>
        </p:nvPicPr>
        <p:blipFill rotWithShape="1">
          <a:blip r:embed="rId2"/>
          <a:stretch/>
        </p:blipFill>
        <p:spPr>
          <a:xfrm>
            <a:off x="356598" y="2690982"/>
            <a:ext cx="8430805" cy="1330351"/>
          </a:xfrm>
          <a:prstGeom prst="rect">
            <a:avLst/>
          </a:prstGeom>
        </p:spPr>
      </p:pic>
      <p:sp>
        <p:nvSpPr>
          <p:cNvPr id="5" name="Content Placeholder 4">
            <a:extLst>
              <a:ext uri="{FF2B5EF4-FFF2-40B4-BE49-F238E27FC236}">
                <a16:creationId xmlns:a16="http://schemas.microsoft.com/office/drawing/2014/main" id="{99BA4372-6503-D310-46BB-0BBE36451284}"/>
              </a:ext>
            </a:extLst>
          </p:cNvPr>
          <p:cNvSpPr>
            <a:spLocks noGrp="1"/>
          </p:cNvSpPr>
          <p:nvPr>
            <p:ph sz="quarter" idx="18"/>
          </p:nvPr>
        </p:nvSpPr>
        <p:spPr>
          <a:xfrm>
            <a:off x="322263" y="4444711"/>
            <a:ext cx="8037512" cy="471734"/>
          </a:xfrm>
        </p:spPr>
        <p:txBody>
          <a:bodyPr>
            <a:normAutofit/>
          </a:bodyPr>
          <a:lstStyle/>
          <a:p>
            <a:pPr marL="0" indent="0">
              <a:buNone/>
            </a:pPr>
            <a:r>
              <a:rPr lang="en-CA" sz="2000" b="1" dirty="0"/>
              <a:t>Illustration 4A.2: </a:t>
            </a:r>
            <a:r>
              <a:rPr lang="en-CA" sz="2000" dirty="0"/>
              <a:t>Postings with reversing entries</a:t>
            </a:r>
            <a:endParaRPr lang="en-CA" sz="2000" b="1" dirty="0"/>
          </a:p>
        </p:txBody>
      </p:sp>
      <p:sp>
        <p:nvSpPr>
          <p:cNvPr id="13" name="Content Placeholder 5">
            <a:extLst>
              <a:ext uri="{FF2B5EF4-FFF2-40B4-BE49-F238E27FC236}">
                <a16:creationId xmlns:a16="http://schemas.microsoft.com/office/drawing/2014/main" id="{687A1E52-93DC-1F19-7D97-902981BC322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Tree>
    <p:extLst>
      <p:ext uri="{BB962C8B-B14F-4D97-AF65-F5344CB8AC3E}">
        <p14:creationId xmlns:p14="http://schemas.microsoft.com/office/powerpoint/2010/main" val="35244451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p:txBody>
          <a:bodyPr/>
          <a:lstStyle/>
          <a:p>
            <a:r>
              <a:rPr lang="en-US"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pPr marL="0" indent="0">
              <a:buNone/>
            </a:pPr>
            <a:r>
              <a:rPr lang="en-US" sz="2400" b="1" dirty="0"/>
              <a:t>Copyright © John Wiley &amp; Sons, Inc.</a:t>
            </a:r>
          </a:p>
          <a:p>
            <a:pPr marL="0" indent="0">
              <a:lnSpc>
                <a:spcPct val="150000"/>
              </a:lnSpc>
              <a:buNone/>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37600952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5EEFAE5-F1E1-43AC-9776-CC1BA719C881}"/>
              </a:ext>
            </a:extLst>
          </p:cNvPr>
          <p:cNvSpPr>
            <a:spLocks noGrp="1"/>
          </p:cNvSpPr>
          <p:nvPr>
            <p:ph type="ctrTitle"/>
          </p:nvPr>
        </p:nvSpPr>
        <p:spPr>
          <a:xfrm>
            <a:off x="332509" y="338755"/>
            <a:ext cx="8470670" cy="1341596"/>
          </a:xfrm>
        </p:spPr>
        <p:txBody>
          <a:bodyPr>
            <a:noAutofit/>
          </a:bodyPr>
          <a:lstStyle/>
          <a:p>
            <a:pPr>
              <a:lnSpc>
                <a:spcPct val="100000"/>
              </a:lnSpc>
            </a:pPr>
            <a:r>
              <a:rPr lang="en-US" sz="5400" dirty="0">
                <a:latin typeface="Calibri" pitchFamily="34" charset="0"/>
              </a:rPr>
              <a:t>Financial Accounting</a:t>
            </a:r>
            <a:endParaRPr lang="en-IN" sz="5400" dirty="0"/>
          </a:p>
        </p:txBody>
      </p:sp>
      <p:sp>
        <p:nvSpPr>
          <p:cNvPr id="16" name="Subtitle 15">
            <a:extLst>
              <a:ext uri="{FF2B5EF4-FFF2-40B4-BE49-F238E27FC236}">
                <a16:creationId xmlns:a16="http://schemas.microsoft.com/office/drawing/2014/main" id="{35318545-96F9-4BD6-917E-204635EAB2DB}"/>
              </a:ext>
            </a:extLst>
          </p:cNvPr>
          <p:cNvSpPr>
            <a:spLocks noGrp="1"/>
          </p:cNvSpPr>
          <p:nvPr>
            <p:ph type="subTitle" idx="1"/>
          </p:nvPr>
        </p:nvSpPr>
        <p:spPr>
          <a:xfrm>
            <a:off x="340821" y="1680351"/>
            <a:ext cx="8470670" cy="579791"/>
          </a:xfrm>
        </p:spPr>
        <p:txBody>
          <a:bodyPr>
            <a:normAutofit/>
          </a:bodyPr>
          <a:lstStyle/>
          <a:p>
            <a:pPr>
              <a:lnSpc>
                <a:spcPct val="100000"/>
              </a:lnSpc>
            </a:pPr>
            <a:r>
              <a:rPr lang="en-US" sz="2800" dirty="0">
                <a:latin typeface="Calibri" panose="020F0502020204030204" pitchFamily="34" charset="0"/>
                <a:cs typeface="Calibri" panose="020F0502020204030204" pitchFamily="34" charset="0"/>
              </a:rPr>
              <a:t>IFRS 5</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Edition</a:t>
            </a:r>
          </a:p>
        </p:txBody>
      </p:sp>
      <p:sp>
        <p:nvSpPr>
          <p:cNvPr id="17" name="Content Placeholder 16">
            <a:extLst>
              <a:ext uri="{FF2B5EF4-FFF2-40B4-BE49-F238E27FC236}">
                <a16:creationId xmlns:a16="http://schemas.microsoft.com/office/drawing/2014/main" id="{6D6F9A41-82B0-4801-A978-EBFF13E9A989}"/>
              </a:ext>
            </a:extLst>
          </p:cNvPr>
          <p:cNvSpPr>
            <a:spLocks noGrp="1"/>
          </p:cNvSpPr>
          <p:nvPr>
            <p:ph sz="quarter" idx="24"/>
          </p:nvPr>
        </p:nvSpPr>
        <p:spPr>
          <a:xfrm>
            <a:off x="336550" y="2359282"/>
            <a:ext cx="8470900" cy="603504"/>
          </a:xfrm>
        </p:spPr>
        <p:txBody>
          <a:bodyPr/>
          <a:lstStyle/>
          <a:p>
            <a:pPr>
              <a:lnSpc>
                <a:spcPct val="100000"/>
              </a:lnSpc>
            </a:pPr>
            <a:r>
              <a:rPr lang="en-US" sz="3400" dirty="0"/>
              <a:t>Weygandt ● Kimmel</a:t>
            </a:r>
          </a:p>
        </p:txBody>
      </p:sp>
      <p:sp>
        <p:nvSpPr>
          <p:cNvPr id="18" name="Content Placeholder 17">
            <a:extLst>
              <a:ext uri="{FF2B5EF4-FFF2-40B4-BE49-F238E27FC236}">
                <a16:creationId xmlns:a16="http://schemas.microsoft.com/office/drawing/2014/main" id="{1B8636B7-78E2-4643-B342-446D928DC8B1}"/>
              </a:ext>
            </a:extLst>
          </p:cNvPr>
          <p:cNvSpPr>
            <a:spLocks noGrp="1"/>
          </p:cNvSpPr>
          <p:nvPr>
            <p:ph sz="quarter" idx="25"/>
          </p:nvPr>
        </p:nvSpPr>
        <p:spPr>
          <a:xfrm>
            <a:off x="336550" y="3538613"/>
            <a:ext cx="8470900" cy="668222"/>
          </a:xfrm>
        </p:spPr>
        <p:txBody>
          <a:bodyPr>
            <a:normAutofit/>
          </a:bodyPr>
          <a:lstStyle/>
          <a:p>
            <a:pPr>
              <a:lnSpc>
                <a:spcPct val="100000"/>
              </a:lnSpc>
            </a:pPr>
            <a:r>
              <a:rPr lang="en-US" sz="3200" b="1" spc="200" dirty="0">
                <a:solidFill>
                  <a:schemeClr val="accent2"/>
                </a:solidFill>
                <a:latin typeface="Calibri" panose="020F0502020204030204" pitchFamily="34" charset="0"/>
                <a:cs typeface="Calibri" panose="020F0502020204030204" pitchFamily="34" charset="0"/>
              </a:rPr>
              <a:t>Chapter 5</a:t>
            </a:r>
          </a:p>
        </p:txBody>
      </p:sp>
      <p:sp>
        <p:nvSpPr>
          <p:cNvPr id="19" name="Content Placeholder 18">
            <a:extLst>
              <a:ext uri="{FF2B5EF4-FFF2-40B4-BE49-F238E27FC236}">
                <a16:creationId xmlns:a16="http://schemas.microsoft.com/office/drawing/2014/main" id="{30A53EF8-8921-4E18-AD00-1CD137A56C16}"/>
              </a:ext>
            </a:extLst>
          </p:cNvPr>
          <p:cNvSpPr>
            <a:spLocks noGrp="1"/>
          </p:cNvSpPr>
          <p:nvPr>
            <p:ph sz="quarter" idx="26"/>
          </p:nvPr>
        </p:nvSpPr>
        <p:spPr>
          <a:xfrm>
            <a:off x="336550" y="4644248"/>
            <a:ext cx="8470900" cy="1093611"/>
          </a:xfrm>
        </p:spPr>
        <p:txBody>
          <a:bodyPr/>
          <a:lstStyle/>
          <a:p>
            <a:r>
              <a:rPr lang="en-US" sz="4000" b="0" spc="0" dirty="0">
                <a:solidFill>
                  <a:schemeClr val="accent3"/>
                </a:solidFill>
              </a:rPr>
              <a:t>Accounting for Merchandise Operations</a:t>
            </a:r>
          </a:p>
        </p:txBody>
      </p:sp>
      <p:sp>
        <p:nvSpPr>
          <p:cNvPr id="20" name="Content Placeholder 19">
            <a:extLst>
              <a:ext uri="{FF2B5EF4-FFF2-40B4-BE49-F238E27FC236}">
                <a16:creationId xmlns:a16="http://schemas.microsoft.com/office/drawing/2014/main" id="{24B2E272-E59A-4FB8-8035-4B6B789B647E}"/>
              </a:ext>
            </a:extLst>
          </p:cNvPr>
          <p:cNvSpPr>
            <a:spLocks noGrp="1"/>
          </p:cNvSpPr>
          <p:nvPr>
            <p:ph sz="quarter" idx="28"/>
          </p:nvPr>
        </p:nvSpPr>
        <p:spPr>
          <a:xfrm>
            <a:off x="897359" y="5883242"/>
            <a:ext cx="7349282" cy="277812"/>
          </a:xfrm>
        </p:spPr>
        <p:txBody>
          <a:bodyPr/>
          <a:lstStyle/>
          <a:p>
            <a:pPr algn="l"/>
            <a:r>
              <a:rPr lang="en-US" dirty="0">
                <a:solidFill>
                  <a:schemeClr val="bg1"/>
                </a:solidFill>
              </a:rPr>
              <a:t>This slide deck contains animations. Please disable animations if they cause issues with your device.</a:t>
            </a:r>
          </a:p>
        </p:txBody>
      </p:sp>
      <p:sp>
        <p:nvSpPr>
          <p:cNvPr id="8" name="TextBox 7">
            <a:extLst>
              <a:ext uri="{FF2B5EF4-FFF2-40B4-BE49-F238E27FC236}">
                <a16:creationId xmlns:a16="http://schemas.microsoft.com/office/drawing/2014/main" id="{065FB038-875E-A619-C8A6-856201F3C879}"/>
              </a:ext>
            </a:extLst>
          </p:cNvPr>
          <p:cNvSpPr txBox="1"/>
          <p:nvPr/>
        </p:nvSpPr>
        <p:spPr>
          <a:xfrm>
            <a:off x="2301498" y="6477000"/>
            <a:ext cx="44958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chemeClr val="accent6">
                    <a:lumMod val="75000"/>
                  </a:schemeClr>
                </a:solidFill>
                <a:effectLst/>
                <a:latin typeface="Calibri" panose="020F0502020204030204" pitchFamily="34" charset="0"/>
              </a:rPr>
              <a:t>Copyright © John Wiley &amp; Sons, Inc.</a:t>
            </a:r>
            <a:endParaRPr lang="en-US" sz="1400" dirty="0">
              <a:solidFill>
                <a:schemeClr val="accent6">
                  <a:lumMod val="75000"/>
                </a:schemeClr>
              </a:solidFill>
            </a:endParaRPr>
          </a:p>
        </p:txBody>
      </p:sp>
    </p:spTree>
    <p:extLst>
      <p:ext uri="{BB962C8B-B14F-4D97-AF65-F5344CB8AC3E}">
        <p14:creationId xmlns:p14="http://schemas.microsoft.com/office/powerpoint/2010/main" val="33777624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0726BD-4489-5124-3DF9-4CD38D53EF4A}"/>
              </a:ext>
            </a:extLst>
          </p:cNvPr>
          <p:cNvSpPr>
            <a:spLocks noGrp="1"/>
          </p:cNvSpPr>
          <p:nvPr>
            <p:ph type="title"/>
          </p:nvPr>
        </p:nvSpPr>
        <p:spPr/>
        <p:txBody>
          <a:bodyPr/>
          <a:lstStyle/>
          <a:p>
            <a:r>
              <a:rPr lang="en-IN" dirty="0"/>
              <a:t>Chapter Outline</a:t>
            </a:r>
          </a:p>
        </p:txBody>
      </p:sp>
      <p:sp>
        <p:nvSpPr>
          <p:cNvPr id="3" name="Content Placeholder 2">
            <a:extLst>
              <a:ext uri="{FF2B5EF4-FFF2-40B4-BE49-F238E27FC236}">
                <a16:creationId xmlns:a16="http://schemas.microsoft.com/office/drawing/2014/main" id="{1234F12A-2957-682C-AD63-B1498A91FB3A}"/>
              </a:ext>
            </a:extLst>
          </p:cNvPr>
          <p:cNvSpPr>
            <a:spLocks noGrp="1"/>
          </p:cNvSpPr>
          <p:nvPr>
            <p:ph sz="quarter" idx="12"/>
          </p:nvPr>
        </p:nvSpPr>
        <p:spPr>
          <a:xfrm>
            <a:off x="513862" y="1373265"/>
            <a:ext cx="8115301" cy="4961351"/>
          </a:xfrm>
        </p:spPr>
        <p:txBody>
          <a:bodyPr>
            <a:normAutofit/>
          </a:bodyPr>
          <a:lstStyle/>
          <a:p>
            <a:pPr marL="0" indent="0">
              <a:buNone/>
            </a:pPr>
            <a:r>
              <a:rPr lang="en-US" b="1" dirty="0">
                <a:solidFill>
                  <a:schemeClr val="accent2"/>
                </a:solidFill>
              </a:rPr>
              <a:t>Learning Objectives</a:t>
            </a:r>
          </a:p>
          <a:p>
            <a:pPr marL="717550" indent="-717550">
              <a:buNone/>
            </a:pPr>
            <a:r>
              <a:rPr lang="en-US" b="1" dirty="0">
                <a:solidFill>
                  <a:schemeClr val="accent2"/>
                </a:solidFill>
              </a:rPr>
              <a:t>LO 1</a:t>
            </a:r>
            <a:r>
              <a:rPr lang="en-US" dirty="0"/>
              <a:t> Describe merchandising operations and inventory systems.</a:t>
            </a:r>
          </a:p>
          <a:p>
            <a:pPr marL="717550" indent="-717550">
              <a:buNone/>
            </a:pPr>
            <a:r>
              <a:rPr lang="en-US" b="1" dirty="0">
                <a:solidFill>
                  <a:schemeClr val="accent2"/>
                </a:solidFill>
              </a:rPr>
              <a:t>LO 2</a:t>
            </a:r>
            <a:r>
              <a:rPr lang="en-US" b="0" baseline="0" dirty="0">
                <a:solidFill>
                  <a:schemeClr val="tx1"/>
                </a:solidFill>
              </a:rPr>
              <a:t> </a:t>
            </a:r>
            <a:r>
              <a:rPr lang="en-US" dirty="0"/>
              <a:t>Record purchases under a perpetual inventory system.</a:t>
            </a:r>
          </a:p>
          <a:p>
            <a:pPr marL="0" indent="0">
              <a:buNone/>
            </a:pPr>
            <a:r>
              <a:rPr lang="en-US" b="1" dirty="0">
                <a:solidFill>
                  <a:schemeClr val="accent2"/>
                </a:solidFill>
              </a:rPr>
              <a:t>LO 3</a:t>
            </a:r>
            <a:r>
              <a:rPr lang="en-US" b="0" baseline="0" dirty="0">
                <a:solidFill>
                  <a:schemeClr val="tx1"/>
                </a:solidFill>
              </a:rPr>
              <a:t> </a:t>
            </a:r>
            <a:r>
              <a:rPr lang="en-US" dirty="0"/>
              <a:t>Record sales under a perpetual inventory system.</a:t>
            </a:r>
          </a:p>
          <a:p>
            <a:pPr marL="717550" indent="-717550">
              <a:buNone/>
            </a:pPr>
            <a:r>
              <a:rPr lang="en-US" b="1" dirty="0">
                <a:solidFill>
                  <a:schemeClr val="accent2"/>
                </a:solidFill>
              </a:rPr>
              <a:t>LO 4</a:t>
            </a:r>
            <a:r>
              <a:rPr lang="en-US" b="0" baseline="0" dirty="0">
                <a:solidFill>
                  <a:schemeClr val="tx1"/>
                </a:solidFill>
              </a:rPr>
              <a:t> </a:t>
            </a:r>
            <a:r>
              <a:rPr lang="en-US" dirty="0"/>
              <a:t>Apply the steps in the accounting cycle to a merchandising</a:t>
            </a:r>
            <a:r>
              <a:rPr lang="en-US" baseline="0" dirty="0"/>
              <a:t> </a:t>
            </a:r>
            <a:r>
              <a:rPr lang="en-US" dirty="0"/>
              <a:t>company.</a:t>
            </a:r>
          </a:p>
          <a:p>
            <a:pPr marL="717550" indent="-717550">
              <a:buNone/>
            </a:pPr>
            <a:r>
              <a:rPr lang="en-US" b="1" dirty="0">
                <a:solidFill>
                  <a:schemeClr val="accent2"/>
                </a:solidFill>
              </a:rPr>
              <a:t>LO 5</a:t>
            </a:r>
            <a:r>
              <a:rPr lang="en-US" b="0" baseline="0" dirty="0">
                <a:solidFill>
                  <a:schemeClr val="tx1"/>
                </a:solidFill>
              </a:rPr>
              <a:t> </a:t>
            </a:r>
            <a:r>
              <a:rPr lang="en-US" dirty="0"/>
              <a:t>Prepare financial statements for a merchandising company.</a:t>
            </a:r>
          </a:p>
        </p:txBody>
      </p:sp>
    </p:spTree>
    <p:extLst>
      <p:ext uri="{BB962C8B-B14F-4D97-AF65-F5344CB8AC3E}">
        <p14:creationId xmlns:p14="http://schemas.microsoft.com/office/powerpoint/2010/main" val="2520490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416572"/>
            <a:ext cx="8115301" cy="2024856"/>
          </a:xfrm>
        </p:spPr>
        <p:txBody>
          <a:bodyPr>
            <a:noAutofit/>
          </a:bodyPr>
          <a:lstStyle/>
          <a:p>
            <a:r>
              <a:rPr lang="en-GB" dirty="0"/>
              <a:t>Learning Objective 1</a:t>
            </a:r>
            <a:br>
              <a:rPr lang="en-GB" dirty="0"/>
            </a:br>
            <a:r>
              <a:rPr lang="en-US" dirty="0"/>
              <a:t>Describe Merchandising Operations and Inventory Systems.</a:t>
            </a:r>
            <a:endParaRPr lang="en-IN" dirty="0"/>
          </a:p>
        </p:txBody>
      </p:sp>
      <p:sp>
        <p:nvSpPr>
          <p:cNvPr id="6" name="Content Placeholder 5">
            <a:extLst>
              <a:ext uri="{FF2B5EF4-FFF2-40B4-BE49-F238E27FC236}">
                <a16:creationId xmlns:a16="http://schemas.microsoft.com/office/drawing/2014/main" id="{D58FAC6F-CA71-9A8D-29DB-21247BFE2D53}"/>
              </a:ext>
            </a:extLst>
          </p:cNvPr>
          <p:cNvSpPr>
            <a:spLocks noGrp="1"/>
          </p:cNvSpPr>
          <p:nvPr>
            <p:ph sz="quarter" idx="23"/>
          </p:nvPr>
        </p:nvSpPr>
        <p:spPr>
          <a:xfrm>
            <a:off x="7985125" y="6492875"/>
            <a:ext cx="749300" cy="365125"/>
          </a:xfrm>
        </p:spPr>
        <p:txBody>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4221146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BC4A91-03C9-34DB-9D54-83114BE6D671}"/>
              </a:ext>
            </a:extLst>
          </p:cNvPr>
          <p:cNvSpPr>
            <a:spLocks noGrp="1"/>
          </p:cNvSpPr>
          <p:nvPr>
            <p:ph type="title"/>
          </p:nvPr>
        </p:nvSpPr>
        <p:spPr/>
        <p:txBody>
          <a:bodyPr>
            <a:noAutofit/>
          </a:bodyPr>
          <a:lstStyle/>
          <a:p>
            <a:r>
              <a:rPr lang="en-US" dirty="0"/>
              <a:t>Merchandising Operations and Inventory Systems</a:t>
            </a:r>
            <a:endParaRPr lang="en-IN" dirty="0"/>
          </a:p>
        </p:txBody>
      </p:sp>
      <p:sp>
        <p:nvSpPr>
          <p:cNvPr id="13" name="Content Placeholder 12">
            <a:extLst>
              <a:ext uri="{FF2B5EF4-FFF2-40B4-BE49-F238E27FC236}">
                <a16:creationId xmlns:a16="http://schemas.microsoft.com/office/drawing/2014/main" id="{4590FCFB-F30E-1A4B-F952-B291B4B763BB}"/>
              </a:ext>
            </a:extLst>
          </p:cNvPr>
          <p:cNvSpPr>
            <a:spLocks noGrp="1"/>
          </p:cNvSpPr>
          <p:nvPr>
            <p:ph sz="quarter" idx="12"/>
          </p:nvPr>
        </p:nvSpPr>
        <p:spPr>
          <a:xfrm>
            <a:off x="513862" y="1671484"/>
            <a:ext cx="8115792" cy="2438400"/>
          </a:xfrm>
        </p:spPr>
        <p:txBody>
          <a:bodyPr>
            <a:normAutofit fontScale="92500" lnSpcReduction="10000"/>
          </a:bodyPr>
          <a:lstStyle/>
          <a:p>
            <a:pPr marL="0" indent="0">
              <a:lnSpc>
                <a:spcPct val="110000"/>
              </a:lnSpc>
              <a:buNone/>
            </a:pPr>
            <a:r>
              <a:rPr lang="en-US" b="1" dirty="0"/>
              <a:t>Merchandising Companies </a:t>
            </a:r>
            <a:r>
              <a:rPr lang="en-US" b="1" dirty="0">
                <a:solidFill>
                  <a:srgbClr val="FF0000"/>
                </a:solidFill>
              </a:rPr>
              <a:t>buy and sell goods</a:t>
            </a:r>
            <a:r>
              <a:rPr lang="en-US" b="1" dirty="0"/>
              <a:t>.</a:t>
            </a:r>
          </a:p>
          <a:p>
            <a:pPr marL="0" indent="0">
              <a:lnSpc>
                <a:spcPct val="110000"/>
              </a:lnSpc>
              <a:buNone/>
            </a:pPr>
            <a:r>
              <a:rPr lang="en-US" dirty="0"/>
              <a:t>Examples:</a:t>
            </a:r>
          </a:p>
          <a:p>
            <a:pPr>
              <a:lnSpc>
                <a:spcPct val="110000"/>
              </a:lnSpc>
            </a:pPr>
            <a:r>
              <a:rPr lang="en-US" altLang="zh-CN" dirty="0"/>
              <a:t>Sam’s club, Walmart, Vanguard (</a:t>
            </a:r>
            <a:r>
              <a:rPr lang="zh-CN" altLang="en-US" dirty="0"/>
              <a:t>华润万家</a:t>
            </a:r>
            <a:r>
              <a:rPr lang="en-US" altLang="zh-CN" dirty="0"/>
              <a:t>)</a:t>
            </a:r>
            <a:endParaRPr lang="en-US" dirty="0"/>
          </a:p>
          <a:p>
            <a:pPr marL="0" indent="0">
              <a:lnSpc>
                <a:spcPct val="110000"/>
              </a:lnSpc>
              <a:buNone/>
            </a:pPr>
            <a:r>
              <a:rPr lang="en-US" dirty="0"/>
              <a:t>The primary source of revenues is referred to as </a:t>
            </a:r>
            <a:r>
              <a:rPr lang="en-US" b="1" dirty="0">
                <a:solidFill>
                  <a:schemeClr val="accent2"/>
                </a:solidFill>
              </a:rPr>
              <a:t>sales revenue</a:t>
            </a:r>
            <a:r>
              <a:rPr lang="en-US" dirty="0"/>
              <a:t> or </a:t>
            </a:r>
            <a:r>
              <a:rPr lang="en-US" b="1" dirty="0"/>
              <a:t>sales</a:t>
            </a:r>
            <a:r>
              <a:rPr lang="en-US" dirty="0"/>
              <a:t>.</a:t>
            </a:r>
          </a:p>
        </p:txBody>
      </p:sp>
      <p:pic>
        <p:nvPicPr>
          <p:cNvPr id="4" name="Picture Placeholder 3" descr="An illustration depicts the merchandising operations and inventory system along with their roles presented in three textboxes. The textbox on the left titled, Wholesaler, reads, Sells and distributes goods to retailer. Example: Corporate Express. The textbox in the middle titled, Retailer, reads, Buys goods from wholesaler for inventory and then sells to consumers. Example: Office Depot. The textbox on the right titled, Consumer, reads, Purchases goods in inventory from retailer as end user.">
            <a:extLst>
              <a:ext uri="{FF2B5EF4-FFF2-40B4-BE49-F238E27FC236}">
                <a16:creationId xmlns:a16="http://schemas.microsoft.com/office/drawing/2014/main" id="{83745029-B94C-5ECD-F90F-A1A48048466D}"/>
              </a:ext>
            </a:extLst>
          </p:cNvPr>
          <p:cNvPicPr>
            <a:picLocks noGrp="1" noChangeAspect="1"/>
          </p:cNvPicPr>
          <p:nvPr>
            <p:ph type="pic" sz="quarter" idx="17"/>
          </p:nvPr>
        </p:nvPicPr>
        <p:blipFill rotWithShape="1">
          <a:blip r:embed="rId3"/>
          <a:stretch/>
        </p:blipFill>
        <p:spPr>
          <a:xfrm>
            <a:off x="960120" y="4109884"/>
            <a:ext cx="7223760" cy="2148840"/>
          </a:xfrm>
          <a:prstGeom prst="rect">
            <a:avLst/>
          </a:prstGeom>
        </p:spPr>
      </p:pic>
      <p:sp>
        <p:nvSpPr>
          <p:cNvPr id="11" name="Content Placeholder 5">
            <a:extLst>
              <a:ext uri="{FF2B5EF4-FFF2-40B4-BE49-F238E27FC236}">
                <a16:creationId xmlns:a16="http://schemas.microsoft.com/office/drawing/2014/main" id="{95440038-6140-16CC-9CB3-1E986B5BDFE7}"/>
              </a:ext>
            </a:extLst>
          </p:cNvPr>
          <p:cNvSpPr>
            <a:spLocks noGrp="1"/>
          </p:cNvSpPr>
          <p:nvPr>
            <p:ph sz="quarter" idx="23"/>
          </p:nvPr>
        </p:nvSpPr>
        <p:spPr>
          <a:xfrm>
            <a:off x="7985125" y="6492875"/>
            <a:ext cx="749300" cy="365125"/>
          </a:xfrm>
        </p:spPr>
        <p:txBody>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7674370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E549-447C-1331-0AD7-31C607249875}"/>
              </a:ext>
            </a:extLst>
          </p:cNvPr>
          <p:cNvSpPr>
            <a:spLocks noGrp="1"/>
          </p:cNvSpPr>
          <p:nvPr>
            <p:ph type="title"/>
          </p:nvPr>
        </p:nvSpPr>
        <p:spPr/>
        <p:txBody>
          <a:bodyPr/>
          <a:lstStyle/>
          <a:p>
            <a:r>
              <a:rPr lang="en-IN" dirty="0"/>
              <a:t>Operating Cycles</a:t>
            </a:r>
          </a:p>
        </p:txBody>
      </p:sp>
      <p:pic>
        <p:nvPicPr>
          <p:cNvPr id="6" name="Picture 5" descr="An illustration shows the operating cycle of a Service Company. A Service Company performs services, depicted by a mechanic servicing an automobile, enters in Accounts Receivable, requests payment, and receives payment via mail, depicted by currency notes stacked in an envelope.">
            <a:extLst>
              <a:ext uri="{FF2B5EF4-FFF2-40B4-BE49-F238E27FC236}">
                <a16:creationId xmlns:a16="http://schemas.microsoft.com/office/drawing/2014/main" id="{C5325BD6-6686-D62C-9641-CFD2FDF1A4E9}"/>
              </a:ext>
            </a:extLst>
          </p:cNvPr>
          <p:cNvPicPr>
            <a:picLocks noChangeAspect="1"/>
          </p:cNvPicPr>
          <p:nvPr/>
        </p:nvPicPr>
        <p:blipFill>
          <a:blip r:embed="rId3"/>
          <a:stretch>
            <a:fillRect/>
          </a:stretch>
        </p:blipFill>
        <p:spPr>
          <a:xfrm>
            <a:off x="3592891" y="1211680"/>
            <a:ext cx="5456913" cy="2045945"/>
          </a:xfrm>
          <a:prstGeom prst="rect">
            <a:avLst/>
          </a:prstGeom>
        </p:spPr>
      </p:pic>
      <p:pic>
        <p:nvPicPr>
          <p:cNvPr id="7" name="Picture 6" descr="An illustration shows the Operating cycle of a Merchandising Company. A Merchandising Company buys Inventory with Cash, depicted by a delivery truck loading merchandise, sells the Inventory that is illustrated with two televisions on a shelf offered for sale, enters into Accounts Receivable, requests and receives Cash via mail, depicted by currency notes stacked in an envelope.">
            <a:extLst>
              <a:ext uri="{FF2B5EF4-FFF2-40B4-BE49-F238E27FC236}">
                <a16:creationId xmlns:a16="http://schemas.microsoft.com/office/drawing/2014/main" id="{8B111400-29C5-6410-4350-890342EAB578}"/>
              </a:ext>
            </a:extLst>
          </p:cNvPr>
          <p:cNvPicPr>
            <a:picLocks noChangeAspect="1"/>
          </p:cNvPicPr>
          <p:nvPr/>
        </p:nvPicPr>
        <p:blipFill>
          <a:blip r:embed="rId4"/>
          <a:stretch>
            <a:fillRect/>
          </a:stretch>
        </p:blipFill>
        <p:spPr>
          <a:xfrm>
            <a:off x="3592891" y="3273454"/>
            <a:ext cx="5456913" cy="2254082"/>
          </a:xfrm>
          <a:prstGeom prst="rect">
            <a:avLst/>
          </a:prstGeom>
        </p:spPr>
      </p:pic>
      <p:sp>
        <p:nvSpPr>
          <p:cNvPr id="3" name="Content Placeholder 2">
            <a:extLst>
              <a:ext uri="{FF2B5EF4-FFF2-40B4-BE49-F238E27FC236}">
                <a16:creationId xmlns:a16="http://schemas.microsoft.com/office/drawing/2014/main" id="{41F30451-92AB-A244-3A2D-81D3ECCA6DE9}"/>
              </a:ext>
            </a:extLst>
          </p:cNvPr>
          <p:cNvSpPr>
            <a:spLocks noGrp="1"/>
          </p:cNvSpPr>
          <p:nvPr>
            <p:ph sz="quarter" idx="12"/>
          </p:nvPr>
        </p:nvSpPr>
        <p:spPr>
          <a:xfrm>
            <a:off x="513862" y="5605491"/>
            <a:ext cx="8115301" cy="701911"/>
          </a:xfrm>
        </p:spPr>
        <p:txBody>
          <a:bodyPr>
            <a:normAutofit/>
          </a:bodyPr>
          <a:lstStyle/>
          <a:p>
            <a:pPr marL="0" indent="0">
              <a:buNone/>
            </a:pPr>
            <a:r>
              <a:rPr lang="en-CA" sz="2000" b="1" dirty="0"/>
              <a:t>Illustration 5.2-3: </a:t>
            </a:r>
            <a:r>
              <a:rPr lang="en-CA" sz="2000" dirty="0"/>
              <a:t>Operating cycle for a service company </a:t>
            </a:r>
            <a:r>
              <a:rPr lang="en-CA" sz="2000" b="1" dirty="0"/>
              <a:t>(2) </a:t>
            </a:r>
            <a:r>
              <a:rPr lang="en-CA" sz="2000" dirty="0"/>
              <a:t>and Operating cycle for a merchandising company</a:t>
            </a:r>
            <a:r>
              <a:rPr lang="en-CA" sz="2000" b="1" dirty="0"/>
              <a:t> (3)</a:t>
            </a:r>
          </a:p>
        </p:txBody>
      </p:sp>
      <p:sp>
        <p:nvSpPr>
          <p:cNvPr id="17" name="Content Placeholder 5">
            <a:extLst>
              <a:ext uri="{FF2B5EF4-FFF2-40B4-BE49-F238E27FC236}">
                <a16:creationId xmlns:a16="http://schemas.microsoft.com/office/drawing/2014/main" id="{4FC38439-8344-1F51-DE2B-561E4CC333EF}"/>
              </a:ext>
            </a:extLst>
          </p:cNvPr>
          <p:cNvSpPr>
            <a:spLocks noGrp="1"/>
          </p:cNvSpPr>
          <p:nvPr>
            <p:ph sz="quarter" idx="23"/>
          </p:nvPr>
        </p:nvSpPr>
        <p:spPr>
          <a:xfrm>
            <a:off x="7985125" y="6492875"/>
            <a:ext cx="749300" cy="365125"/>
          </a:xfrm>
        </p:spPr>
        <p:txBody>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
        <p:nvSpPr>
          <p:cNvPr id="5" name="TextBox 4">
            <a:extLst>
              <a:ext uri="{FF2B5EF4-FFF2-40B4-BE49-F238E27FC236}">
                <a16:creationId xmlns:a16="http://schemas.microsoft.com/office/drawing/2014/main" id="{BD1423C1-89AA-3A43-E6B9-3645BE268B3C}"/>
              </a:ext>
            </a:extLst>
          </p:cNvPr>
          <p:cNvSpPr txBox="1"/>
          <p:nvPr/>
        </p:nvSpPr>
        <p:spPr>
          <a:xfrm>
            <a:off x="717082" y="4263116"/>
            <a:ext cx="2459255" cy="369332"/>
          </a:xfrm>
          <a:prstGeom prst="rect">
            <a:avLst/>
          </a:prstGeom>
          <a:noFill/>
        </p:spPr>
        <p:txBody>
          <a:bodyPr wrap="square">
            <a:spAutoFit/>
          </a:bodyPr>
          <a:lstStyle/>
          <a:p>
            <a:r>
              <a:rPr lang="en-US" altLang="zh-CN" dirty="0"/>
              <a:t>Sam’s club</a:t>
            </a:r>
            <a:endParaRPr lang="en-US" dirty="0"/>
          </a:p>
        </p:txBody>
      </p:sp>
      <p:sp>
        <p:nvSpPr>
          <p:cNvPr id="8" name="TextBox 7">
            <a:extLst>
              <a:ext uri="{FF2B5EF4-FFF2-40B4-BE49-F238E27FC236}">
                <a16:creationId xmlns:a16="http://schemas.microsoft.com/office/drawing/2014/main" id="{1DABC468-5475-9A1E-F811-E680C673FA88}"/>
              </a:ext>
            </a:extLst>
          </p:cNvPr>
          <p:cNvSpPr txBox="1"/>
          <p:nvPr/>
        </p:nvSpPr>
        <p:spPr>
          <a:xfrm>
            <a:off x="717081" y="1865320"/>
            <a:ext cx="2459255" cy="369332"/>
          </a:xfrm>
          <a:prstGeom prst="rect">
            <a:avLst/>
          </a:prstGeom>
          <a:noFill/>
        </p:spPr>
        <p:txBody>
          <a:bodyPr wrap="square">
            <a:spAutoFit/>
          </a:bodyPr>
          <a:lstStyle/>
          <a:p>
            <a:r>
              <a:rPr lang="en-US" altLang="zh-CN" dirty="0"/>
              <a:t>Airlines</a:t>
            </a:r>
            <a:endParaRPr lang="en-US" dirty="0"/>
          </a:p>
        </p:txBody>
      </p:sp>
    </p:spTree>
    <p:extLst>
      <p:ext uri="{BB962C8B-B14F-4D97-AF65-F5344CB8AC3E}">
        <p14:creationId xmlns:p14="http://schemas.microsoft.com/office/powerpoint/2010/main" val="333729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E58E-0226-054A-F1DA-8E9127AA61B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9212CF6-6A89-F1CB-EB44-C1BB0F02A193}"/>
              </a:ext>
            </a:extLst>
          </p:cNvPr>
          <p:cNvSpPr>
            <a:spLocks noGrp="1"/>
          </p:cNvSpPr>
          <p:nvPr>
            <p:ph sz="quarter" idx="12"/>
          </p:nvPr>
        </p:nvSpPr>
        <p:spPr/>
        <p:txBody>
          <a:bodyPr/>
          <a:lstStyle/>
          <a:p>
            <a:r>
              <a:rPr lang="en-US" dirty="0"/>
              <a:t>Assume company has following: </a:t>
            </a:r>
          </a:p>
          <a:p>
            <a:r>
              <a:rPr lang="en-US" dirty="0"/>
              <a:t>Revenue = 500</a:t>
            </a:r>
          </a:p>
          <a:p>
            <a:r>
              <a:rPr lang="en-US" dirty="0"/>
              <a:t>Expense = 300</a:t>
            </a:r>
          </a:p>
          <a:p>
            <a:r>
              <a:rPr lang="en-US" dirty="0"/>
              <a:t>Beginning Balance of RE = 400</a:t>
            </a:r>
          </a:p>
          <a:p>
            <a:r>
              <a:rPr lang="en-US" dirty="0"/>
              <a:t>Dividend = 100 </a:t>
            </a:r>
          </a:p>
          <a:p>
            <a:endParaRPr lang="en-US" dirty="0"/>
          </a:p>
          <a:p>
            <a:r>
              <a:rPr lang="en-US" dirty="0"/>
              <a:t>Lets do example of closing entries </a:t>
            </a:r>
          </a:p>
        </p:txBody>
      </p:sp>
      <p:sp>
        <p:nvSpPr>
          <p:cNvPr id="4" name="Content Placeholder 3">
            <a:extLst>
              <a:ext uri="{FF2B5EF4-FFF2-40B4-BE49-F238E27FC236}">
                <a16:creationId xmlns:a16="http://schemas.microsoft.com/office/drawing/2014/main" id="{D7FC0334-BEDB-A10F-3EB0-0646F2E567CB}"/>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4588203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FB37-3E45-2A85-FBB1-F47D87CA39C6}"/>
              </a:ext>
            </a:extLst>
          </p:cNvPr>
          <p:cNvSpPr>
            <a:spLocks noGrp="1"/>
          </p:cNvSpPr>
          <p:nvPr>
            <p:ph type="title"/>
          </p:nvPr>
        </p:nvSpPr>
        <p:spPr/>
        <p:txBody>
          <a:bodyPr/>
          <a:lstStyle/>
          <a:p>
            <a:r>
              <a:rPr lang="en-IN" dirty="0"/>
              <a:t>Merchandising Company</a:t>
            </a:r>
          </a:p>
        </p:txBody>
      </p:sp>
      <p:sp>
        <p:nvSpPr>
          <p:cNvPr id="3" name="Content Placeholder 2">
            <a:extLst>
              <a:ext uri="{FF2B5EF4-FFF2-40B4-BE49-F238E27FC236}">
                <a16:creationId xmlns:a16="http://schemas.microsoft.com/office/drawing/2014/main" id="{401659B7-A492-AC40-16A5-422A0D895514}"/>
              </a:ext>
            </a:extLst>
          </p:cNvPr>
          <p:cNvSpPr>
            <a:spLocks noGrp="1"/>
          </p:cNvSpPr>
          <p:nvPr>
            <p:ph sz="quarter" idx="12"/>
          </p:nvPr>
        </p:nvSpPr>
        <p:spPr>
          <a:xfrm>
            <a:off x="513862" y="1424065"/>
            <a:ext cx="8115301" cy="589203"/>
          </a:xfrm>
        </p:spPr>
        <p:txBody>
          <a:bodyPr>
            <a:normAutofit/>
          </a:bodyPr>
          <a:lstStyle/>
          <a:p>
            <a:pPr marL="0" indent="0">
              <a:buNone/>
            </a:pPr>
            <a:r>
              <a:rPr lang="en-IN" sz="3200" b="1" dirty="0"/>
              <a:t>Income Measurement</a:t>
            </a:r>
          </a:p>
        </p:txBody>
      </p:sp>
      <p:pic>
        <p:nvPicPr>
          <p:cNvPr id="11" name="Picture Placeholder 13" descr="An equation illustrates Income measurement as: Sales Revenue minus Cost of Goods Sold equals Gross Profit. Gross Profit minus Operating Expenses equals Net Income or Loss.">
            <a:extLst>
              <a:ext uri="{FF2B5EF4-FFF2-40B4-BE49-F238E27FC236}">
                <a16:creationId xmlns:a16="http://schemas.microsoft.com/office/drawing/2014/main" id="{0D318B01-9E2D-5D2B-3FC7-150693932E89}"/>
              </a:ext>
            </a:extLst>
          </p:cNvPr>
          <p:cNvPicPr>
            <a:picLocks noGrp="1" noChangeAspect="1"/>
          </p:cNvPicPr>
          <p:nvPr>
            <p:ph type="pic" sz="quarter" idx="17"/>
          </p:nvPr>
        </p:nvPicPr>
        <p:blipFill rotWithShape="1">
          <a:blip r:embed="rId3"/>
          <a:stretch/>
        </p:blipFill>
        <p:spPr>
          <a:xfrm>
            <a:off x="708842" y="2013268"/>
            <a:ext cx="7869770" cy="3420667"/>
          </a:xfrm>
          <a:prstGeom prst="rect">
            <a:avLst/>
          </a:prstGeom>
        </p:spPr>
      </p:pic>
      <p:sp>
        <p:nvSpPr>
          <p:cNvPr id="6" name="Content Placeholder 5">
            <a:extLst>
              <a:ext uri="{FF2B5EF4-FFF2-40B4-BE49-F238E27FC236}">
                <a16:creationId xmlns:a16="http://schemas.microsoft.com/office/drawing/2014/main" id="{F5232690-4F62-B59F-83FC-EB503752C5B9}"/>
              </a:ext>
            </a:extLst>
          </p:cNvPr>
          <p:cNvSpPr>
            <a:spLocks noGrp="1"/>
          </p:cNvSpPr>
          <p:nvPr>
            <p:ph sz="quarter" idx="18"/>
          </p:nvPr>
        </p:nvSpPr>
        <p:spPr>
          <a:xfrm>
            <a:off x="514353" y="5941696"/>
            <a:ext cx="8142287" cy="455612"/>
          </a:xfrm>
        </p:spPr>
        <p:txBody>
          <a:bodyPr>
            <a:normAutofit/>
          </a:bodyPr>
          <a:lstStyle/>
          <a:p>
            <a:pPr marL="0" indent="0">
              <a:buNone/>
            </a:pPr>
            <a:r>
              <a:rPr lang="en-CA" sz="2000" b="1" dirty="0"/>
              <a:t>Illustration 5.1: </a:t>
            </a:r>
            <a:r>
              <a:rPr lang="en-CA" sz="2000" dirty="0"/>
              <a:t>Income measurement process for a merchandising company</a:t>
            </a:r>
          </a:p>
        </p:txBody>
      </p:sp>
      <p:sp>
        <p:nvSpPr>
          <p:cNvPr id="7" name="Content Placeholder 5">
            <a:extLst>
              <a:ext uri="{FF2B5EF4-FFF2-40B4-BE49-F238E27FC236}">
                <a16:creationId xmlns:a16="http://schemas.microsoft.com/office/drawing/2014/main" id="{E3937BD6-1410-5627-C02A-5B1BAB78B795}"/>
              </a:ext>
            </a:extLst>
          </p:cNvPr>
          <p:cNvSpPr>
            <a:spLocks noGrp="1"/>
          </p:cNvSpPr>
          <p:nvPr>
            <p:ph sz="quarter" idx="23"/>
          </p:nvPr>
        </p:nvSpPr>
        <p:spPr>
          <a:xfrm>
            <a:off x="7985125" y="6492875"/>
            <a:ext cx="749300" cy="365125"/>
          </a:xfrm>
        </p:spPr>
        <p:txBody>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970353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8924-0EFD-19FE-49D6-BF7103C609EC}"/>
              </a:ext>
            </a:extLst>
          </p:cNvPr>
          <p:cNvSpPr>
            <a:spLocks noGrp="1"/>
          </p:cNvSpPr>
          <p:nvPr>
            <p:ph type="title"/>
          </p:nvPr>
        </p:nvSpPr>
        <p:spPr/>
        <p:txBody>
          <a:bodyPr/>
          <a:lstStyle/>
          <a:p>
            <a:r>
              <a:rPr lang="en-IN" dirty="0"/>
              <a:t>Flow of Costs Overview</a:t>
            </a:r>
          </a:p>
        </p:txBody>
      </p:sp>
      <p:pic>
        <p:nvPicPr>
          <p:cNvPr id="11" name="Content Placeholder 1" descr="A flowchart depicts the Flow of costs for a Merchandising Company. The flowchart begins with Beginning Inventory plus the Cost of Goods Purchased. These amounts are shown with arrows flowing into the total of the Cost of Goods Available for Sale. All amounts included in Cost of Goods Available for Sale are either sold becoming part of Cost of Goods Sold, or remain in the Ending Inventory. The flowchart shows two arrows flowing out of Cost of Goods Available for Sale pointing to Cost of Goods Sold and Ending Inventory.">
            <a:extLst>
              <a:ext uri="{FF2B5EF4-FFF2-40B4-BE49-F238E27FC236}">
                <a16:creationId xmlns:a16="http://schemas.microsoft.com/office/drawing/2014/main" id="{46F78AB3-2C4E-C96D-1D89-348A39DB9BA1}"/>
              </a:ext>
            </a:extLst>
          </p:cNvPr>
          <p:cNvPicPr>
            <a:picLocks noGrp="1" noChangeAspect="1" noChangeArrowheads="1"/>
          </p:cNvPicPr>
          <p:nvPr>
            <p:ph type="pic" sz="quarter" idx="17"/>
          </p:nvPr>
        </p:nvPicPr>
        <p:blipFill rotWithShape="1">
          <a:blip r:embed="rId2">
            <a:extLst>
              <a:ext uri="{28A0092B-C50C-407E-A947-70E740481C1C}">
                <a14:useLocalDpi xmlns:a14="http://schemas.microsoft.com/office/drawing/2010/main" val="0"/>
              </a:ext>
            </a:extLst>
          </a:blip>
          <a:stretch/>
        </p:blipFill>
        <p:spPr bwMode="auto">
          <a:xfrm>
            <a:off x="1327619" y="1282226"/>
            <a:ext cx="6488763" cy="365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583ADD83-C3F2-D44E-04DE-E5A44091E2C2}"/>
              </a:ext>
            </a:extLst>
          </p:cNvPr>
          <p:cNvSpPr>
            <a:spLocks noGrp="1"/>
          </p:cNvSpPr>
          <p:nvPr>
            <p:ph sz="quarter" idx="12"/>
          </p:nvPr>
        </p:nvSpPr>
        <p:spPr>
          <a:xfrm>
            <a:off x="513862" y="5069999"/>
            <a:ext cx="8115301" cy="1319126"/>
          </a:xfrm>
        </p:spPr>
        <p:txBody>
          <a:bodyPr>
            <a:normAutofit/>
          </a:bodyPr>
          <a:lstStyle/>
          <a:p>
            <a:pPr marL="0" indent="0">
              <a:buNone/>
            </a:pPr>
            <a:r>
              <a:rPr lang="en-US" sz="2000" b="1" dirty="0"/>
              <a:t>Illustration 5.4: </a:t>
            </a:r>
            <a:r>
              <a:rPr lang="en-US" sz="2000" dirty="0"/>
              <a:t>Flow of costs</a:t>
            </a:r>
            <a:endParaRPr lang="en-IN" sz="2000" dirty="0"/>
          </a:p>
          <a:p>
            <a:pPr marL="0" indent="0">
              <a:buNone/>
            </a:pPr>
            <a:r>
              <a:rPr lang="en-US" sz="2400" dirty="0"/>
              <a:t>Companies use either a </a:t>
            </a:r>
            <a:r>
              <a:rPr lang="en-US" sz="2400" b="1" dirty="0"/>
              <a:t>perpetual inventory system</a:t>
            </a:r>
            <a:r>
              <a:rPr lang="en-US" sz="2400" dirty="0"/>
              <a:t> or a </a:t>
            </a:r>
            <a:r>
              <a:rPr lang="en-US" sz="2400" b="1" dirty="0"/>
              <a:t>periodic inventory system </a:t>
            </a:r>
            <a:r>
              <a:rPr lang="en-US" sz="2400" dirty="0"/>
              <a:t>to account for inventory.</a:t>
            </a:r>
          </a:p>
        </p:txBody>
      </p:sp>
      <p:sp>
        <p:nvSpPr>
          <p:cNvPr id="15" name="Content Placeholder 5">
            <a:extLst>
              <a:ext uri="{FF2B5EF4-FFF2-40B4-BE49-F238E27FC236}">
                <a16:creationId xmlns:a16="http://schemas.microsoft.com/office/drawing/2014/main" id="{C8D71277-E570-D34F-1893-765F8EB3E249}"/>
              </a:ext>
            </a:extLst>
          </p:cNvPr>
          <p:cNvSpPr>
            <a:spLocks noGrp="1"/>
          </p:cNvSpPr>
          <p:nvPr>
            <p:ph sz="quarter" idx="23"/>
          </p:nvPr>
        </p:nvSpPr>
        <p:spPr>
          <a:xfrm>
            <a:off x="7985125" y="6492875"/>
            <a:ext cx="749300" cy="365125"/>
          </a:xfrm>
        </p:spPr>
        <p:txBody>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772063953"/>
      </p:ext>
    </p:extLst>
  </p:cSld>
  <p:clrMapOvr>
    <a:masterClrMapping/>
  </p:clrMapOvr>
</p:sld>
</file>

<file path=ppt/theme/theme1.xml><?xml version="1.0" encoding="utf-8"?>
<a:theme xmlns:a="http://schemas.openxmlformats.org/drawingml/2006/main" name="Standard">
  <a:themeElements>
    <a:clrScheme name="WP 1">
      <a:dk1>
        <a:srgbClr val="231F20"/>
      </a:dk1>
      <a:lt1>
        <a:srgbClr val="FFFFFF"/>
      </a:lt1>
      <a:dk2>
        <a:srgbClr val="192B67"/>
      </a:dk2>
      <a:lt2>
        <a:srgbClr val="EFEFF0"/>
      </a:lt2>
      <a:accent1>
        <a:srgbClr val="06B2FA"/>
      </a:accent1>
      <a:accent2>
        <a:srgbClr val="0469D8"/>
      </a:accent2>
      <a:accent3>
        <a:srgbClr val="414146"/>
      </a:accent3>
      <a:accent4>
        <a:srgbClr val="043C5D"/>
      </a:accent4>
      <a:accent5>
        <a:srgbClr val="547890"/>
      </a:accent5>
      <a:accent6>
        <a:srgbClr val="404140"/>
      </a:accent6>
      <a:hlink>
        <a:srgbClr val="0469D8"/>
      </a:hlink>
      <a:folHlink>
        <a:srgbClr val="5C416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EF3736AB233A4D86168EC2BFFF7E67" ma:contentTypeVersion="8" ma:contentTypeDescription="Create a new document." ma:contentTypeScope="" ma:versionID="00bdeb75305eae0751a77562342afd07">
  <xsd:schema xmlns:xsd="http://www.w3.org/2001/XMLSchema" xmlns:xs="http://www.w3.org/2001/XMLSchema" xmlns:p="http://schemas.microsoft.com/office/2006/metadata/properties" xmlns:ns2="06baf313-fb35-4f8c-9139-9e9ac16d4b1d" xmlns:ns3="ef46c7a1-68aa-4b69-aed1-7fcfd052d54f" targetNamespace="http://schemas.microsoft.com/office/2006/metadata/properties" ma:root="true" ma:fieldsID="cf5f1baccda368027b594004eed6251f" ns2:_="" ns3:_="">
    <xsd:import namespace="06baf313-fb35-4f8c-9139-9e9ac16d4b1d"/>
    <xsd:import namespace="ef46c7a1-68aa-4b69-aed1-7fcfd052d5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baf313-fb35-4f8c-9139-9e9ac16d4b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f46c7a1-68aa-4b69-aed1-7fcfd052d5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9739E0-A6CD-46BA-8888-F2BBC9B1323D}">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www.w3.org/XML/1998/namespace"/>
    <ds:schemaRef ds:uri="f27b86c0-2816-47a2-b831-6f64dbfd4a69"/>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069665-4191-4292-A592-EAC7A0DE60A6}">
  <ds:schemaRefs>
    <ds:schemaRef ds:uri="http://schemas.microsoft.com/sharepoint/v3/contenttype/forms"/>
  </ds:schemaRefs>
</ds:datastoreItem>
</file>

<file path=customXml/itemProps3.xml><?xml version="1.0" encoding="utf-8"?>
<ds:datastoreItem xmlns:ds="http://schemas.openxmlformats.org/officeDocument/2006/customXml" ds:itemID="{2F62F964-10E8-417E-A2E9-E3D7D3075B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baf313-fb35-4f8c-9139-9e9ac16d4b1d"/>
    <ds:schemaRef ds:uri="ef46c7a1-68aa-4b69-aed1-7fcfd052d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22528</TotalTime>
  <Words>4615</Words>
  <Application>Microsoft Office PowerPoint</Application>
  <PresentationFormat>全屏显示(4:3)</PresentationFormat>
  <Paragraphs>522</Paragraphs>
  <Slides>91</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91</vt:i4>
      </vt:variant>
    </vt:vector>
  </HeadingPairs>
  <TitlesOfParts>
    <vt:vector size="98" baseType="lpstr">
      <vt:lpstr>Arial</vt:lpstr>
      <vt:lpstr>Calibri</vt:lpstr>
      <vt:lpstr>Calibri Light</vt:lpstr>
      <vt:lpstr>Source Sans Pro</vt:lpstr>
      <vt:lpstr>Times New Roman</vt:lpstr>
      <vt:lpstr>Wingdings</vt:lpstr>
      <vt:lpstr>Standard</vt:lpstr>
      <vt:lpstr>Financial Accounting</vt:lpstr>
      <vt:lpstr>Chapter Outline</vt:lpstr>
      <vt:lpstr>Learning Objective 2 Prepare Closing Entries and a Post-Closing Trial Balance.</vt:lpstr>
      <vt:lpstr>Closing the Books</vt:lpstr>
      <vt:lpstr>Bridge between B/S and I/S</vt:lpstr>
      <vt:lpstr>Temporary versus Permanent Accounts</vt:lpstr>
      <vt:lpstr>Preparing Closing Entries</vt:lpstr>
      <vt:lpstr>Preparing Closing Entries Diagram</vt:lpstr>
      <vt:lpstr>Example</vt:lpstr>
      <vt:lpstr>Closing Entries Illustrated</vt:lpstr>
      <vt:lpstr>Posting Closing Entries</vt:lpstr>
      <vt:lpstr>Illustration 4.12 </vt:lpstr>
      <vt:lpstr>Illustration 4.13 (Partial)</vt:lpstr>
      <vt:lpstr>Illustration 4.14 (Partial)</vt:lpstr>
      <vt:lpstr>DO IT! 2: Closing Entries </vt:lpstr>
      <vt:lpstr>DO IT! 2: Closing Entries - Solution (1 of 2)</vt:lpstr>
      <vt:lpstr>DO IT! 2: Closing Entries - Solution (2 of 2)</vt:lpstr>
      <vt:lpstr>Posting Closing Entries</vt:lpstr>
      <vt:lpstr>Learning Objective 3 Explain the Steps in the Accounting Cycle and How to Prepare Correcting Entries.</vt:lpstr>
      <vt:lpstr>The Accounting Cycle</vt:lpstr>
      <vt:lpstr>1. Analyze Business Transactions</vt:lpstr>
      <vt:lpstr>2. Journalize the Transactions</vt:lpstr>
      <vt:lpstr>3. Post to the Ledger Accounts</vt:lpstr>
      <vt:lpstr>4. Prepare a Trial Balance</vt:lpstr>
      <vt:lpstr>5. Journalize and Post AJEs</vt:lpstr>
      <vt:lpstr>6. Prepare an Adjusted Trial Balance</vt:lpstr>
      <vt:lpstr>7. Prepare Financial Statements</vt:lpstr>
      <vt:lpstr>8. Journalize and Post Closing Entries</vt:lpstr>
      <vt:lpstr>9. Prepare a Post-Closing Trial Balance</vt:lpstr>
      <vt:lpstr>Correcting Entries—Avoidable Step</vt:lpstr>
      <vt:lpstr>Correcting Entries—Case 1</vt:lpstr>
      <vt:lpstr>Correcting Entries—Case 2</vt:lpstr>
      <vt:lpstr>DO IT! 3: Correcting Entries</vt:lpstr>
      <vt:lpstr>DO IT! 3: Correcting Entries - Solution</vt:lpstr>
      <vt:lpstr>Learning Objective 4 Identify the Sections of a Classified Statement of Financial Position.</vt:lpstr>
      <vt:lpstr>Classified Statement of Financial Position</vt:lpstr>
      <vt:lpstr>Illustration 4.21</vt:lpstr>
      <vt:lpstr>Illustration 4.21 (continued)</vt:lpstr>
      <vt:lpstr>Intangible Assets</vt:lpstr>
      <vt:lpstr>Property, Plant, and Equipment</vt:lpstr>
      <vt:lpstr>Property, Plant, and Equipment Section</vt:lpstr>
      <vt:lpstr>Long-Term Investments</vt:lpstr>
      <vt:lpstr>Current Assets</vt:lpstr>
      <vt:lpstr>Current Assets Presentation</vt:lpstr>
      <vt:lpstr>Classified Statement of Financial Position Review Question</vt:lpstr>
      <vt:lpstr>Classified Statement of Financial Position – Solution </vt:lpstr>
      <vt:lpstr>Current Assets Review Question</vt:lpstr>
      <vt:lpstr>Current Assets – Solution</vt:lpstr>
      <vt:lpstr>Non-Current Liabilities</vt:lpstr>
      <vt:lpstr>Current Liabilities</vt:lpstr>
      <vt:lpstr>Current Liabilities – Presentation </vt:lpstr>
      <vt:lpstr>Equity</vt:lpstr>
      <vt:lpstr>DO IT! 4: Statement of Financial Position Classifications</vt:lpstr>
      <vt:lpstr>DO IT! 4: Statement of Financial Position Classifications - Solution</vt:lpstr>
      <vt:lpstr>Learning Objective 6 Compare the Procedures for the Accounting Cycle Under I F R S and U.S. G A A P.</vt:lpstr>
      <vt:lpstr>G A A P and I F R S – Similarities</vt:lpstr>
      <vt:lpstr>G A A P and I F R S – Further Similarities</vt:lpstr>
      <vt:lpstr>G A A P and I F R S – Differences</vt:lpstr>
      <vt:lpstr>G A A P and I F R S – Further Differences</vt:lpstr>
      <vt:lpstr>Differences in Terminology</vt:lpstr>
      <vt:lpstr>Appendix: (Only read when you have additional time) Learning Objective 1 Prepare a Worksheet  (Essentially it is what we covered in chapter 2 and 3, putting them in an excel)</vt:lpstr>
      <vt:lpstr>The Worksheet</vt:lpstr>
      <vt:lpstr>Worksheet</vt:lpstr>
      <vt:lpstr>Worksheet: Step 1</vt:lpstr>
      <vt:lpstr>Step 2</vt:lpstr>
      <vt:lpstr>Step 3</vt:lpstr>
      <vt:lpstr>Step 4</vt:lpstr>
      <vt:lpstr>Step 5 – Illustration Part 1</vt:lpstr>
      <vt:lpstr>Step 5 – Illustration Part 2</vt:lpstr>
      <vt:lpstr>Steps in Preparing a Worksheet Review Question</vt:lpstr>
      <vt:lpstr>Steps in Preparing a Worksheet – Solution</vt:lpstr>
      <vt:lpstr>Preparing Financial Statements from a Worksheet</vt:lpstr>
      <vt:lpstr>Income Statements from a Worksheet </vt:lpstr>
      <vt:lpstr>Retained Earnings from a Worksheet</vt:lpstr>
      <vt:lpstr>Statement of Financial Position from Worksheet</vt:lpstr>
      <vt:lpstr>Preparing Adjusting Entries from a Worksheet</vt:lpstr>
      <vt:lpstr>DO IT! 1:  Worksheet</vt:lpstr>
      <vt:lpstr>DO IT! 1:  Worksheet - Solution</vt:lpstr>
      <vt:lpstr>Learning Objective 5  Prepare Reversing Entries. (We will not cover in this class, only read when you have additional time)</vt:lpstr>
      <vt:lpstr>Appendix 4A Reversing Entries</vt:lpstr>
      <vt:lpstr>Reversing Entries Example</vt:lpstr>
      <vt:lpstr>Reversing Entries – Comparative Entries</vt:lpstr>
      <vt:lpstr>Posting with Reversing Entries</vt:lpstr>
      <vt:lpstr>Copyright</vt:lpstr>
      <vt:lpstr>Financial Accounting</vt:lpstr>
      <vt:lpstr>Chapter Outline</vt:lpstr>
      <vt:lpstr>Learning Objective 1 Describe Merchandising Operations and Inventory Systems.</vt:lpstr>
      <vt:lpstr>Merchandising Operations and Inventory Systems</vt:lpstr>
      <vt:lpstr>Operating Cycles</vt:lpstr>
      <vt:lpstr>Merchandising Company</vt:lpstr>
      <vt:lpstr>Flow of Costs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Menger Gilmour</cp:lastModifiedBy>
  <cp:revision>3204</cp:revision>
  <cp:lastPrinted>2021-04-08T14:56:16Z</cp:lastPrinted>
  <dcterms:created xsi:type="dcterms:W3CDTF">2018-08-23T13:01:59Z</dcterms:created>
  <dcterms:modified xsi:type="dcterms:W3CDTF">2024-05-01T12:48:06Z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0x010100B2EF3736AB233A4D86168EC2BFFF7E67</vt:lpwstr>
  </property>
</Properties>
</file>