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355" r:id="rId4"/>
    <p:sldId id="370" r:id="rId5"/>
    <p:sldId id="372" r:id="rId6"/>
    <p:sldId id="368" r:id="rId7"/>
    <p:sldId id="371" r:id="rId8"/>
    <p:sldId id="377" r:id="rId9"/>
    <p:sldId id="378" r:id="rId10"/>
  </p:sldIdLst>
  <p:sldSz cx="12192000" cy="6858000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Singly Linked List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Three Types of Linked List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Q1: C</a:t>
          </a:r>
          <a:r>
            <a:rPr lang="en-US" altLang="zh-CN" b="1" dirty="0" smtClean="0">
              <a:solidFill>
                <a:srgbClr val="FFFF00"/>
              </a:solidFill>
            </a:rPr>
            <a:t>oncatenate Two Linked Lists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Q2: </a:t>
          </a:r>
          <a:r>
            <a:rPr lang="en-US" b="1" dirty="0" err="1" smtClean="0">
              <a:solidFill>
                <a:srgbClr val="FFFF00"/>
              </a:solidFill>
            </a:rPr>
            <a:t>LinkedQueue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Q3: </a:t>
          </a:r>
          <a:r>
            <a:rPr lang="en-US" b="1" dirty="0" err="1" smtClean="0">
              <a:solidFill>
                <a:srgbClr val="FFFF00"/>
              </a:solidFill>
            </a:rPr>
            <a:t>LinkedStack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lis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 phldr="0" custT="0"/>
      <dgm:spPr>
        <a:solidFill>
          <a:schemeClr val="accent1">
            <a:lumMod val="75000"/>
            <a:alpha val="90000"/>
          </a:schemeClr>
        </a:solidFill>
      </dgm:spPr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FFFF00"/>
              </a:solidFill>
            </a:rPr>
            <a:t>Q4: </a:t>
          </a:r>
          <a:r>
            <a:rPr lang="en-US" b="1" dirty="0" err="1" smtClean="0">
              <a:solidFill>
                <a:srgbClr val="FFFF00"/>
              </a:solidFill>
            </a:rPr>
            <a:t>Insertion sort-I</a:t>
          </a:r>
          <a:r>
            <a:rPr lang="en-US" b="1" dirty="0">
              <a:solidFill>
                <a:srgbClr val="FFFF00"/>
              </a:solidFill>
            </a:rPr>
            <a:t/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05883A5A-FF57-427B-86EF-D32F90D91570}" type="parTrans">
      <dgm:prSet/>
      <dgm:spPr/>
      <dgm:t>
        <a:bodyPr/>
        <a:lstStyle/>
        <a:p>
          <a:endParaRPr lang="en-US"/>
        </a:p>
      </dgm:t>
    </dgm:pt>
    <dgm:pt modelId="{7CD21E5E-EF6D-4A05-88C0-FACFE117F380}" cxnId="{05883A5A-FF57-427B-86EF-D32F90D91570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883A5A-FF57-427B-86EF-D32F90D91570}" srcId="{32F2416B-09FA-423E-9C02-845FDD114C9D}" destId="{0E8085F9-02A8-4FC2-8D3B-A0AA5F1EC1F7}" srcOrd="0" destOrd="0" parTransId="{9A9D0BBD-81CC-4ADD-B35B-803AAE39C930}" sibTransId="{7CD21E5E-EF6D-4A05-88C0-FACFE117F380}"/>
    <dgm:cxn modelId="{873A301A-FAB2-41D9-AC06-170BFF1AF536}" type="presOf" srcId="{32F2416B-09FA-423E-9C02-845FDD114C9D}" destId="{50194297-CF02-435B-8854-5C4B7CF11AAC}" srcOrd="0" destOrd="0" presId="urn:microsoft.com/office/officeart/2005/8/layout/vList2"/>
    <dgm:cxn modelId="{D47AC4A1-380D-4837-86D1-F7C70163E1FD}" type="presParOf" srcId="{50194297-CF02-435B-8854-5C4B7CF11AAC}" destId="{8E22013E-9C26-4AA1-B8B4-D1AA5892233B}" srcOrd="0" destOrd="0" presId="urn:microsoft.com/office/officeart/2005/8/layout/vList2"/>
    <dgm:cxn modelId="{49B730E4-1878-42FA-804A-C32E5B399473}" type="presOf" srcId="{0E8085F9-02A8-4FC2-8D3B-A0AA5F1EC1F7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 phldr="0" custT="0"/>
      <dgm:spPr>
        <a:solidFill>
          <a:schemeClr val="accent1">
            <a:lumMod val="75000"/>
            <a:alpha val="90000"/>
          </a:schemeClr>
        </a:solidFill>
      </dgm:spPr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FFFF00"/>
              </a:solidFill>
              <a:sym typeface="+mn-ea"/>
            </a:rPr>
            <a:t>Q4: </a:t>
          </a:r>
          <a:r>
            <a:rPr lang="en-US" b="1" dirty="0" err="1" smtClean="0">
              <a:solidFill>
                <a:srgbClr val="FFFF00"/>
              </a:solidFill>
              <a:sym typeface="+mn-ea"/>
            </a:rPr>
            <a:t>Insertion sort-I</a:t>
          </a:r>
          <a:r>
            <a:rPr lang="en-US" b="1" dirty="0">
              <a:solidFill>
                <a:srgbClr val="FFFF00"/>
              </a:solidFill>
            </a:rPr>
            <a:t/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423DE213-3C4A-4996-B8ED-F96501A0F63A}" type="parTrans">
      <dgm:prSet/>
      <dgm:spPr/>
      <dgm:t>
        <a:bodyPr/>
        <a:lstStyle/>
        <a:p>
          <a:endParaRPr lang="en-US"/>
        </a:p>
      </dgm:t>
    </dgm:pt>
    <dgm:pt modelId="{7CD21E5E-EF6D-4A05-88C0-FACFE117F380}" cxnId="{423DE213-3C4A-4996-B8ED-F96501A0F63A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DE213-3C4A-4996-B8ED-F96501A0F63A}" srcId="{32F2416B-09FA-423E-9C02-845FDD114C9D}" destId="{0E8085F9-02A8-4FC2-8D3B-A0AA5F1EC1F7}" srcOrd="0" destOrd="0" parTransId="{9A9D0BBD-81CC-4ADD-B35B-803AAE39C930}" sibTransId="{7CD21E5E-EF6D-4A05-88C0-FACFE117F380}"/>
    <dgm:cxn modelId="{0096D1B1-FC2C-4CAE-95CB-72C79FF3D043}" type="presOf" srcId="{32F2416B-09FA-423E-9C02-845FDD114C9D}" destId="{50194297-CF02-435B-8854-5C4B7CF11AAC}" srcOrd="0" destOrd="0" presId="urn:microsoft.com/office/officeart/2005/8/layout/vList2"/>
    <dgm:cxn modelId="{058C3C9E-9C99-4728-AFFE-094DDEA34521}" type="presParOf" srcId="{50194297-CF02-435B-8854-5C4B7CF11AAC}" destId="{8E22013E-9C26-4AA1-B8B4-D1AA5892233B}" srcOrd="0" destOrd="0" presId="urn:microsoft.com/office/officeart/2005/8/layout/vList2"/>
    <dgm:cxn modelId="{65781AB8-9D77-4418-94B0-A01E885D994D}" type="presOf" srcId="{0E8085F9-02A8-4FC2-8D3B-A0AA5F1EC1F7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Singly Linked List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Three Types of Linked List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Q1: C</a:t>
          </a:r>
          <a:r>
            <a:rPr lang="en-US" altLang="zh-CN" sz="4900" b="1" kern="1200" dirty="0" smtClean="0">
              <a:solidFill>
                <a:srgbClr val="FFFF00"/>
              </a:solidFill>
            </a:rPr>
            <a:t>oncatenate Two Linked Lists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Q2: </a:t>
          </a:r>
          <a:r>
            <a:rPr lang="en-US" sz="4900" b="1" kern="1200" dirty="0" err="1" smtClean="0">
              <a:solidFill>
                <a:srgbClr val="FFFF00"/>
              </a:solidFill>
            </a:rPr>
            <a:t>LinkedQueue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Q3: </a:t>
          </a:r>
          <a:r>
            <a:rPr lang="en-US" sz="4900" b="1" kern="1200" dirty="0" err="1" smtClean="0">
              <a:solidFill>
                <a:srgbClr val="FFFF00"/>
              </a:solidFill>
            </a:rPr>
            <a:t>LinkedStack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Q3: </a:t>
          </a:r>
          <a:r>
            <a:rPr lang="en-US" sz="4900" b="1" kern="1200" dirty="0" err="1" smtClean="0">
              <a:solidFill>
                <a:srgbClr val="FFFF00"/>
              </a:solidFill>
            </a:rPr>
            <a:t>LinkedStack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Q3: </a:t>
          </a:r>
          <a:r>
            <a:rPr lang="en-US" sz="4900" b="1" kern="1200" dirty="0" err="1" smtClean="0">
              <a:solidFill>
                <a:srgbClr val="FFFF00"/>
              </a:solidFill>
            </a:rPr>
            <a:t>LinkedStack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645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38" y="0"/>
            <a:ext cx="3076363" cy="513645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r">
              <a:defRPr sz="1200"/>
            </a:lvl1pPr>
          </a:lstStyle>
          <a:p>
            <a:fld id="{C3394C42-8D0B-4A87-A2BD-615C5BF96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70" tIns="45985" rIns="91970" bIns="45985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887"/>
            <a:ext cx="5679440" cy="4029400"/>
          </a:xfrm>
          <a:prstGeom prst="rect">
            <a:avLst/>
          </a:prstGeom>
        </p:spPr>
        <p:txBody>
          <a:bodyPr vert="horz" lIns="91970" tIns="45985" rIns="91970" bIns="45985" rtlCol="0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969"/>
            <a:ext cx="3076363" cy="513645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38" y="9720969"/>
            <a:ext cx="3076363" cy="513645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r">
              <a:defRPr sz="1200"/>
            </a:lvl1pPr>
          </a:lstStyle>
          <a:p>
            <a:fld id="{3F9FE0F3-13EB-40C5-9A6D-2DDBF46043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0" Type="http://schemas.openxmlformats.org/officeDocument/2006/relationships/slideLayout" Target="../slideLayouts/slideLayout2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0" Type="http://schemas.openxmlformats.org/officeDocument/2006/relationships/slideLayout" Target="../slideLayouts/slideLayout2.xml"/><Relationship Id="rId1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GIF"/><Relationship Id="rId6" Type="http://schemas.openxmlformats.org/officeDocument/2006/relationships/hyperlink" Target="https://en.wikipedia.org/wiki/Iteration" TargetMode="Externa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 smtClean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 smtClean="0"/>
            </a:br>
            <a:r>
              <a:rPr lang="en-AU" sz="3200" b="1" i="1" dirty="0" smtClean="0">
                <a:solidFill>
                  <a:srgbClr val="0070C0"/>
                </a:solidFill>
              </a:rPr>
              <a:t>Programming Methodology</a:t>
            </a:r>
            <a:endParaRPr lang="en-AU" sz="32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altLang="zh-CN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1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3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endParaRPr lang="en-US" sz="3200" b="1" dirty="0" smtClean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Linked list</a:t>
            </a:r>
            <a:endParaRPr lang="en-US" altLang="zh-CN" sz="2400" b="1" dirty="0" smtClean="0">
              <a:latin typeface="Algerian" panose="04020705040A02060702" pitchFamily="82" charset="0"/>
            </a:endParaRPr>
          </a:p>
          <a:p>
            <a:endParaRPr lang="en-US" altLang="zh-CN" b="1" dirty="0" smtClean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940" y="4196526"/>
            <a:ext cx="8133333" cy="17047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3319" y="4437927"/>
            <a:ext cx="794513" cy="338554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pointer</a:t>
            </a:r>
            <a:endParaRPr lang="en-US" altLang="zh-CN" sz="16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63715" y="2961481"/>
            <a:ext cx="611065" cy="338554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US" altLang="zh-CN" sz="16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3177" y="1740900"/>
            <a:ext cx="8717280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Element: the value of a node.</a:t>
            </a:r>
            <a:endParaRPr lang="en-US" altLang="zh-CN" sz="24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Pointer: pointing to the next node(by its address).</a:t>
            </a:r>
            <a:endParaRPr lang="en-US" altLang="zh-CN" sz="24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Linked list stores elements in a determined sequence.</a:t>
            </a:r>
            <a:endParaRPr lang="en-US" altLang="zh-CN" sz="24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768" y="6220480"/>
            <a:ext cx="610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</a:rPr>
              <a:t>Advantage: save storing space.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3304" y="5343675"/>
            <a:ext cx="185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address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0640" y="3580765"/>
            <a:ext cx="681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Refer to </a:t>
            </a:r>
            <a:r>
              <a:rPr lang="en-US" altLang="zh-CN" b="1" i="1" dirty="0" smtClean="0">
                <a:solidFill>
                  <a:srgbClr val="FF0000"/>
                </a:solidFill>
              </a:rPr>
              <a:t>SLList.py</a:t>
            </a:r>
            <a:r>
              <a:rPr lang="en-US" altLang="zh-CN" dirty="0" smtClean="0"/>
              <a:t> for the definition of this class.</a:t>
            </a:r>
            <a:endParaRPr lang="zh-CN" altLang="en-US" dirty="0"/>
          </a:p>
        </p:txBody>
      </p:sp>
      <p:sp>
        <p:nvSpPr>
          <p:cNvPr id="2" name="Rectangle 7"/>
          <p:cNvSpPr/>
          <p:nvPr/>
        </p:nvSpPr>
        <p:spPr>
          <a:xfrm>
            <a:off x="2325294" y="3795425"/>
            <a:ext cx="876843" cy="338554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16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</a:t>
            </a:r>
            <a:endParaRPr lang="en-US" altLang="zh-CN" sz="16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Left Brace 9"/>
          <p:cNvSpPr/>
          <p:nvPr/>
        </p:nvSpPr>
        <p:spPr>
          <a:xfrm rot="5400000">
            <a:off x="2859100" y="3206758"/>
            <a:ext cx="420293" cy="748254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8200" y="2031631"/>
            <a:ext cx="41702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0070C0"/>
                </a:solidFill>
              </a:rPr>
              <a:t>Singly linked list:</a:t>
            </a:r>
            <a:endParaRPr lang="en-US" altLang="zh-CN" b="1" i="1" dirty="0" smtClean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014" y="1737564"/>
            <a:ext cx="5619048" cy="12952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8200" y="3584959"/>
            <a:ext cx="41702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0070C0"/>
                </a:solidFill>
              </a:rPr>
              <a:t>Doubly linked list:</a:t>
            </a:r>
            <a:endParaRPr lang="en-US" altLang="zh-CN" b="1" i="1" dirty="0" smtClean="0">
              <a:solidFill>
                <a:srgbClr val="0070C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234" y="3347921"/>
            <a:ext cx="7628571" cy="10857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505" y="4868545"/>
            <a:ext cx="7550150" cy="17202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5537950"/>
            <a:ext cx="41702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0070C0"/>
                </a:solidFill>
              </a:rPr>
              <a:t>Circularly linked list:</a:t>
            </a:r>
            <a:endParaRPr lang="en-US" altLang="zh-CN" b="1" i="1" dirty="0" smtClean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0645" y="4038600"/>
            <a:ext cx="28168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Refer to </a:t>
            </a:r>
            <a:r>
              <a:rPr lang="en-US" altLang="zh-CN" sz="1600" b="1" i="1" dirty="0">
                <a:solidFill>
                  <a:srgbClr val="FF0000"/>
                </a:solidFill>
              </a:rPr>
              <a:t>D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LList.py</a:t>
            </a:r>
            <a:r>
              <a:rPr lang="en-US" altLang="zh-CN" sz="1600" dirty="0" smtClean="0"/>
              <a:t> for the definition of this class.</a:t>
            </a:r>
            <a:endParaRPr lang="en-US" altLang="zh-CN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350645" y="6005195"/>
            <a:ext cx="296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Refer to </a:t>
            </a:r>
            <a:r>
              <a:rPr lang="en-US" altLang="zh-CN" sz="1600" b="1" i="1" dirty="0">
                <a:solidFill>
                  <a:srgbClr val="FF0000"/>
                </a:solidFill>
              </a:rPr>
              <a:t>C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LList.py</a:t>
            </a:r>
            <a:r>
              <a:rPr lang="en-US" altLang="zh-CN" sz="1600" dirty="0" smtClean="0"/>
              <a:t> for the definition of this class.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1917" y="1948444"/>
            <a:ext cx="1051560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Write a function to concatenate two singly linked lists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and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 given only references to the first node of each list, into a single linked list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L’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that contains all the nodes of L followed by all the nodes of M. (Comment: This function should be in the singly linked list class definition as a method.)</a:t>
            </a: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48" y="3116651"/>
            <a:ext cx="3571429" cy="34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9423" y="1935698"/>
            <a:ext cx="3838095" cy="46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642" y="3116651"/>
            <a:ext cx="2104762" cy="1847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6308" y="5792841"/>
            <a:ext cx="1771429" cy="8000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201006" y="5123578"/>
            <a:ext cx="375139" cy="54746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1917" y="1816559"/>
            <a:ext cx="660376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Implement a queue class using linked list. You may fill the blanks </a:t>
            </a:r>
            <a:r>
              <a:rPr lang="zh-CN" altLang="en-US" dirty="0" smtClean="0"/>
              <a:t>①②③④⑤ </a:t>
            </a:r>
            <a:r>
              <a:rPr lang="en-US" altLang="zh-CN" dirty="0" smtClean="0"/>
              <a:t>on the right. And on the left is the test program.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1917" y="1816559"/>
            <a:ext cx="105156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Implement a stack class using linked list. You may fill the blanks </a:t>
            </a:r>
            <a:r>
              <a:rPr lang="zh-CN" altLang="en-US" dirty="0" smtClean="0"/>
              <a:t>①②③④ </a:t>
            </a:r>
            <a:r>
              <a:rPr lang="en-US" altLang="zh-CN" dirty="0" smtClean="0"/>
              <a:t>on the right. And on the left is the test program.</a:t>
            </a:r>
            <a:endParaRPr lang="en-US" altLang="zh-CN" dirty="0" smtClean="0"/>
          </a:p>
        </p:txBody>
      </p:sp>
      <p:sp>
        <p:nvSpPr>
          <p:cNvPr id="4" name="Down Arrow 8"/>
          <p:cNvSpPr/>
          <p:nvPr/>
        </p:nvSpPr>
        <p:spPr>
          <a:xfrm>
            <a:off x="2154016" y="4830208"/>
            <a:ext cx="375139" cy="54746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728" y="5623523"/>
            <a:ext cx="1085714" cy="58095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178" y="2823280"/>
            <a:ext cx="1761905" cy="1666667"/>
          </a:xfrm>
          <a:prstGeom prst="rect">
            <a:avLst/>
          </a:prstGeom>
        </p:spPr>
      </p:pic>
      <p:pic>
        <p:nvPicPr>
          <p:cNvPr id="8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7078" y="2823280"/>
            <a:ext cx="3485714" cy="3476190"/>
          </a:xfrm>
          <a:prstGeom prst="rect">
            <a:avLst/>
          </a:prstGeom>
        </p:spPr>
      </p:pic>
      <p:pic>
        <p:nvPicPr>
          <p:cNvPr id="13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5787" y="2823280"/>
            <a:ext cx="3752381" cy="34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1917" y="1816559"/>
            <a:ext cx="1051560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Insertion sort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  <a:sym typeface="+mn-ea"/>
                <a:hlinkClick r:id="rId6" tooltip="Iteration"/>
              </a:rPr>
              <a:t>iterates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, consuming one input element each repetition, and growing a sorted output list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.</a:t>
            </a:r>
            <a:endParaRPr 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Each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iteration, insertion sort removes one element from the input data, finds the location it belongs within the sorted list, and inserts it there. It repeats until no input elements remain.</a:t>
            </a:r>
            <a:endParaRPr lang="en-US" altLang="zh-CN" dirty="0" smtClean="0"/>
          </a:p>
        </p:txBody>
      </p:sp>
      <p:pic>
        <p:nvPicPr>
          <p:cNvPr id="18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609" y="3212375"/>
            <a:ext cx="5492091" cy="3295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1917" y="1816559"/>
            <a:ext cx="105156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ym typeface="+mn-ea"/>
              </a:rPr>
              <a:t>Below is the insertion sort algorithm implemented by standard list. Please use doubly linked list to implement that in a similar way.</a:t>
            </a:r>
            <a:endParaRPr lang="en-US" altLang="zh-CN" dirty="0" smtClean="0"/>
          </a:p>
        </p:txBody>
      </p:sp>
      <p:pic>
        <p:nvPicPr>
          <p:cNvPr id="2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111" y="4857764"/>
            <a:ext cx="3104762" cy="228571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284" y="3713436"/>
            <a:ext cx="5514286" cy="2438095"/>
          </a:xfrm>
          <a:prstGeom prst="rect">
            <a:avLst/>
          </a:prstGeom>
        </p:spPr>
      </p:pic>
      <p:sp>
        <p:nvSpPr>
          <p:cNvPr id="9" name="Right Arrow 6"/>
          <p:cNvSpPr/>
          <p:nvPr/>
        </p:nvSpPr>
        <p:spPr>
          <a:xfrm>
            <a:off x="7020804" y="4818185"/>
            <a:ext cx="624254" cy="3077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1461</Words>
  <Application>WPS 演示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Gill Sans MT</vt:lpstr>
      <vt:lpstr>Algerian</vt:lpstr>
      <vt:lpstr>Gabriola</vt:lpstr>
      <vt:lpstr>Cambria</vt:lpstr>
      <vt:lpstr>微软雅黑</vt:lpstr>
      <vt:lpstr>Times</vt:lpstr>
      <vt:lpstr>Times New Roman</vt:lpstr>
      <vt:lpstr>Impact</vt:lpstr>
      <vt:lpstr>Arial Unicode MS</vt:lpstr>
      <vt:lpstr>华文中宋</vt:lpstr>
      <vt:lpstr>等线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Amanda Lee</cp:lastModifiedBy>
  <cp:revision>501</cp:revision>
  <cp:lastPrinted>2019-04-21T09:56:00Z</cp:lastPrinted>
  <dcterms:created xsi:type="dcterms:W3CDTF">2016-01-12T06:06:00Z</dcterms:created>
  <dcterms:modified xsi:type="dcterms:W3CDTF">2020-04-26T07:19:02Z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