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355" r:id="rId3"/>
    <p:sldId id="362" r:id="rId4"/>
    <p:sldId id="371" r:id="rId5"/>
    <p:sldId id="363" r:id="rId6"/>
    <p:sldId id="364" r:id="rId7"/>
    <p:sldId id="370" r:id="rId8"/>
    <p:sldId id="361" r:id="rId9"/>
    <p:sldId id="365" r:id="rId10"/>
    <p:sldId id="366" r:id="rId11"/>
    <p:sldId id="368" r:id="rId12"/>
    <p:sldId id="367" r:id="rId13"/>
  </p:sldIdLst>
  <p:sldSz cx="12192000" cy="6858000"/>
  <p:notesSz cx="7048500" cy="10185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4CEA72-4169-1994-293F-85BBE3579D9D}" v="2" dt="2023-11-01T10:23:18.804"/>
    <p1510:client id="{4077F5EA-0419-C338-3583-94981B327619}" v="2" dt="2023-11-01T12:12:49.187"/>
    <p1510:client id="{44F34EFB-084A-C0CF-5CA2-FAF61C9073F2}" v="3" dt="2023-11-01T10:16:47.947"/>
    <p1510:client id="{98C694FF-FF91-41DF-31D2-3647FB1B5432}" v="2" dt="2023-11-01T10:06:40.365"/>
    <p1510:client id="{E1A0FE7D-F1B3-E346-48F8-3A04ADC074D3}" v="1" dt="2023-10-31T12:31:05.2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来宾用户" userId="S::urn:spo:anon#1b314c062c0cfbec79291272474d384cff31aeecd4397d2833a54bca0715c3b5::" providerId="AD" clId="Web-{98C694FF-FF91-41DF-31D2-3647FB1B5432}"/>
    <pc:docChg chg="modSld">
      <pc:chgData name="来宾用户" userId="S::urn:spo:anon#1b314c062c0cfbec79291272474d384cff31aeecd4397d2833a54bca0715c3b5::" providerId="AD" clId="Web-{98C694FF-FF91-41DF-31D2-3647FB1B5432}" dt="2023-11-01T10:06:40.365" v="2" actId="14100"/>
      <pc:docMkLst>
        <pc:docMk/>
      </pc:docMkLst>
      <pc:sldChg chg="modSp">
        <pc:chgData name="来宾用户" userId="S::urn:spo:anon#1b314c062c0cfbec79291272474d384cff31aeecd4397d2833a54bca0715c3b5::" providerId="AD" clId="Web-{98C694FF-FF91-41DF-31D2-3647FB1B5432}" dt="2023-11-01T10:06:40.365" v="2" actId="14100"/>
        <pc:sldMkLst>
          <pc:docMk/>
          <pc:sldMk cId="0" sldId="363"/>
        </pc:sldMkLst>
        <pc:spChg chg="mod">
          <ac:chgData name="来宾用户" userId="S::urn:spo:anon#1b314c062c0cfbec79291272474d384cff31aeecd4397d2833a54bca0715c3b5::" providerId="AD" clId="Web-{98C694FF-FF91-41DF-31D2-3647FB1B5432}" dt="2023-11-01T10:06:40.365" v="2" actId="14100"/>
          <ac:spMkLst>
            <pc:docMk/>
            <pc:sldMk cId="0" sldId="363"/>
            <ac:spMk id="21" creationId="{00000000-0000-0000-0000-000000000000}"/>
          </ac:spMkLst>
        </pc:spChg>
        <pc:graphicFrameChg chg="mod">
          <ac:chgData name="来宾用户" userId="S::urn:spo:anon#1b314c062c0cfbec79291272474d384cff31aeecd4397d2833a54bca0715c3b5::" providerId="AD" clId="Web-{98C694FF-FF91-41DF-31D2-3647FB1B5432}" dt="2023-11-01T10:06:27.881" v="0" actId="1076"/>
          <ac:graphicFrameMkLst>
            <pc:docMk/>
            <pc:sldMk cId="0" sldId="363"/>
            <ac:graphicFrameMk id="4" creationId="{00000000-0000-0000-0000-000000000000}"/>
          </ac:graphicFrameMkLst>
        </pc:graphicFrameChg>
      </pc:sldChg>
    </pc:docChg>
  </pc:docChgLst>
  <pc:docChgLst>
    <pc:chgData name="来宾用户" userId="S::urn:spo:anon#1b314c062c0cfbec79291272474d384cff31aeecd4397d2833a54bca0715c3b5::" providerId="AD" clId="Web-{4077F5EA-0419-C338-3583-94981B327619}"/>
    <pc:docChg chg="modSld">
      <pc:chgData name="来宾用户" userId="S::urn:spo:anon#1b314c062c0cfbec79291272474d384cff31aeecd4397d2833a54bca0715c3b5::" providerId="AD" clId="Web-{4077F5EA-0419-C338-3583-94981B327619}" dt="2023-11-01T12:12:49.187" v="1" actId="1076"/>
      <pc:docMkLst>
        <pc:docMk/>
      </pc:docMkLst>
      <pc:sldChg chg="modSp">
        <pc:chgData name="来宾用户" userId="S::urn:spo:anon#1b314c062c0cfbec79291272474d384cff31aeecd4397d2833a54bca0715c3b5::" providerId="AD" clId="Web-{4077F5EA-0419-C338-3583-94981B327619}" dt="2023-11-01T12:12:49.187" v="1" actId="1076"/>
        <pc:sldMkLst>
          <pc:docMk/>
          <pc:sldMk cId="0" sldId="364"/>
        </pc:sldMkLst>
        <pc:picChg chg="mod">
          <ac:chgData name="来宾用户" userId="S::urn:spo:anon#1b314c062c0cfbec79291272474d384cff31aeecd4397d2833a54bca0715c3b5::" providerId="AD" clId="Web-{4077F5EA-0419-C338-3583-94981B327619}" dt="2023-11-01T12:12:49.187" v="1" actId="1076"/>
          <ac:picMkLst>
            <pc:docMk/>
            <pc:sldMk cId="0" sldId="364"/>
            <ac:picMk id="14" creationId="{00000000-0000-0000-0000-000000000000}"/>
          </ac:picMkLst>
        </pc:picChg>
      </pc:sldChg>
    </pc:docChg>
  </pc:docChgLst>
  <pc:docChgLst>
    <pc:chgData name="来宾用户" userId="S::urn:spo:anon#1b314c062c0cfbec79291272474d384cff31aeecd4397d2833a54bca0715c3b5::" providerId="AD" clId="Web-{44F34EFB-084A-C0CF-5CA2-FAF61C9073F2}"/>
    <pc:docChg chg="modSld">
      <pc:chgData name="来宾用户" userId="S::urn:spo:anon#1b314c062c0cfbec79291272474d384cff31aeecd4397d2833a54bca0715c3b5::" providerId="AD" clId="Web-{44F34EFB-084A-C0CF-5CA2-FAF61C9073F2}" dt="2023-11-01T10:16:47.947" v="2" actId="1076"/>
      <pc:docMkLst>
        <pc:docMk/>
      </pc:docMkLst>
      <pc:sldChg chg="modSp">
        <pc:chgData name="来宾用户" userId="S::urn:spo:anon#1b314c062c0cfbec79291272474d384cff31aeecd4397d2833a54bca0715c3b5::" providerId="AD" clId="Web-{44F34EFB-084A-C0CF-5CA2-FAF61C9073F2}" dt="2023-11-01T10:16:47.947" v="2" actId="1076"/>
        <pc:sldMkLst>
          <pc:docMk/>
          <pc:sldMk cId="0" sldId="361"/>
        </pc:sldMkLst>
        <pc:spChg chg="mod">
          <ac:chgData name="来宾用户" userId="S::urn:spo:anon#1b314c062c0cfbec79291272474d384cff31aeecd4397d2833a54bca0715c3b5::" providerId="AD" clId="Web-{44F34EFB-084A-C0CF-5CA2-FAF61C9073F2}" dt="2023-11-01T10:14:30.178" v="0" actId="1076"/>
          <ac:spMkLst>
            <pc:docMk/>
            <pc:sldMk cId="0" sldId="361"/>
            <ac:spMk id="6" creationId="{00000000-0000-0000-0000-000000000000}"/>
          </ac:spMkLst>
        </pc:spChg>
        <pc:picChg chg="mod">
          <ac:chgData name="来宾用户" userId="S::urn:spo:anon#1b314c062c0cfbec79291272474d384cff31aeecd4397d2833a54bca0715c3b5::" providerId="AD" clId="Web-{44F34EFB-084A-C0CF-5CA2-FAF61C9073F2}" dt="2023-11-01T10:16:47.947" v="2" actId="1076"/>
          <ac:picMkLst>
            <pc:docMk/>
            <pc:sldMk cId="0" sldId="361"/>
            <ac:picMk id="3" creationId="{00000000-0000-0000-0000-000000000000}"/>
          </ac:picMkLst>
        </pc:picChg>
      </pc:sldChg>
    </pc:docChg>
  </pc:docChgLst>
  <pc:docChgLst>
    <pc:chgData name="Ruidi Jia (SDS,123090222)" userId="S::123090222@link.cuhk.edu.cn::09ae01ea-53a5-4b53-b940-513b67cab0a3" providerId="AD" clId="Web-{024CEA72-4169-1994-293F-85BBE3579D9D}"/>
    <pc:docChg chg="modSld">
      <pc:chgData name="Ruidi Jia (SDS,123090222)" userId="S::123090222@link.cuhk.edu.cn::09ae01ea-53a5-4b53-b940-513b67cab0a3" providerId="AD" clId="Web-{024CEA72-4169-1994-293F-85BBE3579D9D}" dt="2023-11-01T10:23:18.804" v="1" actId="1076"/>
      <pc:docMkLst>
        <pc:docMk/>
      </pc:docMkLst>
      <pc:sldChg chg="modSp">
        <pc:chgData name="Ruidi Jia (SDS,123090222)" userId="S::123090222@link.cuhk.edu.cn::09ae01ea-53a5-4b53-b940-513b67cab0a3" providerId="AD" clId="Web-{024CEA72-4169-1994-293F-85BBE3579D9D}" dt="2023-11-01T10:23:18.804" v="1" actId="1076"/>
        <pc:sldMkLst>
          <pc:docMk/>
          <pc:sldMk cId="0" sldId="365"/>
        </pc:sldMkLst>
        <pc:picChg chg="mod">
          <ac:chgData name="Ruidi Jia (SDS,123090222)" userId="S::123090222@link.cuhk.edu.cn::09ae01ea-53a5-4b53-b940-513b67cab0a3" providerId="AD" clId="Web-{024CEA72-4169-1994-293F-85BBE3579D9D}" dt="2023-11-01T10:23:18.804" v="1" actId="1076"/>
          <ac:picMkLst>
            <pc:docMk/>
            <pc:sldMk cId="0" sldId="365"/>
            <ac:picMk id="7" creationId="{00000000-0000-0000-0000-000000000000}"/>
          </ac:picMkLst>
        </pc:picChg>
      </pc:sldChg>
    </pc:docChg>
  </pc:docChgLst>
  <pc:docChgLst>
    <pc:chgData name="Shengyun He (SSE,123090165)" userId="S::123090165@link.cuhk.edu.cn::f0205d77-3a86-403d-ba55-c9f9ee161f97" providerId="AD" clId="Web-{E1A0FE7D-F1B3-E346-48F8-3A04ADC074D3}"/>
    <pc:docChg chg="sldOrd">
      <pc:chgData name="Shengyun He (SSE,123090165)" userId="S::123090165@link.cuhk.edu.cn::f0205d77-3a86-403d-ba55-c9f9ee161f97" providerId="AD" clId="Web-{E1A0FE7D-F1B3-E346-48F8-3A04ADC074D3}" dt="2023-10-31T12:31:05.292" v="0"/>
      <pc:docMkLst>
        <pc:docMk/>
      </pc:docMkLst>
      <pc:sldChg chg="ord">
        <pc:chgData name="Shengyun He (SSE,123090165)" userId="S::123090165@link.cuhk.edu.cn::f0205d77-3a86-403d-ba55-c9f9ee161f97" providerId="AD" clId="Web-{E1A0FE7D-F1B3-E346-48F8-3A04ADC074D3}" dt="2023-10-31T12:31:05.292" v="0"/>
        <pc:sldMkLst>
          <pc:docMk/>
          <pc:sldMk cId="0" sldId="36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5#1">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5#14">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5#13">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2">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5#2">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5#3">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5#4">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5#4">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5#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5#11">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5#12">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 loCatId="list" qsTypeId="urn:microsoft.com/office/officeart/2005/8/quickstyle/simple1#1" qsCatId="simple" csTypeId="urn:microsoft.com/office/officeart/2005/8/colors/accent5_5#1"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00B050"/>
              </a:solidFill>
            </a:rPr>
            <a:t>C</a:t>
          </a:r>
          <a:r>
            <a:rPr lang="en-US" altLang="zh-CN" b="1">
              <a:solidFill>
                <a:srgbClr val="00B050"/>
              </a:solidFill>
            </a:rPr>
            <a:t>lass and Object</a:t>
          </a:r>
          <a:endParaRPr lang="en-US" b="1">
            <a:solidFill>
              <a:srgbClr val="00B05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
    <dgm:cxn modelId="{C2578537-3A4F-46AC-9300-60B2A4F1B91A}" type="presOf" srcId="{32F2416B-09FA-423E-9C02-845FDD114C9D}" destId="{50194297-CF02-435B-8854-5C4B7CF11AAC}" srcOrd="0" destOrd="0" presId="urn:microsoft.com/office/officeart/2005/8/layout/vList2#1"/>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4" loCatId="list" qsTypeId="urn:microsoft.com/office/officeart/2005/8/quickstyle/simple1#14" qsCatId="simple" csTypeId="urn:microsoft.com/office/officeart/2005/8/colors/accent5_5#14"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Q4: ATM machine(Sample run)</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4"/>
    <dgm:cxn modelId="{C2578537-3A4F-46AC-9300-60B2A4F1B91A}" type="presOf" srcId="{32F2416B-09FA-423E-9C02-845FDD114C9D}" destId="{50194297-CF02-435B-8854-5C4B7CF11AAC}" srcOrd="0" destOrd="0" presId="urn:microsoft.com/office/officeart/2005/8/layout/vList2#14"/>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3" loCatId="list" qsTypeId="urn:microsoft.com/office/officeart/2005/8/quickstyle/simple1#13" qsCatId="simple" csTypeId="urn:microsoft.com/office/officeart/2005/8/colors/accent5_5#13"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Q4: ATM machine</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3"/>
    <dgm:cxn modelId="{C2578537-3A4F-46AC-9300-60B2A4F1B91A}" type="presOf" srcId="{32F2416B-09FA-423E-9C02-845FDD114C9D}" destId="{50194297-CF02-435B-8854-5C4B7CF11AAC}" srcOrd="0" destOrd="0" presId="urn:microsoft.com/office/officeart/2005/8/layout/vList2#13"/>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F2416B-09FA-423E-9C02-845FDD114C9D}" type="doc">
      <dgm:prSet loTypeId="urn:microsoft.com/office/officeart/2005/8/layout/vList2#2" loCatId="list" qsTypeId="urn:microsoft.com/office/officeart/2005/8/quickstyle/simple1#2" qsCatId="simple" csTypeId="urn:microsoft.com/office/officeart/2005/8/colors/accent5_5#2"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00B050"/>
              </a:solidFill>
            </a:rPr>
            <a:t>C</a:t>
          </a:r>
          <a:r>
            <a:rPr lang="en-US" altLang="zh-CN" b="1">
              <a:solidFill>
                <a:srgbClr val="00B050"/>
              </a:solidFill>
            </a:rPr>
            <a:t>lass Definition</a:t>
          </a:r>
          <a:endParaRPr lang="en-US" b="1">
            <a:solidFill>
              <a:srgbClr val="00B05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2"/>
    <dgm:cxn modelId="{C2578537-3A4F-46AC-9300-60B2A4F1B91A}" type="presOf" srcId="{32F2416B-09FA-423E-9C02-845FDD114C9D}" destId="{50194297-CF02-435B-8854-5C4B7CF11AAC}" srcOrd="0" destOrd="0" presId="urn:microsoft.com/office/officeart/2005/8/layout/vList2#2"/>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F2416B-09FA-423E-9C02-845FDD114C9D}" type="doc">
      <dgm:prSet loTypeId="urn:microsoft.com/office/officeart/2005/8/layout/vList2#2" loCatId="list" qsTypeId="urn:microsoft.com/office/officeart/2005/8/quickstyle/simple1#2" qsCatId="simple" csTypeId="urn:microsoft.com/office/officeart/2005/8/colors/accent5_5#2"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00B050"/>
              </a:solidFill>
            </a:rPr>
            <a:t>C</a:t>
          </a:r>
          <a:r>
            <a:rPr lang="en-US" altLang="zh-CN" b="1">
              <a:solidFill>
                <a:srgbClr val="00B050"/>
              </a:solidFill>
            </a:rPr>
            <a:t>lass Definition</a:t>
          </a:r>
          <a:endParaRPr lang="en-US" b="1">
            <a:solidFill>
              <a:srgbClr val="00B05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2"/>
    <dgm:cxn modelId="{C2578537-3A4F-46AC-9300-60B2A4F1B91A}" type="presOf" srcId="{32F2416B-09FA-423E-9C02-845FDD114C9D}" destId="{50194297-CF02-435B-8854-5C4B7CF11AAC}" srcOrd="0" destOrd="0" presId="urn:microsoft.com/office/officeart/2005/8/layout/vList2#2"/>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F2416B-09FA-423E-9C02-845FDD114C9D}" type="doc">
      <dgm:prSet loTypeId="urn:microsoft.com/office/officeart/2005/8/layout/vList2#3" loCatId="list" qsTypeId="urn:microsoft.com/office/officeart/2005/8/quickstyle/simple1#3" qsCatId="simple" csTypeId="urn:microsoft.com/office/officeart/2005/8/colors/accent5_5#3"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00B050"/>
              </a:solidFill>
            </a:rPr>
            <a:t>Private Data Fields/Methods</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3"/>
    <dgm:cxn modelId="{C2578537-3A4F-46AC-9300-60B2A4F1B91A}" type="presOf" srcId="{32F2416B-09FA-423E-9C02-845FDD114C9D}" destId="{50194297-CF02-435B-8854-5C4B7CF11AAC}" srcOrd="0" destOrd="0" presId="urn:microsoft.com/office/officeart/2005/8/layout/vList2#3"/>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F2416B-09FA-423E-9C02-845FDD114C9D}" type="doc">
      <dgm:prSet loTypeId="urn:microsoft.com/office/officeart/2005/8/layout/vList2#4" loCatId="list" qsTypeId="urn:microsoft.com/office/officeart/2005/8/quickstyle/simple1#4" qsCatId="simple" csTypeId="urn:microsoft.com/office/officeart/2005/8/colors/accent5_5#4"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00B050"/>
              </a:solidFill>
            </a:rPr>
            <a:t>Mutable and Immutable Objects</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4"/>
    <dgm:cxn modelId="{C2578537-3A4F-46AC-9300-60B2A4F1B91A}" type="presOf" srcId="{32F2416B-09FA-423E-9C02-845FDD114C9D}" destId="{50194297-CF02-435B-8854-5C4B7CF11AAC}" srcOrd="0" destOrd="0" presId="urn:microsoft.com/office/officeart/2005/8/layout/vList2#4"/>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F2416B-09FA-423E-9C02-845FDD114C9D}" type="doc">
      <dgm:prSet loTypeId="urn:microsoft.com/office/officeart/2005/8/layout/vList2#4" loCatId="list" qsTypeId="urn:microsoft.com/office/officeart/2005/8/quickstyle/simple1#4" qsCatId="simple" csTypeId="urn:microsoft.com/office/officeart/2005/8/colors/accent5_5#4"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00B050"/>
              </a:solidFill>
            </a:rPr>
            <a:t>Mutable and Immutable Objects</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4"/>
    <dgm:cxn modelId="{C2578537-3A4F-46AC-9300-60B2A4F1B91A}" type="presOf" srcId="{32F2416B-09FA-423E-9C02-845FDD114C9D}" destId="{50194297-CF02-435B-8854-5C4B7CF11AAC}" srcOrd="0" destOrd="0" presId="urn:microsoft.com/office/officeart/2005/8/layout/vList2#4"/>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2F2416B-09FA-423E-9C02-845FDD114C9D}" type="doc">
      <dgm:prSet loTypeId="urn:microsoft.com/office/officeart/2005/8/layout/vList2#5" loCatId="list" qsTypeId="urn:microsoft.com/office/officeart/2005/8/quickstyle/simple1#5" qsCatId="simple" csTypeId="urn:microsoft.com/office/officeart/2005/8/colors/accent5_5#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Q1: Private data fields</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5"/>
    <dgm:cxn modelId="{C2578537-3A4F-46AC-9300-60B2A4F1B91A}" type="presOf" srcId="{32F2416B-09FA-423E-9C02-845FDD114C9D}" destId="{50194297-CF02-435B-8854-5C4B7CF11AAC}" srcOrd="0" destOrd="0" presId="urn:microsoft.com/office/officeart/2005/8/layout/vList2#5"/>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1" loCatId="list" qsTypeId="urn:microsoft.com/office/officeart/2005/8/quickstyle/simple1#11" qsCatId="simple" csTypeId="urn:microsoft.com/office/officeart/2005/8/colors/accent5_5#11"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Q2: Mutable and immutable objects</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1"/>
    <dgm:cxn modelId="{C2578537-3A4F-46AC-9300-60B2A4F1B91A}" type="presOf" srcId="{32F2416B-09FA-423E-9C02-845FDD114C9D}" destId="{50194297-CF02-435B-8854-5C4B7CF11AAC}" srcOrd="0" destOrd="0" presId="urn:microsoft.com/office/officeart/2005/8/layout/vList2#11"/>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2" loCatId="list" qsTypeId="urn:microsoft.com/office/officeart/2005/8/quickstyle/simple1#12" qsCatId="simple" csTypeId="urn:microsoft.com/office/officeart/2005/8/colors/accent5_5#12"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Q3: Account class</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2"/>
    <dgm:cxn modelId="{C2578537-3A4F-46AC-9300-60B2A4F1B91A}" type="presOf" srcId="{32F2416B-09FA-423E-9C02-845FDD114C9D}" destId="{50194297-CF02-435B-8854-5C4B7CF11AAC}" srcOrd="0" destOrd="0" presId="urn:microsoft.com/office/officeart/2005/8/layout/vList2#12"/>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2319"/>
          <a:ext cx="10395437" cy="1151279"/>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rtl="0">
            <a:lnSpc>
              <a:spcPct val="90000"/>
            </a:lnSpc>
            <a:spcBef>
              <a:spcPct val="0"/>
            </a:spcBef>
            <a:spcAft>
              <a:spcPct val="35000"/>
            </a:spcAft>
            <a:buNone/>
          </a:pPr>
          <a:r>
            <a:rPr lang="en-US" sz="4800" b="1" kern="1200">
              <a:solidFill>
                <a:srgbClr val="00B050"/>
              </a:solidFill>
            </a:rPr>
            <a:t>C</a:t>
          </a:r>
          <a:r>
            <a:rPr lang="en-US" altLang="zh-CN" sz="4800" b="1" kern="1200">
              <a:solidFill>
                <a:srgbClr val="00B050"/>
              </a:solidFill>
            </a:rPr>
            <a:t>lass and Object</a:t>
          </a:r>
          <a:endParaRPr lang="en-US" sz="4800" b="1" kern="1200">
            <a:solidFill>
              <a:srgbClr val="00B050"/>
            </a:solidFill>
          </a:endParaRPr>
        </a:p>
      </dsp:txBody>
      <dsp:txXfrm>
        <a:off x="56201" y="68520"/>
        <a:ext cx="10283035" cy="103887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Q4: ATM machine(Sample run)</a:t>
          </a:r>
        </a:p>
      </dsp:txBody>
      <dsp:txXfrm>
        <a:off x="55972" y="55972"/>
        <a:ext cx="10403656" cy="103465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Q4: ATM machine</a:t>
          </a:r>
        </a:p>
      </dsp:txBody>
      <dsp:txXfrm>
        <a:off x="55972" y="55972"/>
        <a:ext cx="10403656" cy="10346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2319"/>
          <a:ext cx="10395437" cy="1151279"/>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rtl="0">
            <a:lnSpc>
              <a:spcPct val="90000"/>
            </a:lnSpc>
            <a:spcBef>
              <a:spcPct val="0"/>
            </a:spcBef>
            <a:spcAft>
              <a:spcPct val="35000"/>
            </a:spcAft>
            <a:buNone/>
          </a:pPr>
          <a:r>
            <a:rPr lang="en-US" sz="4800" b="1" kern="1200">
              <a:solidFill>
                <a:srgbClr val="00B050"/>
              </a:solidFill>
            </a:rPr>
            <a:t>C</a:t>
          </a:r>
          <a:r>
            <a:rPr lang="en-US" altLang="zh-CN" sz="4800" b="1" kern="1200">
              <a:solidFill>
                <a:srgbClr val="00B050"/>
              </a:solidFill>
            </a:rPr>
            <a:t>lass Definition</a:t>
          </a:r>
          <a:endParaRPr lang="en-US" sz="4800" b="1" kern="1200">
            <a:solidFill>
              <a:srgbClr val="00B050"/>
            </a:solidFill>
          </a:endParaRPr>
        </a:p>
      </dsp:txBody>
      <dsp:txXfrm>
        <a:off x="56201" y="68520"/>
        <a:ext cx="10283035" cy="10388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2319"/>
          <a:ext cx="10395437" cy="1151279"/>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rtl="0">
            <a:lnSpc>
              <a:spcPct val="90000"/>
            </a:lnSpc>
            <a:spcBef>
              <a:spcPct val="0"/>
            </a:spcBef>
            <a:spcAft>
              <a:spcPct val="35000"/>
            </a:spcAft>
            <a:buNone/>
          </a:pPr>
          <a:r>
            <a:rPr lang="en-US" sz="4800" b="1" kern="1200">
              <a:solidFill>
                <a:srgbClr val="00B050"/>
              </a:solidFill>
            </a:rPr>
            <a:t>C</a:t>
          </a:r>
          <a:r>
            <a:rPr lang="en-US" altLang="zh-CN" sz="4800" b="1" kern="1200">
              <a:solidFill>
                <a:srgbClr val="00B050"/>
              </a:solidFill>
            </a:rPr>
            <a:t>lass Definition</a:t>
          </a:r>
          <a:endParaRPr lang="en-US" sz="4800" b="1" kern="1200">
            <a:solidFill>
              <a:srgbClr val="00B050"/>
            </a:solidFill>
          </a:endParaRPr>
        </a:p>
      </dsp:txBody>
      <dsp:txXfrm>
        <a:off x="56201" y="68520"/>
        <a:ext cx="10283035" cy="10388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2319"/>
          <a:ext cx="10395437" cy="1151279"/>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rtl="0">
            <a:lnSpc>
              <a:spcPct val="90000"/>
            </a:lnSpc>
            <a:spcBef>
              <a:spcPct val="0"/>
            </a:spcBef>
            <a:spcAft>
              <a:spcPct val="35000"/>
            </a:spcAft>
            <a:buNone/>
          </a:pPr>
          <a:r>
            <a:rPr lang="en-US" sz="4800" b="1" kern="1200">
              <a:solidFill>
                <a:srgbClr val="00B050"/>
              </a:solidFill>
            </a:rPr>
            <a:t>Private Data Fields/Methods</a:t>
          </a:r>
        </a:p>
      </dsp:txBody>
      <dsp:txXfrm>
        <a:off x="56201" y="68520"/>
        <a:ext cx="10283035" cy="10388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2319"/>
          <a:ext cx="10395437" cy="1151279"/>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rtl="0">
            <a:lnSpc>
              <a:spcPct val="90000"/>
            </a:lnSpc>
            <a:spcBef>
              <a:spcPct val="0"/>
            </a:spcBef>
            <a:spcAft>
              <a:spcPct val="35000"/>
            </a:spcAft>
            <a:buNone/>
          </a:pPr>
          <a:r>
            <a:rPr lang="en-US" sz="4800" b="1" kern="1200">
              <a:solidFill>
                <a:srgbClr val="00B050"/>
              </a:solidFill>
            </a:rPr>
            <a:t>Mutable and Immutable Objects</a:t>
          </a:r>
        </a:p>
      </dsp:txBody>
      <dsp:txXfrm>
        <a:off x="56201" y="68520"/>
        <a:ext cx="10283035" cy="10388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2319"/>
          <a:ext cx="10395437" cy="1151279"/>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rtl="0">
            <a:lnSpc>
              <a:spcPct val="90000"/>
            </a:lnSpc>
            <a:spcBef>
              <a:spcPct val="0"/>
            </a:spcBef>
            <a:spcAft>
              <a:spcPct val="35000"/>
            </a:spcAft>
            <a:buNone/>
          </a:pPr>
          <a:r>
            <a:rPr lang="en-US" sz="4800" b="1" kern="1200">
              <a:solidFill>
                <a:srgbClr val="00B050"/>
              </a:solidFill>
            </a:rPr>
            <a:t>Mutable and Immutable Objects</a:t>
          </a:r>
        </a:p>
      </dsp:txBody>
      <dsp:txXfrm>
        <a:off x="56201" y="68520"/>
        <a:ext cx="10283035" cy="103887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Q1: Private data fields</a:t>
          </a:r>
        </a:p>
      </dsp:txBody>
      <dsp:txXfrm>
        <a:off x="55972" y="55972"/>
        <a:ext cx="10403656" cy="103465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23467"/>
          <a:ext cx="10515600" cy="10998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rtl="0">
            <a:lnSpc>
              <a:spcPct val="90000"/>
            </a:lnSpc>
            <a:spcBef>
              <a:spcPct val="0"/>
            </a:spcBef>
            <a:spcAft>
              <a:spcPct val="35000"/>
            </a:spcAft>
            <a:buNone/>
          </a:pPr>
          <a:r>
            <a:rPr lang="en-US" sz="4700" b="1" kern="1200">
              <a:solidFill>
                <a:srgbClr val="FFFF00"/>
              </a:solidFill>
            </a:rPr>
            <a:t>Q2: Mutable and immutable objects</a:t>
          </a:r>
        </a:p>
      </dsp:txBody>
      <dsp:txXfrm>
        <a:off x="53688" y="77155"/>
        <a:ext cx="10408224" cy="99242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Q3: Account class</a:t>
          </a:r>
        </a:p>
      </dsp:txBody>
      <dsp:txXfrm>
        <a:off x="55972" y="55972"/>
        <a:ext cx="10403656" cy="1034656"/>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1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1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1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1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4350" cy="511175"/>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992563" y="0"/>
            <a:ext cx="3054350" cy="511175"/>
          </a:xfrm>
          <a:prstGeom prst="rect">
            <a:avLst/>
          </a:prstGeom>
        </p:spPr>
        <p:txBody>
          <a:bodyPr vert="horz" lIns="91440" tIns="45720" rIns="91440" bIns="45720" rtlCol="0"/>
          <a:lstStyle>
            <a:lvl1pPr algn="r">
              <a:defRPr sz="1200"/>
            </a:lvl1pPr>
          </a:lstStyle>
          <a:p>
            <a:fld id="{C3394C42-8D0B-4A87-A2BD-615C5BF9666D}" type="datetimeFigureOut">
              <a:rPr lang="zh-CN" altLang="en-US" smtClean="0"/>
              <a:t>2023/11/1</a:t>
            </a:fld>
            <a:endParaRPr lang="zh-CN" altLang="en-US"/>
          </a:p>
        </p:txBody>
      </p:sp>
      <p:sp>
        <p:nvSpPr>
          <p:cNvPr id="4" name="Slide Image Placeholder 3"/>
          <p:cNvSpPr>
            <a:spLocks noGrp="1" noRot="1" noChangeAspect="1"/>
          </p:cNvSpPr>
          <p:nvPr>
            <p:ph type="sldImg" idx="2"/>
          </p:nvPr>
        </p:nvSpPr>
        <p:spPr>
          <a:xfrm>
            <a:off x="469900" y="1273175"/>
            <a:ext cx="6108700" cy="343693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704850" y="4902200"/>
            <a:ext cx="5638800" cy="4010025"/>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9674225"/>
            <a:ext cx="3054350" cy="511175"/>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992563" y="9674225"/>
            <a:ext cx="3054350" cy="511175"/>
          </a:xfrm>
          <a:prstGeom prst="rect">
            <a:avLst/>
          </a:prstGeom>
        </p:spPr>
        <p:txBody>
          <a:bodyPr vert="horz" lIns="91440" tIns="45720" rIns="91440" bIns="45720" rtlCol="0" anchor="b"/>
          <a:lstStyle>
            <a:lvl1pPr algn="r">
              <a:defRPr sz="1200"/>
            </a:lvl1pPr>
          </a:lstStyle>
          <a:p>
            <a:fld id="{3F9FE0F3-13EB-40C5-9A6D-2DDBF460432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3F9FE0F3-13EB-40C5-9A6D-2DDBF4604329}" type="slidenum">
              <a:rPr lang="zh-CN" altLang="en-US" smtClean="0"/>
              <a:t>5</a:t>
            </a:fld>
            <a:endParaRPr lang="zh-CN" altLang="en-US"/>
          </a:p>
        </p:txBody>
      </p:sp>
    </p:spTree>
    <p:extLst>
      <p:ext uri="{BB962C8B-B14F-4D97-AF65-F5344CB8AC3E}">
        <p14:creationId xmlns:p14="http://schemas.microsoft.com/office/powerpoint/2010/main" val="1819590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3F9FE0F3-13EB-40C5-9A6D-2DDBF4604329}" type="slidenum">
              <a:rPr lang="zh-CN" altLang="en-US" smtClean="0"/>
              <a:t>7</a:t>
            </a:fld>
            <a:endParaRPr lang="zh-CN" altLang="en-US"/>
          </a:p>
        </p:txBody>
      </p:sp>
    </p:spTree>
    <p:extLst>
      <p:ext uri="{BB962C8B-B14F-4D97-AF65-F5344CB8AC3E}">
        <p14:creationId xmlns:p14="http://schemas.microsoft.com/office/powerpoint/2010/main" val="2165398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ltLang="zh-CN"/>
              <a:t>Click to edit Master title style</a:t>
            </a:r>
            <a:endParaRPr lang="en-US"/>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00E1B6D-CB0E-4747-8721-9A4B69626617}" type="datetimeFigureOut">
              <a:rPr lang="en-US" smtClean="0"/>
              <a:t>11/1/2023</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AC770CD-E693-47DC-A6AB-30FC6333656A}"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E00E1B6D-CB0E-4747-8721-9A4B69626617}"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E00E1B6D-CB0E-4747-8721-9A4B69626617}"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E00E1B6D-CB0E-4747-8721-9A4B69626617}"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ltLang="zh-CN"/>
              <a:t>Click to edit Master title style</a:t>
            </a:r>
            <a:endParaRPr lang="en-US"/>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00E1B6D-CB0E-4747-8721-9A4B69626617}" type="datetimeFigureOut">
              <a:rPr lang="en-US" smtClean="0"/>
              <a:t>11/1/2023</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AC770CD-E693-47DC-A6AB-30FC6333656A}"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1257300" y="2286000"/>
            <a:ext cx="4800600" cy="36195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6647796" y="2286000"/>
            <a:ext cx="4800600" cy="36195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E00E1B6D-CB0E-4747-8721-9A4B69626617}"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ltLang="zh-CN"/>
              <a:t>Click to edit Master title style</a:t>
            </a:r>
            <a:endParaRPr lang="en-US"/>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E00E1B6D-CB0E-4747-8721-9A4B69626617}"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E00E1B6D-CB0E-4747-8721-9A4B69626617}"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E1B6D-CB0E-4747-8721-9A4B69626617}"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ltLang="zh-CN"/>
              <a:t>Click to edit Master title style</a:t>
            </a:r>
            <a:endParaRPr lang="en-US"/>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765051" y="6375679"/>
            <a:ext cx="1233355" cy="348462"/>
          </a:xfrm>
        </p:spPr>
        <p:txBody>
          <a:bodyPr/>
          <a:lstStyle/>
          <a:p>
            <a:fld id="{E00E1B6D-CB0E-4747-8721-9A4B69626617}" type="datetimeFigureOut">
              <a:rPr lang="en-US" smtClean="0"/>
              <a:t>11/1/2023</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AC770CD-E693-47DC-A6AB-30FC6333656A}"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ltLang="zh-CN"/>
              <a:t>Click to edit Master title style</a:t>
            </a:r>
            <a:endParaRPr lang="en-US"/>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765950" y="6375679"/>
            <a:ext cx="1232456" cy="348462"/>
          </a:xfrm>
        </p:spPr>
        <p:txBody>
          <a:bodyPr/>
          <a:lstStyle/>
          <a:p>
            <a:fld id="{E00E1B6D-CB0E-4747-8721-9A4B69626617}" type="datetimeFigureOut">
              <a:rPr lang="en-US" smtClean="0"/>
              <a:t>11/1/2023</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AC770CD-E693-47DC-A6AB-30FC6333656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ltLang="zh-CN"/>
              <a:t>Click to edit Master title style</a:t>
            </a:r>
            <a:endParaRPr lang="en-US"/>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00E1B6D-CB0E-4747-8721-9A4B69626617}" type="datetimeFigureOut">
              <a:rPr lang="en-US" smtClean="0"/>
              <a:t>11/1/2023</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AC770CD-E693-47DC-A6AB-30FC6333656A}"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9.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Layout" Target="../diagrams/layout10.xml"/><Relationship Id="rId7" Type="http://schemas.openxmlformats.org/officeDocument/2006/relationships/image" Target="../media/image20.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6.png"/><Relationship Id="rId4" Type="http://schemas.openxmlformats.org/officeDocument/2006/relationships/diagramQuickStyle" Target="../diagrams/quickStyle2.xm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7.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5.xml"/><Relationship Id="rId7" Type="http://schemas.openxmlformats.org/officeDocument/2006/relationships/image" Target="../media/image10.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7.xml"/><Relationship Id="rId7" Type="http://schemas.openxmlformats.org/officeDocument/2006/relationships/image" Target="../media/image15.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Layout" Target="../diagrams/layout8.xml"/><Relationship Id="rId7" Type="http://schemas.openxmlformats.org/officeDocument/2006/relationships/image" Target="../media/image17.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615" y="1611601"/>
            <a:ext cx="11658599" cy="2387600"/>
          </a:xfrm>
        </p:spPr>
        <p:txBody>
          <a:bodyPr>
            <a:normAutofit/>
          </a:bodyPr>
          <a:lstStyle/>
          <a:p>
            <a:r>
              <a:rPr lang="en-AU" sz="3200" b="1" i="1">
                <a:solidFill>
                  <a:srgbClr val="00B050"/>
                </a:solidFill>
              </a:rPr>
              <a:t>Introduction to Computer Science: </a:t>
            </a:r>
            <a:br>
              <a:rPr lang="en-AU" sz="3200" b="1" i="1"/>
            </a:br>
            <a:r>
              <a:rPr lang="en-AU" sz="3200" b="1" i="1">
                <a:solidFill>
                  <a:srgbClr val="0070C0"/>
                </a:solidFill>
              </a:rPr>
              <a:t>Programming Methodology</a:t>
            </a:r>
          </a:p>
        </p:txBody>
      </p:sp>
      <p:sp>
        <p:nvSpPr>
          <p:cNvPr id="3" name="Subtitle 2"/>
          <p:cNvSpPr>
            <a:spLocks noGrp="1"/>
          </p:cNvSpPr>
          <p:nvPr>
            <p:ph type="subTitle" idx="1"/>
          </p:nvPr>
        </p:nvSpPr>
        <p:spPr>
          <a:xfrm>
            <a:off x="1524000" y="3140126"/>
            <a:ext cx="9144000" cy="1669266"/>
          </a:xfrm>
        </p:spPr>
        <p:txBody>
          <a:bodyPr>
            <a:normAutofit/>
          </a:bodyPr>
          <a:lstStyle/>
          <a:p>
            <a:endParaRPr lang="en-US"/>
          </a:p>
          <a:p>
            <a:r>
              <a:rPr lang="en-US" altLang="zh-CN" sz="3200" b="1">
                <a:solidFill>
                  <a:srgbClr val="7030A0"/>
                </a:solidFill>
                <a:latin typeface="Algerian" panose="04020705040A02060702" pitchFamily="82" charset="0"/>
              </a:rPr>
              <a:t>Tutorial</a:t>
            </a:r>
            <a:r>
              <a:rPr lang="en-US" sz="3200" b="1">
                <a:solidFill>
                  <a:srgbClr val="7030A0"/>
                </a:solidFill>
                <a:latin typeface="Algerian" panose="04020705040A02060702" pitchFamily="82" charset="0"/>
              </a:rPr>
              <a:t> </a:t>
            </a:r>
            <a:r>
              <a:rPr lang="en-US" sz="3200">
                <a:solidFill>
                  <a:srgbClr val="7030A0"/>
                </a:solidFill>
                <a:latin typeface="Algerian" panose="04020705040A02060702" pitchFamily="82" charset="0"/>
              </a:rPr>
              <a:t>8</a:t>
            </a:r>
            <a:r>
              <a:rPr lang="en-US" sz="3200" b="1">
                <a:solidFill>
                  <a:srgbClr val="7030A0"/>
                </a:solidFill>
                <a:latin typeface="Algerian" panose="04020705040A02060702" pitchFamily="82" charset="0"/>
              </a:rPr>
              <a:t> </a:t>
            </a:r>
          </a:p>
          <a:p>
            <a:r>
              <a:rPr lang="en-US" altLang="zh-CN" sz="3200">
                <a:solidFill>
                  <a:srgbClr val="002060"/>
                </a:solidFill>
                <a:latin typeface="Algerian" panose="04020705040A02060702" pitchFamily="82" charset="0"/>
              </a:rPr>
              <a:t>Object oriented programming</a:t>
            </a:r>
            <a:endParaRPr lang="en-US" altLang="zh-CN" sz="2400" b="1">
              <a:latin typeface="Algerian" panose="04020705040A02060702" pitchFamily="82" charset="0"/>
            </a:endParaRPr>
          </a:p>
          <a:p>
            <a:endParaRPr lang="en-US" altLang="zh-CN" b="1">
              <a:latin typeface="Cambria" panose="02040503050406030204" pitchFamily="18" charset="0"/>
              <a:ea typeface="微软雅黑" panose="020B0503020204020204" pitchFamily="34" charset="-122"/>
            </a:endParaRPr>
          </a:p>
        </p:txBody>
      </p:sp>
      <p:pic>
        <p:nvPicPr>
          <p:cNvPr id="4" name="Picture 3"/>
          <p:cNvPicPr>
            <a:picLocks noChangeAspect="1"/>
          </p:cNvPicPr>
          <p:nvPr/>
        </p:nvPicPr>
        <p:blipFill>
          <a:blip r:embed="rId2"/>
          <a:stretch>
            <a:fillRect/>
          </a:stretch>
        </p:blipFill>
        <p:spPr>
          <a:xfrm>
            <a:off x="507240" y="188229"/>
            <a:ext cx="6909744" cy="1204796"/>
          </a:xfrm>
          <a:prstGeom prst="rect">
            <a:avLst/>
          </a:prstGeom>
          <a:gradFill flip="none" rotWithShape="1">
            <a:gsLst>
              <a:gs pos="0">
                <a:schemeClr val="accent5">
                  <a:lumMod val="0"/>
                  <a:lumOff val="100000"/>
                </a:schemeClr>
              </a:gs>
              <a:gs pos="100000">
                <a:schemeClr val="accent5">
                  <a:lumMod val="0"/>
                  <a:lumOff val="100000"/>
                </a:schemeClr>
              </a:gs>
              <a:gs pos="100000">
                <a:schemeClr val="accent5">
                  <a:lumMod val="100000"/>
                </a:schemeClr>
              </a:gs>
            </a:gsLst>
            <a:path path="circle">
              <a:fillToRect l="50000" t="-80000" r="50000" b="180000"/>
            </a:path>
            <a:tileRect/>
          </a:gradFill>
          <a:effectLst>
            <a:outerShdw dist="50800" sx="1000" sy="1000" algn="ctr" rotWithShape="0">
              <a:schemeClr val="bg1"/>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a14="http://schemas.microsoft.com/office/drawing/2010/main" Requires="a14">
          <p:sp>
            <p:nvSpPr>
              <p:cNvPr id="6" name="Content Placeholder 2"/>
              <p:cNvSpPr txBox="1">
                <a:spLocks/>
              </p:cNvSpPr>
              <p:nvPr/>
            </p:nvSpPr>
            <p:spPr>
              <a:xfrm>
                <a:off x="551707" y="1620054"/>
                <a:ext cx="11388247" cy="500573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457200" lvl="1" indent="0">
                  <a:buClr>
                    <a:srgbClr val="7030A0"/>
                  </a:buClr>
                  <a:buNone/>
                </a:pPr>
                <a:r>
                  <a:rPr lang="en-US" altLang="zh-CN" sz="2600" b="1">
                    <a:solidFill>
                      <a:srgbClr val="0070C0"/>
                    </a:solidFill>
                    <a:latin typeface="Baskerville Old Face" panose="02020602080505020303" pitchFamily="18" charset="0"/>
                  </a:rPr>
                  <a:t>Design a class named </a:t>
                </a:r>
                <a:r>
                  <a:rPr lang="en-US" altLang="zh-CN" sz="2600" b="1">
                    <a:solidFill>
                      <a:srgbClr val="FF0000"/>
                    </a:solidFill>
                    <a:latin typeface="Baskerville Old Face" panose="02020602080505020303" pitchFamily="18" charset="0"/>
                  </a:rPr>
                  <a:t>Account</a:t>
                </a:r>
                <a:r>
                  <a:rPr lang="en-US" altLang="zh-CN" sz="2600" b="1">
                    <a:solidFill>
                      <a:srgbClr val="0070C0"/>
                    </a:solidFill>
                    <a:latin typeface="Baskerville Old Face" panose="02020602080505020303" pitchFamily="18" charset="0"/>
                  </a:rPr>
                  <a:t> that contains:</a:t>
                </a:r>
              </a:p>
              <a:p>
                <a:pPr lvl="1">
                  <a:buFont typeface="Wingdings" panose="05000000000000000000" pitchFamily="2" charset="2"/>
                  <a:buChar char="Ø"/>
                </a:pPr>
                <a:r>
                  <a:rPr lang="en-US" altLang="zh-CN" b="1">
                    <a:solidFill>
                      <a:srgbClr val="002060"/>
                    </a:solidFill>
                    <a:latin typeface="Times" panose="02020603050405020304" pitchFamily="18" charset="0"/>
                    <a:cs typeface="Times" panose="02020603050405020304" pitchFamily="18" charset="0"/>
                  </a:rPr>
                  <a:t>A private </a:t>
                </a:r>
                <a:r>
                  <a:rPr lang="en-US" altLang="zh-CN" b="1" err="1">
                    <a:solidFill>
                      <a:srgbClr val="002060"/>
                    </a:solidFill>
                    <a:latin typeface="Times" panose="02020603050405020304" pitchFamily="18" charset="0"/>
                    <a:cs typeface="Times" panose="02020603050405020304" pitchFamily="18" charset="0"/>
                  </a:rPr>
                  <a:t>int</a:t>
                </a:r>
                <a:r>
                  <a:rPr lang="en-US" altLang="zh-CN" b="1">
                    <a:solidFill>
                      <a:srgbClr val="002060"/>
                    </a:solidFill>
                    <a:latin typeface="Times" panose="02020603050405020304" pitchFamily="18" charset="0"/>
                    <a:cs typeface="Times" panose="02020603050405020304" pitchFamily="18" charset="0"/>
                  </a:rPr>
                  <a:t> data field named </a:t>
                </a:r>
                <a:r>
                  <a:rPr lang="en-US" altLang="zh-CN" b="1">
                    <a:solidFill>
                      <a:srgbClr val="FF0000"/>
                    </a:solidFill>
                    <a:latin typeface="Times" panose="02020603050405020304" pitchFamily="18" charset="0"/>
                    <a:cs typeface="Times" panose="02020603050405020304" pitchFamily="18" charset="0"/>
                  </a:rPr>
                  <a:t>ID</a:t>
                </a:r>
                <a:r>
                  <a:rPr lang="en-US" altLang="zh-CN" b="1">
                    <a:solidFill>
                      <a:srgbClr val="002060"/>
                    </a:solidFill>
                    <a:latin typeface="Times" panose="02020603050405020304" pitchFamily="18" charset="0"/>
                    <a:cs typeface="Times" panose="02020603050405020304" pitchFamily="18" charset="0"/>
                  </a:rPr>
                  <a:t> for the account.</a:t>
                </a:r>
              </a:p>
              <a:p>
                <a:pPr lvl="1">
                  <a:buFont typeface="Wingdings" panose="05000000000000000000" pitchFamily="2" charset="2"/>
                  <a:buChar char="Ø"/>
                </a:pPr>
                <a:r>
                  <a:rPr lang="en-US" altLang="zh-CN" b="1">
                    <a:solidFill>
                      <a:srgbClr val="002060"/>
                    </a:solidFill>
                    <a:latin typeface="Times" panose="02020603050405020304" pitchFamily="18" charset="0"/>
                    <a:cs typeface="Times" panose="02020603050405020304" pitchFamily="18" charset="0"/>
                  </a:rPr>
                  <a:t>A private float data field named </a:t>
                </a:r>
                <a:r>
                  <a:rPr lang="en-US" altLang="zh-CN" b="1">
                    <a:solidFill>
                      <a:srgbClr val="FF0000"/>
                    </a:solidFill>
                    <a:latin typeface="Times" panose="02020603050405020304" pitchFamily="18" charset="0"/>
                    <a:cs typeface="Times" panose="02020603050405020304" pitchFamily="18" charset="0"/>
                  </a:rPr>
                  <a:t>balance</a:t>
                </a:r>
                <a:r>
                  <a:rPr lang="en-US" altLang="zh-CN" b="1">
                    <a:solidFill>
                      <a:srgbClr val="002060"/>
                    </a:solidFill>
                    <a:latin typeface="Times" panose="02020603050405020304" pitchFamily="18" charset="0"/>
                    <a:cs typeface="Times" panose="02020603050405020304" pitchFamily="18" charset="0"/>
                  </a:rPr>
                  <a:t> for the account.</a:t>
                </a:r>
              </a:p>
              <a:p>
                <a:pPr lvl="1">
                  <a:buFont typeface="Wingdings" panose="05000000000000000000" pitchFamily="2" charset="2"/>
                  <a:buChar char="Ø"/>
                </a:pPr>
                <a:r>
                  <a:rPr lang="en-US" altLang="zh-CN" b="1">
                    <a:solidFill>
                      <a:srgbClr val="002060"/>
                    </a:solidFill>
                    <a:latin typeface="Times" panose="02020603050405020304" pitchFamily="18" charset="0"/>
                    <a:cs typeface="Times" panose="02020603050405020304" pitchFamily="18" charset="0"/>
                  </a:rPr>
                  <a:t>A private float data field named </a:t>
                </a:r>
                <a:r>
                  <a:rPr lang="en-US" altLang="zh-CN" b="1" err="1">
                    <a:solidFill>
                      <a:srgbClr val="FF0000"/>
                    </a:solidFill>
                    <a:latin typeface="Times" panose="02020603050405020304" pitchFamily="18" charset="0"/>
                    <a:cs typeface="Times" panose="02020603050405020304" pitchFamily="18" charset="0"/>
                  </a:rPr>
                  <a:t>annualInterestRate</a:t>
                </a:r>
                <a:r>
                  <a:rPr lang="en-US" altLang="zh-CN" b="1">
                    <a:solidFill>
                      <a:srgbClr val="002060"/>
                    </a:solidFill>
                    <a:latin typeface="Times" panose="02020603050405020304" pitchFamily="18" charset="0"/>
                    <a:cs typeface="Times" panose="02020603050405020304" pitchFamily="18" charset="0"/>
                  </a:rPr>
                  <a:t> that stores the current interest rate.</a:t>
                </a:r>
              </a:p>
              <a:p>
                <a:pPr lvl="1">
                  <a:buFont typeface="Wingdings" panose="05000000000000000000" pitchFamily="2" charset="2"/>
                  <a:buChar char="Ø"/>
                </a:pPr>
                <a:r>
                  <a:rPr lang="en-US" altLang="zh-CN" b="1">
                    <a:solidFill>
                      <a:srgbClr val="002060"/>
                    </a:solidFill>
                    <a:latin typeface="Times" panose="02020603050405020304" pitchFamily="18" charset="0"/>
                    <a:cs typeface="Times" panose="02020603050405020304" pitchFamily="18" charset="0"/>
                  </a:rPr>
                  <a:t>A constructor that creates an account with the specified ID(default 0), initial balance(default 100), and annual interest rate(default 0).</a:t>
                </a:r>
              </a:p>
              <a:p>
                <a:pPr lvl="1">
                  <a:buFont typeface="Wingdings" panose="05000000000000000000" pitchFamily="2" charset="2"/>
                  <a:buChar char="Ø"/>
                </a:pPr>
                <a:r>
                  <a:rPr lang="en-US" altLang="zh-CN" b="1">
                    <a:solidFill>
                      <a:srgbClr val="002060"/>
                    </a:solidFill>
                    <a:latin typeface="Times" panose="02020603050405020304" pitchFamily="18" charset="0"/>
                    <a:cs typeface="Times" panose="02020603050405020304" pitchFamily="18" charset="0"/>
                  </a:rPr>
                  <a:t>The </a:t>
                </a:r>
                <a:r>
                  <a:rPr lang="en-US" altLang="zh-CN" b="1" err="1">
                    <a:solidFill>
                      <a:srgbClr val="002060"/>
                    </a:solidFill>
                    <a:latin typeface="Times" panose="02020603050405020304" pitchFamily="18" charset="0"/>
                    <a:cs typeface="Times" panose="02020603050405020304" pitchFamily="18" charset="0"/>
                  </a:rPr>
                  <a:t>accessor</a:t>
                </a:r>
                <a:r>
                  <a:rPr lang="en-US" altLang="zh-CN" b="1">
                    <a:solidFill>
                      <a:srgbClr val="002060"/>
                    </a:solidFill>
                    <a:latin typeface="Times" panose="02020603050405020304" pitchFamily="18" charset="0"/>
                    <a:cs typeface="Times" panose="02020603050405020304" pitchFamily="18" charset="0"/>
                  </a:rPr>
                  <a:t> and </a:t>
                </a:r>
                <a:r>
                  <a:rPr lang="en-US" altLang="zh-CN" b="1" err="1">
                    <a:solidFill>
                      <a:srgbClr val="002060"/>
                    </a:solidFill>
                    <a:latin typeface="Times" panose="02020603050405020304" pitchFamily="18" charset="0"/>
                    <a:cs typeface="Times" panose="02020603050405020304" pitchFamily="18" charset="0"/>
                  </a:rPr>
                  <a:t>mutator</a:t>
                </a:r>
                <a:r>
                  <a:rPr lang="en-US" altLang="zh-CN" b="1">
                    <a:solidFill>
                      <a:srgbClr val="002060"/>
                    </a:solidFill>
                    <a:latin typeface="Times" panose="02020603050405020304" pitchFamily="18" charset="0"/>
                    <a:cs typeface="Times" panose="02020603050405020304" pitchFamily="18" charset="0"/>
                  </a:rPr>
                  <a:t> methods for </a:t>
                </a:r>
                <a:r>
                  <a:rPr lang="en-US" altLang="zh-CN" b="1" err="1">
                    <a:solidFill>
                      <a:srgbClr val="002060"/>
                    </a:solidFill>
                    <a:latin typeface="Times" panose="02020603050405020304" pitchFamily="18" charset="0"/>
                    <a:cs typeface="Times" panose="02020603050405020304" pitchFamily="18" charset="0"/>
                  </a:rPr>
                  <a:t>ID,balance</a:t>
                </a:r>
                <a:r>
                  <a:rPr lang="en-US" altLang="zh-CN" b="1">
                    <a:solidFill>
                      <a:srgbClr val="002060"/>
                    </a:solidFill>
                    <a:latin typeface="Times" panose="02020603050405020304" pitchFamily="18" charset="0"/>
                    <a:cs typeface="Times" panose="02020603050405020304" pitchFamily="18" charset="0"/>
                  </a:rPr>
                  <a:t>, and </a:t>
                </a:r>
                <a:r>
                  <a:rPr lang="en-US" altLang="zh-CN" b="1" err="1">
                    <a:solidFill>
                      <a:srgbClr val="002060"/>
                    </a:solidFill>
                    <a:latin typeface="Times" panose="02020603050405020304" pitchFamily="18" charset="0"/>
                    <a:cs typeface="Times" panose="02020603050405020304" pitchFamily="18" charset="0"/>
                  </a:rPr>
                  <a:t>annualInterestRate</a:t>
                </a:r>
                <a:r>
                  <a:rPr lang="en-US" altLang="zh-CN" b="1">
                    <a:solidFill>
                      <a:srgbClr val="002060"/>
                    </a:solidFill>
                    <a:latin typeface="Times" panose="02020603050405020304" pitchFamily="18" charset="0"/>
                    <a:cs typeface="Times" panose="02020603050405020304" pitchFamily="18" charset="0"/>
                  </a:rPr>
                  <a:t>.</a:t>
                </a:r>
              </a:p>
              <a:p>
                <a:pPr lvl="1">
                  <a:buFont typeface="Wingdings" panose="05000000000000000000" pitchFamily="2" charset="2"/>
                  <a:buChar char="Ø"/>
                </a:pPr>
                <a:r>
                  <a:rPr lang="en-US" altLang="zh-CN" b="1">
                    <a:solidFill>
                      <a:srgbClr val="002060"/>
                    </a:solidFill>
                    <a:latin typeface="Times" panose="02020603050405020304" pitchFamily="18" charset="0"/>
                    <a:cs typeface="Times" panose="02020603050405020304" pitchFamily="18" charset="0"/>
                  </a:rPr>
                  <a:t>A method named </a:t>
                </a:r>
                <a:r>
                  <a:rPr lang="en-US" altLang="zh-CN" b="1" err="1">
                    <a:solidFill>
                      <a:srgbClr val="FF0000"/>
                    </a:solidFill>
                    <a:latin typeface="Times" panose="02020603050405020304" pitchFamily="18" charset="0"/>
                    <a:cs typeface="Times" panose="02020603050405020304" pitchFamily="18" charset="0"/>
                  </a:rPr>
                  <a:t>getMonthlyInterestRate</a:t>
                </a:r>
                <a:r>
                  <a:rPr lang="en-US" altLang="zh-CN" b="1">
                    <a:solidFill>
                      <a:srgbClr val="FF0000"/>
                    </a:solidFill>
                    <a:latin typeface="Times" panose="02020603050405020304" pitchFamily="18" charset="0"/>
                    <a:cs typeface="Times" panose="02020603050405020304" pitchFamily="18" charset="0"/>
                  </a:rPr>
                  <a:t>() </a:t>
                </a:r>
                <a:r>
                  <a:rPr lang="en-US" altLang="zh-CN" b="1">
                    <a:solidFill>
                      <a:srgbClr val="002060"/>
                    </a:solidFill>
                    <a:latin typeface="Times" panose="02020603050405020304" pitchFamily="18" charset="0"/>
                    <a:cs typeface="Times" panose="02020603050405020304" pitchFamily="18" charset="0"/>
                  </a:rPr>
                  <a:t>that returns the monthly interest rate.</a:t>
                </a:r>
              </a:p>
              <a:p>
                <a:pPr lvl="1">
                  <a:buFont typeface="Wingdings" panose="05000000000000000000" pitchFamily="2" charset="2"/>
                  <a:buChar char="Ø"/>
                </a:pPr>
                <a:r>
                  <a:rPr lang="en-US" altLang="zh-CN" b="1">
                    <a:solidFill>
                      <a:srgbClr val="002060"/>
                    </a:solidFill>
                    <a:latin typeface="Times" panose="02020603050405020304" pitchFamily="18" charset="0"/>
                    <a:cs typeface="Times" panose="02020603050405020304" pitchFamily="18" charset="0"/>
                  </a:rPr>
                  <a:t>A method named </a:t>
                </a:r>
                <a:r>
                  <a:rPr lang="en-US" altLang="zh-CN" b="1" err="1">
                    <a:solidFill>
                      <a:srgbClr val="FF0000"/>
                    </a:solidFill>
                    <a:latin typeface="Times" panose="02020603050405020304" pitchFamily="18" charset="0"/>
                    <a:cs typeface="Times" panose="02020603050405020304" pitchFamily="18" charset="0"/>
                  </a:rPr>
                  <a:t>getMonthlyInterest</a:t>
                </a:r>
                <a:r>
                  <a:rPr lang="en-US" altLang="zh-CN" b="1">
                    <a:solidFill>
                      <a:srgbClr val="FF0000"/>
                    </a:solidFill>
                    <a:latin typeface="Times" panose="02020603050405020304" pitchFamily="18" charset="0"/>
                    <a:cs typeface="Times" panose="02020603050405020304" pitchFamily="18" charset="0"/>
                  </a:rPr>
                  <a:t>() </a:t>
                </a:r>
                <a:r>
                  <a:rPr lang="en-US" altLang="zh-CN" b="1">
                    <a:solidFill>
                      <a:srgbClr val="002060"/>
                    </a:solidFill>
                    <a:latin typeface="Times" panose="02020603050405020304" pitchFamily="18" charset="0"/>
                    <a:cs typeface="Times" panose="02020603050405020304" pitchFamily="18" charset="0"/>
                  </a:rPr>
                  <a:t>that returns the monthly interest.</a:t>
                </a:r>
              </a:p>
              <a:p>
                <a:pPr lvl="1">
                  <a:buFont typeface="Wingdings" panose="05000000000000000000" pitchFamily="2" charset="2"/>
                  <a:buChar char="Ø"/>
                </a:pPr>
                <a:r>
                  <a:rPr lang="en-US" altLang="zh-CN" b="1">
                    <a:solidFill>
                      <a:srgbClr val="002060"/>
                    </a:solidFill>
                    <a:latin typeface="Times" panose="02020603050405020304" pitchFamily="18" charset="0"/>
                    <a:cs typeface="Times" panose="02020603050405020304" pitchFamily="18" charset="0"/>
                  </a:rPr>
                  <a:t>A method named </a:t>
                </a:r>
                <a:r>
                  <a:rPr lang="en-US" altLang="zh-CN" b="1">
                    <a:solidFill>
                      <a:srgbClr val="FF0000"/>
                    </a:solidFill>
                    <a:latin typeface="Times" panose="02020603050405020304" pitchFamily="18" charset="0"/>
                    <a:cs typeface="Times" panose="02020603050405020304" pitchFamily="18" charset="0"/>
                  </a:rPr>
                  <a:t>withdraw</a:t>
                </a:r>
                <a:r>
                  <a:rPr lang="en-US" altLang="zh-CN" b="1">
                    <a:solidFill>
                      <a:srgbClr val="002060"/>
                    </a:solidFill>
                    <a:latin typeface="Times" panose="02020603050405020304" pitchFamily="18" charset="0"/>
                    <a:cs typeface="Times" panose="02020603050405020304" pitchFamily="18" charset="0"/>
                  </a:rPr>
                  <a:t> that withdraws a specified amount from the account.</a:t>
                </a:r>
              </a:p>
              <a:p>
                <a:pPr lvl="1">
                  <a:buFont typeface="Wingdings" panose="05000000000000000000" pitchFamily="2" charset="2"/>
                  <a:buChar char="Ø"/>
                </a:pPr>
                <a:r>
                  <a:rPr lang="en-US" altLang="zh-CN" b="1">
                    <a:solidFill>
                      <a:srgbClr val="002060"/>
                    </a:solidFill>
                    <a:latin typeface="Times" panose="02020603050405020304" pitchFamily="18" charset="0"/>
                    <a:cs typeface="Times" panose="02020603050405020304" pitchFamily="18" charset="0"/>
                  </a:rPr>
                  <a:t>A method named </a:t>
                </a:r>
                <a:r>
                  <a:rPr lang="en-US" altLang="zh-CN" b="1">
                    <a:solidFill>
                      <a:srgbClr val="FF0000"/>
                    </a:solidFill>
                    <a:latin typeface="Times" panose="02020603050405020304" pitchFamily="18" charset="0"/>
                    <a:cs typeface="Times" panose="02020603050405020304" pitchFamily="18" charset="0"/>
                  </a:rPr>
                  <a:t>deposit</a:t>
                </a:r>
                <a:r>
                  <a:rPr lang="en-US" altLang="zh-CN" b="1">
                    <a:solidFill>
                      <a:srgbClr val="002060"/>
                    </a:solidFill>
                    <a:latin typeface="Times" panose="02020603050405020304" pitchFamily="18" charset="0"/>
                    <a:cs typeface="Times" panose="02020603050405020304" pitchFamily="18" charset="0"/>
                  </a:rPr>
                  <a:t> that deposits a specified amount to the account.</a:t>
                </a:r>
              </a:p>
              <a:p>
                <a:pPr lvl="1">
                  <a:buFont typeface="Wingdings" panose="05000000000000000000" pitchFamily="2" charset="2"/>
                  <a:buChar char="Ø"/>
                </a:pPr>
                <a:r>
                  <a:rPr lang="en-US" altLang="zh-CN" b="1">
                    <a:solidFill>
                      <a:srgbClr val="002060"/>
                    </a:solidFill>
                    <a:latin typeface="Times" panose="02020603050405020304" pitchFamily="18" charset="0"/>
                    <a:cs typeface="Times" panose="02020603050405020304" pitchFamily="18" charset="0"/>
                  </a:rPr>
                  <a:t>Use this formula to calculate the monthly interest: </a:t>
                </a:r>
                <a14:m>
                  <m:oMath xmlns:m="http://schemas.openxmlformats.org/officeDocument/2006/math">
                    <m:r>
                      <a:rPr lang="en-US" altLang="zh-CN" b="1" i="1" smtClean="0">
                        <a:solidFill>
                          <a:srgbClr val="7030A0"/>
                        </a:solidFill>
                        <a:latin typeface="Cambria Math" panose="02040503050406030204" pitchFamily="18" charset="0"/>
                        <a:cs typeface="Times" panose="02020603050405020304" pitchFamily="18" charset="0"/>
                      </a:rPr>
                      <m:t>𝑴𝒐𝒏𝒕𝒉𝒍𝒚𝑰𝒏𝒕𝒆𝒓𝒆𝒔𝒕</m:t>
                    </m:r>
                    <m:r>
                      <a:rPr lang="en-US" altLang="zh-CN" b="1" i="1" smtClean="0">
                        <a:solidFill>
                          <a:srgbClr val="7030A0"/>
                        </a:solidFill>
                        <a:latin typeface="Cambria Math" panose="02040503050406030204" pitchFamily="18" charset="0"/>
                        <a:cs typeface="Times" panose="02020603050405020304" pitchFamily="18" charset="0"/>
                      </a:rPr>
                      <m:t>=</m:t>
                    </m:r>
                    <m:r>
                      <a:rPr lang="en-US" altLang="zh-CN" b="1" i="1" smtClean="0">
                        <a:solidFill>
                          <a:srgbClr val="7030A0"/>
                        </a:solidFill>
                        <a:latin typeface="Cambria Math" panose="02040503050406030204" pitchFamily="18" charset="0"/>
                        <a:cs typeface="Times" panose="02020603050405020304" pitchFamily="18" charset="0"/>
                      </a:rPr>
                      <m:t>𝒃𝒂𝒍𝒂𝒏𝒄𝒆</m:t>
                    </m:r>
                    <m:r>
                      <a:rPr lang="en-US" altLang="zh-CN" b="1" i="1" smtClean="0">
                        <a:solidFill>
                          <a:srgbClr val="7030A0"/>
                        </a:solidFill>
                        <a:latin typeface="Cambria Math" panose="02040503050406030204" pitchFamily="18" charset="0"/>
                        <a:ea typeface="Cambria Math" panose="02040503050406030204" pitchFamily="18" charset="0"/>
                        <a:cs typeface="Times" panose="02020603050405020304" pitchFamily="18" charset="0"/>
                      </a:rPr>
                      <m:t>×</m:t>
                    </m:r>
                    <m:r>
                      <a:rPr lang="en-US" altLang="zh-CN" b="1" i="1" smtClean="0">
                        <a:solidFill>
                          <a:srgbClr val="7030A0"/>
                        </a:solidFill>
                        <a:latin typeface="Cambria Math" panose="02040503050406030204" pitchFamily="18" charset="0"/>
                        <a:ea typeface="Cambria Math" panose="02040503050406030204" pitchFamily="18" charset="0"/>
                        <a:cs typeface="Times" panose="02020603050405020304" pitchFamily="18" charset="0"/>
                      </a:rPr>
                      <m:t>𝒎𝒐𝒏𝒕𝒉𝒍𝒚𝑰𝒏𝒕𝒆𝒓𝒆𝒔𝒕𝑹𝒂𝒕𝒆</m:t>
                    </m:r>
                    <m:r>
                      <a:rPr lang="en-US" altLang="zh-CN" b="1" i="0" smtClean="0">
                        <a:solidFill>
                          <a:srgbClr val="7030A0"/>
                        </a:solidFill>
                        <a:latin typeface="Cambria Math" panose="02040503050406030204" pitchFamily="18" charset="0"/>
                        <a:ea typeface="Cambria Math" panose="02040503050406030204" pitchFamily="18" charset="0"/>
                        <a:cs typeface="Times" panose="02020603050405020304" pitchFamily="18" charset="0"/>
                      </a:rPr>
                      <m:t>,</m:t>
                    </m:r>
                  </m:oMath>
                </a14:m>
                <a:r>
                  <a:rPr lang="en-US" altLang="zh-CN" b="1">
                    <a:solidFill>
                      <a:srgbClr val="7030A0"/>
                    </a:solidFill>
                    <a:latin typeface="Times" panose="02020603050405020304" pitchFamily="18" charset="0"/>
                    <a:cs typeface="Times" panose="02020603050405020304" pitchFamily="18" charset="0"/>
                  </a:rPr>
                  <a:t> where </a:t>
                </a:r>
                <a14:m>
                  <m:oMath xmlns:m="http://schemas.openxmlformats.org/officeDocument/2006/math">
                    <m:r>
                      <a:rPr lang="en-US" altLang="zh-CN" b="1" i="1" smtClean="0">
                        <a:solidFill>
                          <a:srgbClr val="7030A0"/>
                        </a:solidFill>
                        <a:latin typeface="Cambria Math" panose="02040503050406030204" pitchFamily="18" charset="0"/>
                        <a:cs typeface="Times" panose="02020603050405020304" pitchFamily="18" charset="0"/>
                      </a:rPr>
                      <m:t>𝒎𝒐𝒏𝒕𝒉𝒍𝒚𝑰𝒏𝒕𝒆𝒓𝒆𝒔𝒕𝑹𝒂𝒕𝒆</m:t>
                    </m:r>
                    <m:r>
                      <a:rPr lang="en-US" altLang="zh-CN" b="1" i="1" smtClean="0">
                        <a:solidFill>
                          <a:srgbClr val="7030A0"/>
                        </a:solidFill>
                        <a:latin typeface="Cambria Math" panose="02040503050406030204" pitchFamily="18" charset="0"/>
                        <a:cs typeface="Times" panose="02020603050405020304" pitchFamily="18" charset="0"/>
                      </a:rPr>
                      <m:t>=</m:t>
                    </m:r>
                    <m:r>
                      <a:rPr lang="en-US" altLang="zh-CN" b="1" i="1" smtClean="0">
                        <a:solidFill>
                          <a:srgbClr val="7030A0"/>
                        </a:solidFill>
                        <a:latin typeface="Cambria Math" panose="02040503050406030204" pitchFamily="18" charset="0"/>
                        <a:cs typeface="Times" panose="02020603050405020304" pitchFamily="18" charset="0"/>
                      </a:rPr>
                      <m:t>𝒂𝒏𝒏𝒖𝒂𝒍𝑰𝒏𝒕𝒆𝒓𝒆𝒔𝒕𝑹𝒂𝒕𝒆</m:t>
                    </m:r>
                    <m:r>
                      <a:rPr lang="en-US" altLang="zh-CN" b="1" i="1" smtClean="0">
                        <a:solidFill>
                          <a:srgbClr val="7030A0"/>
                        </a:solidFill>
                        <a:latin typeface="Cambria Math" panose="02040503050406030204" pitchFamily="18" charset="0"/>
                        <a:cs typeface="Times" panose="02020603050405020304" pitchFamily="18" charset="0"/>
                      </a:rPr>
                      <m:t>/</m:t>
                    </m:r>
                    <m:r>
                      <a:rPr lang="en-US" altLang="zh-CN" b="1" i="1" smtClean="0">
                        <a:solidFill>
                          <a:srgbClr val="7030A0"/>
                        </a:solidFill>
                        <a:latin typeface="Cambria Math" panose="02040503050406030204" pitchFamily="18" charset="0"/>
                        <a:cs typeface="Times" panose="02020603050405020304" pitchFamily="18" charset="0"/>
                      </a:rPr>
                      <m:t>𝟏𝟐</m:t>
                    </m:r>
                  </m:oMath>
                </a14:m>
                <a:r>
                  <a:rPr lang="en-US" altLang="zh-CN" b="1">
                    <a:solidFill>
                      <a:srgbClr val="7030A0"/>
                    </a:solidFill>
                    <a:latin typeface="Times" panose="02020603050405020304" pitchFamily="18" charset="0"/>
                    <a:cs typeface="Times" panose="02020603050405020304" pitchFamily="18" charset="0"/>
                  </a:rPr>
                  <a:t>.</a:t>
                </a:r>
              </a:p>
              <a:p>
                <a:pPr lvl="1">
                  <a:buFont typeface="Wingdings" panose="05000000000000000000" pitchFamily="2" charset="2"/>
                  <a:buChar char="Ø"/>
                </a:pPr>
                <a:r>
                  <a:rPr lang="en-US" altLang="zh-CN" b="1">
                    <a:solidFill>
                      <a:srgbClr val="002060"/>
                    </a:solidFill>
                    <a:latin typeface="Times" panose="02020603050405020304" pitchFamily="18" charset="0"/>
                    <a:cs typeface="Times" panose="02020603050405020304" pitchFamily="18" charset="0"/>
                  </a:rPr>
                  <a:t>Write a test program that creates an Account object with an account ID of 1122, a balance of $20000, and an annual interest rate of 4.5%. Use the withdraw method to withdraw $2500, use the deposit method to deposit $3000, and print the ID, balance, monthly interest rate, and monthly interest.</a:t>
                </a:r>
              </a:p>
              <a:p>
                <a:pPr marL="0" indent="0" algn="ctr">
                  <a:buClr>
                    <a:srgbClr val="7030A0"/>
                  </a:buClr>
                  <a:buNone/>
                </a:pPr>
                <a:endParaRPr lang="en-US" altLang="zh-CN" sz="2400" b="1">
                  <a:solidFill>
                    <a:srgbClr val="0070C0"/>
                  </a:solidFill>
                  <a:latin typeface="Baskerville Old Face" panose="02020602080505020303" pitchFamily="18" charset="0"/>
                </a:endParaRPr>
              </a:p>
            </p:txBody>
          </p:sp>
        </mc:Choice>
        <mc:Fallback>
          <p:sp>
            <p:nvSpPr>
              <p:cNvPr id="6" name="Content Placeholder 2"/>
              <p:cNvSpPr txBox="1">
                <a:spLocks noRot="1" noChangeAspect="1" noMove="1" noResize="1" noEditPoints="1" noAdjustHandles="1" noChangeArrowheads="1" noChangeShapeType="1" noTextEdit="1"/>
              </p:cNvSpPr>
              <p:nvPr/>
            </p:nvSpPr>
            <p:spPr>
              <a:xfrm>
                <a:off x="551707" y="1620054"/>
                <a:ext cx="11388247" cy="5005730"/>
              </a:xfrm>
              <a:prstGeom prst="rect">
                <a:avLst/>
              </a:prstGeom>
              <a:blipFill>
                <a:blip r:embed="rId7"/>
                <a:stretch>
                  <a:fillRect t="-1705"/>
                </a:stretch>
              </a:blipFill>
            </p:spPr>
            <p:txBody>
              <a:bodyPr/>
              <a:lstStyle/>
              <a:p>
                <a:r>
                  <a:rPr 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p:cNvPicPr>
            <a:picLocks noChangeAspect="1"/>
          </p:cNvPicPr>
          <p:nvPr/>
        </p:nvPicPr>
        <p:blipFill>
          <a:blip r:embed="rId7"/>
          <a:stretch>
            <a:fillRect/>
          </a:stretch>
        </p:blipFill>
        <p:spPr>
          <a:xfrm>
            <a:off x="1157576" y="1713171"/>
            <a:ext cx="3212201" cy="5026928"/>
          </a:xfrm>
          <a:prstGeom prst="rect">
            <a:avLst/>
          </a:prstGeom>
        </p:spPr>
      </p:pic>
      <p:pic>
        <p:nvPicPr>
          <p:cNvPr id="3" name="Picture 2"/>
          <p:cNvPicPr>
            <a:picLocks noChangeAspect="1"/>
          </p:cNvPicPr>
          <p:nvPr/>
        </p:nvPicPr>
        <p:blipFill>
          <a:blip r:embed="rId8"/>
          <a:stretch>
            <a:fillRect/>
          </a:stretch>
        </p:blipFill>
        <p:spPr>
          <a:xfrm>
            <a:off x="5219090" y="1713171"/>
            <a:ext cx="2943809" cy="5026928"/>
          </a:xfrm>
          <a:prstGeom prst="rect">
            <a:avLst/>
          </a:prstGeom>
        </p:spPr>
      </p:pic>
      <p:pic>
        <p:nvPicPr>
          <p:cNvPr id="4" name="Picture 3"/>
          <p:cNvPicPr>
            <a:picLocks noChangeAspect="1"/>
          </p:cNvPicPr>
          <p:nvPr/>
        </p:nvPicPr>
        <p:blipFill>
          <a:blip r:embed="rId9"/>
          <a:stretch>
            <a:fillRect/>
          </a:stretch>
        </p:blipFill>
        <p:spPr>
          <a:xfrm>
            <a:off x="8889022" y="1757132"/>
            <a:ext cx="2607791" cy="3873843"/>
          </a:xfrm>
          <a:prstGeom prst="rect">
            <a:avLst/>
          </a:prstGeom>
        </p:spPr>
      </p:pic>
      <p:sp>
        <p:nvSpPr>
          <p:cNvPr id="7" name="Right Arrow 6"/>
          <p:cNvSpPr/>
          <p:nvPr/>
        </p:nvSpPr>
        <p:spPr>
          <a:xfrm>
            <a:off x="4492967" y="3903785"/>
            <a:ext cx="545025" cy="492369"/>
          </a:xfrm>
          <a:prstGeom prst="rightArrow">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ight Arrow 7"/>
          <p:cNvSpPr/>
          <p:nvPr/>
        </p:nvSpPr>
        <p:spPr>
          <a:xfrm>
            <a:off x="8271032" y="4029809"/>
            <a:ext cx="545025" cy="492369"/>
          </a:xfrm>
          <a:prstGeom prst="rightArrow">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8889022" y="5890848"/>
            <a:ext cx="2833751" cy="369332"/>
          </a:xfrm>
          <a:prstGeom prst="rect">
            <a:avLst/>
          </a:prstGeom>
          <a:noFill/>
        </p:spPr>
        <p:txBody>
          <a:bodyPr wrap="square" rtlCol="0">
            <a:spAutoFit/>
          </a:bodyPr>
          <a:lstStyle/>
          <a:p>
            <a:r>
              <a:rPr lang="en-US" altLang="zh-CN" b="1" i="1">
                <a:solidFill>
                  <a:srgbClr val="002060"/>
                </a:solidFill>
              </a:rPr>
              <a:t>(For next user to input.)</a:t>
            </a:r>
            <a:endParaRPr lang="zh-CN" altLang="en-US" b="1" i="1">
              <a:solidFill>
                <a:srgbClr val="00206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1071919" y="1878645"/>
            <a:ext cx="10709774" cy="497935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2600" b="1">
                <a:solidFill>
                  <a:srgbClr val="0070C0"/>
                </a:solidFill>
                <a:latin typeface="Cambria" panose="02040503050406030204" pitchFamily="18" charset="0"/>
                <a:cs typeface="Calibri" panose="020F0502020204030204" pitchFamily="34" charset="0"/>
              </a:rPr>
              <a:t>Use the </a:t>
            </a:r>
            <a:r>
              <a:rPr lang="en-US" altLang="zh-CN" sz="2600" b="1">
                <a:solidFill>
                  <a:srgbClr val="FF0000"/>
                </a:solidFill>
                <a:latin typeface="Cambria" panose="02040503050406030204" pitchFamily="18" charset="0"/>
                <a:cs typeface="Calibri" panose="020F0502020204030204" pitchFamily="34" charset="0"/>
              </a:rPr>
              <a:t>Account</a:t>
            </a:r>
            <a:r>
              <a:rPr lang="en-US" altLang="zh-CN" sz="2600" b="1">
                <a:solidFill>
                  <a:srgbClr val="0070C0"/>
                </a:solidFill>
                <a:latin typeface="Cambria" panose="02040503050406030204" pitchFamily="18" charset="0"/>
                <a:cs typeface="Calibri" panose="020F0502020204030204" pitchFamily="34" charset="0"/>
              </a:rPr>
              <a:t> class created in the previous practice to simulate an ATM machine. Create ten accounts in a list with the ids 0,1,..,9, and an initial balance of $100. The system prompts the user to enter an id. If the id is entered incorrectly, ask the user to enter a correct id. Once an id is accepted, the main menu is displayed as shown in the sample run next page. You can enter a choice of 1 for viewing the current balance, 2 for withdrawing money, 3 for depositing money, and 4 for exiting the main menu. Once you exit, the system will prompt for an id again. So, once the system starts, it won’t stop.</a:t>
            </a:r>
            <a:endParaRPr lang="zh-CN" altLang="en-US" sz="2600" b="1">
              <a:solidFill>
                <a:srgbClr val="0070C0"/>
              </a:solidFill>
              <a:latin typeface="Cambria" panose="02040503050406030204" pitchFamily="18" charset="0"/>
              <a:cs typeface="Calibri" panose="020F0502020204030204" pitchFamily="34" charset="0"/>
            </a:endParaRPr>
          </a:p>
          <a:p>
            <a:pPr marL="0" indent="0" algn="ctr">
              <a:buClr>
                <a:srgbClr val="7030A0"/>
              </a:buClr>
              <a:buNone/>
            </a:pPr>
            <a:endParaRPr lang="en-US" altLang="zh-CN" sz="2400" b="1">
              <a:solidFill>
                <a:srgbClr val="0070C0"/>
              </a:solidFill>
              <a:latin typeface="Baskerville Old Face" panose="02020602080505020303"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9" name="Oval 38"/>
          <p:cNvSpPr/>
          <p:nvPr/>
        </p:nvSpPr>
        <p:spPr>
          <a:xfrm>
            <a:off x="4422531" y="2540977"/>
            <a:ext cx="2250831" cy="668215"/>
          </a:xfrm>
          <a:prstGeom prst="ellipse">
            <a:avLst/>
          </a:prstGeom>
          <a:solidFill>
            <a:schemeClr val="accent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Class</a:t>
            </a:r>
            <a:endParaRPr lang="zh-CN" altLang="en-US"/>
          </a:p>
        </p:txBody>
      </p:sp>
      <p:cxnSp>
        <p:nvCxnSpPr>
          <p:cNvPr id="40" name="Straight Connector 39"/>
          <p:cNvCxnSpPr/>
          <p:nvPr/>
        </p:nvCxnSpPr>
        <p:spPr>
          <a:xfrm flipH="1">
            <a:off x="3165231" y="3411415"/>
            <a:ext cx="1776046" cy="94957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089342" y="3411415"/>
            <a:ext cx="430823" cy="94956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109249" y="3428999"/>
            <a:ext cx="96716" cy="93198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2567354" y="4440115"/>
            <a:ext cx="1213338" cy="483577"/>
          </a:xfrm>
          <a:prstGeom prst="rect">
            <a:avLst/>
          </a:prstGeom>
          <a:solidFill>
            <a:schemeClr val="accent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Object1</a:t>
            </a:r>
            <a:endParaRPr lang="zh-CN" altLang="en-US"/>
          </a:p>
        </p:txBody>
      </p:sp>
      <p:sp>
        <p:nvSpPr>
          <p:cNvPr id="44" name="Rectangle 43"/>
          <p:cNvSpPr/>
          <p:nvPr/>
        </p:nvSpPr>
        <p:spPr>
          <a:xfrm>
            <a:off x="4422531" y="4422531"/>
            <a:ext cx="1230923" cy="501161"/>
          </a:xfrm>
          <a:prstGeom prst="rect">
            <a:avLst/>
          </a:prstGeom>
          <a:solidFill>
            <a:schemeClr val="accent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Object2</a:t>
            </a:r>
            <a:endParaRPr lang="zh-CN" altLang="en-US"/>
          </a:p>
        </p:txBody>
      </p:sp>
      <p:sp>
        <p:nvSpPr>
          <p:cNvPr id="45" name="Rectangle 44"/>
          <p:cNvSpPr/>
          <p:nvPr/>
        </p:nvSpPr>
        <p:spPr>
          <a:xfrm>
            <a:off x="5882054" y="4422531"/>
            <a:ext cx="1160584" cy="501161"/>
          </a:xfrm>
          <a:prstGeom prst="rect">
            <a:avLst/>
          </a:prstGeom>
          <a:solidFill>
            <a:schemeClr val="accent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Object3</a:t>
            </a:r>
            <a:endParaRPr lang="zh-CN" altLang="en-US"/>
          </a:p>
        </p:txBody>
      </p:sp>
      <p:sp>
        <p:nvSpPr>
          <p:cNvPr id="46" name="Oval 45"/>
          <p:cNvSpPr/>
          <p:nvPr/>
        </p:nvSpPr>
        <p:spPr>
          <a:xfrm>
            <a:off x="7438291" y="4633541"/>
            <a:ext cx="52754" cy="45719"/>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2060"/>
              </a:solidFill>
            </a:endParaRPr>
          </a:p>
        </p:txBody>
      </p:sp>
      <p:sp>
        <p:nvSpPr>
          <p:cNvPr id="47" name="Oval 46"/>
          <p:cNvSpPr/>
          <p:nvPr/>
        </p:nvSpPr>
        <p:spPr>
          <a:xfrm>
            <a:off x="7634652" y="4633541"/>
            <a:ext cx="52754" cy="45719"/>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2060"/>
              </a:solidFill>
            </a:endParaRPr>
          </a:p>
        </p:txBody>
      </p:sp>
      <p:sp>
        <p:nvSpPr>
          <p:cNvPr id="48" name="Oval 47"/>
          <p:cNvSpPr/>
          <p:nvPr/>
        </p:nvSpPr>
        <p:spPr>
          <a:xfrm>
            <a:off x="7833943" y="4628265"/>
            <a:ext cx="52754" cy="45719"/>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2060"/>
              </a:solidFill>
            </a:endParaRPr>
          </a:p>
        </p:txBody>
      </p:sp>
      <p:sp>
        <p:nvSpPr>
          <p:cNvPr id="49" name="Rounded Rectangle 48"/>
          <p:cNvSpPr/>
          <p:nvPr/>
        </p:nvSpPr>
        <p:spPr>
          <a:xfrm>
            <a:off x="7072070" y="2230146"/>
            <a:ext cx="2586877" cy="1058177"/>
          </a:xfrm>
          <a:prstGeom prst="roundRect">
            <a:avLst/>
          </a:prstGeom>
          <a:solidFill>
            <a:srgbClr val="FFFF00"/>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b="1"/>
              <a:t>Data fields/Attributes (</a:t>
            </a:r>
            <a:r>
              <a:rPr lang="zh-CN" altLang="en-US" b="1"/>
              <a:t>属性</a:t>
            </a:r>
            <a:r>
              <a:rPr lang="en-US" b="1"/>
              <a:t>)</a:t>
            </a:r>
            <a:r>
              <a:rPr lang="en-US"/>
              <a:t>: variables</a:t>
            </a:r>
          </a:p>
          <a:p>
            <a:pPr algn="ctr"/>
            <a:r>
              <a:rPr lang="en-US" b="1"/>
              <a:t>Methods</a:t>
            </a:r>
            <a:r>
              <a:rPr lang="en-US"/>
              <a:t>: functions</a:t>
            </a:r>
          </a:p>
        </p:txBody>
      </p:sp>
      <p:cxnSp>
        <p:nvCxnSpPr>
          <p:cNvPr id="50" name="Straight Connector 49"/>
          <p:cNvCxnSpPr/>
          <p:nvPr/>
        </p:nvCxnSpPr>
        <p:spPr>
          <a:xfrm>
            <a:off x="9242245" y="2770709"/>
            <a:ext cx="1151792" cy="1978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10383715" y="2790490"/>
            <a:ext cx="10322" cy="299484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7191983" y="5785338"/>
            <a:ext cx="3217984"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9372600" y="3053100"/>
            <a:ext cx="454333" cy="879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9821007" y="3053100"/>
            <a:ext cx="5737" cy="333890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7191983" y="6392008"/>
            <a:ext cx="2634762"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5861538" y="5112727"/>
            <a:ext cx="1301324" cy="134522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a:t>Id:***</a:t>
            </a:r>
          </a:p>
          <a:p>
            <a:pPr algn="ctr"/>
            <a:endParaRPr lang="en-US" sz="1400"/>
          </a:p>
          <a:p>
            <a:pPr algn="ctr"/>
            <a:r>
              <a:rPr lang="en-US" sz="1400"/>
              <a:t>State:</a:t>
            </a:r>
          </a:p>
          <a:p>
            <a:pPr algn="ctr"/>
            <a:r>
              <a:rPr lang="en-US" sz="1400"/>
              <a:t> </a:t>
            </a:r>
          </a:p>
          <a:p>
            <a:pPr algn="ctr"/>
            <a:r>
              <a:rPr lang="en-US" sz="1400"/>
              <a:t>Behaviors:</a:t>
            </a:r>
          </a:p>
        </p:txBody>
      </p:sp>
      <p:sp>
        <p:nvSpPr>
          <p:cNvPr id="57" name="Rounded Rectangle 56"/>
          <p:cNvSpPr/>
          <p:nvPr/>
        </p:nvSpPr>
        <p:spPr>
          <a:xfrm>
            <a:off x="2515940" y="5112726"/>
            <a:ext cx="1301324" cy="134522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a:t>Id:***</a:t>
            </a:r>
          </a:p>
          <a:p>
            <a:pPr algn="ctr"/>
            <a:endParaRPr lang="en-US" sz="1400"/>
          </a:p>
          <a:p>
            <a:pPr algn="ctr"/>
            <a:r>
              <a:rPr lang="en-US" sz="1400"/>
              <a:t>State:</a:t>
            </a:r>
          </a:p>
          <a:p>
            <a:pPr algn="ctr"/>
            <a:r>
              <a:rPr lang="en-US" sz="1400"/>
              <a:t> </a:t>
            </a:r>
          </a:p>
          <a:p>
            <a:pPr algn="ctr"/>
            <a:r>
              <a:rPr lang="en-US" sz="1400"/>
              <a:t>Behaviors:</a:t>
            </a:r>
          </a:p>
        </p:txBody>
      </p:sp>
      <p:sp>
        <p:nvSpPr>
          <p:cNvPr id="58" name="Rounded Rectangle 57"/>
          <p:cNvSpPr/>
          <p:nvPr/>
        </p:nvSpPr>
        <p:spPr>
          <a:xfrm>
            <a:off x="4387330" y="5112727"/>
            <a:ext cx="1301324" cy="134522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a:t>Id:***</a:t>
            </a:r>
          </a:p>
          <a:p>
            <a:pPr algn="ctr"/>
            <a:endParaRPr lang="en-US" sz="1400"/>
          </a:p>
          <a:p>
            <a:pPr algn="ctr"/>
            <a:r>
              <a:rPr lang="en-US" sz="1400"/>
              <a:t>State:</a:t>
            </a:r>
          </a:p>
          <a:p>
            <a:pPr algn="ctr"/>
            <a:r>
              <a:rPr lang="en-US" sz="1400"/>
              <a:t> </a:t>
            </a:r>
          </a:p>
          <a:p>
            <a:pPr algn="ctr"/>
            <a:r>
              <a:rPr lang="en-US" sz="1400"/>
              <a:t>Behaviors:</a:t>
            </a:r>
          </a:p>
        </p:txBody>
      </p:sp>
      <p:sp>
        <p:nvSpPr>
          <p:cNvPr id="59" name="Rectangle 58"/>
          <p:cNvSpPr/>
          <p:nvPr/>
        </p:nvSpPr>
        <p:spPr>
          <a:xfrm>
            <a:off x="856652" y="1846281"/>
            <a:ext cx="4634742" cy="461665"/>
          </a:xfrm>
          <a:prstGeom prst="rect">
            <a:avLst/>
          </a:prstGeom>
          <a:noFill/>
        </p:spPr>
        <p:txBody>
          <a:bodyPr wrap="square" lIns="91440" tIns="45720" rIns="91440" bIns="45720">
            <a:spAutoFit/>
          </a:bodyPr>
          <a:lstStyle/>
          <a:p>
            <a:pPr algn="ctr"/>
            <a:r>
              <a:rPr lang="en-US" altLang="zh-CN" sz="2400" b="1" cap="none" spc="0">
                <a:ln/>
                <a:solidFill>
                  <a:schemeClr val="tx1"/>
                </a:solidFill>
                <a:effectLst>
                  <a:outerShdw blurRad="38100" dist="19050" dir="2700000" algn="tl" rotWithShape="0">
                    <a:schemeClr val="dk1">
                      <a:alpha val="40000"/>
                    </a:schemeClr>
                  </a:outerShdw>
                </a:effectLst>
              </a:rPr>
              <a:t>Object Oriented Programming</a:t>
            </a:r>
          </a:p>
        </p:txBody>
      </p:sp>
      <p:sp>
        <p:nvSpPr>
          <p:cNvPr id="60" name="Rectangle 59"/>
          <p:cNvSpPr/>
          <p:nvPr/>
        </p:nvSpPr>
        <p:spPr>
          <a:xfrm>
            <a:off x="7670458" y="5379952"/>
            <a:ext cx="1828770" cy="400110"/>
          </a:xfrm>
          <a:prstGeom prst="rect">
            <a:avLst/>
          </a:prstGeom>
          <a:noFill/>
        </p:spPr>
        <p:txBody>
          <a:bodyPr wrap="none" lIns="91440" tIns="45720" rIns="91440" bIns="45720">
            <a:spAutoFit/>
          </a:bodyPr>
          <a:lstStyle/>
          <a:p>
            <a:pPr algn="ctr"/>
            <a:r>
              <a:rPr lang="en-US" altLang="zh-CN" sz="2000" b="0" cap="none" spc="0">
                <a:ln w="0"/>
                <a:solidFill>
                  <a:srgbClr val="002060"/>
                </a:solidFill>
                <a:effectLst>
                  <a:outerShdw blurRad="38100" dist="25400" dir="5400000" algn="ctr" rotWithShape="0">
                    <a:srgbClr val="6E747A">
                      <a:alpha val="43000"/>
                    </a:srgbClr>
                  </a:outerShdw>
                </a:effectLst>
              </a:rPr>
              <a:t>Assigned values</a:t>
            </a:r>
          </a:p>
        </p:txBody>
      </p:sp>
      <p:sp>
        <p:nvSpPr>
          <p:cNvPr id="61" name="Rectangle 60"/>
          <p:cNvSpPr/>
          <p:nvPr/>
        </p:nvSpPr>
        <p:spPr>
          <a:xfrm>
            <a:off x="8010092" y="6057839"/>
            <a:ext cx="998543" cy="400110"/>
          </a:xfrm>
          <a:prstGeom prst="rect">
            <a:avLst/>
          </a:prstGeom>
          <a:noFill/>
        </p:spPr>
        <p:txBody>
          <a:bodyPr wrap="none" lIns="91440" tIns="45720" rIns="91440" bIns="45720">
            <a:spAutoFit/>
          </a:bodyPr>
          <a:lstStyle/>
          <a:p>
            <a:pPr algn="ctr"/>
            <a:r>
              <a:rPr lang="en-US" altLang="zh-CN" sz="2000" b="0" cap="none" spc="0">
                <a:ln w="0"/>
                <a:solidFill>
                  <a:srgbClr val="002060"/>
                </a:solidFill>
                <a:effectLst>
                  <a:outerShdw blurRad="38100" dist="25400" dir="5400000" algn="ctr" rotWithShape="0">
                    <a:srgbClr val="6E747A">
                      <a:alpha val="43000"/>
                    </a:srgbClr>
                  </a:outerShdw>
                </a:effectLst>
              </a:rPr>
              <a:t>Invoked</a:t>
            </a:r>
          </a:p>
        </p:txBody>
      </p:sp>
      <p:sp>
        <p:nvSpPr>
          <p:cNvPr id="62" name="TextBox 61"/>
          <p:cNvSpPr txBox="1"/>
          <p:nvPr/>
        </p:nvSpPr>
        <p:spPr>
          <a:xfrm>
            <a:off x="2567354" y="2666212"/>
            <a:ext cx="1927618" cy="369332"/>
          </a:xfrm>
          <a:prstGeom prst="rect">
            <a:avLst/>
          </a:prstGeom>
          <a:noFill/>
        </p:spPr>
        <p:txBody>
          <a:bodyPr wrap="square" rtlCol="0">
            <a:spAutoFit/>
          </a:bodyPr>
          <a:lstStyle/>
          <a:p>
            <a:r>
              <a:rPr lang="en-US" altLang="zh-CN" b="1"/>
              <a:t>Template</a:t>
            </a:r>
            <a:r>
              <a:rPr lang="en-US" altLang="zh-CN"/>
              <a:t>(</a:t>
            </a:r>
            <a:r>
              <a:rPr lang="zh-CN" altLang="en-US"/>
              <a:t>模板</a:t>
            </a:r>
            <a:r>
              <a:rPr lang="en-US" altLang="zh-CN"/>
              <a:t>)</a:t>
            </a:r>
            <a:r>
              <a:rPr lang="zh-CN" altLang="en-US"/>
              <a:t>：</a:t>
            </a:r>
          </a:p>
        </p:txBody>
      </p:sp>
      <p:sp>
        <p:nvSpPr>
          <p:cNvPr id="63" name="TextBox 62"/>
          <p:cNvSpPr txBox="1"/>
          <p:nvPr/>
        </p:nvSpPr>
        <p:spPr>
          <a:xfrm>
            <a:off x="816213" y="4510398"/>
            <a:ext cx="1953424" cy="337185"/>
          </a:xfrm>
          <a:prstGeom prst="rect">
            <a:avLst/>
          </a:prstGeom>
          <a:noFill/>
        </p:spPr>
        <p:txBody>
          <a:bodyPr wrap="square" rtlCol="0">
            <a:spAutoFit/>
          </a:bodyPr>
          <a:lstStyle/>
          <a:p>
            <a:r>
              <a:rPr lang="en-US" altLang="zh-CN" sz="1600" b="1"/>
              <a:t>Instances</a:t>
            </a:r>
            <a:r>
              <a:rPr lang="en-US" altLang="zh-CN" sz="1600"/>
              <a:t>(</a:t>
            </a:r>
            <a:r>
              <a:rPr lang="zh-CN" altLang="en-US" sz="1600"/>
              <a:t>实例</a:t>
            </a:r>
            <a:r>
              <a:rPr lang="en-US" altLang="zh-CN" sz="1600"/>
              <a:t>)</a:t>
            </a:r>
            <a:r>
              <a:rPr lang="zh-CN" altLang="en-US" sz="160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5238210" y="2070508"/>
            <a:ext cx="5860868" cy="88605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ectangle 12"/>
          <p:cNvSpPr/>
          <p:nvPr/>
        </p:nvSpPr>
        <p:spPr>
          <a:xfrm>
            <a:off x="7946576" y="1582328"/>
            <a:ext cx="2374672" cy="348221"/>
          </a:xfrm>
          <a:prstGeom prst="rect">
            <a:avLst/>
          </a:prstGeom>
          <a:solidFill>
            <a:schemeClr val="accent4">
              <a:lumMod val="40000"/>
              <a:lumOff val="6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8" name="TextBox 27"/>
          <p:cNvSpPr txBox="1"/>
          <p:nvPr/>
        </p:nvSpPr>
        <p:spPr>
          <a:xfrm>
            <a:off x="1201783" y="2151015"/>
            <a:ext cx="3255935" cy="345676"/>
          </a:xfrm>
          <a:prstGeom prst="rect">
            <a:avLst/>
          </a:prstGeom>
          <a:noFill/>
        </p:spPr>
        <p:txBody>
          <a:bodyPr wrap="square" rtlCol="0">
            <a:spAutoFit/>
          </a:bodyPr>
          <a:lstStyle/>
          <a:p>
            <a:endParaRPr lang="en-US"/>
          </a:p>
        </p:txBody>
      </p:sp>
      <p:sp>
        <p:nvSpPr>
          <p:cNvPr id="29" name="Rounded Rectangle 28"/>
          <p:cNvSpPr/>
          <p:nvPr/>
        </p:nvSpPr>
        <p:spPr>
          <a:xfrm>
            <a:off x="919255" y="1990001"/>
            <a:ext cx="4040779" cy="332055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Rounded Rectangle 30"/>
          <p:cNvSpPr/>
          <p:nvPr/>
        </p:nvSpPr>
        <p:spPr>
          <a:xfrm>
            <a:off x="1760365" y="2846703"/>
            <a:ext cx="2525706" cy="60244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b="1">
                <a:latin typeface="Times" panose="02020603050405020304" pitchFamily="18" charset="0"/>
                <a:cs typeface="Times" panose="02020603050405020304" pitchFamily="18" charset="0"/>
              </a:rPr>
              <a:t>initializer</a:t>
            </a:r>
          </a:p>
        </p:txBody>
      </p:sp>
      <p:sp>
        <p:nvSpPr>
          <p:cNvPr id="32" name="Rounded Rectangle 31"/>
          <p:cNvSpPr/>
          <p:nvPr/>
        </p:nvSpPr>
        <p:spPr>
          <a:xfrm>
            <a:off x="1772401" y="3799159"/>
            <a:ext cx="2513669" cy="138830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b="1">
                <a:latin typeface="Times" panose="02020603050405020304" pitchFamily="18" charset="0"/>
                <a:cs typeface="Times" panose="02020603050405020304" pitchFamily="18" charset="0"/>
              </a:rPr>
              <a:t>methods</a:t>
            </a:r>
          </a:p>
        </p:txBody>
      </p:sp>
      <p:sp>
        <p:nvSpPr>
          <p:cNvPr id="35" name="Rounded Rectangle 34"/>
          <p:cNvSpPr/>
          <p:nvPr/>
        </p:nvSpPr>
        <p:spPr>
          <a:xfrm>
            <a:off x="5264328" y="3361348"/>
            <a:ext cx="3123533" cy="113920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 name="Bent Arrow 36"/>
          <p:cNvSpPr/>
          <p:nvPr/>
        </p:nvSpPr>
        <p:spPr>
          <a:xfrm rot="10800000">
            <a:off x="4684528" y="4500552"/>
            <a:ext cx="1953601" cy="370386"/>
          </a:xfrm>
          <a:prstGeom prst="ben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Bent Arrow 37"/>
          <p:cNvSpPr/>
          <p:nvPr/>
        </p:nvSpPr>
        <p:spPr>
          <a:xfrm rot="10800000">
            <a:off x="4564247" y="2956564"/>
            <a:ext cx="3751982" cy="376401"/>
          </a:xfrm>
          <a:prstGeom prst="ben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65" name="TextBox 64"/>
          <p:cNvSpPr txBox="1"/>
          <p:nvPr/>
        </p:nvSpPr>
        <p:spPr>
          <a:xfrm>
            <a:off x="6717210" y="5151047"/>
            <a:ext cx="5137221" cy="1383665"/>
          </a:xfrm>
          <a:prstGeom prst="rect">
            <a:avLst/>
          </a:prstGeom>
          <a:solidFill>
            <a:schemeClr val="accent5">
              <a:lumMod val="60000"/>
              <a:lumOff val="40000"/>
            </a:schemeClr>
          </a:solidFill>
        </p:spPr>
        <p:txBody>
          <a:bodyPr wrap="square" rtlCol="0">
            <a:spAutoFit/>
          </a:bodyPr>
          <a:lstStyle/>
          <a:p>
            <a:pPr marL="285750" indent="-285750">
              <a:buFont typeface="Wingdings" panose="05000000000000000000" pitchFamily="2" charset="2"/>
              <a:buChar char="Ø"/>
            </a:pPr>
            <a:r>
              <a:rPr lang="zh-CN" altLang="en-US" sz="1400" i="1">
                <a:solidFill>
                  <a:srgbClr val="002060"/>
                </a:solidFill>
                <a:latin typeface="3ds Condensed" panose="02000503020000020004" pitchFamily="2" charset="0"/>
              </a:rPr>
              <a:t>①</a:t>
            </a:r>
            <a:r>
              <a:rPr lang="en-US" altLang="zh-CN" sz="1400" i="1">
                <a:solidFill>
                  <a:srgbClr val="002060"/>
                </a:solidFill>
                <a:latin typeface="3ds Condensed" panose="02000503020000020004" pitchFamily="2" charset="0"/>
              </a:rPr>
              <a:t>A parameter(named “</a:t>
            </a:r>
            <a:r>
              <a:rPr lang="en-US" altLang="zh-CN" sz="1400" b="1" i="1">
                <a:solidFill>
                  <a:srgbClr val="FF0000"/>
                </a:solidFill>
                <a:latin typeface="3ds Condensed" panose="02000503020000020004" pitchFamily="2" charset="0"/>
              </a:rPr>
              <a:t>self</a:t>
            </a:r>
            <a:r>
              <a:rPr lang="en-US" altLang="zh-CN" sz="1400" i="1">
                <a:solidFill>
                  <a:srgbClr val="002060"/>
                </a:solidFill>
                <a:latin typeface="3ds Condensed" panose="02000503020000020004" pitchFamily="2" charset="0"/>
              </a:rPr>
              <a:t>” here) must be given to </a:t>
            </a:r>
            <a:r>
              <a:rPr lang="en-US" altLang="zh-CN" sz="1400" b="1" i="1">
                <a:solidFill>
                  <a:srgbClr val="FF0000"/>
                </a:solidFill>
                <a:latin typeface="3ds Condensed" panose="02000503020000020004" pitchFamily="2" charset="0"/>
              </a:rPr>
              <a:t>__</a:t>
            </a:r>
            <a:r>
              <a:rPr lang="en-US" altLang="zh-CN" sz="1400" b="1" i="1" err="1">
                <a:solidFill>
                  <a:srgbClr val="FF0000"/>
                </a:solidFill>
                <a:latin typeface="3ds Condensed" panose="02000503020000020004" pitchFamily="2" charset="0"/>
              </a:rPr>
              <a:t>init</a:t>
            </a:r>
            <a:r>
              <a:rPr lang="en-US" altLang="zh-CN" sz="1400" b="1" i="1">
                <a:solidFill>
                  <a:srgbClr val="FF0000"/>
                </a:solidFill>
                <a:latin typeface="3ds Condensed" panose="02000503020000020004" pitchFamily="2" charset="0"/>
              </a:rPr>
              <a:t>__() </a:t>
            </a:r>
            <a:r>
              <a:rPr lang="en-US" altLang="zh-CN" sz="1400" i="1">
                <a:solidFill>
                  <a:srgbClr val="002060"/>
                </a:solidFill>
                <a:latin typeface="3ds Condensed" panose="02000503020000020004" pitchFamily="2" charset="0"/>
              </a:rPr>
              <a:t>method to refer to the object you create by this template.</a:t>
            </a:r>
          </a:p>
          <a:p>
            <a:pPr marL="285750" indent="-285750">
              <a:buFont typeface="Wingdings" panose="05000000000000000000" pitchFamily="2" charset="2"/>
              <a:buChar char="Ø"/>
            </a:pPr>
            <a:r>
              <a:rPr lang="zh-CN" altLang="en-US" sz="1400" i="1">
                <a:solidFill>
                  <a:srgbClr val="002060"/>
                </a:solidFill>
                <a:latin typeface="3ds Condensed" panose="02000503020000020004" pitchFamily="2" charset="0"/>
              </a:rPr>
              <a:t>②</a:t>
            </a:r>
            <a:r>
              <a:rPr lang="en-US" altLang="zh-CN" sz="1400" i="1">
                <a:solidFill>
                  <a:srgbClr val="002060"/>
                </a:solidFill>
                <a:latin typeface="3ds Condensed" panose="02000503020000020004" pitchFamily="2" charset="0"/>
              </a:rPr>
              <a:t>Any methods you define in this class should have the parameter above(“</a:t>
            </a:r>
            <a:r>
              <a:rPr lang="en-US" altLang="zh-CN" sz="1400" b="1" i="1">
                <a:solidFill>
                  <a:srgbClr val="FF0000"/>
                </a:solidFill>
                <a:latin typeface="3ds Condensed" panose="02000503020000020004" pitchFamily="2" charset="0"/>
              </a:rPr>
              <a:t>self</a:t>
            </a:r>
            <a:r>
              <a:rPr lang="en-US" altLang="zh-CN" sz="1400" i="1">
                <a:solidFill>
                  <a:srgbClr val="002060"/>
                </a:solidFill>
                <a:latin typeface="3ds Condensed" panose="02000503020000020004" pitchFamily="2" charset="0"/>
              </a:rPr>
              <a:t>”) in order to invoke them using “</a:t>
            </a:r>
            <a:r>
              <a:rPr lang="en-US" altLang="zh-CN" sz="1400" b="1" i="1">
                <a:solidFill>
                  <a:srgbClr val="FF0000"/>
                </a:solidFill>
                <a:latin typeface="3ds Condensed" panose="02000503020000020004" pitchFamily="2" charset="0"/>
              </a:rPr>
              <a:t>.</a:t>
            </a:r>
            <a:r>
              <a:rPr lang="en-US" altLang="zh-CN" sz="1400" i="1">
                <a:solidFill>
                  <a:srgbClr val="002060"/>
                </a:solidFill>
                <a:latin typeface="3ds Condensed" panose="02000503020000020004" pitchFamily="2" charset="0"/>
              </a:rPr>
              <a:t>” operator to </a:t>
            </a:r>
            <a:r>
              <a:rPr lang="en-US" altLang="zh-CN" sz="1400" b="1" i="1">
                <a:solidFill>
                  <a:srgbClr val="002060"/>
                </a:solidFill>
                <a:latin typeface="3ds Condensed" panose="02000503020000020004" pitchFamily="2" charset="0"/>
              </a:rPr>
              <a:t>connect</a:t>
            </a:r>
            <a:r>
              <a:rPr lang="en-US" altLang="zh-CN" sz="1400" i="1">
                <a:solidFill>
                  <a:srgbClr val="002060"/>
                </a:solidFill>
                <a:latin typeface="3ds Condensed" panose="02000503020000020004" pitchFamily="2" charset="0"/>
              </a:rPr>
              <a:t> object and its method, i.e. when invoking you </a:t>
            </a:r>
            <a:r>
              <a:rPr lang="en-US" altLang="zh-CN" sz="1400" b="1" i="1">
                <a:solidFill>
                  <a:srgbClr val="002060"/>
                </a:solidFill>
                <a:latin typeface="3ds Condensed" panose="02000503020000020004" pitchFamily="2" charset="0"/>
              </a:rPr>
              <a:t>pass</a:t>
            </a:r>
            <a:r>
              <a:rPr lang="en-US" altLang="zh-CN" sz="1400" i="1">
                <a:solidFill>
                  <a:srgbClr val="002060"/>
                </a:solidFill>
                <a:latin typeface="3ds Condensed" panose="02000503020000020004" pitchFamily="2" charset="0"/>
              </a:rPr>
              <a:t> the object as a </a:t>
            </a:r>
            <a:r>
              <a:rPr lang="en-US" altLang="zh-CN" sz="1400" b="1" i="1">
                <a:solidFill>
                  <a:srgbClr val="002060"/>
                </a:solidFill>
                <a:latin typeface="3ds Condensed" panose="02000503020000020004" pitchFamily="2" charset="0"/>
              </a:rPr>
              <a:t>parameter</a:t>
            </a:r>
            <a:r>
              <a:rPr lang="en-US" altLang="zh-CN" sz="1400" i="1">
                <a:solidFill>
                  <a:srgbClr val="002060"/>
                </a:solidFill>
                <a:latin typeface="3ds Condensed" panose="02000503020000020004" pitchFamily="2" charset="0"/>
              </a:rPr>
              <a:t> to the method.</a:t>
            </a:r>
          </a:p>
        </p:txBody>
      </p:sp>
      <p:sp>
        <p:nvSpPr>
          <p:cNvPr id="2" name="TextBox 1"/>
          <p:cNvSpPr txBox="1"/>
          <p:nvPr/>
        </p:nvSpPr>
        <p:spPr>
          <a:xfrm>
            <a:off x="7946576" y="1586781"/>
            <a:ext cx="3006378" cy="338554"/>
          </a:xfrm>
          <a:prstGeom prst="rect">
            <a:avLst/>
          </a:prstGeom>
          <a:noFill/>
        </p:spPr>
        <p:txBody>
          <a:bodyPr wrap="square" rtlCol="0">
            <a:spAutoFit/>
          </a:bodyPr>
          <a:lstStyle/>
          <a:p>
            <a:r>
              <a:rPr lang="en-US" altLang="zh-CN" sz="1600" i="1">
                <a:solidFill>
                  <a:srgbClr val="002060"/>
                </a:solidFill>
                <a:latin typeface="3ds Condensed" panose="02000503020000020004" pitchFamily="2" charset="0"/>
              </a:rPr>
              <a:t>A default value can be set.</a:t>
            </a:r>
            <a:endParaRPr lang="zh-CN" altLang="en-US" sz="1600" i="1">
              <a:solidFill>
                <a:srgbClr val="002060"/>
              </a:solidFill>
              <a:latin typeface="3ds Condensed" panose="02000503020000020004" pitchFamily="2" charset="0"/>
            </a:endParaRPr>
          </a:p>
        </p:txBody>
      </p:sp>
      <p:cxnSp>
        <p:nvCxnSpPr>
          <p:cNvPr id="5" name="Straight Arrow Connector 4"/>
          <p:cNvCxnSpPr/>
          <p:nvPr/>
        </p:nvCxnSpPr>
        <p:spPr>
          <a:xfrm flipH="1">
            <a:off x="8875215" y="1876228"/>
            <a:ext cx="207239" cy="35578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9377531" y="1876228"/>
            <a:ext cx="847923" cy="35578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708635" y="3424508"/>
            <a:ext cx="2382322" cy="953135"/>
          </a:xfrm>
          <a:prstGeom prst="rect">
            <a:avLst/>
          </a:prstGeom>
          <a:solidFill>
            <a:srgbClr val="92D050"/>
          </a:solidFill>
        </p:spPr>
        <p:txBody>
          <a:bodyPr wrap="square" rtlCol="0">
            <a:spAutoFit/>
          </a:bodyPr>
          <a:lstStyle/>
          <a:p>
            <a:r>
              <a:rPr lang="zh-CN" altLang="en-US" sz="1400" i="1">
                <a:solidFill>
                  <a:srgbClr val="002060"/>
                </a:solidFill>
                <a:latin typeface="3ds Condensed" panose="02000503020000020004" pitchFamily="2" charset="0"/>
              </a:rPr>
              <a:t>（</a:t>
            </a:r>
            <a:r>
              <a:rPr lang="en-US" altLang="zh-CN" sz="1400" i="1">
                <a:solidFill>
                  <a:srgbClr val="002060"/>
                </a:solidFill>
                <a:latin typeface="3ds Condensed" panose="02000503020000020004" pitchFamily="2" charset="0"/>
              </a:rPr>
              <a:t>“</a:t>
            </a:r>
            <a:r>
              <a:rPr lang="en-US" altLang="zh-CN" sz="1400" b="1" i="1">
                <a:solidFill>
                  <a:srgbClr val="FF0000"/>
                </a:solidFill>
                <a:latin typeface="3ds Condensed" panose="02000503020000020004" pitchFamily="2" charset="0"/>
              </a:rPr>
              <a:t>.</a:t>
            </a:r>
            <a:r>
              <a:rPr lang="en-US" altLang="zh-CN" sz="1400" i="1">
                <a:solidFill>
                  <a:srgbClr val="002060"/>
                </a:solidFill>
                <a:latin typeface="3ds Condensed" panose="02000503020000020004" pitchFamily="2" charset="0"/>
              </a:rPr>
              <a:t>” operator  here connects object with its attributes, indicating the affiliation(</a:t>
            </a:r>
            <a:r>
              <a:rPr lang="zh-CN" altLang="en-US" sz="1400" i="1">
                <a:solidFill>
                  <a:srgbClr val="002060"/>
                </a:solidFill>
                <a:latin typeface="3ds Condensed" panose="02000503020000020004" pitchFamily="2" charset="0"/>
              </a:rPr>
              <a:t>从属关系</a:t>
            </a:r>
            <a:r>
              <a:rPr lang="en-US" altLang="zh-CN" sz="1400" i="1">
                <a:solidFill>
                  <a:srgbClr val="002060"/>
                </a:solidFill>
                <a:latin typeface="3ds Condensed" panose="02000503020000020004" pitchFamily="2" charset="0"/>
              </a:rPr>
              <a:t>) between them.</a:t>
            </a:r>
            <a:r>
              <a:rPr lang="zh-CN" altLang="en-US" sz="1400" i="1">
                <a:solidFill>
                  <a:srgbClr val="002060"/>
                </a:solidFill>
                <a:latin typeface="3ds Condensed" panose="02000503020000020004" pitchFamily="2" charset="0"/>
              </a:rPr>
              <a:t>）</a:t>
            </a:r>
          </a:p>
        </p:txBody>
      </p:sp>
      <p:pic>
        <p:nvPicPr>
          <p:cNvPr id="15" name="Picture 14"/>
          <p:cNvPicPr>
            <a:picLocks noChangeAspect="1"/>
          </p:cNvPicPr>
          <p:nvPr/>
        </p:nvPicPr>
        <p:blipFill>
          <a:blip r:embed="rId7"/>
          <a:stretch>
            <a:fillRect/>
          </a:stretch>
        </p:blipFill>
        <p:spPr>
          <a:xfrm>
            <a:off x="5337180" y="3510398"/>
            <a:ext cx="2957738" cy="869923"/>
          </a:xfrm>
          <a:prstGeom prst="rect">
            <a:avLst/>
          </a:prstGeom>
        </p:spPr>
      </p:pic>
      <p:pic>
        <p:nvPicPr>
          <p:cNvPr id="16" name="Picture 15"/>
          <p:cNvPicPr>
            <a:picLocks noChangeAspect="1"/>
          </p:cNvPicPr>
          <p:nvPr/>
        </p:nvPicPr>
        <p:blipFill>
          <a:blip r:embed="rId8"/>
          <a:stretch>
            <a:fillRect/>
          </a:stretch>
        </p:blipFill>
        <p:spPr>
          <a:xfrm>
            <a:off x="5378935" y="2232013"/>
            <a:ext cx="5713816" cy="659884"/>
          </a:xfrm>
          <a:prstGeom prst="rect">
            <a:avLst/>
          </a:prstGeom>
        </p:spPr>
      </p:pic>
      <p:pic>
        <p:nvPicPr>
          <p:cNvPr id="19" name="Picture 18"/>
          <p:cNvPicPr>
            <a:picLocks noChangeAspect="1"/>
          </p:cNvPicPr>
          <p:nvPr/>
        </p:nvPicPr>
        <p:blipFill>
          <a:blip r:embed="rId9"/>
          <a:stretch>
            <a:fillRect/>
          </a:stretch>
        </p:blipFill>
        <p:spPr>
          <a:xfrm>
            <a:off x="1268213" y="2215381"/>
            <a:ext cx="2801383" cy="281310"/>
          </a:xfrm>
          <a:prstGeom prst="rect">
            <a:avLst/>
          </a:prstGeom>
        </p:spPr>
      </p:pic>
      <p:sp>
        <p:nvSpPr>
          <p:cNvPr id="67" name="Rounded Rectangle 66"/>
          <p:cNvSpPr/>
          <p:nvPr/>
        </p:nvSpPr>
        <p:spPr>
          <a:xfrm>
            <a:off x="919255" y="5511464"/>
            <a:ext cx="5613430" cy="124036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22" name="Picture 21"/>
          <p:cNvPicPr>
            <a:picLocks noChangeAspect="1"/>
          </p:cNvPicPr>
          <p:nvPr/>
        </p:nvPicPr>
        <p:blipFill>
          <a:blip r:embed="rId10"/>
          <a:stretch>
            <a:fillRect/>
          </a:stretch>
        </p:blipFill>
        <p:spPr>
          <a:xfrm>
            <a:off x="1064783" y="5579138"/>
            <a:ext cx="5336017" cy="1076639"/>
          </a:xfrm>
          <a:prstGeom prst="rect">
            <a:avLst/>
          </a:prstGeom>
        </p:spPr>
      </p:pic>
      <p:sp>
        <p:nvSpPr>
          <p:cNvPr id="3" name="椭圆 2">
            <a:extLst>
              <a:ext uri="{FF2B5EF4-FFF2-40B4-BE49-F238E27FC236}">
                <a16:creationId xmlns:a16="http://schemas.microsoft.com/office/drawing/2014/main" id="{BFAC55CE-B062-9240-BC36-CD5098AA72F8}"/>
              </a:ext>
            </a:extLst>
          </p:cNvPr>
          <p:cNvSpPr/>
          <p:nvPr/>
        </p:nvSpPr>
        <p:spPr>
          <a:xfrm>
            <a:off x="7073462" y="3482015"/>
            <a:ext cx="609600" cy="271515"/>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3" name="椭圆 22">
            <a:extLst>
              <a:ext uri="{FF2B5EF4-FFF2-40B4-BE49-F238E27FC236}">
                <a16:creationId xmlns:a16="http://schemas.microsoft.com/office/drawing/2014/main" id="{32F1369D-B990-9940-A967-600F63E7B142}"/>
              </a:ext>
            </a:extLst>
          </p:cNvPr>
          <p:cNvSpPr/>
          <p:nvPr/>
        </p:nvSpPr>
        <p:spPr>
          <a:xfrm>
            <a:off x="6265520" y="2498816"/>
            <a:ext cx="204103" cy="212037"/>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4" name="椭圆 23">
            <a:extLst>
              <a:ext uri="{FF2B5EF4-FFF2-40B4-BE49-F238E27FC236}">
                <a16:creationId xmlns:a16="http://schemas.microsoft.com/office/drawing/2014/main" id="{535D485C-1214-C140-98AC-419263A72981}"/>
              </a:ext>
            </a:extLst>
          </p:cNvPr>
          <p:cNvSpPr/>
          <p:nvPr/>
        </p:nvSpPr>
        <p:spPr>
          <a:xfrm>
            <a:off x="6816049" y="2205260"/>
            <a:ext cx="609600" cy="271515"/>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500" fill="hold"/>
                                        <p:tgtEl>
                                          <p:spTgt spid="31"/>
                                        </p:tgtEl>
                                        <p:attrNameLst>
                                          <p:attrName>ppt_x</p:attrName>
                                        </p:attrNameLst>
                                      </p:cBhvr>
                                      <p:tavLst>
                                        <p:tav tm="0">
                                          <p:val>
                                            <p:strVal val="#ppt_x"/>
                                          </p:val>
                                        </p:tav>
                                        <p:tav tm="100000">
                                          <p:val>
                                            <p:strVal val="#ppt_x"/>
                                          </p:val>
                                        </p:tav>
                                      </p:tavLst>
                                    </p:anim>
                                    <p:anim calcmode="lin" valueType="num">
                                      <p:cBhvr additive="base">
                                        <p:cTn id="16" dur="500" fill="hold"/>
                                        <p:tgtEl>
                                          <p:spTgt spid="3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additive="base">
                                        <p:cTn id="29" dur="500" fill="hold"/>
                                        <p:tgtEl>
                                          <p:spTgt spid="33"/>
                                        </p:tgtEl>
                                        <p:attrNameLst>
                                          <p:attrName>ppt_x</p:attrName>
                                        </p:attrNameLst>
                                      </p:cBhvr>
                                      <p:tavLst>
                                        <p:tav tm="0">
                                          <p:val>
                                            <p:strVal val="#ppt_x"/>
                                          </p:val>
                                        </p:tav>
                                        <p:tav tm="100000">
                                          <p:val>
                                            <p:strVal val="#ppt_x"/>
                                          </p:val>
                                        </p:tav>
                                      </p:tavLst>
                                    </p:anim>
                                    <p:anim calcmode="lin" valueType="num">
                                      <p:cBhvr additive="base">
                                        <p:cTn id="30" dur="500" fill="hold"/>
                                        <p:tgtEl>
                                          <p:spTgt spid="3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additive="base">
                                        <p:cTn id="33" dur="500" fill="hold"/>
                                        <p:tgtEl>
                                          <p:spTgt spid="35"/>
                                        </p:tgtEl>
                                        <p:attrNameLst>
                                          <p:attrName>ppt_x</p:attrName>
                                        </p:attrNameLst>
                                      </p:cBhvr>
                                      <p:tavLst>
                                        <p:tav tm="0">
                                          <p:val>
                                            <p:strVal val="#ppt_x"/>
                                          </p:val>
                                        </p:tav>
                                        <p:tav tm="100000">
                                          <p:val>
                                            <p:strVal val="#ppt_x"/>
                                          </p:val>
                                        </p:tav>
                                      </p:tavLst>
                                    </p:anim>
                                    <p:anim calcmode="lin" valueType="num">
                                      <p:cBhvr additive="base">
                                        <p:cTn id="34" dur="500" fill="hold"/>
                                        <p:tgtEl>
                                          <p:spTgt spid="3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500" fill="hold"/>
                                        <p:tgtEl>
                                          <p:spTgt spid="37"/>
                                        </p:tgtEl>
                                        <p:attrNameLst>
                                          <p:attrName>ppt_x</p:attrName>
                                        </p:attrNameLst>
                                      </p:cBhvr>
                                      <p:tavLst>
                                        <p:tav tm="0">
                                          <p:val>
                                            <p:strVal val="#ppt_x"/>
                                          </p:val>
                                        </p:tav>
                                        <p:tav tm="100000">
                                          <p:val>
                                            <p:strVal val="#ppt_x"/>
                                          </p:val>
                                        </p:tav>
                                      </p:tavLst>
                                    </p:anim>
                                    <p:anim calcmode="lin" valueType="num">
                                      <p:cBhvr additive="base">
                                        <p:cTn id="38" dur="500" fill="hold"/>
                                        <p:tgtEl>
                                          <p:spTgt spid="3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 calcmode="lin" valueType="num">
                                      <p:cBhvr additive="base">
                                        <p:cTn id="41" dur="500" fill="hold"/>
                                        <p:tgtEl>
                                          <p:spTgt spid="38"/>
                                        </p:tgtEl>
                                        <p:attrNameLst>
                                          <p:attrName>ppt_x</p:attrName>
                                        </p:attrNameLst>
                                      </p:cBhvr>
                                      <p:tavLst>
                                        <p:tav tm="0">
                                          <p:val>
                                            <p:strVal val="#ppt_x"/>
                                          </p:val>
                                        </p:tav>
                                        <p:tav tm="100000">
                                          <p:val>
                                            <p:strVal val="#ppt_x"/>
                                          </p:val>
                                        </p:tav>
                                      </p:tavLst>
                                    </p:anim>
                                    <p:anim calcmode="lin" valueType="num">
                                      <p:cBhvr additive="base">
                                        <p:cTn id="42" dur="500" fill="hold"/>
                                        <p:tgtEl>
                                          <p:spTgt spid="38"/>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66"/>
                                        </p:tgtEl>
                                        <p:attrNameLst>
                                          <p:attrName>style.visibility</p:attrName>
                                        </p:attrNameLst>
                                      </p:cBhvr>
                                      <p:to>
                                        <p:strVal val="visible"/>
                                      </p:to>
                                    </p:set>
                                    <p:anim calcmode="lin" valueType="num">
                                      <p:cBhvr additive="base">
                                        <p:cTn id="59" dur="500" fill="hold"/>
                                        <p:tgtEl>
                                          <p:spTgt spid="66"/>
                                        </p:tgtEl>
                                        <p:attrNameLst>
                                          <p:attrName>ppt_x</p:attrName>
                                        </p:attrNameLst>
                                      </p:cBhvr>
                                      <p:tavLst>
                                        <p:tav tm="0">
                                          <p:val>
                                            <p:strVal val="#ppt_x"/>
                                          </p:val>
                                        </p:tav>
                                        <p:tav tm="100000">
                                          <p:val>
                                            <p:strVal val="#ppt_x"/>
                                          </p:val>
                                        </p:tav>
                                      </p:tavLst>
                                    </p:anim>
                                    <p:anim calcmode="lin" valueType="num">
                                      <p:cBhvr additive="base">
                                        <p:cTn id="60" dur="500" fill="hold"/>
                                        <p:tgtEl>
                                          <p:spTgt spid="66"/>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5"/>
                                        </p:tgtEl>
                                        <p:attrNameLst>
                                          <p:attrName>style.visibility</p:attrName>
                                        </p:attrNameLst>
                                      </p:cBhvr>
                                      <p:to>
                                        <p:strVal val="visible"/>
                                      </p:to>
                                    </p:set>
                                    <p:anim calcmode="lin" valueType="num">
                                      <p:cBhvr additive="base">
                                        <p:cTn id="63" dur="500" fill="hold"/>
                                        <p:tgtEl>
                                          <p:spTgt spid="5"/>
                                        </p:tgtEl>
                                        <p:attrNameLst>
                                          <p:attrName>ppt_x</p:attrName>
                                        </p:attrNameLst>
                                      </p:cBhvr>
                                      <p:tavLst>
                                        <p:tav tm="0">
                                          <p:val>
                                            <p:strVal val="#ppt_x"/>
                                          </p:val>
                                        </p:tav>
                                        <p:tav tm="100000">
                                          <p:val>
                                            <p:strVal val="#ppt_x"/>
                                          </p:val>
                                        </p:tav>
                                      </p:tavLst>
                                    </p:anim>
                                    <p:anim calcmode="lin" valueType="num">
                                      <p:cBhvr additive="base">
                                        <p:cTn id="6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2"/>
                                        </p:tgtEl>
                                        <p:attrNameLst>
                                          <p:attrName>style.visibility</p:attrName>
                                        </p:attrNameLst>
                                      </p:cBhvr>
                                      <p:to>
                                        <p:strVal val="visible"/>
                                      </p:to>
                                    </p:set>
                                    <p:anim calcmode="lin" valueType="num">
                                      <p:cBhvr additive="base">
                                        <p:cTn id="69" dur="500" fill="hold"/>
                                        <p:tgtEl>
                                          <p:spTgt spid="12"/>
                                        </p:tgtEl>
                                        <p:attrNameLst>
                                          <p:attrName>ppt_x</p:attrName>
                                        </p:attrNameLst>
                                      </p:cBhvr>
                                      <p:tavLst>
                                        <p:tav tm="0">
                                          <p:val>
                                            <p:strVal val="#ppt_x"/>
                                          </p:val>
                                        </p:tav>
                                        <p:tav tm="100000">
                                          <p:val>
                                            <p:strVal val="#ppt_x"/>
                                          </p:val>
                                        </p:tav>
                                      </p:tavLst>
                                    </p:anim>
                                    <p:anim calcmode="lin" valueType="num">
                                      <p:cBhvr additive="base">
                                        <p:cTn id="7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67"/>
                                        </p:tgtEl>
                                        <p:attrNameLst>
                                          <p:attrName>style.visibility</p:attrName>
                                        </p:attrNameLst>
                                      </p:cBhvr>
                                      <p:to>
                                        <p:strVal val="visible"/>
                                      </p:to>
                                    </p:set>
                                    <p:anim calcmode="lin" valueType="num">
                                      <p:cBhvr additive="base">
                                        <p:cTn id="75" dur="500" fill="hold"/>
                                        <p:tgtEl>
                                          <p:spTgt spid="67"/>
                                        </p:tgtEl>
                                        <p:attrNameLst>
                                          <p:attrName>ppt_x</p:attrName>
                                        </p:attrNameLst>
                                      </p:cBhvr>
                                      <p:tavLst>
                                        <p:tav tm="0">
                                          <p:val>
                                            <p:strVal val="#ppt_x"/>
                                          </p:val>
                                        </p:tav>
                                        <p:tav tm="100000">
                                          <p:val>
                                            <p:strVal val="#ppt_x"/>
                                          </p:val>
                                        </p:tav>
                                      </p:tavLst>
                                    </p:anim>
                                    <p:anim calcmode="lin" valueType="num">
                                      <p:cBhvr additive="base">
                                        <p:cTn id="76" dur="500" fill="hold"/>
                                        <p:tgtEl>
                                          <p:spTgt spid="67"/>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500" fill="hold"/>
                                        <p:tgtEl>
                                          <p:spTgt spid="22"/>
                                        </p:tgtEl>
                                        <p:attrNameLst>
                                          <p:attrName>ppt_x</p:attrName>
                                        </p:attrNameLst>
                                      </p:cBhvr>
                                      <p:tavLst>
                                        <p:tav tm="0">
                                          <p:val>
                                            <p:strVal val="#ppt_x"/>
                                          </p:val>
                                        </p:tav>
                                        <p:tav tm="100000">
                                          <p:val>
                                            <p:strVal val="#ppt_x"/>
                                          </p:val>
                                        </p:tav>
                                      </p:tavLst>
                                    </p:anim>
                                    <p:anim calcmode="lin" valueType="num">
                                      <p:cBhvr additive="base">
                                        <p:cTn id="8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65"/>
                                        </p:tgtEl>
                                        <p:attrNameLst>
                                          <p:attrName>style.visibility</p:attrName>
                                        </p:attrNameLst>
                                      </p:cBhvr>
                                      <p:to>
                                        <p:strVal val="visible"/>
                                      </p:to>
                                    </p:set>
                                    <p:anim calcmode="lin" valueType="num">
                                      <p:cBhvr additive="base">
                                        <p:cTn id="85" dur="500" fill="hold"/>
                                        <p:tgtEl>
                                          <p:spTgt spid="65"/>
                                        </p:tgtEl>
                                        <p:attrNameLst>
                                          <p:attrName>ppt_x</p:attrName>
                                        </p:attrNameLst>
                                      </p:cBhvr>
                                      <p:tavLst>
                                        <p:tav tm="0">
                                          <p:val>
                                            <p:strVal val="#ppt_x"/>
                                          </p:val>
                                        </p:tav>
                                        <p:tav tm="100000">
                                          <p:val>
                                            <p:strVal val="#ppt_x"/>
                                          </p:val>
                                        </p:tav>
                                      </p:tavLst>
                                    </p:anim>
                                    <p:anim calcmode="lin" valueType="num">
                                      <p:cBhvr additive="base">
                                        <p:cTn id="8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28" grpId="0"/>
      <p:bldP spid="29" grpId="0" animBg="1"/>
      <p:bldP spid="31" grpId="0" animBg="1"/>
      <p:bldP spid="32" grpId="0" animBg="1"/>
      <p:bldP spid="35" grpId="0" animBg="1"/>
      <p:bldP spid="37" grpId="0" animBg="1"/>
      <p:bldP spid="38" grpId="0" animBg="1"/>
      <p:bldP spid="65" grpId="0" bldLvl="0" animBg="1"/>
      <p:bldP spid="2" grpId="0"/>
      <p:bldP spid="12" grpId="0" bldLvl="0" animBg="1"/>
      <p:bldP spid="6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5" name="图片 24" descr="文本&#10;&#10;描述已自动生成">
            <a:extLst>
              <a:ext uri="{FF2B5EF4-FFF2-40B4-BE49-F238E27FC236}">
                <a16:creationId xmlns:a16="http://schemas.microsoft.com/office/drawing/2014/main" id="{DB14CC36-6A6A-274A-B595-30688E0F22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09907" y="1548039"/>
            <a:ext cx="5372185" cy="5299913"/>
          </a:xfrm>
          <a:prstGeom prst="rect">
            <a:avLst/>
          </a:prstGeom>
        </p:spPr>
      </p:pic>
      <p:sp>
        <p:nvSpPr>
          <p:cNvPr id="6" name="文本框 5">
            <a:extLst>
              <a:ext uri="{FF2B5EF4-FFF2-40B4-BE49-F238E27FC236}">
                <a16:creationId xmlns:a16="http://schemas.microsoft.com/office/drawing/2014/main" id="{9C9E1664-4519-9A46-9CB5-1061DEE18A72}"/>
              </a:ext>
            </a:extLst>
          </p:cNvPr>
          <p:cNvSpPr txBox="1"/>
          <p:nvPr/>
        </p:nvSpPr>
        <p:spPr>
          <a:xfrm>
            <a:off x="9344968" y="4013329"/>
            <a:ext cx="1561518" cy="369332"/>
          </a:xfrm>
          <a:prstGeom prst="rect">
            <a:avLst/>
          </a:prstGeom>
          <a:noFill/>
        </p:spPr>
        <p:txBody>
          <a:bodyPr wrap="none" rtlCol="0">
            <a:spAutoFit/>
          </a:bodyPr>
          <a:lstStyle/>
          <a:p>
            <a:r>
              <a:rPr kumimoji="1" lang="en-US" altLang="zh-CN" err="1"/>
              <a:t>initialization.py</a:t>
            </a:r>
            <a:endParaRPr kumimoji="1" lang="zh-CN" altLang="en-US"/>
          </a:p>
        </p:txBody>
      </p:sp>
    </p:spTree>
    <p:extLst>
      <p:ext uri="{BB962C8B-B14F-4D97-AF65-F5344CB8AC3E}">
        <p14:creationId xmlns:p14="http://schemas.microsoft.com/office/powerpoint/2010/main" val="3108853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252239390"/>
              </p:ext>
            </p:extLst>
          </p:nvPr>
        </p:nvGraphicFramePr>
        <p:xfrm>
          <a:off x="885825" y="120372"/>
          <a:ext cx="10395438" cy="1163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Rounded Rectangle 19"/>
          <p:cNvSpPr/>
          <p:nvPr/>
        </p:nvSpPr>
        <p:spPr>
          <a:xfrm>
            <a:off x="979882" y="1809518"/>
            <a:ext cx="10444256" cy="1571148"/>
          </a:xfrm>
          <a:prstGeom prst="roundRect">
            <a:avLst/>
          </a:prstGeom>
          <a:solidFill>
            <a:srgbClr val="92D050"/>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 name="Rectangle 20"/>
          <p:cNvSpPr/>
          <p:nvPr/>
        </p:nvSpPr>
        <p:spPr>
          <a:xfrm>
            <a:off x="1215014" y="1973697"/>
            <a:ext cx="10127900" cy="1630045"/>
          </a:xfrm>
          <a:prstGeom prst="rect">
            <a:avLst/>
          </a:prstGeom>
        </p:spPr>
        <p:txBody>
          <a:bodyPr wrap="square">
            <a:spAutoFit/>
          </a:bodyPr>
          <a:lstStyle/>
          <a:p>
            <a:pPr marL="285750" indent="-285750">
              <a:buFont typeface="Wingdings" panose="05000000000000000000" pitchFamily="2" charset="2"/>
              <a:buChar char="Ø"/>
            </a:pPr>
            <a:r>
              <a:rPr lang="en-AU" sz="2000"/>
              <a:t>In Python, the </a:t>
            </a:r>
            <a:r>
              <a:rPr lang="en-AU" sz="2000">
                <a:solidFill>
                  <a:srgbClr val="FF0000"/>
                </a:solidFill>
              </a:rPr>
              <a:t>private data fields </a:t>
            </a:r>
            <a:r>
              <a:rPr lang="en-AU" sz="2000"/>
              <a:t>are defined with two </a:t>
            </a:r>
            <a:r>
              <a:rPr lang="en-AU" sz="2000">
                <a:solidFill>
                  <a:srgbClr val="FF0000"/>
                </a:solidFill>
              </a:rPr>
              <a:t>leading underscores</a:t>
            </a:r>
            <a:r>
              <a:rPr lang="en-AU" sz="2000"/>
              <a:t>. You can also define a </a:t>
            </a:r>
            <a:r>
              <a:rPr lang="en-AU" sz="2000">
                <a:solidFill>
                  <a:srgbClr val="FF0000"/>
                </a:solidFill>
              </a:rPr>
              <a:t>private method </a:t>
            </a:r>
            <a:r>
              <a:rPr lang="en-AU" sz="2000"/>
              <a:t>named with two leading underscores</a:t>
            </a:r>
          </a:p>
          <a:p>
            <a:pPr marL="285750" indent="-285750">
              <a:buFont typeface="Wingdings" panose="05000000000000000000" pitchFamily="2" charset="2"/>
              <a:buChar char="Ø"/>
            </a:pPr>
            <a:r>
              <a:rPr lang="en-AU" altLang="zh-CN" sz="2000"/>
              <a:t>Private data fields and methods can be accessed </a:t>
            </a:r>
            <a:r>
              <a:rPr lang="en-AU" altLang="zh-CN" sz="2000" b="1">
                <a:solidFill>
                  <a:srgbClr val="FF0000"/>
                </a:solidFill>
              </a:rPr>
              <a:t>within</a:t>
            </a:r>
            <a:r>
              <a:rPr lang="en-AU" altLang="zh-CN" sz="2000"/>
              <a:t> a class, but they </a:t>
            </a:r>
            <a:r>
              <a:rPr lang="en-AU" altLang="zh-CN" sz="2000">
                <a:solidFill>
                  <a:srgbClr val="FF0000"/>
                </a:solidFill>
              </a:rPr>
              <a:t>cannot be accessed outside the class</a:t>
            </a:r>
          </a:p>
          <a:p>
            <a:endParaRPr lang="en-AU" altLang="zh-CN" sz="2000">
              <a:solidFill>
                <a:srgbClr val="FF0000"/>
              </a:solidFill>
            </a:endParaRPr>
          </a:p>
        </p:txBody>
      </p:sp>
      <p:sp>
        <p:nvSpPr>
          <p:cNvPr id="3" name="Rounded Rectangle 2"/>
          <p:cNvSpPr/>
          <p:nvPr/>
        </p:nvSpPr>
        <p:spPr>
          <a:xfrm>
            <a:off x="979882" y="3733809"/>
            <a:ext cx="6278796" cy="800099"/>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marL="342900" indent="-342900" algn="ctr">
              <a:buFont typeface="Wingdings" panose="05000000000000000000" pitchFamily="2" charset="2"/>
              <a:buChar char="Ø"/>
            </a:pPr>
            <a:r>
              <a:rPr lang="en-US" altLang="zh-CN" sz="2000" b="1" i="1">
                <a:solidFill>
                  <a:srgbClr val="FF0000"/>
                </a:solidFill>
                <a:latin typeface="3ds Condensed" panose="02000503020000020004" pitchFamily="2" charset="0"/>
              </a:rPr>
              <a:t>Why we need private data fields and methods, which are not convenient to modify?</a:t>
            </a:r>
          </a:p>
        </p:txBody>
      </p:sp>
      <p:sp>
        <p:nvSpPr>
          <p:cNvPr id="47" name="Rounded Rectangle 46"/>
          <p:cNvSpPr/>
          <p:nvPr/>
        </p:nvSpPr>
        <p:spPr>
          <a:xfrm>
            <a:off x="979882" y="4859202"/>
            <a:ext cx="6278796" cy="179363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Ø"/>
            </a:pPr>
            <a:r>
              <a:rPr lang="en-US" altLang="zh-CN" b="1">
                <a:solidFill>
                  <a:srgbClr val="002060"/>
                </a:solidFill>
                <a:latin typeface="Sitka Subheading" panose="02000505000000020004" pitchFamily="2" charset="0"/>
                <a:cs typeface="Times" panose="02020603050405020304" pitchFamily="18" charset="0"/>
              </a:rPr>
              <a:t>Tip: If a class is designed for other programs to use, to prevent data from being tampered with(e.g. bank account, score etc.) and to make the class easy to maintain, define data fields as private. If a class is only used internally by your own program, there is no need to hide the data fields.</a:t>
            </a:r>
          </a:p>
        </p:txBody>
      </p:sp>
      <p:sp>
        <p:nvSpPr>
          <p:cNvPr id="49" name="Rounded Rectangle 48"/>
          <p:cNvSpPr/>
          <p:nvPr/>
        </p:nvSpPr>
        <p:spPr>
          <a:xfrm>
            <a:off x="7439381" y="3733809"/>
            <a:ext cx="3984757" cy="2919024"/>
          </a:xfrm>
          <a:prstGeom prst="roundRect">
            <a:avLst/>
          </a:prstGeom>
          <a:solidFill>
            <a:schemeClr val="accent4">
              <a:lumMod val="60000"/>
              <a:lumOff val="4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Ø"/>
            </a:pPr>
            <a:r>
              <a:rPr lang="en-US" altLang="zh-CN" sz="1600" b="1">
                <a:solidFill>
                  <a:srgbClr val="7030A0"/>
                </a:solidFill>
                <a:latin typeface="Sitka Subheading" panose="02000505000000020004" pitchFamily="2" charset="0"/>
                <a:cs typeface="Times" panose="02020603050405020304" pitchFamily="18" charset="0"/>
              </a:rPr>
              <a:t>For others to use your programs, you need to provide a way for the users to get access to(by “</a:t>
            </a:r>
            <a:r>
              <a:rPr lang="en-US" altLang="zh-CN" sz="1600" b="1">
                <a:solidFill>
                  <a:srgbClr val="FF0000"/>
                </a:solidFill>
                <a:latin typeface="Sitka Subheading" panose="02000505000000020004" pitchFamily="2" charset="0"/>
                <a:cs typeface="Times" panose="02020603050405020304" pitchFamily="18" charset="0"/>
              </a:rPr>
              <a:t>getter</a:t>
            </a:r>
            <a:r>
              <a:rPr lang="en-US" altLang="zh-CN" sz="1600" b="1">
                <a:solidFill>
                  <a:srgbClr val="7030A0"/>
                </a:solidFill>
                <a:latin typeface="Sitka Subheading" panose="02000505000000020004" pitchFamily="2" charset="0"/>
                <a:cs typeface="Times" panose="02020603050405020304" pitchFamily="18" charset="0"/>
              </a:rPr>
              <a:t>”) and modify(but not directly and arbitrarily, by “</a:t>
            </a:r>
            <a:r>
              <a:rPr lang="en-US" altLang="zh-CN" sz="1600" b="1">
                <a:solidFill>
                  <a:srgbClr val="FF0000"/>
                </a:solidFill>
                <a:latin typeface="Sitka Subheading" panose="02000505000000020004" pitchFamily="2" charset="0"/>
                <a:cs typeface="Times" panose="02020603050405020304" pitchFamily="18" charset="0"/>
              </a:rPr>
              <a:t>setter</a:t>
            </a:r>
            <a:r>
              <a:rPr lang="en-US" altLang="zh-CN" sz="1600" b="1">
                <a:solidFill>
                  <a:srgbClr val="7030A0"/>
                </a:solidFill>
                <a:latin typeface="Sitka Subheading" panose="02000505000000020004" pitchFamily="2" charset="0"/>
                <a:cs typeface="Times" panose="02020603050405020304" pitchFamily="18" charset="0"/>
              </a:rPr>
              <a:t>”) the private data fields. </a:t>
            </a:r>
          </a:p>
          <a:p>
            <a:pPr marL="285750" indent="-285750">
              <a:buFont typeface="Wingdings" panose="05000000000000000000" pitchFamily="2" charset="2"/>
              <a:buChar char="Ø"/>
            </a:pPr>
            <a:r>
              <a:rPr lang="en-US" altLang="zh-CN" sz="1600" b="1">
                <a:solidFill>
                  <a:srgbClr val="FF0000"/>
                </a:solidFill>
                <a:latin typeface="Sitka Subheading" panose="02000505000000020004" pitchFamily="2" charset="0"/>
                <a:cs typeface="Times" panose="02020603050405020304" pitchFamily="18" charset="0"/>
              </a:rPr>
              <a:t>Getter:</a:t>
            </a:r>
          </a:p>
          <a:p>
            <a:pPr marL="285750" indent="-285750">
              <a:buFont typeface="Wingdings" panose="05000000000000000000" pitchFamily="2" charset="2"/>
              <a:buChar char="Ø"/>
            </a:pPr>
            <a:endParaRPr lang="en-US" altLang="zh-CN" sz="1600" b="1">
              <a:solidFill>
                <a:srgbClr val="7030A0"/>
              </a:solidFill>
              <a:latin typeface="Sitka Subheading" panose="02000505000000020004" pitchFamily="2" charset="0"/>
              <a:cs typeface="Times" panose="02020603050405020304" pitchFamily="18" charset="0"/>
            </a:endParaRPr>
          </a:p>
          <a:p>
            <a:pPr marL="285750" indent="-285750">
              <a:buFont typeface="Wingdings" panose="05000000000000000000" pitchFamily="2" charset="2"/>
              <a:buChar char="Ø"/>
            </a:pPr>
            <a:r>
              <a:rPr lang="en-US" altLang="zh-CN" sz="1600" b="1">
                <a:solidFill>
                  <a:srgbClr val="FF0000"/>
                </a:solidFill>
                <a:latin typeface="Sitka Subheading" panose="02000505000000020004" pitchFamily="2" charset="0"/>
                <a:cs typeface="Times" panose="02020603050405020304" pitchFamily="18" charset="0"/>
              </a:rPr>
              <a:t>Setter:</a:t>
            </a:r>
          </a:p>
          <a:p>
            <a:endParaRPr lang="en-US" altLang="zh-CN" b="1">
              <a:solidFill>
                <a:srgbClr val="002060"/>
              </a:solidFill>
              <a:latin typeface="Sitka Subheading" panose="02000505000000020004" pitchFamily="2" charset="0"/>
              <a:cs typeface="Times" panose="02020603050405020304" pitchFamily="18" charset="0"/>
            </a:endParaRPr>
          </a:p>
        </p:txBody>
      </p:sp>
      <p:pic>
        <p:nvPicPr>
          <p:cNvPr id="6" name="Picture 5"/>
          <p:cNvPicPr>
            <a:picLocks noChangeAspect="1"/>
          </p:cNvPicPr>
          <p:nvPr/>
        </p:nvPicPr>
        <p:blipFill>
          <a:blip r:embed="rId8"/>
          <a:stretch>
            <a:fillRect/>
          </a:stretch>
        </p:blipFill>
        <p:spPr>
          <a:xfrm>
            <a:off x="7964326" y="5703265"/>
            <a:ext cx="2569249" cy="210810"/>
          </a:xfrm>
          <a:prstGeom prst="rect">
            <a:avLst/>
          </a:prstGeom>
        </p:spPr>
      </p:pic>
      <p:pic>
        <p:nvPicPr>
          <p:cNvPr id="7" name="Picture 6"/>
          <p:cNvPicPr>
            <a:picLocks noChangeAspect="1"/>
          </p:cNvPicPr>
          <p:nvPr/>
        </p:nvPicPr>
        <p:blipFill>
          <a:blip r:embed="rId9"/>
          <a:stretch>
            <a:fillRect/>
          </a:stretch>
        </p:blipFill>
        <p:spPr>
          <a:xfrm>
            <a:off x="7946742" y="6228833"/>
            <a:ext cx="3922876" cy="202009"/>
          </a:xfrm>
          <a:prstGeom prst="rect">
            <a:avLst/>
          </a:prstGeom>
        </p:spPr>
      </p:pic>
      <p:sp>
        <p:nvSpPr>
          <p:cNvPr id="2" name="文本框 1">
            <a:extLst>
              <a:ext uri="{FF2B5EF4-FFF2-40B4-BE49-F238E27FC236}">
                <a16:creationId xmlns:a16="http://schemas.microsoft.com/office/drawing/2014/main" id="{C3688984-394A-134A-B46A-003E058BAE0D}"/>
              </a:ext>
            </a:extLst>
          </p:cNvPr>
          <p:cNvSpPr txBox="1"/>
          <p:nvPr/>
        </p:nvSpPr>
        <p:spPr>
          <a:xfrm>
            <a:off x="7543589" y="6556443"/>
            <a:ext cx="3880549" cy="369332"/>
          </a:xfrm>
          <a:prstGeom prst="rect">
            <a:avLst/>
          </a:prstGeom>
          <a:noFill/>
        </p:spPr>
        <p:txBody>
          <a:bodyPr wrap="none" rtlCol="0">
            <a:spAutoFit/>
          </a:bodyPr>
          <a:lstStyle/>
          <a:p>
            <a:r>
              <a:rPr kumimoji="1" lang="en-US" altLang="zh-CN" b="1">
                <a:solidFill>
                  <a:srgbClr val="FF0000"/>
                </a:solidFill>
              </a:rPr>
              <a:t>Public Method </a:t>
            </a:r>
            <a:r>
              <a:rPr kumimoji="1" lang="en-US" altLang="zh-CN">
                <a:solidFill>
                  <a:srgbClr val="FF0000"/>
                </a:solidFill>
              </a:rPr>
              <a:t>to access private data!</a:t>
            </a:r>
            <a:endParaRPr kumimoji="1"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additive="base">
                                        <p:cTn id="23" dur="500" fill="hold"/>
                                        <p:tgtEl>
                                          <p:spTgt spid="47"/>
                                        </p:tgtEl>
                                        <p:attrNameLst>
                                          <p:attrName>ppt_x</p:attrName>
                                        </p:attrNameLst>
                                      </p:cBhvr>
                                      <p:tavLst>
                                        <p:tav tm="0">
                                          <p:val>
                                            <p:strVal val="#ppt_x"/>
                                          </p:val>
                                        </p:tav>
                                        <p:tav tm="100000">
                                          <p:val>
                                            <p:strVal val="#ppt_x"/>
                                          </p:val>
                                        </p:tav>
                                      </p:tavLst>
                                    </p:anim>
                                    <p:anim calcmode="lin" valueType="num">
                                      <p:cBhvr additive="base">
                                        <p:cTn id="2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9"/>
                                        </p:tgtEl>
                                        <p:attrNameLst>
                                          <p:attrName>style.visibility</p:attrName>
                                        </p:attrNameLst>
                                      </p:cBhvr>
                                      <p:to>
                                        <p:strVal val="visible"/>
                                      </p:to>
                                    </p:set>
                                    <p:anim calcmode="lin" valueType="num">
                                      <p:cBhvr additive="base">
                                        <p:cTn id="29" dur="500" fill="hold"/>
                                        <p:tgtEl>
                                          <p:spTgt spid="49"/>
                                        </p:tgtEl>
                                        <p:attrNameLst>
                                          <p:attrName>ppt_x</p:attrName>
                                        </p:attrNameLst>
                                      </p:cBhvr>
                                      <p:tavLst>
                                        <p:tav tm="0">
                                          <p:val>
                                            <p:strVal val="#ppt_x"/>
                                          </p:val>
                                        </p:tav>
                                        <p:tav tm="100000">
                                          <p:val>
                                            <p:strVal val="#ppt_x"/>
                                          </p:val>
                                        </p:tav>
                                      </p:tavLst>
                                    </p:anim>
                                    <p:anim calcmode="lin" valueType="num">
                                      <p:cBhvr additive="base">
                                        <p:cTn id="30" dur="500" fill="hold"/>
                                        <p:tgtEl>
                                          <p:spTgt spid="4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3" grpId="0" animBg="1"/>
      <p:bldP spid="47" grpId="0" animBg="1"/>
      <p:bldP spid="4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Rounded Rectangle 19"/>
          <p:cNvSpPr/>
          <p:nvPr/>
        </p:nvSpPr>
        <p:spPr>
          <a:xfrm>
            <a:off x="934832" y="1787925"/>
            <a:ext cx="10489306" cy="1818418"/>
          </a:xfrm>
          <a:prstGeom prst="roundRect">
            <a:avLst/>
          </a:prstGeom>
          <a:solidFill>
            <a:srgbClr val="92D050"/>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 name="Rectangle 20"/>
          <p:cNvSpPr/>
          <p:nvPr/>
        </p:nvSpPr>
        <p:spPr>
          <a:xfrm>
            <a:off x="1115535" y="1929637"/>
            <a:ext cx="10127900" cy="1938020"/>
          </a:xfrm>
          <a:prstGeom prst="rect">
            <a:avLst/>
          </a:prstGeom>
        </p:spPr>
        <p:txBody>
          <a:bodyPr wrap="square">
            <a:spAutoFit/>
          </a:bodyPr>
          <a:lstStyle/>
          <a:p>
            <a:pPr marL="285750" indent="-285750">
              <a:buFont typeface="Wingdings" panose="05000000000000000000" pitchFamily="2" charset="2"/>
              <a:buChar char="Ø"/>
            </a:pPr>
            <a:r>
              <a:rPr lang="en-AU" sz="2000">
                <a:solidFill>
                  <a:srgbClr val="002060"/>
                </a:solidFill>
                <a:latin typeface="3ds Condensed" panose="02000503020000020004" pitchFamily="2" charset="0"/>
              </a:rPr>
              <a:t>In Python, some objects are </a:t>
            </a:r>
            <a:r>
              <a:rPr lang="en-AU" sz="2000">
                <a:solidFill>
                  <a:srgbClr val="FF0000"/>
                </a:solidFill>
                <a:latin typeface="3ds Condensed" panose="02000503020000020004" pitchFamily="2" charset="0"/>
              </a:rPr>
              <a:t>mutable</a:t>
            </a:r>
            <a:r>
              <a:rPr lang="en-AU" sz="2000">
                <a:solidFill>
                  <a:srgbClr val="002060"/>
                </a:solidFill>
                <a:latin typeface="3ds Condensed" panose="02000503020000020004" pitchFamily="2" charset="0"/>
              </a:rPr>
              <a:t>(e.g. lists</a:t>
            </a:r>
            <a:r>
              <a:rPr lang="en-US" sz="2000">
                <a:solidFill>
                  <a:srgbClr val="002060"/>
                </a:solidFill>
                <a:latin typeface="3ds Condensed" panose="02000503020000020004" pitchFamily="2" charset="0"/>
              </a:rPr>
              <a:t>, </a:t>
            </a:r>
            <a:r>
              <a:rPr lang="en-HK" altLang="zh-CN">
                <a:solidFill>
                  <a:srgbClr val="FF0000"/>
                </a:solidFill>
              </a:rPr>
              <a:t>user defined class</a:t>
            </a:r>
            <a:r>
              <a:rPr lang="en-AU" sz="2000">
                <a:solidFill>
                  <a:srgbClr val="002060"/>
                </a:solidFill>
                <a:latin typeface="3ds Condensed" panose="02000503020000020004" pitchFamily="2" charset="0"/>
              </a:rPr>
              <a:t>), others are </a:t>
            </a:r>
            <a:r>
              <a:rPr lang="en-AU" sz="2000">
                <a:solidFill>
                  <a:srgbClr val="FF0000"/>
                </a:solidFill>
                <a:latin typeface="3ds Condensed" panose="02000503020000020004" pitchFamily="2" charset="0"/>
              </a:rPr>
              <a:t>immutable</a:t>
            </a:r>
            <a:r>
              <a:rPr lang="en-AU" sz="2000">
                <a:solidFill>
                  <a:srgbClr val="002060"/>
                </a:solidFill>
                <a:latin typeface="3ds Condensed" panose="02000503020000020004" pitchFamily="2" charset="0"/>
              </a:rPr>
              <a:t>(e.g. strings, numbers, tuples). </a:t>
            </a:r>
          </a:p>
          <a:p>
            <a:pPr marL="285750" indent="-285750">
              <a:buFont typeface="Wingdings" panose="05000000000000000000" pitchFamily="2" charset="2"/>
              <a:buChar char="Ø"/>
            </a:pPr>
            <a:r>
              <a:rPr lang="en-AU" sz="2000">
                <a:solidFill>
                  <a:srgbClr val="002060"/>
                </a:solidFill>
                <a:latin typeface="3ds Condensed" panose="02000503020000020004" pitchFamily="2" charset="0"/>
              </a:rPr>
              <a:t>If you </a:t>
            </a:r>
            <a:r>
              <a:rPr lang="en-AU" sz="2000" b="1">
                <a:solidFill>
                  <a:srgbClr val="002060"/>
                </a:solidFill>
                <a:latin typeface="3ds Condensed" panose="02000503020000020004" pitchFamily="2" charset="0"/>
              </a:rPr>
              <a:t>pass</a:t>
            </a:r>
            <a:r>
              <a:rPr lang="en-AU" sz="2000">
                <a:solidFill>
                  <a:srgbClr val="002060"/>
                </a:solidFill>
                <a:latin typeface="3ds Condensed" panose="02000503020000020004" pitchFamily="2" charset="0"/>
              </a:rPr>
              <a:t> some objects to a function where you may do some </a:t>
            </a:r>
            <a:r>
              <a:rPr lang="en-AU" sz="2000" b="1">
                <a:solidFill>
                  <a:srgbClr val="002060"/>
                </a:solidFill>
                <a:latin typeface="3ds Condensed" panose="02000503020000020004" pitchFamily="2" charset="0"/>
              </a:rPr>
              <a:t>modifications</a:t>
            </a:r>
            <a:r>
              <a:rPr lang="en-AU" sz="2000">
                <a:solidFill>
                  <a:srgbClr val="002060"/>
                </a:solidFill>
                <a:latin typeface="3ds Condensed" panose="02000503020000020004" pitchFamily="2" charset="0"/>
              </a:rPr>
              <a:t> to the parameters, then after invoking it, mutable objects will be </a:t>
            </a:r>
            <a:r>
              <a:rPr lang="en-AU" sz="2000" b="1">
                <a:solidFill>
                  <a:srgbClr val="002060"/>
                </a:solidFill>
                <a:latin typeface="3ds Condensed" panose="02000503020000020004" pitchFamily="2" charset="0"/>
              </a:rPr>
              <a:t>changed</a:t>
            </a:r>
            <a:r>
              <a:rPr lang="en-AU" sz="2000">
                <a:solidFill>
                  <a:srgbClr val="002060"/>
                </a:solidFill>
                <a:latin typeface="3ds Condensed" panose="02000503020000020004" pitchFamily="2" charset="0"/>
              </a:rPr>
              <a:t> while immutable ones </a:t>
            </a:r>
            <a:r>
              <a:rPr lang="en-AU" sz="2000" b="1">
                <a:solidFill>
                  <a:srgbClr val="002060"/>
                </a:solidFill>
                <a:latin typeface="3ds Condensed" panose="02000503020000020004" pitchFamily="2" charset="0"/>
              </a:rPr>
              <a:t>won’t</a:t>
            </a:r>
            <a:r>
              <a:rPr lang="en-AU" sz="2000">
                <a:solidFill>
                  <a:srgbClr val="002060"/>
                </a:solidFill>
                <a:latin typeface="3ds Condensed" panose="02000503020000020004" pitchFamily="2" charset="0"/>
              </a:rPr>
              <a:t>, compared with before.</a:t>
            </a:r>
            <a:endParaRPr lang="en-AU" altLang="zh-CN" sz="2000">
              <a:solidFill>
                <a:srgbClr val="002060"/>
              </a:solidFill>
              <a:latin typeface="3ds Condensed" panose="02000503020000020004" pitchFamily="2" charset="0"/>
            </a:endParaRPr>
          </a:p>
          <a:p>
            <a:endParaRPr lang="en-AU" altLang="zh-CN" sz="2000">
              <a:solidFill>
                <a:srgbClr val="002060"/>
              </a:solidFill>
              <a:latin typeface="3ds Condensed" panose="02000503020000020004" pitchFamily="2" charset="0"/>
            </a:endParaRPr>
          </a:p>
        </p:txBody>
      </p:sp>
      <p:pic>
        <p:nvPicPr>
          <p:cNvPr id="9" name="Picture 8"/>
          <p:cNvPicPr>
            <a:picLocks noChangeAspect="1"/>
          </p:cNvPicPr>
          <p:nvPr/>
        </p:nvPicPr>
        <p:blipFill>
          <a:blip r:embed="rId7"/>
          <a:stretch>
            <a:fillRect/>
          </a:stretch>
        </p:blipFill>
        <p:spPr>
          <a:xfrm>
            <a:off x="934832" y="4194208"/>
            <a:ext cx="2986270" cy="2458775"/>
          </a:xfrm>
          <a:prstGeom prst="rect">
            <a:avLst/>
          </a:prstGeom>
        </p:spPr>
      </p:pic>
      <p:sp>
        <p:nvSpPr>
          <p:cNvPr id="11" name="Rounded Rectangle 10"/>
          <p:cNvSpPr/>
          <p:nvPr/>
        </p:nvSpPr>
        <p:spPr>
          <a:xfrm>
            <a:off x="934832" y="3760194"/>
            <a:ext cx="1134208" cy="3077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t>Circle.py</a:t>
            </a:r>
          </a:p>
        </p:txBody>
      </p:sp>
      <p:sp>
        <p:nvSpPr>
          <p:cNvPr id="12" name="Right Arrow 11"/>
          <p:cNvSpPr/>
          <p:nvPr/>
        </p:nvSpPr>
        <p:spPr>
          <a:xfrm>
            <a:off x="7295601" y="5035475"/>
            <a:ext cx="741969" cy="388120"/>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8037570" y="6331752"/>
            <a:ext cx="3727938" cy="369332"/>
          </a:xfrm>
          <a:prstGeom prst="rect">
            <a:avLst/>
          </a:prstGeom>
          <a:noFill/>
        </p:spPr>
        <p:txBody>
          <a:bodyPr wrap="square" rtlCol="0">
            <a:spAutoFit/>
          </a:bodyPr>
          <a:lstStyle/>
          <a:p>
            <a:r>
              <a:rPr lang="en-US" altLang="zh-CN"/>
              <a:t>(Output of an improved version.)</a:t>
            </a:r>
            <a:endParaRPr lang="zh-CN" altLang="en-US"/>
          </a:p>
        </p:txBody>
      </p:sp>
      <p:pic>
        <p:nvPicPr>
          <p:cNvPr id="14" name="Picture 13"/>
          <p:cNvPicPr>
            <a:picLocks noChangeAspect="1"/>
          </p:cNvPicPr>
          <p:nvPr/>
        </p:nvPicPr>
        <p:blipFill>
          <a:blip r:embed="rId8"/>
          <a:stretch>
            <a:fillRect/>
          </a:stretch>
        </p:blipFill>
        <p:spPr>
          <a:xfrm>
            <a:off x="8166920" y="3933658"/>
            <a:ext cx="2931004" cy="2398094"/>
          </a:xfrm>
          <a:prstGeom prst="rect">
            <a:avLst/>
          </a:prstGeom>
        </p:spPr>
      </p:pic>
      <p:pic>
        <p:nvPicPr>
          <p:cNvPr id="15" name="Picture 14"/>
          <p:cNvPicPr>
            <a:picLocks noChangeAspect="1"/>
          </p:cNvPicPr>
          <p:nvPr/>
        </p:nvPicPr>
        <p:blipFill>
          <a:blip r:embed="rId9"/>
          <a:stretch>
            <a:fillRect/>
          </a:stretch>
        </p:blipFill>
        <p:spPr>
          <a:xfrm>
            <a:off x="4068036" y="3868628"/>
            <a:ext cx="3064446" cy="27919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11" grpId="0" animBg="1"/>
      <p:bldP spid="12" grpId="0"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图片 5">
            <a:extLst>
              <a:ext uri="{FF2B5EF4-FFF2-40B4-BE49-F238E27FC236}">
                <a16:creationId xmlns:a16="http://schemas.microsoft.com/office/drawing/2014/main" id="{B0461CEE-C922-A44F-B6CF-096396C5DD8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604" y="1694123"/>
            <a:ext cx="3685442" cy="4106002"/>
          </a:xfrm>
          <a:prstGeom prst="rect">
            <a:avLst/>
          </a:prstGeom>
        </p:spPr>
      </p:pic>
      <p:sp>
        <p:nvSpPr>
          <p:cNvPr id="2" name="文本框 1">
            <a:extLst>
              <a:ext uri="{FF2B5EF4-FFF2-40B4-BE49-F238E27FC236}">
                <a16:creationId xmlns:a16="http://schemas.microsoft.com/office/drawing/2014/main" id="{E9A5AD7C-67E0-854D-AC3F-BCE4F63D80DF}"/>
              </a:ext>
            </a:extLst>
          </p:cNvPr>
          <p:cNvSpPr txBox="1"/>
          <p:nvPr/>
        </p:nvSpPr>
        <p:spPr>
          <a:xfrm>
            <a:off x="2076748" y="5978956"/>
            <a:ext cx="2571153" cy="461665"/>
          </a:xfrm>
          <a:prstGeom prst="rect">
            <a:avLst/>
          </a:prstGeom>
          <a:noFill/>
        </p:spPr>
        <p:txBody>
          <a:bodyPr wrap="none" rtlCol="0">
            <a:spAutoFit/>
          </a:bodyPr>
          <a:lstStyle/>
          <a:p>
            <a:r>
              <a:rPr kumimoji="1" lang="en-US" altLang="zh-CN" sz="2400"/>
              <a:t>Immutable (</a:t>
            </a:r>
            <a:r>
              <a:rPr kumimoji="1" lang="en-US" altLang="zh-CN" sz="2400" err="1"/>
              <a:t>e.g</a:t>
            </a:r>
            <a:r>
              <a:rPr kumimoji="1" lang="en-US" altLang="zh-CN" sz="2400"/>
              <a:t>: int)</a:t>
            </a:r>
            <a:endParaRPr kumimoji="1" lang="zh-CN" altLang="en-US" sz="2400"/>
          </a:p>
        </p:txBody>
      </p:sp>
      <p:pic>
        <p:nvPicPr>
          <p:cNvPr id="5" name="图片 4" descr="图形用户界面, 应用程序&#10;&#10;描述已自动生成">
            <a:extLst>
              <a:ext uri="{FF2B5EF4-FFF2-40B4-BE49-F238E27FC236}">
                <a16:creationId xmlns:a16="http://schemas.microsoft.com/office/drawing/2014/main" id="{E82A276F-A8D6-8141-8BDE-47D2A6150A5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85988" y="1694123"/>
            <a:ext cx="4220058" cy="4106002"/>
          </a:xfrm>
          <a:prstGeom prst="rect">
            <a:avLst/>
          </a:prstGeom>
        </p:spPr>
      </p:pic>
      <p:sp>
        <p:nvSpPr>
          <p:cNvPr id="16" name="文本框 15">
            <a:extLst>
              <a:ext uri="{FF2B5EF4-FFF2-40B4-BE49-F238E27FC236}">
                <a16:creationId xmlns:a16="http://schemas.microsoft.com/office/drawing/2014/main" id="{947526E7-ED11-EA41-9905-9B27EC356FE4}"/>
              </a:ext>
            </a:extLst>
          </p:cNvPr>
          <p:cNvSpPr txBox="1"/>
          <p:nvPr/>
        </p:nvSpPr>
        <p:spPr>
          <a:xfrm>
            <a:off x="7610440" y="5978956"/>
            <a:ext cx="2378600" cy="461665"/>
          </a:xfrm>
          <a:prstGeom prst="rect">
            <a:avLst/>
          </a:prstGeom>
          <a:noFill/>
        </p:spPr>
        <p:txBody>
          <a:bodyPr wrap="none" rtlCol="0">
            <a:spAutoFit/>
          </a:bodyPr>
          <a:lstStyle/>
          <a:p>
            <a:r>
              <a:rPr kumimoji="1" lang="en-US" altLang="zh-CN" sz="2400"/>
              <a:t>Mutable (</a:t>
            </a:r>
            <a:r>
              <a:rPr kumimoji="1" lang="en-US" altLang="zh-CN" sz="2400" err="1"/>
              <a:t>e.g</a:t>
            </a:r>
            <a:r>
              <a:rPr kumimoji="1" lang="en-US" altLang="zh-CN" sz="2400"/>
              <a:t>: List)</a:t>
            </a:r>
            <a:endParaRPr kumimoji="1" lang="zh-CN" altLang="en-US" sz="2400"/>
          </a:p>
        </p:txBody>
      </p:sp>
      <p:sp>
        <p:nvSpPr>
          <p:cNvPr id="7" name="文本框 6">
            <a:extLst>
              <a:ext uri="{FF2B5EF4-FFF2-40B4-BE49-F238E27FC236}">
                <a16:creationId xmlns:a16="http://schemas.microsoft.com/office/drawing/2014/main" id="{45215219-5EB9-104E-B264-ED933C592C4E}"/>
              </a:ext>
            </a:extLst>
          </p:cNvPr>
          <p:cNvSpPr txBox="1"/>
          <p:nvPr/>
        </p:nvSpPr>
        <p:spPr>
          <a:xfrm>
            <a:off x="3121843" y="4721087"/>
            <a:ext cx="3664145" cy="369332"/>
          </a:xfrm>
          <a:prstGeom prst="rect">
            <a:avLst/>
          </a:prstGeom>
          <a:noFill/>
        </p:spPr>
        <p:txBody>
          <a:bodyPr wrap="none" rtlCol="0">
            <a:spAutoFit/>
          </a:bodyPr>
          <a:lstStyle/>
          <a:p>
            <a:r>
              <a:rPr kumimoji="1" lang="en-US" altLang="zh-CN" i="1">
                <a:solidFill>
                  <a:srgbClr val="FF0000"/>
                </a:solidFill>
              </a:rPr>
              <a:t>Means that we create a </a:t>
            </a:r>
            <a:r>
              <a:rPr kumimoji="1" lang="en-US" altLang="zh-CN" b="1" i="1">
                <a:solidFill>
                  <a:srgbClr val="FF0000"/>
                </a:solidFill>
              </a:rPr>
              <a:t>NEW </a:t>
            </a:r>
            <a:r>
              <a:rPr kumimoji="1" lang="en-US" altLang="zh-CN" i="1">
                <a:solidFill>
                  <a:srgbClr val="FF0000"/>
                </a:solidFill>
              </a:rPr>
              <a:t>object b!</a:t>
            </a:r>
            <a:endParaRPr kumimoji="1" lang="zh-CN" altLang="en-US" i="1">
              <a:solidFill>
                <a:srgbClr val="FF0000"/>
              </a:solidFill>
            </a:endParaRPr>
          </a:p>
        </p:txBody>
      </p:sp>
    </p:spTree>
    <p:extLst>
      <p:ext uri="{BB962C8B-B14F-4D97-AF65-F5344CB8AC3E}">
        <p14:creationId xmlns:p14="http://schemas.microsoft.com/office/powerpoint/2010/main" val="2748238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47780" y="1786194"/>
            <a:ext cx="11556022" cy="294113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err="1">
                <a:solidFill>
                  <a:srgbClr val="0070C0"/>
                </a:solidFill>
                <a:latin typeface="Baskerville Old Face" panose="02020602080505020303" pitchFamily="18" charset="0"/>
              </a:rPr>
              <a:t>i</a:t>
            </a:r>
            <a:r>
              <a:rPr lang="en-US" altLang="zh-CN" sz="2400" b="1">
                <a:solidFill>
                  <a:srgbClr val="0070C0"/>
                </a:solidFill>
                <a:latin typeface="Baskerville Old Face" panose="02020602080505020303" pitchFamily="18" charset="0"/>
              </a:rPr>
              <a:t>) What problems arise in running the program (a)? How to fix it?</a:t>
            </a:r>
          </a:p>
          <a:p>
            <a:pPr lvl="1">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ii)  Is the program (b) correct? If so, what will be the output?</a:t>
            </a:r>
          </a:p>
          <a:p>
            <a:pPr marL="0" indent="0" algn="ctr">
              <a:buClr>
                <a:srgbClr val="7030A0"/>
              </a:buClr>
              <a:buNone/>
            </a:pPr>
            <a:endParaRPr lang="en-US" altLang="zh-CN" sz="2400" b="1">
              <a:solidFill>
                <a:srgbClr val="0070C0"/>
              </a:solidFill>
              <a:latin typeface="Baskerville Old Face" panose="02020602080505020303" pitchFamily="18" charset="0"/>
            </a:endParaRPr>
          </a:p>
        </p:txBody>
      </p:sp>
      <p:pic>
        <p:nvPicPr>
          <p:cNvPr id="2" name="Picture 1"/>
          <p:cNvPicPr>
            <a:picLocks noChangeAspect="1"/>
          </p:cNvPicPr>
          <p:nvPr/>
        </p:nvPicPr>
        <p:blipFill>
          <a:blip r:embed="rId7"/>
          <a:stretch>
            <a:fillRect/>
          </a:stretch>
        </p:blipFill>
        <p:spPr>
          <a:xfrm>
            <a:off x="1599456" y="3557901"/>
            <a:ext cx="3398865" cy="2350800"/>
          </a:xfrm>
          <a:prstGeom prst="rect">
            <a:avLst/>
          </a:prstGeom>
        </p:spPr>
      </p:pic>
      <p:pic>
        <p:nvPicPr>
          <p:cNvPr id="3" name="Picture 2"/>
          <p:cNvPicPr>
            <a:picLocks noChangeAspect="1"/>
          </p:cNvPicPr>
          <p:nvPr/>
        </p:nvPicPr>
        <p:blipFill>
          <a:blip r:embed="rId8"/>
          <a:stretch>
            <a:fillRect/>
          </a:stretch>
        </p:blipFill>
        <p:spPr>
          <a:xfrm>
            <a:off x="5759684" y="3186596"/>
            <a:ext cx="5504762" cy="3104762"/>
          </a:xfrm>
          <a:prstGeom prst="rect">
            <a:avLst/>
          </a:prstGeom>
        </p:spPr>
      </p:pic>
      <p:sp>
        <p:nvSpPr>
          <p:cNvPr id="4" name="TextBox 3"/>
          <p:cNvSpPr txBox="1"/>
          <p:nvPr/>
        </p:nvSpPr>
        <p:spPr>
          <a:xfrm>
            <a:off x="2892669" y="6302242"/>
            <a:ext cx="1600200" cy="461665"/>
          </a:xfrm>
          <a:prstGeom prst="rect">
            <a:avLst/>
          </a:prstGeom>
          <a:noFill/>
        </p:spPr>
        <p:txBody>
          <a:bodyPr wrap="square" rtlCol="0">
            <a:spAutoFit/>
          </a:bodyPr>
          <a:lstStyle/>
          <a:p>
            <a:r>
              <a:rPr lang="en-US" altLang="zh-CN" sz="2400"/>
              <a:t>(a)</a:t>
            </a:r>
            <a:endParaRPr lang="zh-CN" altLang="en-US" sz="2400"/>
          </a:p>
        </p:txBody>
      </p:sp>
      <p:sp>
        <p:nvSpPr>
          <p:cNvPr id="9" name="TextBox 8"/>
          <p:cNvSpPr txBox="1"/>
          <p:nvPr/>
        </p:nvSpPr>
        <p:spPr>
          <a:xfrm>
            <a:off x="8480902" y="6302241"/>
            <a:ext cx="1600200" cy="461665"/>
          </a:xfrm>
          <a:prstGeom prst="rect">
            <a:avLst/>
          </a:prstGeom>
          <a:noFill/>
        </p:spPr>
        <p:txBody>
          <a:bodyPr wrap="square" rtlCol="0">
            <a:spAutoFit/>
          </a:bodyPr>
          <a:lstStyle/>
          <a:p>
            <a:r>
              <a:rPr lang="en-US" altLang="zh-CN" sz="2400"/>
              <a:t>(b)</a:t>
            </a:r>
            <a:endParaRPr lang="zh-C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05912" y="1727579"/>
            <a:ext cx="11556022" cy="294113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Show the output of the following programs (a) and (b).</a:t>
            </a:r>
          </a:p>
          <a:p>
            <a:pPr marL="0" indent="0" algn="ctr">
              <a:buClr>
                <a:srgbClr val="7030A0"/>
              </a:buClr>
              <a:buNone/>
            </a:pPr>
            <a:endParaRPr lang="en-US" altLang="zh-CN" sz="2800" b="1">
              <a:solidFill>
                <a:srgbClr val="0070C0"/>
              </a:solidFill>
              <a:latin typeface="Baskerville Old Face" panose="02020602080505020303" pitchFamily="18" charset="0"/>
            </a:endParaRPr>
          </a:p>
        </p:txBody>
      </p:sp>
      <p:sp>
        <p:nvSpPr>
          <p:cNvPr id="4" name="TextBox 3"/>
          <p:cNvSpPr txBox="1"/>
          <p:nvPr/>
        </p:nvSpPr>
        <p:spPr>
          <a:xfrm>
            <a:off x="3393831" y="6272388"/>
            <a:ext cx="1600200" cy="461665"/>
          </a:xfrm>
          <a:prstGeom prst="rect">
            <a:avLst/>
          </a:prstGeom>
          <a:noFill/>
        </p:spPr>
        <p:txBody>
          <a:bodyPr wrap="square" rtlCol="0">
            <a:spAutoFit/>
          </a:bodyPr>
          <a:lstStyle/>
          <a:p>
            <a:r>
              <a:rPr lang="en-US" altLang="zh-CN" sz="2400"/>
              <a:t>(a)</a:t>
            </a:r>
            <a:endParaRPr lang="zh-CN" altLang="en-US" sz="2400"/>
          </a:p>
        </p:txBody>
      </p:sp>
      <p:sp>
        <p:nvSpPr>
          <p:cNvPr id="9" name="TextBox 8"/>
          <p:cNvSpPr txBox="1"/>
          <p:nvPr/>
        </p:nvSpPr>
        <p:spPr>
          <a:xfrm>
            <a:off x="8858971" y="6272388"/>
            <a:ext cx="1600200" cy="461665"/>
          </a:xfrm>
          <a:prstGeom prst="rect">
            <a:avLst/>
          </a:prstGeom>
          <a:noFill/>
        </p:spPr>
        <p:txBody>
          <a:bodyPr wrap="square" rtlCol="0">
            <a:spAutoFit/>
          </a:bodyPr>
          <a:lstStyle/>
          <a:p>
            <a:r>
              <a:rPr lang="en-US" altLang="zh-CN" sz="2400"/>
              <a:t>(b)</a:t>
            </a:r>
            <a:endParaRPr lang="zh-CN" altLang="en-US" sz="2400"/>
          </a:p>
        </p:txBody>
      </p:sp>
      <p:pic>
        <p:nvPicPr>
          <p:cNvPr id="7" name="Picture 6"/>
          <p:cNvPicPr>
            <a:picLocks noChangeAspect="1"/>
          </p:cNvPicPr>
          <p:nvPr/>
        </p:nvPicPr>
        <p:blipFill>
          <a:blip r:embed="rId7"/>
          <a:stretch>
            <a:fillRect/>
          </a:stretch>
        </p:blipFill>
        <p:spPr>
          <a:xfrm>
            <a:off x="1906263" y="2620109"/>
            <a:ext cx="3700021" cy="3652280"/>
          </a:xfrm>
          <a:prstGeom prst="rect">
            <a:avLst/>
          </a:prstGeom>
        </p:spPr>
      </p:pic>
      <p:pic>
        <p:nvPicPr>
          <p:cNvPr id="8" name="Picture 7"/>
          <p:cNvPicPr>
            <a:picLocks noChangeAspect="1"/>
          </p:cNvPicPr>
          <p:nvPr/>
        </p:nvPicPr>
        <p:blipFill>
          <a:blip r:embed="rId8"/>
          <a:stretch>
            <a:fillRect/>
          </a:stretch>
        </p:blipFill>
        <p:spPr>
          <a:xfrm>
            <a:off x="7148635" y="2620109"/>
            <a:ext cx="3715936" cy="3652279"/>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dg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Application>Microsoft Office PowerPoint</Application>
  <PresentationFormat>Widescreen</PresentationFormat>
  <Slides>12</Slides>
  <Notes>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Badge</vt:lpstr>
      <vt:lpstr>Introduction to Computer Science:  Programming 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Science:  Programming Methodology</dc:title>
  <dc:creator>Sun Mengqian(SSE)</dc:creator>
  <cp:revision>1</cp:revision>
  <cp:lastPrinted>2017-01-17T05:47:00Z</cp:lastPrinted>
  <dcterms:created xsi:type="dcterms:W3CDTF">2016-01-12T06:06:00Z</dcterms:created>
  <dcterms:modified xsi:type="dcterms:W3CDTF">2023-11-01T12:13:33Z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