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3"/>
    <p:sldId id="355" r:id="rId4"/>
    <p:sldId id="362" r:id="rId5"/>
    <p:sldId id="363" r:id="rId6"/>
    <p:sldId id="364" r:id="rId7"/>
    <p:sldId id="365" r:id="rId8"/>
    <p:sldId id="366" r:id="rId9"/>
    <p:sldId id="367" r:id="rId10"/>
    <p:sldId id="368" r:id="rId11"/>
    <p:sldId id="369" r:id="rId12"/>
    <p:sldId id="370" r:id="rId13"/>
    <p:sldId id="372" r:id="rId14"/>
    <p:sldId id="371" r:id="rId15"/>
    <p:sldId id="361" r:id="rId16"/>
    <p:sldId id="373" r:id="rId17"/>
    <p:sldId id="374" r:id="rId18"/>
    <p:sldId id="375" r:id="rId19"/>
    <p:sldId id="376" r:id="rId20"/>
    <p:sldId id="377" r:id="rId21"/>
    <p:sldId id="378" r:id="rId22"/>
    <p:sldId id="379" r:id="rId23"/>
    <p:sldId id="380" r:id="rId24"/>
  </p:sldIdLst>
  <p:sldSz cx="12192000" cy="6858000"/>
  <p:notesSz cx="7099300"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C</a:t>
          </a:r>
          <a:r>
            <a:rPr lang="en-US" altLang="zh-CN" b="1" dirty="0" smtClean="0">
              <a:solidFill>
                <a:srgbClr val="00B050"/>
              </a:solidFill>
            </a:rPr>
            <a:t>lassification of Data Structure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and Postfix-II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t>
          </a:r>
          <a:r>
            <a:rPr lang="en-US" altLang="zh-CN" b="1" smtClean="0">
              <a:solidFill>
                <a:srgbClr val="FFFF00"/>
              </a:solidFill>
            </a:rPr>
            <a:t>and Postfix-III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and Postfix-IV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Find Target In A Stack</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Operations on Data Structure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Stack and Queue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Stack</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Stack Class</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Queue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Queue Class</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Create a Stack</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and Postfix-I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C</a:t>
          </a:r>
          <a:r>
            <a:rPr lang="en-US" altLang="zh-CN" sz="4900" b="1" kern="1200" dirty="0" smtClean="0">
              <a:solidFill>
                <a:srgbClr val="00B050"/>
              </a:solidFill>
            </a:rPr>
            <a:t>lassification of Data Structure</a:t>
          </a:r>
          <a:endParaRPr lang="en-US" sz="4900" b="1" kern="1200" dirty="0">
            <a:solidFill>
              <a:srgbClr val="00B050"/>
            </a:solidFill>
          </a:endParaRPr>
        </a:p>
      </dsp:txBody>
      <dsp:txXfrm>
        <a:off x="55972" y="72967"/>
        <a:ext cx="10283493"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a:t>
          </a:r>
          <a:r>
            <a:rPr lang="en-US" altLang="zh-CN" sz="4900" b="1" kern="1200" dirty="0" smtClean="0">
              <a:solidFill>
                <a:srgbClr val="FFFF00"/>
              </a:solidFill>
            </a:rPr>
            <a:t>nfix and Postfix-II</a:t>
          </a:r>
          <a:endParaRPr lang="en-US" sz="4900" b="1" kern="1200" dirty="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a:t>
          </a:r>
          <a:r>
            <a:rPr lang="en-US" altLang="zh-CN" sz="4900" b="1" kern="1200" dirty="0" smtClean="0">
              <a:solidFill>
                <a:srgbClr val="FFFF00"/>
              </a:solidFill>
            </a:rPr>
            <a:t>nfix </a:t>
          </a:r>
          <a:r>
            <a:rPr lang="en-US" altLang="zh-CN" sz="4900" b="1" kern="1200" smtClean="0">
              <a:solidFill>
                <a:srgbClr val="FFFF00"/>
              </a:solidFill>
            </a:rPr>
            <a:t>and Postfix-III</a:t>
          </a:r>
          <a:endParaRPr lang="en-US" sz="4900" b="1" kern="1200" dirty="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a:t>
          </a:r>
          <a:r>
            <a:rPr lang="en-US" altLang="zh-CN" sz="4900" b="1" kern="1200" dirty="0" smtClean="0">
              <a:solidFill>
                <a:srgbClr val="FFFF00"/>
              </a:solidFill>
            </a:rPr>
            <a:t>nfix and Postfix-IV</a:t>
          </a:r>
          <a:endParaRPr lang="en-US" sz="4900" b="1" kern="1200" dirty="0">
            <a:solidFill>
              <a:srgbClr val="FFFF00"/>
            </a:solidFill>
          </a:endParaRP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Find Target In A Stack</a:t>
          </a:r>
          <a:endParaRPr lang="en-US" sz="4900" b="1" kern="1200" dirty="0">
            <a:solidFill>
              <a:srgbClr val="FFFF00"/>
            </a:solidFill>
          </a:endParaRP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Queuing Model Simulation-I</a:t>
          </a:r>
          <a:endParaRPr lang="en-US" sz="4900" b="1" kern="1200" dirty="0">
            <a:solidFill>
              <a:srgbClr val="FFFF00"/>
            </a:solidFill>
          </a:endParaRPr>
        </a:p>
      </dsp:txBody>
      <dsp:txXfrm>
        <a:off x="55972" y="55972"/>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Queuing Model Simulation-II</a:t>
          </a:r>
          <a:endParaRPr lang="en-US" sz="4900" b="1" kern="1200" dirty="0">
            <a:solidFill>
              <a:srgbClr val="FFFF00"/>
            </a:solidFill>
          </a:endParaRPr>
        </a:p>
      </dsp:txBody>
      <dsp:txXfrm>
        <a:off x="55972" y="55972"/>
        <a:ext cx="10403656" cy="10346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Queuing Model Simulation-III</a:t>
          </a:r>
          <a:endParaRPr lang="en-US" sz="4900" b="1" kern="1200" dirty="0">
            <a:solidFill>
              <a:srgbClr val="FFFF00"/>
            </a:solidFill>
          </a:endParaRPr>
        </a:p>
      </dsp:txBody>
      <dsp:txXfrm>
        <a:off x="55972" y="55972"/>
        <a:ext cx="10403656" cy="10346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Queuing Model Simulation-IV</a:t>
          </a:r>
          <a:endParaRPr lang="en-US" sz="4900" b="1" kern="1200" dirty="0">
            <a:solidFill>
              <a:srgbClr val="FFFF00"/>
            </a:solidFill>
          </a:endParaRPr>
        </a:p>
      </dsp:txBody>
      <dsp:txXfrm>
        <a:off x="55972" y="55972"/>
        <a:ext cx="10403656" cy="10346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Queuing Model Simulation-V</a:t>
          </a:r>
          <a:endParaRPr lang="en-US" sz="4900" b="1" kern="1200" dirty="0">
            <a:solidFill>
              <a:srgbClr val="FFFF00"/>
            </a:solidFill>
          </a:endParaRPr>
        </a:p>
      </dsp:txBody>
      <dsp:txXfrm>
        <a:off x="55972" y="55972"/>
        <a:ext cx="10403656" cy="10346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Queuing Model Simulation-VI</a:t>
          </a:r>
          <a:endParaRPr lang="en-US" sz="4900" b="1" kern="1200" dirty="0">
            <a:solidFill>
              <a:srgbClr val="FFFF00"/>
            </a:solidFill>
          </a:endParaRP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Operations on Data Structure</a:t>
          </a:r>
          <a:endParaRPr lang="en-US" sz="4900" b="1" kern="1200" dirty="0">
            <a:solidFill>
              <a:srgbClr val="00B050"/>
            </a:solidFill>
          </a:endParaRPr>
        </a:p>
      </dsp:txBody>
      <dsp:txXfrm>
        <a:off x="55972" y="72967"/>
        <a:ext cx="10283493" cy="10346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1730"/>
          <a:ext cx="10515600" cy="112319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rtl="0">
            <a:lnSpc>
              <a:spcPct val="90000"/>
            </a:lnSpc>
            <a:spcBef>
              <a:spcPct val="0"/>
            </a:spcBef>
            <a:spcAft>
              <a:spcPct val="35000"/>
            </a:spcAft>
          </a:pPr>
          <a:r>
            <a:rPr lang="en-US" sz="4800" b="1" kern="1200" dirty="0" smtClean="0">
              <a:solidFill>
                <a:srgbClr val="FFFF00"/>
              </a:solidFill>
            </a:rPr>
            <a:t>Q4: Queuing Model Simulation-VII</a:t>
          </a:r>
          <a:endParaRPr lang="en-US" sz="4800" b="1" kern="1200" dirty="0">
            <a:solidFill>
              <a:srgbClr val="FFFF00"/>
            </a:solidFill>
          </a:endParaRPr>
        </a:p>
      </dsp:txBody>
      <dsp:txXfrm>
        <a:off x="54830" y="66560"/>
        <a:ext cx="10405940" cy="10135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solidFill>
                <a:srgbClr val="FFFF00"/>
              </a:solidFill>
            </a:rPr>
            <a:t>Q4: Queuing Model Simulation-VIII</a:t>
          </a:r>
          <a:endParaRPr lang="en-US" sz="4700" b="1" kern="1200" dirty="0">
            <a:solidFill>
              <a:srgbClr val="FFFF00"/>
            </a:solidFill>
          </a:endParaRPr>
        </a:p>
      </dsp:txBody>
      <dsp:txXfrm>
        <a:off x="53688" y="77155"/>
        <a:ext cx="10408224"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Stack and Queue</a:t>
          </a:r>
          <a:endParaRPr lang="en-US" sz="4900" b="1" kern="1200" dirty="0">
            <a:solidFill>
              <a:srgbClr val="00B050"/>
            </a:solidFill>
          </a:endParaRP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Stack</a:t>
          </a:r>
          <a:endParaRPr lang="en-US" sz="4900" b="1" kern="1200" dirty="0">
            <a:solidFill>
              <a:srgbClr val="00B050"/>
            </a:solidFill>
          </a:endParaRP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Stack Class</a:t>
          </a:r>
          <a:endParaRPr lang="en-US" sz="4900" b="1" kern="1200" dirty="0">
            <a:solidFill>
              <a:srgbClr val="00B050"/>
            </a:solidFill>
          </a:endParaRPr>
        </a:p>
      </dsp:txBody>
      <dsp:txXfrm>
        <a:off x="55972" y="72967"/>
        <a:ext cx="10283493"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Queue</a:t>
          </a:r>
          <a:endParaRPr lang="en-US" sz="4900" b="1" kern="1200" dirty="0">
            <a:solidFill>
              <a:srgbClr val="00B050"/>
            </a:solidFill>
          </a:endParaRPr>
        </a:p>
      </dsp:txBody>
      <dsp:txXfrm>
        <a:off x="55972" y="72967"/>
        <a:ext cx="10283493"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Queue Class</a:t>
          </a:r>
          <a:endParaRPr lang="en-US" sz="4900" b="1" kern="1200" dirty="0">
            <a:solidFill>
              <a:srgbClr val="00B050"/>
            </a:solidFill>
          </a:endParaRPr>
        </a:p>
      </dsp:txBody>
      <dsp:txXfrm>
        <a:off x="55972" y="72967"/>
        <a:ext cx="10283493"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Create a Stack</a:t>
          </a:r>
          <a:endParaRPr lang="en-US" sz="4900" b="1" kern="1200" dirty="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a:t>
          </a:r>
          <a:r>
            <a:rPr lang="en-US" altLang="zh-CN" sz="4900" b="1" kern="1200" dirty="0" smtClean="0">
              <a:solidFill>
                <a:srgbClr val="FFFF00"/>
              </a:solidFill>
            </a:rPr>
            <a:t>nfix and Postfix-I</a:t>
          </a:r>
          <a:endParaRPr lang="en-US" sz="4900" b="1"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png"/><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1.png"/><Relationship Id="rId6" Type="http://schemas.openxmlformats.org/officeDocument/2006/relationships/image" Target="../media/image30.png"/><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7" Type="http://schemas.openxmlformats.org/officeDocument/2006/relationships/slideLayout" Target="../slideLayouts/slideLayout2.xml"/><Relationship Id="rId16" Type="http://schemas.openxmlformats.org/officeDocument/2006/relationships/image" Target="../media/image14.png"/><Relationship Id="rId15" Type="http://schemas.openxmlformats.org/officeDocument/2006/relationships/image" Target="../media/image13.png"/><Relationship Id="rId14" Type="http://schemas.openxmlformats.org/officeDocument/2006/relationships/image" Target="../media/image12.png"/><Relationship Id="rId13" Type="http://schemas.openxmlformats.org/officeDocument/2006/relationships/image" Target="../media/image11.png"/><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en.wikipedia.org/wiki/Dijkstra's_algorithm" TargetMode="External"/><Relationship Id="rId7" Type="http://schemas.openxmlformats.org/officeDocument/2006/relationships/image" Target="../media/image16.png"/><Relationship Id="rId6" Type="http://schemas.openxmlformats.org/officeDocument/2006/relationships/image" Target="../media/image15.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9.png"/><Relationship Id="rId6" Type="http://schemas.openxmlformats.org/officeDocument/2006/relationships/image" Target="../media/image18.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smtClean="0">
                <a:solidFill>
                  <a:srgbClr val="00B050"/>
                </a:solidFill>
              </a:rPr>
              <a:t>Introduction to Computer Science: </a:t>
            </a:r>
            <a:br>
              <a:rPr lang="en-AU" sz="3200" b="1" i="1" dirty="0" smtClean="0"/>
            </a:br>
            <a:r>
              <a:rPr lang="en-AU" sz="3200" b="1" i="1" dirty="0" smtClean="0">
                <a:solidFill>
                  <a:srgbClr val="0070C0"/>
                </a:solidFill>
              </a:rPr>
              <a:t>Programming Methodology</a:t>
            </a:r>
            <a:endParaRPr lang="en-AU" sz="3200" b="1" i="1" dirty="0">
              <a:solidFill>
                <a:srgbClr val="0070C0"/>
              </a:solidFill>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Algerian" panose="04020705040A02060702" pitchFamily="82" charset="0"/>
              </a:rPr>
              <a:t>Tutorial</a:t>
            </a:r>
            <a:r>
              <a:rPr lang="en-US" sz="3200" b="1" dirty="0" smtClean="0">
                <a:solidFill>
                  <a:srgbClr val="7030A0"/>
                </a:solidFill>
                <a:latin typeface="Algerian" panose="04020705040A02060702" pitchFamily="82" charset="0"/>
              </a:rPr>
              <a:t> </a:t>
            </a:r>
            <a:r>
              <a:rPr lang="en-US" sz="3200" dirty="0" smtClean="0">
                <a:solidFill>
                  <a:srgbClr val="7030A0"/>
                </a:solidFill>
                <a:latin typeface="Algerian" panose="04020705040A02060702" pitchFamily="82" charset="0"/>
              </a:rPr>
              <a:t>1</a:t>
            </a:r>
            <a:r>
              <a:rPr lang="en-US" altLang="zh-CN" sz="3200" dirty="0" smtClean="0">
                <a:solidFill>
                  <a:srgbClr val="7030A0"/>
                </a:solidFill>
                <a:latin typeface="Algerian" panose="04020705040A02060702" pitchFamily="82" charset="0"/>
              </a:rPr>
              <a:t>2</a:t>
            </a:r>
            <a:r>
              <a:rPr lang="en-US" sz="3200" b="1" dirty="0" smtClean="0">
                <a:solidFill>
                  <a:srgbClr val="7030A0"/>
                </a:solidFill>
                <a:latin typeface="Algerian" panose="04020705040A02060702" pitchFamily="82" charset="0"/>
              </a:rPr>
              <a:t> </a:t>
            </a:r>
            <a:endParaRPr lang="en-US" sz="3200" b="1" dirty="0" smtClean="0">
              <a:solidFill>
                <a:srgbClr val="7030A0"/>
              </a:solidFill>
              <a:latin typeface="Algerian" panose="04020705040A02060702" pitchFamily="82" charset="0"/>
            </a:endParaRPr>
          </a:p>
          <a:p>
            <a:r>
              <a:rPr lang="en-US" altLang="zh-CN" sz="3200" dirty="0" smtClean="0">
                <a:solidFill>
                  <a:srgbClr val="002060"/>
                </a:solidFill>
                <a:latin typeface="Algerian" panose="04020705040A02060702" pitchFamily="82" charset="0"/>
              </a:rPr>
              <a:t>Data structure-STACK AND QUEUE</a:t>
            </a:r>
            <a:endParaRPr lang="en-US" altLang="zh-CN" sz="2400" b="1" dirty="0" smtClean="0">
              <a:latin typeface="Algerian" panose="04020705040A02060702" pitchFamily="82" charset="0"/>
            </a:endParaRPr>
          </a:p>
          <a:p>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9"/>
            <a:ext cx="11556022" cy="49281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Three different notations can be used to represent a mathematical expression. The most common is the traditional algebraic or </a:t>
            </a:r>
            <a:r>
              <a:rPr lang="en-US" altLang="zh-CN" sz="2800" b="1" i="1" dirty="0" smtClean="0">
                <a:solidFill>
                  <a:srgbClr val="0070C0"/>
                </a:solidFill>
                <a:latin typeface="Baskerville Old Face" panose="02020602080505020303" pitchFamily="18" charset="0"/>
              </a:rPr>
              <a:t>infix</a:t>
            </a:r>
            <a:r>
              <a:rPr lang="en-US" altLang="zh-CN" sz="2800" b="1" dirty="0" smtClean="0">
                <a:solidFill>
                  <a:srgbClr val="0070C0"/>
                </a:solidFill>
                <a:latin typeface="Baskerville Old Face" panose="02020602080505020303" pitchFamily="18" charset="0"/>
              </a:rPr>
              <a:t> notation where the operator is specified between the operands A+B. The </a:t>
            </a:r>
            <a:r>
              <a:rPr lang="en-US" altLang="zh-CN" sz="2800" b="1" i="1" dirty="0" smtClean="0">
                <a:solidFill>
                  <a:srgbClr val="0070C0"/>
                </a:solidFill>
                <a:latin typeface="Baskerville Old Face" panose="02020602080505020303" pitchFamily="18" charset="0"/>
              </a:rPr>
              <a:t>prefix</a:t>
            </a:r>
            <a:r>
              <a:rPr lang="en-US" altLang="zh-CN" sz="2800" b="1" dirty="0" smtClean="0">
                <a:solidFill>
                  <a:srgbClr val="0070C0"/>
                </a:solidFill>
                <a:latin typeface="Baskerville Old Face" panose="02020602080505020303" pitchFamily="18" charset="0"/>
              </a:rPr>
              <a:t> notation places the operator immediately preceding the two operands +AB, whereas in </a:t>
            </a:r>
            <a:r>
              <a:rPr lang="en-US" altLang="zh-CN" sz="2800" b="1" i="1" dirty="0" smtClean="0">
                <a:solidFill>
                  <a:srgbClr val="0070C0"/>
                </a:solidFill>
                <a:latin typeface="Baskerville Old Face" panose="02020602080505020303" pitchFamily="18" charset="0"/>
              </a:rPr>
              <a:t>postfix</a:t>
            </a:r>
            <a:r>
              <a:rPr lang="en-US" altLang="zh-CN" sz="2800" b="1" dirty="0" smtClean="0">
                <a:solidFill>
                  <a:srgbClr val="0070C0"/>
                </a:solidFill>
                <a:latin typeface="Baskerville Old Face" panose="02020602080505020303" pitchFamily="18" charset="0"/>
              </a:rPr>
              <a:t> notation, the operator follows the two operands AB+. For example, </a:t>
            </a:r>
            <a:r>
              <a:rPr lang="en-US" altLang="zh-CN" sz="2800" b="1" i="1" dirty="0" smtClean="0">
                <a:solidFill>
                  <a:srgbClr val="0070C0"/>
                </a:solidFill>
                <a:latin typeface="Baskerville Old Face" panose="02020602080505020303" pitchFamily="18" charset="0"/>
              </a:rPr>
              <a:t>infix</a:t>
            </a:r>
            <a:r>
              <a:rPr lang="en-US" altLang="zh-CN" sz="2800" b="1" dirty="0" smtClean="0">
                <a:solidFill>
                  <a:srgbClr val="0070C0"/>
                </a:solidFill>
                <a:latin typeface="Baskerville Old Face" panose="02020602080505020303" pitchFamily="18" charset="0"/>
              </a:rPr>
              <a:t> notation (A+B)/(C-D)+E can be changed to </a:t>
            </a:r>
            <a:r>
              <a:rPr lang="en-US" altLang="zh-CN" sz="2800" b="1" i="1" dirty="0" smtClean="0">
                <a:solidFill>
                  <a:srgbClr val="0070C0"/>
                </a:solidFill>
                <a:latin typeface="Baskerville Old Face" panose="02020602080505020303" pitchFamily="18" charset="0"/>
              </a:rPr>
              <a:t>postfix </a:t>
            </a:r>
            <a:r>
              <a:rPr lang="en-US" altLang="zh-CN" sz="2800" b="1" dirty="0" smtClean="0">
                <a:solidFill>
                  <a:srgbClr val="0070C0"/>
                </a:solidFill>
                <a:latin typeface="Baskerville Old Face" panose="02020602080505020303" pitchFamily="18" charset="0"/>
              </a:rPr>
              <a:t>one AB+CD-/E+. Please answer the following questions: </a:t>
            </a:r>
            <a:r>
              <a:rPr lang="en-US" altLang="zh-CN" sz="3200" b="1" i="1" dirty="0" smtClean="0">
                <a:solidFill>
                  <a:srgbClr val="0070C0"/>
                </a:solidFill>
                <a:latin typeface="Baskerville Old Face" panose="02020602080505020303" pitchFamily="18" charset="0"/>
              </a:rPr>
              <a:t> </a:t>
            </a:r>
            <a:endParaRPr lang="en-US" altLang="zh-CN" sz="3200" b="1" i="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Translate each of the following expressions into postfix ones:</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(a)V*W*(X+Y)-Z    			(b)X-(Y+W*(Z/V))</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(c)A-B*(C+D/E)       			(d)A/(B*C)-(D+E)</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i) Translate each of the following postfix expressions into infix: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(a)ABC-D*+    				(b)XYZ+AB-*-</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(c)AB+CD-/E+     			(d) AB+C-DE*+</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ii) Check the program attached next page, which is to implement translating infix to postfix, and verify your answers in </a:t>
            </a: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a:t>
            </a: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512034" y="1784841"/>
            <a:ext cx="6286500" cy="49676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v) Evaluate the results of expressions in </a:t>
            </a: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with V=1, W=3, X=7, Y=9, Z=10 and A=12, B=4, C=3, D=8, E=2. You can read the next page for instructions. If you like, you can try to write a general function </a:t>
            </a:r>
            <a:r>
              <a:rPr lang="en-US" altLang="zh-CN" sz="2400" b="1" dirty="0" err="1" smtClean="0">
                <a:solidFill>
                  <a:srgbClr val="FF0000"/>
                </a:solidFill>
                <a:latin typeface="Baskerville Old Face" panose="02020602080505020303" pitchFamily="18" charset="0"/>
              </a:rPr>
              <a:t>def</a:t>
            </a:r>
            <a:r>
              <a:rPr lang="en-US" altLang="zh-CN" sz="2400" b="1" dirty="0" smtClean="0">
                <a:solidFill>
                  <a:srgbClr val="FF0000"/>
                </a:solidFill>
                <a:latin typeface="Baskerville Old Face" panose="02020602080505020303" pitchFamily="18" charset="0"/>
              </a:rPr>
              <a:t> post2in(expr) </a:t>
            </a:r>
            <a:r>
              <a:rPr lang="en-US" altLang="zh-CN" sz="2400" b="1" dirty="0" smtClean="0">
                <a:solidFill>
                  <a:srgbClr val="0070C0"/>
                </a:solidFill>
                <a:latin typeface="Baskerville Old Face" panose="02020602080505020303" pitchFamily="18" charset="0"/>
              </a:rPr>
              <a:t>to change </a:t>
            </a:r>
            <a:r>
              <a:rPr lang="en-US" altLang="zh-CN" sz="2400" b="1" i="1" dirty="0" smtClean="0">
                <a:solidFill>
                  <a:srgbClr val="0070C0"/>
                </a:solidFill>
                <a:latin typeface="Baskerville Old Face" panose="02020602080505020303" pitchFamily="18" charset="0"/>
              </a:rPr>
              <a:t>postfix</a:t>
            </a:r>
            <a:r>
              <a:rPr lang="en-US" altLang="zh-CN" sz="2400" b="1" dirty="0" smtClean="0">
                <a:solidFill>
                  <a:srgbClr val="0070C0"/>
                </a:solidFill>
                <a:latin typeface="Baskerville Old Face" panose="02020602080505020303" pitchFamily="18" charset="0"/>
              </a:rPr>
              <a:t> expressions to </a:t>
            </a:r>
            <a:r>
              <a:rPr lang="en-US" altLang="zh-CN" sz="2400" b="1" i="1" dirty="0" smtClean="0">
                <a:solidFill>
                  <a:srgbClr val="0070C0"/>
                </a:solidFill>
                <a:latin typeface="Baskerville Old Face" panose="02020602080505020303" pitchFamily="18" charset="0"/>
              </a:rPr>
              <a:t>infix</a:t>
            </a:r>
            <a:r>
              <a:rPr lang="en-US" altLang="zh-CN" sz="2400" b="1" dirty="0" smtClean="0">
                <a:solidFill>
                  <a:srgbClr val="0070C0"/>
                </a:solidFill>
                <a:latin typeface="Baskerville Old Face" panose="02020602080505020303" pitchFamily="18" charset="0"/>
              </a:rPr>
              <a:t> and verify your answers in ii).</a:t>
            </a:r>
            <a:endParaRPr lang="en-US" altLang="zh-CN" sz="24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1195754" y="1847634"/>
            <a:ext cx="4316280" cy="47614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v) Using postfix is easy to use a stack to evaluate the result of the expression (i.e. replace each letter with actual data). To implement this, you keep pushing the letters and operators in the postfix expression into a stack and whenever you get an operator you pop the previous two expressions and calculate the postfix relative to this operator and push back the result to the stack and move on. Please write a function </a:t>
            </a:r>
            <a:r>
              <a:rPr lang="en-US" altLang="zh-CN" sz="2400" b="1" dirty="0" err="1" smtClean="0">
                <a:solidFill>
                  <a:srgbClr val="0070C0"/>
                </a:solidFill>
                <a:latin typeface="Baskerville Old Face" panose="02020602080505020303" pitchFamily="18" charset="0"/>
              </a:rPr>
              <a:t>def</a:t>
            </a:r>
            <a:r>
              <a:rPr lang="en-US" altLang="zh-CN" sz="2400" b="1" dirty="0" smtClean="0">
                <a:solidFill>
                  <a:srgbClr val="0070C0"/>
                </a:solidFill>
                <a:latin typeface="Baskerville Old Face" panose="02020602080505020303" pitchFamily="18" charset="0"/>
              </a:rPr>
              <a:t> evaluate(expr) to first invoke the in2post() to translate the expression expr to postfix and then following the above instructions to calculate the result.</a:t>
            </a: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9"/>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Suppose you have a stack S containing n elements and a queue Q that is initially empty. Describe how you can use Q to scan S to see if it contains a certain element x, with the additional constraint that your algorithm must return the elements back to S in their original order. You may only use one stack S and one queue Q. </a:t>
            </a: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3062544" y="5110348"/>
            <a:ext cx="3121379" cy="771706"/>
          </a:xfrm>
          <a:prstGeom prst="rect">
            <a:avLst/>
          </a:prstGeom>
        </p:spPr>
      </p:pic>
      <p:sp>
        <p:nvSpPr>
          <p:cNvPr id="3" name="TextBox 2"/>
          <p:cNvSpPr txBox="1"/>
          <p:nvPr/>
        </p:nvSpPr>
        <p:spPr>
          <a:xfrm>
            <a:off x="6717030" y="5070475"/>
            <a:ext cx="5133975" cy="82994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i="1" dirty="0" smtClean="0">
                <a:solidFill>
                  <a:srgbClr val="FF0000"/>
                </a:solidFill>
              </a:rPr>
              <a:t>The stack S before and after the search is printed.</a:t>
            </a:r>
            <a:endParaRPr lang="en-US" altLang="zh-CN" sz="2400" i="1"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
        <p:nvSpPr>
          <p:cNvPr id="7" name="Content Placeholder 2"/>
          <p:cNvSpPr txBox="1"/>
          <p:nvPr/>
        </p:nvSpPr>
        <p:spPr>
          <a:xfrm>
            <a:off x="551707" y="1812191"/>
            <a:ext cx="11556022" cy="48657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We can model a queuing system by constructing a discrete event simulation. The simulation is a sequence of significant events that cause a change in the system. For example, in our airline ticket counter simulation, these events would include customer arrival, the start or conclusion of a transaction, or customer departure. The simulation is time driven and performed over a preset time period. The passing of time is represented by a loop, which increments a discrete time intervals. Thus, the time units must be small enough such that no event can occur between units.</a:t>
            </a: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
        <p:nvSpPr>
          <p:cNvPr id="7" name="Content Placeholder 2"/>
          <p:cNvSpPr txBox="1"/>
          <p:nvPr/>
        </p:nvSpPr>
        <p:spPr>
          <a:xfrm>
            <a:off x="419767" y="1624874"/>
            <a:ext cx="11556022" cy="51457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 simulation is commonly designed to allow the user to supply parameters that define the conditions of the system. For a discrete event simulation modeling a queuing system, these parameters include:</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length of the simulation given in numbers of time units. The simulation typically begins at time unit zero.</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number of servers providing the services to the customers.</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expected service time to complete a transaction.</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distribution of arrival times, which is used to determine when customers arrive.</a:t>
            </a: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Consider a single server, with service time T under the exponential distribution </a:t>
                </a:r>
                <a14:m>
                  <m:oMath xmlns:m="http://schemas.openxmlformats.org/officeDocument/2006/math">
                    <m:r>
                      <a:rPr lang="en-US" altLang="zh-CN" sz="3200" b="1" i="0" smtClean="0">
                        <a:solidFill>
                          <a:srgbClr val="0070C0"/>
                        </a:solidFill>
                        <a:latin typeface="Cambria Math" panose="02040503050406030204" pitchFamily="18" charset="0"/>
                      </a:rPr>
                      <m:t>𝐏</m:t>
                    </m:r>
                    <m:d>
                      <m:dPr>
                        <m:ctrlPr>
                          <a:rPr lang="en-US" altLang="zh-CN" sz="3200" b="1" i="1" smtClean="0">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i="0" smtClean="0">
                            <a:solidFill>
                              <a:srgbClr val="0070C0"/>
                            </a:solidFill>
                            <a:latin typeface="Cambria Math" panose="02040503050406030204" pitchFamily="18" charset="0"/>
                          </a:rPr>
                          <m:t>=</m:t>
                        </m:r>
                        <m:r>
                          <a:rPr lang="en-US" altLang="zh-CN" sz="3200" b="1" i="0" smtClean="0">
                            <a:solidFill>
                              <a:srgbClr val="0070C0"/>
                            </a:solidFill>
                            <a:latin typeface="Cambria Math" panose="02040503050406030204" pitchFamily="18" charset="0"/>
                          </a:rPr>
                          <m:t>𝐭</m:t>
                        </m:r>
                      </m:e>
                    </m:d>
                    <m:r>
                      <a:rPr lang="en-US" altLang="zh-CN" sz="3200" b="1" i="0"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sSup>
                      <m:sSupPr>
                        <m:ctrlPr>
                          <a:rPr lang="en-US" altLang="zh-CN" sz="3200" b="1" i="1" smtClean="0">
                            <a:solidFill>
                              <a:srgbClr val="0070C0"/>
                            </a:solidFill>
                            <a:latin typeface="Cambria Math" panose="02040503050406030204" pitchFamily="18" charset="0"/>
                          </a:rPr>
                        </m:ctrlPr>
                      </m:sSupPr>
                      <m:e>
                        <m:r>
                          <a:rPr lang="en-US" altLang="zh-CN" sz="3200" b="1" i="1" smtClean="0">
                            <a:solidFill>
                              <a:srgbClr val="0070C0"/>
                            </a:solidFill>
                            <a:latin typeface="Cambria Math" panose="02040503050406030204" pitchFamily="18" charset="0"/>
                          </a:rPr>
                          <m:t>𝒆</m:t>
                        </m:r>
                      </m:e>
                      <m:sup>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𝒕</m:t>
                        </m:r>
                      </m:sup>
                    </m:sSup>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e>
                    </m:d>
                  </m:oMath>
                </a14:m>
                <a:r>
                  <a:rPr lang="en-US" altLang="zh-CN" sz="3200" b="1" dirty="0" smtClean="0">
                    <a:solidFill>
                      <a:srgbClr val="0070C0"/>
                    </a:solidFill>
                    <a:latin typeface="Baskerville Old Face" panose="02020602080505020303" pitchFamily="18" charset="0"/>
                  </a:rPr>
                  <a:t>, which means the average service time will be </a:t>
                </a:r>
                <a14:m>
                  <m:oMath xmlns:m="http://schemas.openxmlformats.org/officeDocument/2006/math">
                    <m:f>
                      <m:fPr>
                        <m:ctrlPr>
                          <a:rPr lang="en-US" altLang="zh-CN" sz="3200" b="1" i="1" smtClean="0">
                            <a:solidFill>
                              <a:srgbClr val="0070C0"/>
                            </a:solidFill>
                            <a:latin typeface="Cambria Math" panose="02040503050406030204" pitchFamily="18" charset="0"/>
                          </a:rPr>
                        </m:ctrlPr>
                      </m:fPr>
                      <m:num>
                        <m:r>
                          <a:rPr lang="en-US" altLang="zh-CN" sz="3200" b="1" i="1" smtClean="0">
                            <a:solidFill>
                              <a:srgbClr val="0070C0"/>
                            </a:solidFill>
                            <a:latin typeface="Cambria Math" panose="02040503050406030204" pitchFamily="18" charset="0"/>
                          </a:rPr>
                          <m:t>𝟏</m:t>
                        </m:r>
                      </m:num>
                      <m:den>
                        <m:r>
                          <a:rPr lang="zh-CN" altLang="en-US" sz="3200" b="1" i="1" smtClean="0">
                            <a:solidFill>
                              <a:srgbClr val="0070C0"/>
                            </a:solidFill>
                            <a:latin typeface="Cambria Math" panose="02040503050406030204" pitchFamily="18" charset="0"/>
                          </a:rPr>
                          <m:t>𝝁</m:t>
                        </m:r>
                      </m:den>
                    </m:f>
                  </m:oMath>
                </a14:m>
                <a:r>
                  <a:rPr lang="en-US" altLang="zh-CN" sz="3200" b="1" dirty="0" smtClean="0">
                    <a:solidFill>
                      <a:srgbClr val="0070C0"/>
                    </a:solidFill>
                    <a:latin typeface="Baskerville Old Face" panose="02020602080505020303" pitchFamily="18" charset="0"/>
                  </a:rPr>
                  <a:t> or average number of customers being served under unit time is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dirty="0" smtClean="0">
                    <a:solidFill>
                      <a:srgbClr val="0070C0"/>
                    </a:solidFill>
                    <a:latin typeface="Baskerville Old Face" panose="02020602080505020303" pitchFamily="18" charset="0"/>
                  </a:rPr>
                  <a:t>. And the time </a:t>
                </a:r>
                <a14:m>
                  <m:oMath xmlns:m="http://schemas.openxmlformats.org/officeDocument/2006/math">
                    <m:r>
                      <a:rPr lang="en-US" altLang="zh-CN" sz="3200" b="1" i="1" smtClean="0">
                        <a:solidFill>
                          <a:srgbClr val="0070C0"/>
                        </a:solidFill>
                        <a:latin typeface="Cambria Math" panose="02040503050406030204" pitchFamily="18" charset="0"/>
                      </a:rPr>
                      <m:t>𝑻</m:t>
                    </m:r>
                  </m:oMath>
                </a14:m>
                <a:r>
                  <a:rPr lang="en-US" altLang="zh-CN" sz="3200" b="1" dirty="0" smtClean="0">
                    <a:solidFill>
                      <a:srgbClr val="0070C0"/>
                    </a:solidFill>
                    <a:latin typeface="Baskerville Old Face" panose="02020602080505020303" pitchFamily="18" charset="0"/>
                  </a:rPr>
                  <a:t> between a new arrival entering the queue and the previous arrival  follows the same kind of distribution </a:t>
                </a:r>
                <a14:m>
                  <m:oMath xmlns:m="http://schemas.openxmlformats.org/officeDocument/2006/math">
                    <m:r>
                      <a:rPr lang="en-US" altLang="zh-CN" sz="3200" b="1">
                        <a:solidFill>
                          <a:srgbClr val="0070C0"/>
                        </a:solidFill>
                        <a:latin typeface="Cambria Math" panose="02040503050406030204" pitchFamily="18" charset="0"/>
                      </a:rPr>
                      <m:t>𝐏</m:t>
                    </m:r>
                    <m:d>
                      <m:dPr>
                        <m:ctrlPr>
                          <a:rPr lang="en-US" altLang="zh-CN" sz="3200" b="1" i="1">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𝒕</m:t>
                        </m:r>
                      </m:e>
                    </m:d>
                    <m:r>
                      <a:rPr lang="en-US" altLang="zh-CN" sz="3200" b="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rPr>
                      <m:t>λ</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𝒆</m:t>
                        </m:r>
                      </m:e>
                      <m:sup>
                        <m:r>
                          <a:rPr lang="en-US" altLang="zh-CN" sz="3200" b="1" i="1">
                            <a:solidFill>
                              <a:srgbClr val="0070C0"/>
                            </a:solidFill>
                            <a:latin typeface="Cambria Math" panose="02040503050406030204" pitchFamily="18" charset="0"/>
                          </a:rPr>
                          <m:t>−</m:t>
                        </m:r>
                        <m:r>
                          <m:rPr>
                            <m:sty m:val="p"/>
                          </m:rPr>
                          <a:rPr lang="el-GR" altLang="zh-CN" sz="3200" b="1" i="1">
                            <a:solidFill>
                              <a:srgbClr val="0070C0"/>
                            </a:solidFill>
                            <a:latin typeface="Cambria Math" panose="02040503050406030204" pitchFamily="18" charset="0"/>
                          </a:rPr>
                          <m:t>λ</m:t>
                        </m:r>
                        <m:r>
                          <a:rPr lang="en-US" altLang="zh-CN" sz="3200" b="1" i="1" smtClean="0">
                            <a:solidFill>
                              <a:srgbClr val="0070C0"/>
                            </a:solidFill>
                            <a:latin typeface="Cambria Math" panose="02040503050406030204" pitchFamily="18" charset="0"/>
                          </a:rPr>
                          <m:t>𝒕</m:t>
                        </m:r>
                      </m:sup>
                    </m:sSup>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e>
                    </m:d>
                  </m:oMath>
                </a14:m>
                <a:r>
                  <a:rPr lang="en-US" altLang="zh-CN" sz="3200" b="1" dirty="0" smtClean="0">
                    <a:solidFill>
                      <a:srgbClr val="0070C0"/>
                    </a:solidFill>
                    <a:latin typeface="Baskerville Old Face" panose="02020602080505020303" pitchFamily="18" charset="0"/>
                  </a:rPr>
                  <a:t>, which means the average number of arrivals under unit time is </a:t>
                </a:r>
                <a14:m>
                  <m:oMath xmlns:m="http://schemas.openxmlformats.org/officeDocument/2006/math">
                    <m:r>
                      <m:rPr>
                        <m:sty m:val="p"/>
                      </m:rPr>
                      <a:rPr lang="el-GR" altLang="zh-CN" sz="3200" b="1" i="1">
                        <a:solidFill>
                          <a:srgbClr val="0070C0"/>
                        </a:solidFill>
                        <a:latin typeface="Cambria Math" panose="02040503050406030204" pitchFamily="18" charset="0"/>
                      </a:rPr>
                      <m:t>λ</m:t>
                    </m:r>
                  </m:oMath>
                </a14:m>
                <a:r>
                  <a:rPr lang="en-US" altLang="zh-CN" sz="3200" b="1" dirty="0" smtClean="0">
                    <a:solidFill>
                      <a:srgbClr val="0070C0"/>
                    </a:solidFill>
                    <a:latin typeface="Baskerville Old Face" panose="02020602080505020303" pitchFamily="18" charset="0"/>
                  </a:rPr>
                  <a:t>.  The queuing model is denoted as M/M/1 model. What we concern is the average time each customer need to wait under these parameters. Follow instructions at next page to simulate this queuing system.</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325" y="1624965"/>
                <a:ext cx="10918190" cy="4620260"/>
              </a:xfrm>
              <a:prstGeom prst="rect">
                <a:avLst/>
              </a:prstGeom>
              <a:blipFill rotWithShape="1">
                <a:blip r:embed="rId6"/>
                <a:stretch>
                  <a:fillRect t="-1540" r="-801"/>
                </a:stretch>
              </a:blipFill>
            </p:spPr>
            <p:txBody>
              <a:bodyPr/>
              <a:lstStyle/>
              <a:p>
                <a:r>
                  <a:rPr lang="zh-CN" altLang="en-US" sz="1400">
                    <a:noFill/>
                    <a:latin typeface="Arial" panose="020B0604020202020204" pitchFamily="34" charset="0"/>
                    <a:cs typeface="Arial" panose="020B0604020202020204" pitchFamily="34" charset="0"/>
                  </a:rPr>
                  <a:t> </a:t>
                </a:r>
                <a:endParaRPr lang="zh-CN" altLang="en-US" sz="1400">
                  <a:noFill/>
                  <a:latin typeface="Arial" panose="020B0604020202020204" pitchFamily="34" charset="0"/>
                  <a:cs typeface="Arial" panose="020B0604020202020204" pitchFamily="34" charset="0"/>
                </a:endParaRP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5" y="1624874"/>
                <a:ext cx="11407753" cy="52331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i) Define a </a:t>
                </a:r>
                <a:r>
                  <a:rPr lang="en-US" altLang="zh-CN" sz="3200" b="1" dirty="0" smtClean="0">
                    <a:solidFill>
                      <a:srgbClr val="FF0000"/>
                    </a:solidFill>
                    <a:latin typeface="Baskerville Old Face" panose="02020602080505020303" pitchFamily="18" charset="0"/>
                  </a:rPr>
                  <a:t>Customer</a:t>
                </a:r>
                <a:r>
                  <a:rPr lang="en-US" altLang="zh-CN" sz="3200" b="1" dirty="0" smtClean="0">
                    <a:solidFill>
                      <a:srgbClr val="0070C0"/>
                    </a:solidFill>
                    <a:latin typeface="Baskerville Old Face" panose="02020602080505020303" pitchFamily="18" charset="0"/>
                  </a:rPr>
                  <a:t> class that has two private data fields id number </a:t>
                </a:r>
                <a:r>
                  <a:rPr lang="en-US" altLang="zh-CN" sz="3200" b="1" dirty="0" smtClean="0">
                    <a:solidFill>
                      <a:srgbClr val="FF0000"/>
                    </a:solidFill>
                    <a:latin typeface="Baskerville Old Face" panose="02020602080505020303" pitchFamily="18" charset="0"/>
                  </a:rPr>
                  <a:t>self.__</a:t>
                </a:r>
                <a:r>
                  <a:rPr lang="en-US" altLang="zh-CN" sz="3200" b="1" dirty="0" err="1" smtClean="0">
                    <a:solidFill>
                      <a:srgbClr val="FF0000"/>
                    </a:solidFill>
                    <a:latin typeface="Baskerville Old Face" panose="02020602080505020303" pitchFamily="18" charset="0"/>
                  </a:rPr>
                  <a:t>idNum</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and arrival time </a:t>
                </a:r>
                <a:r>
                  <a:rPr lang="en-US" altLang="zh-CN" sz="3200" b="1" dirty="0" smtClean="0">
                    <a:solidFill>
                      <a:srgbClr val="FF0000"/>
                    </a:solidFill>
                    <a:latin typeface="Baskerville Old Face" panose="02020602080505020303" pitchFamily="18" charset="0"/>
                  </a:rPr>
                  <a:t>self.__</a:t>
                </a:r>
                <a:r>
                  <a:rPr lang="en-US" altLang="zh-CN" sz="3200" b="1" dirty="0" err="1" smtClean="0">
                    <a:solidFill>
                      <a:srgbClr val="FF0000"/>
                    </a:solidFill>
                    <a:latin typeface="Baskerville Old Face" panose="02020602080505020303" pitchFamily="18" charset="0"/>
                  </a:rPr>
                  <a:t>arrivalTime</a:t>
                </a:r>
                <a:r>
                  <a:rPr lang="en-US" altLang="zh-CN" sz="3200" b="1" dirty="0" smtClean="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a:t>
                </a:r>
                <a:r>
                  <a:rPr lang="en-US" altLang="zh-CN" sz="3200" b="1" dirty="0" smtClean="0">
                    <a:solidFill>
                      <a:srgbClr val="0070C0"/>
                    </a:solidFill>
                    <a:latin typeface="Baskerville Old Face" panose="02020602080505020303" pitchFamily="18" charset="0"/>
                  </a:rPr>
                  <a:t>i) Define a </a:t>
                </a:r>
                <a:r>
                  <a:rPr lang="en-US" altLang="zh-CN" sz="3200" b="1" dirty="0" smtClean="0">
                    <a:solidFill>
                      <a:srgbClr val="FF0000"/>
                    </a:solidFill>
                    <a:latin typeface="Baskerville Old Face" panose="02020602080505020303" pitchFamily="18" charset="0"/>
                  </a:rPr>
                  <a:t>Server</a:t>
                </a:r>
                <a:r>
                  <a:rPr lang="en-US" altLang="zh-CN" sz="3200" b="1" dirty="0" smtClean="0">
                    <a:solidFill>
                      <a:srgbClr val="0070C0"/>
                    </a:solidFill>
                    <a:latin typeface="Baskerville Old Face" panose="02020602080505020303" pitchFamily="18" charset="0"/>
                  </a:rPr>
                  <a:t> class that has two private data fields </a:t>
                </a:r>
                <a:r>
                  <a:rPr lang="en-US" altLang="zh-CN" sz="3200" b="1" dirty="0" err="1" smtClean="0">
                    <a:solidFill>
                      <a:srgbClr val="FF0000"/>
                    </a:solidFill>
                    <a:latin typeface="Baskerville Old Face" panose="02020602080505020303" pitchFamily="18" charset="0"/>
                  </a:rPr>
                  <a:t>self.__customer</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to record which customer is under service and </a:t>
                </a:r>
                <a:r>
                  <a:rPr lang="en-US" altLang="zh-CN" sz="3200" b="1" dirty="0" smtClean="0">
                    <a:solidFill>
                      <a:srgbClr val="FF0000"/>
                    </a:solidFill>
                    <a:latin typeface="Baskerville Old Face" panose="02020602080505020303" pitchFamily="18" charset="0"/>
                  </a:rPr>
                  <a:t>self.__</a:t>
                </a:r>
                <a:r>
                  <a:rPr lang="en-US" altLang="zh-CN" sz="3200" b="1" dirty="0" err="1" smtClean="0">
                    <a:solidFill>
                      <a:srgbClr val="FF0000"/>
                    </a:solidFill>
                    <a:latin typeface="Baskerville Old Face" panose="02020602080505020303" pitchFamily="18" charset="0"/>
                  </a:rPr>
                  <a:t>stopTime</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to record the time when the service stops and two of all methods are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startService</a:t>
                </a:r>
                <a:r>
                  <a:rPr lang="en-US" altLang="zh-CN" sz="3200" b="1" dirty="0" smtClean="0">
                    <a:solidFill>
                      <a:srgbClr val="FF0000"/>
                    </a:solidFill>
                    <a:latin typeface="Baskerville Old Face" panose="02020602080505020303" pitchFamily="18" charset="0"/>
                  </a:rPr>
                  <a:t>(self, customer, </a:t>
                </a:r>
                <a:r>
                  <a:rPr lang="en-US" altLang="zh-CN" sz="3200" b="1" dirty="0" err="1" smtClean="0">
                    <a:solidFill>
                      <a:srgbClr val="FF0000"/>
                    </a:solidFill>
                    <a:latin typeface="Baskerville Old Face" panose="02020602080505020303" pitchFamily="18" charset="0"/>
                  </a:rPr>
                  <a:t>stopTime</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and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stopService</a:t>
                </a:r>
                <a:r>
                  <a:rPr lang="en-US" altLang="zh-CN" sz="3200" b="1" dirty="0" smtClean="0">
                    <a:solidFill>
                      <a:srgbClr val="FF0000"/>
                    </a:solidFill>
                    <a:latin typeface="Baskerville Old Face" panose="02020602080505020303" pitchFamily="18" charset="0"/>
                  </a:rPr>
                  <a:t>(self)</a:t>
                </a:r>
                <a:r>
                  <a:rPr lang="en-US" altLang="zh-CN" sz="3200" b="1" dirty="0" smtClean="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a:t>
                </a:r>
                <a:r>
                  <a:rPr lang="en-US" altLang="zh-CN" sz="3200" b="1" dirty="0" smtClean="0">
                    <a:solidFill>
                      <a:srgbClr val="0070C0"/>
                    </a:solidFill>
                    <a:latin typeface="Baskerville Old Face" panose="02020602080505020303" pitchFamily="18" charset="0"/>
                  </a:rPr>
                  <a:t>ii) Define a </a:t>
                </a:r>
                <a:r>
                  <a:rPr lang="en-US" altLang="zh-CN" sz="3200" b="1" dirty="0" smtClean="0">
                    <a:solidFill>
                      <a:srgbClr val="FF0000"/>
                    </a:solidFill>
                    <a:latin typeface="Baskerville Old Face" panose="02020602080505020303" pitchFamily="18" charset="0"/>
                  </a:rPr>
                  <a:t>Simulation</a:t>
                </a:r>
                <a:r>
                  <a:rPr lang="en-US" altLang="zh-CN" sz="3200" b="1" dirty="0" smtClean="0">
                    <a:solidFill>
                      <a:srgbClr val="0070C0"/>
                    </a:solidFill>
                    <a:latin typeface="Baskerville Old Face" panose="02020602080505020303" pitchFamily="18" charset="0"/>
                  </a:rPr>
                  <a:t> class that has private data fields for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dirty="0" smtClean="0">
                    <a:solidFill>
                      <a:srgbClr val="0070C0"/>
                    </a:solidFill>
                    <a:latin typeface="Baskerville Old Face" panose="02020602080505020303" pitchFamily="18" charset="0"/>
                  </a:rPr>
                  <a:t> and </a:t>
                </a:r>
                <a:r>
                  <a:rPr lang="el-GR" altLang="zh-CN" sz="3200" b="1" dirty="0" smtClean="0">
                    <a:solidFill>
                      <a:srgbClr val="0070C0"/>
                    </a:solidFill>
                    <a:latin typeface="Cambria Math" panose="02040503050406030204" pitchFamily="18" charset="0"/>
                    <a:ea typeface="Cambria Math" panose="02040503050406030204" pitchFamily="18" charset="0"/>
                  </a:rPr>
                  <a:t>λ</a:t>
                </a:r>
                <a:r>
                  <a:rPr lang="en-US" altLang="zh-CN" sz="3200" b="1" dirty="0" smtClean="0">
                    <a:solidFill>
                      <a:srgbClr val="0070C0"/>
                    </a:solidFill>
                    <a:latin typeface="Baskerville Old Face" panose="02020602080505020303" pitchFamily="18" charset="0"/>
                  </a:rPr>
                  <a:t>, and total time, the customer queue, total waiting time, total number of customers.  The methods include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run(self),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printResults</a:t>
                </a:r>
                <a:r>
                  <a:rPr lang="en-US" altLang="zh-CN" sz="3200" b="1" dirty="0" smtClean="0">
                    <a:solidFill>
                      <a:srgbClr val="FF0000"/>
                    </a:solidFill>
                    <a:latin typeface="Baskerville Old Face" panose="02020602080505020303" pitchFamily="18" charset="0"/>
                  </a:rPr>
                  <a:t>(self),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__</a:t>
                </a:r>
                <a:r>
                  <a:rPr lang="en-US" altLang="zh-CN" sz="3200" b="1" dirty="0" err="1" smtClean="0">
                    <a:solidFill>
                      <a:srgbClr val="FF0000"/>
                    </a:solidFill>
                    <a:latin typeface="Baskerville Old Face" panose="02020602080505020303" pitchFamily="18" charset="0"/>
                  </a:rPr>
                  <a:t>handdleArrive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curTime</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__</a:t>
                </a:r>
                <a:r>
                  <a:rPr lang="en-US" altLang="zh-CN" sz="3200" b="1" dirty="0" err="1" smtClean="0">
                    <a:solidFill>
                      <a:srgbClr val="FF0000"/>
                    </a:solidFill>
                    <a:latin typeface="Baskerville Old Face" panose="02020602080505020303" pitchFamily="18" charset="0"/>
                  </a:rPr>
                  <a:t>handdleBeginService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curTime</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handleEndService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curTime</a:t>
                </a:r>
                <a:r>
                  <a:rPr lang="en-US" altLang="zh-CN" sz="3200" b="1" dirty="0" smtClean="0">
                    <a:solidFill>
                      <a:srgbClr val="FF0000"/>
                    </a:solidFill>
                    <a:latin typeface="Baskerville Old Face" panose="02020602080505020303" pitchFamily="18" charset="0"/>
                  </a:rPr>
                  <a:t>)</a:t>
                </a:r>
                <a:r>
                  <a:rPr lang="en-US" altLang="zh-CN" sz="3200" b="1" dirty="0" smtClean="0">
                    <a:solidFill>
                      <a:srgbClr val="0070C0"/>
                    </a:solidFill>
                    <a:latin typeface="Baskerville Old Face" panose="02020602080505020303" pitchFamily="18" charset="0"/>
                  </a:rPr>
                  <a:t>.(Please refer to the </a:t>
                </a:r>
                <a:r>
                  <a:rPr lang="en-US" altLang="zh-CN" sz="3200" b="1" i="1" dirty="0" smtClean="0">
                    <a:solidFill>
                      <a:srgbClr val="FF0000"/>
                    </a:solidFill>
                    <a:latin typeface="Baskerville Old Face" panose="02020602080505020303" pitchFamily="18" charset="0"/>
                  </a:rPr>
                  <a:t>Queuing model.pdf </a:t>
                </a:r>
                <a:r>
                  <a:rPr lang="en-US" altLang="zh-CN" sz="3200" b="1" dirty="0" smtClean="0">
                    <a:solidFill>
                      <a:srgbClr val="0070C0"/>
                    </a:solidFill>
                    <a:latin typeface="Baskerville Old Face" panose="02020602080505020303" pitchFamily="18" charset="0"/>
                  </a:rPr>
                  <a:t>for details.)</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233126"/>
              </a:xfrm>
              <a:prstGeom prst="rect">
                <a:avLst/>
              </a:prstGeom>
              <a:blipFill rotWithShape="1">
                <a:blip r:embed="rId6"/>
                <a:stretch>
                  <a:fillRect t="-1049" r="-1122" b="-2681"/>
                </a:stretch>
              </a:blipFill>
            </p:spPr>
            <p:txBody>
              <a:bodyPr/>
              <a:lstStyle/>
              <a:p>
                <a:r>
                  <a:rPr lang="zh-CN" altLang="en-US" sz="1600">
                    <a:noFill/>
                  </a:rPr>
                  <a:t> </a:t>
                </a:r>
                <a:endParaRPr lang="zh-CN" altLang="en-US" sz="1600">
                  <a:noFill/>
                </a:endParaRP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iv) Write a main() function to run your simulation class, setting </a:t>
                </a:r>
                <a14:m>
                  <m:oMath xmlns:m="http://schemas.openxmlformats.org/officeDocument/2006/math">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m:t>
                    </m:r>
                  </m:oMath>
                </a14:m>
                <a:r>
                  <a:rPr lang="en-US" altLang="zh-CN" sz="3200" b="1" dirty="0" smtClean="0">
                    <a:solidFill>
                      <a:srgbClr val="0070C0"/>
                    </a:solidFill>
                    <a:latin typeface="Baskerville Old Face" panose="02020602080505020303" pitchFamily="18" charset="0"/>
                  </a:rPr>
                  <a:t>, </a:t>
                </a:r>
                <a14:m>
                  <m:oMath xmlns:m="http://schemas.openxmlformats.org/officeDocument/2006/math">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m:t>
                    </m:r>
                    <m:r>
                      <a:rPr lang="en-US" altLang="zh-CN" sz="3200" b="1" i="1" smtClean="0">
                        <a:solidFill>
                          <a:srgbClr val="0070C0"/>
                        </a:solidFill>
                        <a:latin typeface="Cambria Math" panose="02040503050406030204" pitchFamily="18" charset="0"/>
                        <a:ea typeface="Cambria Math" panose="02040503050406030204" pitchFamily="18" charset="0"/>
                      </a:rPr>
                      <m:t>𝟗</m:t>
                    </m:r>
                  </m:oMath>
                </a14:m>
                <a:r>
                  <a:rPr lang="en-US" altLang="zh-CN" sz="3200" b="1" dirty="0" smtClean="0">
                    <a:solidFill>
                      <a:srgbClr val="0070C0"/>
                    </a:solidFill>
                    <a:latin typeface="Baskerville Old Face" panose="02020602080505020303" pitchFamily="18" charset="0"/>
                  </a:rPr>
                  <a:t>, total time=480mins(large enough). Calculate the total number of customers </a:t>
                </a:r>
                <a:r>
                  <a:rPr lang="en-US" altLang="zh-CN" sz="3200" b="1" dirty="0" smtClean="0">
                    <a:solidFill>
                      <a:srgbClr val="FF0000"/>
                    </a:solidFill>
                    <a:latin typeface="Baskerville Old Face" panose="02020602080505020303" pitchFamily="18" charset="0"/>
                  </a:rPr>
                  <a:t>L</a:t>
                </a:r>
                <a:r>
                  <a:rPr lang="en-US" altLang="zh-CN" sz="3200" b="1" dirty="0" smtClean="0">
                    <a:solidFill>
                      <a:srgbClr val="0070C0"/>
                    </a:solidFill>
                    <a:latin typeface="Baskerville Old Face" panose="02020602080505020303" pitchFamily="18" charset="0"/>
                  </a:rPr>
                  <a:t> in the queue at the end t=480mins, average waiting time </a:t>
                </a:r>
                <a:r>
                  <a:rPr lang="en-US" altLang="zh-CN" sz="3200" b="1" dirty="0" smtClean="0">
                    <a:solidFill>
                      <a:srgbClr val="FF0000"/>
                    </a:solidFill>
                    <a:latin typeface="Baskerville Old Face" panose="02020602080505020303" pitchFamily="18" charset="0"/>
                  </a:rPr>
                  <a:t>T</a:t>
                </a:r>
                <a:r>
                  <a:rPr lang="en-US" altLang="zh-CN" sz="3200" b="1" dirty="0" smtClean="0">
                    <a:solidFill>
                      <a:srgbClr val="0070C0"/>
                    </a:solidFill>
                    <a:latin typeface="Baskerville Old Face" panose="02020602080505020303" pitchFamily="18" charset="0"/>
                  </a:rPr>
                  <a:t> for each customer(waiting time is equal to time when leave the queue minus time when enter the queue). </a:t>
                </a:r>
              </a:p>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v) Repeat running your simulation class for N=1000 times(large enough), and calculate the average value of the quantity </a:t>
                </a:r>
                <a:r>
                  <a:rPr lang="en-US" altLang="zh-CN" sz="3200" b="1" dirty="0" smtClean="0">
                    <a:solidFill>
                      <a:srgbClr val="FF0000"/>
                    </a:solidFill>
                    <a:latin typeface="Baskerville Old Face" panose="02020602080505020303" pitchFamily="18" charset="0"/>
                  </a:rPr>
                  <a:t>L</a:t>
                </a:r>
                <a:r>
                  <a:rPr lang="en-US" altLang="zh-CN" sz="3200" b="1" dirty="0" smtClean="0">
                    <a:solidFill>
                      <a:srgbClr val="0070C0"/>
                    </a:solidFill>
                    <a:latin typeface="Baskerville Old Face" panose="02020602080505020303" pitchFamily="18" charset="0"/>
                  </a:rPr>
                  <a:t> and </a:t>
                </a:r>
                <a:r>
                  <a:rPr lang="en-US" altLang="zh-CN" sz="3200" b="1" dirty="0" smtClean="0">
                    <a:solidFill>
                      <a:srgbClr val="FF0000"/>
                    </a:solidFill>
                    <a:latin typeface="Baskerville Old Face" panose="02020602080505020303" pitchFamily="18" charset="0"/>
                  </a:rPr>
                  <a:t>T</a:t>
                </a:r>
                <a:r>
                  <a:rPr lang="en-US" altLang="zh-CN" sz="3200" b="1" dirty="0" smtClean="0">
                    <a:solidFill>
                      <a:srgbClr val="0070C0"/>
                    </a:solidFill>
                    <a:latin typeface="Baskerville Old Face" panose="02020602080505020303" pitchFamily="18" charset="0"/>
                  </a:rPr>
                  <a:t>. And compared to the theoretical results </a:t>
                </a:r>
                <a14:m>
                  <m:oMath xmlns:m="http://schemas.openxmlformats.org/officeDocument/2006/math">
                    <m:acc>
                      <m:accPr>
                        <m:chr m:val="̅"/>
                        <m:ctrlPr>
                          <a:rPr lang="en-US" altLang="zh-CN" sz="3200" b="1" i="1" smtClean="0">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𝑳</m:t>
                        </m:r>
                      </m:e>
                    </m:acc>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a:rPr lang="zh-CN" altLang="en-US" sz="3200" b="1" i="1" smtClean="0">
                            <a:solidFill>
                              <a:srgbClr val="0070C0"/>
                            </a:solidFill>
                            <a:latin typeface="Cambria Math" panose="02040503050406030204" pitchFamily="18" charset="0"/>
                          </a:rPr>
                          <m:t>𝝆</m:t>
                        </m:r>
                      </m:num>
                      <m:den>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𝝆</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dirty="0" smtClean="0">
                    <a:solidFill>
                      <a:srgbClr val="0070C0"/>
                    </a:solidFill>
                    <a:latin typeface="Baskerville Old Face" panose="02020602080505020303" pitchFamily="18" charset="0"/>
                  </a:rPr>
                  <a:t>, </a:t>
                </a:r>
                <a14:m>
                  <m:oMath xmlns:m="http://schemas.openxmlformats.org/officeDocument/2006/math">
                    <m:acc>
                      <m:accPr>
                        <m:chr m:val="̅"/>
                        <m:ctrlPr>
                          <a:rPr lang="en-US" altLang="zh-CN" sz="3200" b="1" i="1">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𝑻</m:t>
                        </m:r>
                      </m:e>
                    </m:acc>
                    <m:r>
                      <a:rPr lang="en-US" altLang="zh-CN" sz="3200" b="1" i="1">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rPr>
                        </m:ctrlPr>
                      </m:fPr>
                      <m:num>
                        <m:r>
                          <a:rPr lang="zh-CN" altLang="en-US" sz="3200" b="1" i="1">
                            <a:solidFill>
                              <a:srgbClr val="0070C0"/>
                            </a:solidFill>
                            <a:latin typeface="Cambria Math" panose="02040503050406030204" pitchFamily="18" charset="0"/>
                          </a:rPr>
                          <m:t>𝝆</m:t>
                        </m:r>
                      </m:num>
                      <m:den>
                        <m:r>
                          <a:rPr lang="zh-CN" altLang="en-US" sz="3200" b="1" i="1" smtClean="0">
                            <a:solidFill>
                              <a:srgbClr val="0070C0"/>
                            </a:solidFill>
                            <a:latin typeface="Cambria Math" panose="02040503050406030204" pitchFamily="18" charset="0"/>
                          </a:rPr>
                          <m:t>𝝁</m:t>
                        </m:r>
                        <m:r>
                          <a:rPr lang="en-US" altLang="zh-CN" sz="3200" b="1" i="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dirty="0" smtClean="0">
                    <a:solidFill>
                      <a:srgbClr val="0070C0"/>
                    </a:solidFill>
                    <a:latin typeface="Baskerville Old Face" panose="02020602080505020303" pitchFamily="18" charset="0"/>
                  </a:rPr>
                  <a:t> mins, where </a:t>
                </a:r>
                <a14:m>
                  <m:oMath xmlns:m="http://schemas.openxmlformats.org/officeDocument/2006/math">
                    <m:r>
                      <a:rPr lang="zh-CN" altLang="en-US" sz="3200" b="1" i="1">
                        <a:solidFill>
                          <a:srgbClr val="0070C0"/>
                        </a:solidFill>
                        <a:latin typeface="Cambria Math" panose="02040503050406030204" pitchFamily="18" charset="0"/>
                      </a:rPr>
                      <m:t>𝝆</m:t>
                    </m:r>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num>
                      <m:den>
                        <m:r>
                          <a:rPr lang="zh-CN" altLang="en-US" sz="3200" b="1" i="1" smtClean="0">
                            <a:solidFill>
                              <a:srgbClr val="0070C0"/>
                            </a:solidFill>
                            <a:latin typeface="Cambria Math" panose="02040503050406030204" pitchFamily="18" charset="0"/>
                          </a:rPr>
                          <m:t>𝝁</m:t>
                        </m:r>
                      </m:den>
                    </m:f>
                  </m:oMath>
                </a14:m>
                <a:r>
                  <a:rPr lang="en-US" altLang="zh-CN" sz="3200" b="1" dirty="0" smtClean="0">
                    <a:solidFill>
                      <a:srgbClr val="0070C0"/>
                    </a:solidFill>
                    <a:latin typeface="Baskerville Old Face" panose="02020602080505020303" pitchFamily="18" charset="0"/>
                  </a:rPr>
                  <a:t>. </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145760"/>
              </a:xfrm>
              <a:prstGeom prst="rect">
                <a:avLst/>
              </a:prstGeom>
              <a:blipFill rotWithShape="1">
                <a:blip r:embed="rId6"/>
                <a:stretch>
                  <a:fillRect t="-1540" r="-154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 name="TextBox 13"/>
          <p:cNvSpPr txBox="1"/>
          <p:nvPr/>
        </p:nvSpPr>
        <p:spPr>
          <a:xfrm>
            <a:off x="981807" y="1733684"/>
            <a:ext cx="1044233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rgbClr val="002060"/>
                </a:solidFill>
              </a:rPr>
              <a:t>Data structure is a representation of the logical relationship existing between individual elements of data.</a:t>
            </a:r>
            <a:endParaRPr lang="zh-CN" altLang="en-US" sz="2400" b="1" dirty="0">
              <a:solidFill>
                <a:srgbClr val="002060"/>
              </a:solidFill>
            </a:endParaRPr>
          </a:p>
        </p:txBody>
      </p:sp>
      <p:sp>
        <p:nvSpPr>
          <p:cNvPr id="15" name="TextBox 14"/>
          <p:cNvSpPr txBox="1"/>
          <p:nvPr/>
        </p:nvSpPr>
        <p:spPr>
          <a:xfrm>
            <a:off x="981807" y="2628102"/>
            <a:ext cx="852480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rgbClr val="002060"/>
                </a:solidFill>
              </a:rPr>
              <a:t>Algorithm + Data Structure=Program</a:t>
            </a:r>
            <a:endParaRPr lang="zh-CN" altLang="en-US" sz="2400" b="1" dirty="0">
              <a:solidFill>
                <a:srgbClr val="002060"/>
              </a:solidFill>
            </a:endParaRPr>
          </a:p>
        </p:txBody>
      </p:sp>
      <p:pic>
        <p:nvPicPr>
          <p:cNvPr id="16" name="Picture 15"/>
          <p:cNvPicPr>
            <a:picLocks noChangeAspect="1"/>
          </p:cNvPicPr>
          <p:nvPr/>
        </p:nvPicPr>
        <p:blipFill>
          <a:blip r:embed="rId6"/>
          <a:stretch>
            <a:fillRect/>
          </a:stretch>
        </p:blipFill>
        <p:spPr>
          <a:xfrm>
            <a:off x="1875690" y="3186004"/>
            <a:ext cx="7009865" cy="3574284"/>
          </a:xfrm>
          <a:prstGeom prst="rect">
            <a:avLst/>
          </a:prstGeom>
        </p:spPr>
      </p:pic>
      <p:sp>
        <p:nvSpPr>
          <p:cNvPr id="2" name="TextBox 1"/>
          <p:cNvSpPr txBox="1"/>
          <p:nvPr/>
        </p:nvSpPr>
        <p:spPr>
          <a:xfrm>
            <a:off x="9023985" y="3089910"/>
            <a:ext cx="2902585" cy="341503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i="1" dirty="0" smtClean="0">
                <a:solidFill>
                  <a:srgbClr val="0070C0"/>
                </a:solidFill>
              </a:rPr>
              <a:t>Array </a:t>
            </a:r>
            <a:r>
              <a:rPr lang="en-US" altLang="zh-CN" dirty="0" smtClean="0">
                <a:solidFill>
                  <a:srgbClr val="0070C0"/>
                </a:solidFill>
              </a:rPr>
              <a:t>stores the same data types.</a:t>
            </a:r>
            <a:endParaRPr lang="en-US" altLang="zh-CN" dirty="0" smtClean="0">
              <a:solidFill>
                <a:srgbClr val="0070C0"/>
              </a:solidFill>
            </a:endParaRPr>
          </a:p>
          <a:p>
            <a:pPr marL="285750" indent="-285750">
              <a:buFont typeface="Wingdings" panose="05000000000000000000" pitchFamily="2" charset="2"/>
              <a:buChar char="Ø"/>
            </a:pPr>
            <a:endParaRPr lang="en-US" altLang="zh-CN" dirty="0" smtClean="0">
              <a:solidFill>
                <a:srgbClr val="0070C0"/>
              </a:solidFill>
            </a:endParaRPr>
          </a:p>
          <a:p>
            <a:pPr marL="285750" indent="-285750">
              <a:buFont typeface="Wingdings" panose="05000000000000000000" pitchFamily="2" charset="2"/>
              <a:buChar char="Ø"/>
            </a:pPr>
            <a:r>
              <a:rPr lang="en-US" altLang="zh-CN" b="1" i="1" dirty="0" smtClean="0">
                <a:solidFill>
                  <a:srgbClr val="0070C0"/>
                </a:solidFill>
              </a:rPr>
              <a:t>List</a:t>
            </a:r>
            <a:r>
              <a:rPr lang="en-US" altLang="zh-CN" dirty="0" smtClean="0">
                <a:solidFill>
                  <a:srgbClr val="0070C0"/>
                </a:solidFill>
              </a:rPr>
              <a:t> can stores a collection of different data types, by storing all of their pointers (pointing towards their addresses), which is very space consuming. </a:t>
            </a:r>
            <a:endParaRPr lang="en-US" altLang="zh-CN" dirty="0" smtClean="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6" y="1800720"/>
                <a:ext cx="11407753" cy="49253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vi</a:t>
                </a:r>
                <a:r>
                  <a:rPr lang="zh-CN" altLang="en-US" sz="3200" b="1" dirty="0" smtClean="0">
                    <a:solidFill>
                      <a:srgbClr val="0070C0"/>
                    </a:solidFill>
                    <a:latin typeface="Baskerville Old Face" panose="02020602080505020303" pitchFamily="18" charset="0"/>
                  </a:rPr>
                  <a:t>）</a:t>
                </a:r>
                <a:r>
                  <a:rPr lang="en-US" altLang="zh-CN" sz="3200" b="1" dirty="0">
                    <a:solidFill>
                      <a:srgbClr val="0070C0"/>
                    </a:solidFill>
                    <a:latin typeface="Baskerville Old Face" panose="02020602080505020303" pitchFamily="18" charset="0"/>
                  </a:rPr>
                  <a:t> Define a function </a:t>
                </a:r>
                <a:r>
                  <a:rPr lang="en-US" altLang="zh-CN" sz="3200" b="1" dirty="0" err="1" smtClean="0">
                    <a:solidFill>
                      <a:srgbClr val="FF0000"/>
                    </a:solidFill>
                    <a:latin typeface="Baskerville Old Face" panose="02020602080505020303" pitchFamily="18" charset="0"/>
                  </a:rPr>
                  <a:t>arrivalTime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lamda,timeUnit</a:t>
                </a:r>
                <a:r>
                  <a:rPr lang="en-US" altLang="zh-CN" sz="3200" b="1" dirty="0" smtClean="0">
                    <a:solidFill>
                      <a:srgbClr val="FF0000"/>
                    </a:solidFill>
                    <a:latin typeface="Baskerville Old Face" panose="02020602080505020303" pitchFamily="18" charset="0"/>
                  </a:rPr>
                  <a:t>)</a:t>
                </a:r>
                <a:r>
                  <a:rPr lang="en-US" altLang="zh-CN" sz="3200" b="1" dirty="0" smtClean="0">
                    <a:solidFill>
                      <a:srgbClr val="0070C0"/>
                    </a:solidFill>
                    <a:latin typeface="Baskerville Old Face" panose="02020602080505020303" pitchFamily="18" charset="0"/>
                  </a:rPr>
                  <a:t> </a:t>
                </a:r>
                <a:r>
                  <a:rPr lang="en-US" altLang="zh-CN" sz="3200" b="1" dirty="0">
                    <a:solidFill>
                      <a:srgbClr val="0070C0"/>
                    </a:solidFill>
                    <a:latin typeface="Baskerville Old Face" panose="02020602080505020303" pitchFamily="18" charset="0"/>
                  </a:rPr>
                  <a:t>to get the arrival </a:t>
                </a:r>
                <a:r>
                  <a:rPr lang="en-US" altLang="zh-CN" sz="3200" b="1" dirty="0" smtClean="0">
                    <a:solidFill>
                      <a:srgbClr val="0070C0"/>
                    </a:solidFill>
                    <a:latin typeface="Baskerville Old Face" panose="02020602080505020303" pitchFamily="18" charset="0"/>
                  </a:rPr>
                  <a:t>time(or service time) following exponential distribution. </a:t>
                </a:r>
                <a:r>
                  <a:rPr lang="en-US" altLang="zh-CN" sz="3200" b="1" dirty="0">
                    <a:solidFill>
                      <a:srgbClr val="0070C0"/>
                    </a:solidFill>
                    <a:latin typeface="Baskerville Old Face" panose="02020602080505020303" pitchFamily="18" charset="0"/>
                  </a:rPr>
                  <a:t>Suppose </a:t>
                </a:r>
                <a:r>
                  <a:rPr lang="en-US" altLang="zh-CN" sz="3200" b="1" dirty="0" smtClean="0">
                    <a:solidFill>
                      <a:srgbClr val="0070C0"/>
                    </a:solidFill>
                    <a:latin typeface="Baskerville Old Face" panose="02020602080505020303" pitchFamily="18" charset="0"/>
                  </a:rPr>
                  <a:t>time unit is 1 second and  the probability for arrival at t=c(seconds)=c/60(</a:t>
                </a:r>
                <a:r>
                  <a:rPr lang="en-US" altLang="zh-CN" sz="3200" b="1" dirty="0" err="1" smtClean="0">
                    <a:solidFill>
                      <a:srgbClr val="0070C0"/>
                    </a:solidFill>
                    <a:latin typeface="Baskerville Old Face" panose="02020602080505020303" pitchFamily="18" charset="0"/>
                  </a:rPr>
                  <a:t>mins</a:t>
                </a:r>
                <a:r>
                  <a:rPr lang="en-US" altLang="zh-CN" sz="3200" b="1" dirty="0" smtClean="0">
                    <a:solidFill>
                      <a:srgbClr val="0070C0"/>
                    </a:solidFill>
                    <a:latin typeface="Baskerville Old Face" panose="02020602080505020303" pitchFamily="18" charset="0"/>
                  </a:rPr>
                  <a:t>) is </a:t>
                </a:r>
                <a14:m>
                  <m:oMath xmlns:m="http://schemas.openxmlformats.org/officeDocument/2006/math">
                    <m:nary>
                      <m:naryPr>
                        <m:ctrlPr>
                          <a:rPr lang="en-US" altLang="zh-CN" sz="3200" b="1" i="1" smtClean="0">
                            <a:solidFill>
                              <a:srgbClr val="0070C0"/>
                            </a:solidFill>
                            <a:latin typeface="Cambria Math" panose="02040503050406030204" pitchFamily="18" charset="0"/>
                          </a:rPr>
                        </m:ctrlPr>
                      </m:naryPr>
                      <m:sub>
                        <m:r>
                          <a:rPr lang="en-US" altLang="zh-CN" sz="3200" b="1" i="1" smtClean="0">
                            <a:solidFill>
                              <a:srgbClr val="0070C0"/>
                            </a:solidFill>
                            <a:latin typeface="Cambria Math" panose="02040503050406030204" pitchFamily="18" charset="0"/>
                          </a:rPr>
                          <m:t>(</m:t>
                        </m:r>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b>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p>
                      <m:e>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sSup>
                          <m:sSupPr>
                            <m:ctrlPr>
                              <a:rPr lang="el-GR"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𝒕</m:t>
                            </m:r>
                          </m:sup>
                        </m:sSup>
                        <m:r>
                          <a:rPr lang="en-US" altLang="zh-CN" sz="3200" b="1" i="1" smtClean="0">
                            <a:solidFill>
                              <a:srgbClr val="0070C0"/>
                            </a:solidFill>
                            <a:latin typeface="Cambria Math" panose="02040503050406030204" pitchFamily="18" charset="0"/>
                            <a:ea typeface="Cambria Math" panose="02040503050406030204" pitchFamily="18" charset="0"/>
                          </a:rPr>
                          <m:t>𝒅𝒕</m:t>
                        </m:r>
                      </m:e>
                    </m:nary>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m:t>
                        </m:r>
                      </m:e>
                      <m:sub>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𝟓</m:t>
                        </m:r>
                      </m:sub>
                    </m:sSub>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smtClean="0">
                                <a:solidFill>
                                  <a:srgbClr val="0070C0"/>
                                </a:solidFill>
                                <a:latin typeface="Cambria Math" panose="02040503050406030204" pitchFamily="18" charset="0"/>
                                <a:ea typeface="Cambria Math" panose="02040503050406030204" pitchFamily="18" charset="0"/>
                              </a:rPr>
                              <m:t>𝒄</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d>
                      <m:dPr>
                        <m:ctrlPr>
                          <a:rPr lang="en-US" altLang="zh-CN" sz="3200" b="1" i="1" smtClean="0">
                            <a:solidFill>
                              <a:srgbClr val="0070C0"/>
                            </a:solidFill>
                            <a:latin typeface="Cambria Math" panose="02040503050406030204" pitchFamily="18" charset="0"/>
                            <a:ea typeface="Cambria Math" panose="02040503050406030204" pitchFamily="18" charset="0"/>
                          </a:rPr>
                        </m:ctrlPr>
                      </m:dPr>
                      <m:e>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r>
                          <a:rPr lang="en-US" altLang="zh-CN" sz="3200" b="1" i="1" smtClean="0">
                            <a:solidFill>
                              <a:srgbClr val="0070C0"/>
                            </a:solidFill>
                            <a:latin typeface="Cambria Math" panose="02040503050406030204" pitchFamily="18" charset="0"/>
                            <a:ea typeface="Cambria Math" panose="02040503050406030204" pitchFamily="18" charset="0"/>
                          </a:rPr>
                          <m:t>−</m:t>
                        </m:r>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e>
                    </m:d>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r>
                      <a:rPr lang="en-US" altLang="zh-CN" sz="3200" b="1" dirty="0">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n-US" altLang="zh-CN" sz="3200" b="1" i="0" dirty="0" smtClean="0">
                            <a:solidFill>
                              <a:srgbClr val="0070C0"/>
                            </a:solidFill>
                            <a:latin typeface="Cambria Math" panose="02040503050406030204" pitchFamily="18" charset="0"/>
                          </a:rPr>
                          <m:t>𝟐</m:t>
                        </m:r>
                        <m:r>
                          <a:rPr lang="zh-CN" altLang="en-US" sz="3200" b="1" i="1">
                            <a:solidFill>
                              <a:srgbClr val="0070C0"/>
                            </a:solidFill>
                            <a:latin typeface="Cambria Math" panose="02040503050406030204" pitchFamily="18" charset="0"/>
                            <a:ea typeface="Cambria Math" panose="02040503050406030204" pitchFamily="18" charset="0"/>
                          </a:rPr>
                          <m:t>𝜺</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smtClean="0">
                    <a:solidFill>
                      <a:srgbClr val="0070C0"/>
                    </a:solidFill>
                    <a:latin typeface="Baskerville Old Face" panose="02020602080505020303" pitchFamily="18" charset="0"/>
                  </a:rPr>
                  <a:t>,  we let the probability for arrival at c=1 to be P(t=1)=</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smtClean="0">
                    <a:solidFill>
                      <a:srgbClr val="0070C0"/>
                    </a:solidFill>
                    <a:latin typeface="Baskerville Old Face" panose="02020602080505020303" pitchFamily="18" charset="0"/>
                  </a:rPr>
                  <a:t>, and let arrival at c=2,3,4…n-1 to be P(t=c)=</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smtClean="0">
                    <a:solidFill>
                      <a:srgbClr val="0070C0"/>
                    </a:solidFill>
                    <a:latin typeface="Baskerville Old Face" panose="02020602080505020303" pitchFamily="18" charset="0"/>
                  </a:rPr>
                  <a:t>, where </a:t>
                </a:r>
                <a14:m>
                  <m:oMath xmlns:m="http://schemas.openxmlformats.org/officeDocument/2006/math">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nary>
                      <m:naryPr>
                        <m:chr m:val="∑"/>
                        <m:ctrlPr>
                          <a:rPr lang="en-US" altLang="zh-CN" sz="3200" b="1" i="1" smtClean="0">
                            <a:solidFill>
                              <a:srgbClr val="0070C0"/>
                            </a:solidFill>
                            <a:latin typeface="Cambria Math" panose="02040503050406030204" pitchFamily="18" charset="0"/>
                          </a:rPr>
                        </m:ctrlPr>
                      </m:naryPr>
                      <m:sub>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b>
                      <m:sup>
                        <m:r>
                          <a:rPr lang="en-US" altLang="zh-CN" sz="3200" b="1" i="1" smtClean="0">
                            <a:solidFill>
                              <a:srgbClr val="0070C0"/>
                            </a:solidFill>
                            <a:latin typeface="Cambria Math" panose="02040503050406030204" pitchFamily="18" charset="0"/>
                          </a:rPr>
                          <m:t>𝒏</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p>
                      <m:e>
                        <m:r>
                          <a:rPr lang="en-US" altLang="zh-CN" sz="3200" b="1" i="1" smtClean="0">
                            <a:solidFill>
                              <a:srgbClr val="0070C0"/>
                            </a:solidFill>
                            <a:latin typeface="Cambria Math" panose="02040503050406030204" pitchFamily="18" charset="0"/>
                          </a:rPr>
                          <m:t>𝑷</m:t>
                        </m:r>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&lt;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𝟎𝟏</m:t>
                    </m:r>
                  </m:oMath>
                </a14:m>
                <a:r>
                  <a:rPr lang="en-US" altLang="zh-CN" sz="3200" b="1" dirty="0" smtClean="0">
                    <a:solidFill>
                      <a:srgbClr val="0070C0"/>
                    </a:solidFill>
                    <a:latin typeface="Baskerville Old Face" panose="02020602080505020303" pitchFamily="18" charset="0"/>
                  </a:rPr>
                  <a:t> and let </a:t>
                </a:r>
                <a14:m>
                  <m:oMath xmlns:m="http://schemas.openxmlformats.org/officeDocument/2006/math">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𝒏</m:t>
                        </m:r>
                      </m:e>
                    </m:d>
                    <m:r>
                      <a:rPr lang="en-US" altLang="zh-CN" sz="3200" b="1" i="1" smtClean="0">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r>
                      <a:rPr lang="en-US" altLang="zh-CN" sz="3200" b="1" i="1">
                        <a:solidFill>
                          <a:srgbClr val="0070C0"/>
                        </a:solidFill>
                        <a:latin typeface="Cambria Math" panose="02040503050406030204" pitchFamily="18" charset="0"/>
                      </a:rPr>
                      <m:t>−</m:t>
                    </m:r>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oMath>
                </a14:m>
                <a:r>
                  <a:rPr lang="en-US" altLang="zh-CN" sz="3200" b="1" dirty="0" smtClean="0">
                    <a:solidFill>
                      <a:srgbClr val="0070C0"/>
                    </a:solidFill>
                    <a:latin typeface="Baskerville Old Face" panose="02020602080505020303" pitchFamily="18" charset="0"/>
                  </a:rPr>
                  <a:t> so that </a:t>
                </a:r>
                <a14:m>
                  <m:oMath xmlns:m="http://schemas.openxmlformats.org/officeDocument/2006/math">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oMath>
                </a14:m>
                <a:r>
                  <a:rPr lang="en-US" altLang="zh-CN" sz="3200" b="1" dirty="0" smtClean="0">
                    <a:solidFill>
                      <a:srgbClr val="0070C0"/>
                    </a:solidFill>
                    <a:latin typeface="Baskerville Old Face" panose="02020602080505020303" pitchFamily="18" charset="0"/>
                  </a:rPr>
                  <a:t> Use a list to store possibility for all c=1,2,3,…n and use random() method to decide the arrival time. Better if you choose 0.1 second to be time unit. Then 60-&gt;600….</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6" y="1800720"/>
                <a:ext cx="11407753" cy="4925395"/>
              </a:xfrm>
              <a:prstGeom prst="rect">
                <a:avLst/>
              </a:prstGeom>
              <a:blipFill rotWithShape="1">
                <a:blip r:embed="rId6"/>
                <a:stretch>
                  <a:fillRect t="-1114" r="-1603"/>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6"/>
          <a:stretch>
            <a:fillRect/>
          </a:stretch>
        </p:blipFill>
        <p:spPr>
          <a:xfrm>
            <a:off x="1384788" y="2505808"/>
            <a:ext cx="4440141" cy="4229863"/>
          </a:xfrm>
          <a:prstGeom prst="rect">
            <a:avLst/>
          </a:prstGeom>
        </p:spPr>
      </p:pic>
      <p:pic>
        <p:nvPicPr>
          <p:cNvPr id="9" name="Picture 8"/>
          <p:cNvPicPr>
            <a:picLocks noChangeAspect="1"/>
          </p:cNvPicPr>
          <p:nvPr/>
        </p:nvPicPr>
        <p:blipFill>
          <a:blip r:embed="rId7"/>
          <a:stretch>
            <a:fillRect/>
          </a:stretch>
        </p:blipFill>
        <p:spPr>
          <a:xfrm>
            <a:off x="6543140" y="2521779"/>
            <a:ext cx="4714437" cy="4213892"/>
          </a:xfrm>
          <a:prstGeom prst="rect">
            <a:avLst/>
          </a:prstGeom>
        </p:spPr>
      </p:pic>
      <p:sp>
        <p:nvSpPr>
          <p:cNvPr id="10" name="TextBox 9"/>
          <p:cNvSpPr txBox="1"/>
          <p:nvPr/>
        </p:nvSpPr>
        <p:spPr>
          <a:xfrm>
            <a:off x="1019087" y="1584747"/>
            <a:ext cx="10911997" cy="73723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b="1" dirty="0" smtClean="0">
                <a:solidFill>
                  <a:srgbClr val="FF0000"/>
                </a:solidFill>
                <a:latin typeface="Arial" panose="020B0604020202020204" pitchFamily="34" charset="0"/>
                <a:cs typeface="Arial" panose="020B0604020202020204" pitchFamily="34" charset="0"/>
              </a:rPr>
              <a:t>Sample Run: </a:t>
            </a:r>
            <a:r>
              <a:rPr lang="en-US" altLang="zh-CN" sz="1400" b="1" dirty="0" err="1" smtClean="0">
                <a:solidFill>
                  <a:srgbClr val="FF0000"/>
                </a:solidFill>
                <a:latin typeface="Arial" panose="020B0604020202020204" pitchFamily="34" charset="0"/>
                <a:cs typeface="Arial" panose="020B0604020202020204" pitchFamily="34" charset="0"/>
              </a:rPr>
              <a:t>timeUnit</a:t>
            </a:r>
            <a:r>
              <a:rPr lang="en-US" altLang="zh-CN" sz="1400" b="1" dirty="0" smtClean="0">
                <a:solidFill>
                  <a:srgbClr val="FF0000"/>
                </a:solidFill>
                <a:latin typeface="Arial" panose="020B0604020202020204" pitchFamily="34" charset="0"/>
                <a:cs typeface="Arial" panose="020B0604020202020204" pitchFamily="34" charset="0"/>
              </a:rPr>
              <a:t> =1 second, run totally for 30 seconds, print out the queue for each time. In this case, the arrival time generated is 2,1,1,2,6,1,8,1,7,3(s), which means there are customers arriving at 2, 3, 4, 6, 12, 13, 21, 22, 29(s), the service time generated is 1,10,6,7,14, which means Customer1 is served at 2s and leaves at 3s, …</a:t>
            </a:r>
            <a:endParaRPr lang="en-US" altLang="zh-CN" sz="1400" b="1" dirty="0" smtClean="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
        <p:nvSpPr>
          <p:cNvPr id="10" name="TextBox 9"/>
          <p:cNvSpPr txBox="1"/>
          <p:nvPr/>
        </p:nvSpPr>
        <p:spPr>
          <a:xfrm>
            <a:off x="1013100" y="1672161"/>
            <a:ext cx="10911997"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smtClean="0">
                <a:solidFill>
                  <a:srgbClr val="FF0000"/>
                </a:solidFill>
              </a:rPr>
              <a:t>Sample Run: </a:t>
            </a:r>
            <a:r>
              <a:rPr lang="en-US" altLang="zh-CN" sz="2000" b="1" dirty="0" err="1" smtClean="0">
                <a:solidFill>
                  <a:srgbClr val="FF0000"/>
                </a:solidFill>
              </a:rPr>
              <a:t>timeUnit</a:t>
            </a:r>
            <a:r>
              <a:rPr lang="en-US" altLang="zh-CN" sz="2000" b="1" dirty="0" smtClean="0">
                <a:solidFill>
                  <a:srgbClr val="FF0000"/>
                </a:solidFill>
              </a:rPr>
              <a:t> =0.1 second, run totally for 120 </a:t>
            </a:r>
            <a:r>
              <a:rPr lang="en-US" altLang="zh-CN" sz="2000" b="1" dirty="0" err="1" smtClean="0">
                <a:solidFill>
                  <a:srgbClr val="FF0000"/>
                </a:solidFill>
              </a:rPr>
              <a:t>mins</a:t>
            </a:r>
            <a:r>
              <a:rPr lang="en-US" altLang="zh-CN" sz="2000" b="1" dirty="0" smtClean="0">
                <a:solidFill>
                  <a:srgbClr val="FF0000"/>
                </a:solidFill>
              </a:rPr>
              <a:t>(120*600 seconds)(it should be longer to satisfy the assumption for theoretical result(t-&gt;</a:t>
            </a:r>
            <a:r>
              <a:rPr lang="zh-CN" altLang="en-US" sz="2000" b="1" dirty="0" smtClean="0">
                <a:solidFill>
                  <a:srgbClr val="FF0000"/>
                </a:solidFill>
              </a:rPr>
              <a:t>∞</a:t>
            </a:r>
            <a:r>
              <a:rPr lang="en-US" altLang="zh-CN" sz="2000" b="1" dirty="0" smtClean="0">
                <a:solidFill>
                  <a:srgbClr val="FF0000"/>
                </a:solidFill>
              </a:rPr>
              <a:t>)), print out the length of the queue at 120 </a:t>
            </a:r>
            <a:r>
              <a:rPr lang="en-US" altLang="zh-CN" sz="2000" b="1" dirty="0" err="1" smtClean="0">
                <a:solidFill>
                  <a:srgbClr val="FF0000"/>
                </a:solidFill>
              </a:rPr>
              <a:t>mins</a:t>
            </a:r>
            <a:r>
              <a:rPr lang="en-US" altLang="zh-CN" sz="2000" b="1" dirty="0" smtClean="0">
                <a:solidFill>
                  <a:srgbClr val="FF0000"/>
                </a:solidFill>
              </a:rPr>
              <a:t>, and the average waiting time for this simulation.</a:t>
            </a:r>
            <a:endParaRPr lang="zh-CN" altLang="en-US" sz="2000" b="1" dirty="0">
              <a:solidFill>
                <a:srgbClr val="FF0000"/>
              </a:solidFill>
            </a:endParaRPr>
          </a:p>
        </p:txBody>
      </p:sp>
      <p:pic>
        <p:nvPicPr>
          <p:cNvPr id="2" name="Picture 1"/>
          <p:cNvPicPr>
            <a:picLocks noChangeAspect="1"/>
          </p:cNvPicPr>
          <p:nvPr/>
        </p:nvPicPr>
        <p:blipFill>
          <a:blip r:embed="rId6"/>
          <a:stretch>
            <a:fillRect/>
          </a:stretch>
        </p:blipFill>
        <p:spPr>
          <a:xfrm>
            <a:off x="1431004" y="3395978"/>
            <a:ext cx="5038095" cy="980952"/>
          </a:xfrm>
          <a:prstGeom prst="rect">
            <a:avLst/>
          </a:prstGeom>
        </p:spPr>
      </p:pic>
      <p:pic>
        <p:nvPicPr>
          <p:cNvPr id="3" name="Picture 2"/>
          <p:cNvPicPr>
            <a:picLocks noChangeAspect="1"/>
          </p:cNvPicPr>
          <p:nvPr/>
        </p:nvPicPr>
        <p:blipFill>
          <a:blip r:embed="rId7"/>
          <a:stretch>
            <a:fillRect/>
          </a:stretch>
        </p:blipFill>
        <p:spPr>
          <a:xfrm>
            <a:off x="2701146" y="5695977"/>
            <a:ext cx="7257143" cy="504762"/>
          </a:xfrm>
          <a:prstGeom prst="rect">
            <a:avLst/>
          </a:prstGeom>
        </p:spPr>
      </p:pic>
      <p:sp>
        <p:nvSpPr>
          <p:cNvPr id="11" name="TextBox 10"/>
          <p:cNvSpPr txBox="1"/>
          <p:nvPr/>
        </p:nvSpPr>
        <p:spPr>
          <a:xfrm>
            <a:off x="1019087" y="4630961"/>
            <a:ext cx="10911997" cy="70788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smtClean="0">
                <a:solidFill>
                  <a:srgbClr val="FF0000"/>
                </a:solidFill>
              </a:rPr>
              <a:t>Sample Run: Repeat the above process for 100 times(it should be a lot more but it is really time consuming) and average the results.</a:t>
            </a:r>
            <a:endParaRPr lang="zh-CN" altLang="en-US" sz="2000" b="1" dirty="0">
              <a:solidFill>
                <a:srgbClr val="FF0000"/>
              </a:solidFill>
            </a:endParaRPr>
          </a:p>
        </p:txBody>
      </p:sp>
      <p:pic>
        <p:nvPicPr>
          <p:cNvPr id="4" name="Picture 3"/>
          <p:cNvPicPr>
            <a:picLocks noChangeAspect="1"/>
          </p:cNvPicPr>
          <p:nvPr/>
        </p:nvPicPr>
        <p:blipFill>
          <a:blip r:embed="rId8"/>
          <a:stretch>
            <a:fillRect/>
          </a:stretch>
        </p:blipFill>
        <p:spPr>
          <a:xfrm>
            <a:off x="6810678" y="3434792"/>
            <a:ext cx="5000000" cy="942857"/>
          </a:xfrm>
          <a:prstGeom prst="rect">
            <a:avLst/>
          </a:prstGeom>
        </p:spPr>
      </p:pic>
      <p:sp>
        <p:nvSpPr>
          <p:cNvPr id="7" name="TextBox 6"/>
          <p:cNvSpPr txBox="1"/>
          <p:nvPr/>
        </p:nvSpPr>
        <p:spPr>
          <a:xfrm>
            <a:off x="3200400" y="2848083"/>
            <a:ext cx="2497016" cy="369332"/>
          </a:xfrm>
          <a:prstGeom prst="rect">
            <a:avLst/>
          </a:prstGeom>
          <a:noFill/>
        </p:spPr>
        <p:txBody>
          <a:bodyPr wrap="square" rtlCol="0">
            <a:spAutoFit/>
          </a:bodyPr>
          <a:lstStyle/>
          <a:p>
            <a:r>
              <a:rPr lang="en-US" altLang="zh-CN" b="1" dirty="0" smtClean="0">
                <a:solidFill>
                  <a:srgbClr val="002060"/>
                </a:solidFill>
              </a:rPr>
              <a:t>Trial 1</a:t>
            </a:r>
            <a:endParaRPr lang="zh-CN" altLang="en-US" b="1" dirty="0">
              <a:solidFill>
                <a:srgbClr val="002060"/>
              </a:solidFill>
            </a:endParaRPr>
          </a:p>
        </p:txBody>
      </p:sp>
      <p:sp>
        <p:nvSpPr>
          <p:cNvPr id="12" name="TextBox 11"/>
          <p:cNvSpPr txBox="1"/>
          <p:nvPr/>
        </p:nvSpPr>
        <p:spPr>
          <a:xfrm>
            <a:off x="8856784" y="2896489"/>
            <a:ext cx="2497016" cy="369332"/>
          </a:xfrm>
          <a:prstGeom prst="rect">
            <a:avLst/>
          </a:prstGeom>
          <a:noFill/>
        </p:spPr>
        <p:txBody>
          <a:bodyPr wrap="square" rtlCol="0">
            <a:spAutoFit/>
          </a:bodyPr>
          <a:lstStyle/>
          <a:p>
            <a:r>
              <a:rPr lang="en-US" altLang="zh-CN" b="1" dirty="0" smtClean="0">
                <a:solidFill>
                  <a:srgbClr val="002060"/>
                </a:solidFill>
              </a:rPr>
              <a:t>Trial 2</a:t>
            </a:r>
            <a:endParaRPr lang="zh-CN" altLang="en-US"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Picture 6"/>
          <p:cNvPicPr>
            <a:picLocks noChangeAspect="1"/>
          </p:cNvPicPr>
          <p:nvPr/>
        </p:nvPicPr>
        <p:blipFill>
          <a:blip r:embed="rId6"/>
          <a:stretch>
            <a:fillRect/>
          </a:stretch>
        </p:blipFill>
        <p:spPr>
          <a:xfrm>
            <a:off x="784894" y="1644284"/>
            <a:ext cx="6819786" cy="1892716"/>
          </a:xfrm>
          <a:prstGeom prst="rect">
            <a:avLst/>
          </a:prstGeom>
        </p:spPr>
      </p:pic>
      <p:pic>
        <p:nvPicPr>
          <p:cNvPr id="8" name="Picture 7"/>
          <p:cNvPicPr>
            <a:picLocks noChangeAspect="1"/>
          </p:cNvPicPr>
          <p:nvPr/>
        </p:nvPicPr>
        <p:blipFill>
          <a:blip r:embed="rId7"/>
          <a:stretch>
            <a:fillRect/>
          </a:stretch>
        </p:blipFill>
        <p:spPr>
          <a:xfrm>
            <a:off x="781530" y="3517388"/>
            <a:ext cx="6959988" cy="3244656"/>
          </a:xfrm>
          <a:prstGeom prst="rect">
            <a:avLst/>
          </a:prstGeom>
        </p:spPr>
      </p:pic>
      <p:pic>
        <p:nvPicPr>
          <p:cNvPr id="9" name="Picture 8"/>
          <p:cNvPicPr>
            <a:picLocks noChangeAspect="1"/>
          </p:cNvPicPr>
          <p:nvPr/>
        </p:nvPicPr>
        <p:blipFill>
          <a:blip r:embed="rId8"/>
          <a:stretch>
            <a:fillRect/>
          </a:stretch>
        </p:blipFill>
        <p:spPr>
          <a:xfrm>
            <a:off x="7604680" y="1653806"/>
            <a:ext cx="1793134" cy="695966"/>
          </a:xfrm>
          <a:prstGeom prst="rect">
            <a:avLst/>
          </a:prstGeom>
        </p:spPr>
      </p:pic>
      <p:pic>
        <p:nvPicPr>
          <p:cNvPr id="10" name="Picture 9"/>
          <p:cNvPicPr>
            <a:picLocks noChangeAspect="1"/>
          </p:cNvPicPr>
          <p:nvPr/>
        </p:nvPicPr>
        <p:blipFill>
          <a:blip r:embed="rId9"/>
          <a:stretch>
            <a:fillRect/>
          </a:stretch>
        </p:blipFill>
        <p:spPr>
          <a:xfrm>
            <a:off x="7604680" y="2617665"/>
            <a:ext cx="1458152" cy="679366"/>
          </a:xfrm>
          <a:prstGeom prst="rect">
            <a:avLst/>
          </a:prstGeom>
        </p:spPr>
      </p:pic>
      <p:pic>
        <p:nvPicPr>
          <p:cNvPr id="11" name="Picture 10"/>
          <p:cNvPicPr>
            <a:picLocks noChangeAspect="1"/>
          </p:cNvPicPr>
          <p:nvPr/>
        </p:nvPicPr>
        <p:blipFill>
          <a:blip r:embed="rId10"/>
          <a:stretch>
            <a:fillRect/>
          </a:stretch>
        </p:blipFill>
        <p:spPr>
          <a:xfrm>
            <a:off x="7604680" y="3536762"/>
            <a:ext cx="796562" cy="487218"/>
          </a:xfrm>
          <a:prstGeom prst="rect">
            <a:avLst/>
          </a:prstGeom>
        </p:spPr>
      </p:pic>
      <p:pic>
        <p:nvPicPr>
          <p:cNvPr id="12" name="Picture 11"/>
          <p:cNvPicPr>
            <a:picLocks noChangeAspect="1"/>
          </p:cNvPicPr>
          <p:nvPr/>
        </p:nvPicPr>
        <p:blipFill>
          <a:blip r:embed="rId11"/>
          <a:stretch>
            <a:fillRect/>
          </a:stretch>
        </p:blipFill>
        <p:spPr>
          <a:xfrm>
            <a:off x="7599203" y="4333810"/>
            <a:ext cx="1347686" cy="646259"/>
          </a:xfrm>
          <a:prstGeom prst="rect">
            <a:avLst/>
          </a:prstGeom>
        </p:spPr>
      </p:pic>
      <p:pic>
        <p:nvPicPr>
          <p:cNvPr id="13" name="Picture 12"/>
          <p:cNvPicPr>
            <a:picLocks noChangeAspect="1"/>
          </p:cNvPicPr>
          <p:nvPr/>
        </p:nvPicPr>
        <p:blipFill>
          <a:blip r:embed="rId12"/>
          <a:stretch>
            <a:fillRect/>
          </a:stretch>
        </p:blipFill>
        <p:spPr>
          <a:xfrm>
            <a:off x="7599203" y="5318252"/>
            <a:ext cx="1244660" cy="481804"/>
          </a:xfrm>
          <a:prstGeom prst="rect">
            <a:avLst/>
          </a:prstGeom>
        </p:spPr>
      </p:pic>
      <p:pic>
        <p:nvPicPr>
          <p:cNvPr id="17" name="Picture 16"/>
          <p:cNvPicPr>
            <a:picLocks noChangeAspect="1"/>
          </p:cNvPicPr>
          <p:nvPr/>
        </p:nvPicPr>
        <p:blipFill>
          <a:blip r:embed="rId13"/>
          <a:stretch>
            <a:fillRect/>
          </a:stretch>
        </p:blipFill>
        <p:spPr>
          <a:xfrm>
            <a:off x="7577536" y="6144841"/>
            <a:ext cx="2052185" cy="617199"/>
          </a:xfrm>
          <a:prstGeom prst="rect">
            <a:avLst/>
          </a:prstGeom>
        </p:spPr>
      </p:pic>
      <p:pic>
        <p:nvPicPr>
          <p:cNvPr id="18" name="Picture 17"/>
          <p:cNvPicPr>
            <a:picLocks noChangeAspect="1"/>
          </p:cNvPicPr>
          <p:nvPr/>
        </p:nvPicPr>
        <p:blipFill>
          <a:blip r:embed="rId14"/>
          <a:stretch>
            <a:fillRect/>
          </a:stretch>
        </p:blipFill>
        <p:spPr>
          <a:xfrm>
            <a:off x="10357902" y="1644284"/>
            <a:ext cx="1780494" cy="751263"/>
          </a:xfrm>
          <a:prstGeom prst="rect">
            <a:avLst/>
          </a:prstGeom>
        </p:spPr>
      </p:pic>
      <p:sp>
        <p:nvSpPr>
          <p:cNvPr id="19" name="TextBox 18"/>
          <p:cNvSpPr txBox="1"/>
          <p:nvPr/>
        </p:nvSpPr>
        <p:spPr>
          <a:xfrm>
            <a:off x="9294338" y="1816725"/>
            <a:ext cx="1063870" cy="337185"/>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(Create)</a:t>
            </a:r>
            <a:endParaRPr lang="en-US" altLang="zh-CN" sz="1600" dirty="0" smtClean="0">
              <a:latin typeface="Arial" panose="020B0604020202020204" pitchFamily="34" charset="0"/>
              <a:cs typeface="Arial" panose="020B0604020202020204" pitchFamily="34" charset="0"/>
            </a:endParaRPr>
          </a:p>
        </p:txBody>
      </p:sp>
      <p:sp>
        <p:nvSpPr>
          <p:cNvPr id="20" name="TextBox 19"/>
          <p:cNvSpPr txBox="1"/>
          <p:nvPr/>
        </p:nvSpPr>
        <p:spPr>
          <a:xfrm>
            <a:off x="8946515" y="2821305"/>
            <a:ext cx="134683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(Destroy)</a:t>
            </a:r>
            <a:endParaRPr lang="en-US" altLang="zh-CN" sz="1600" dirty="0" smtClean="0">
              <a:latin typeface="Arial" panose="020B0604020202020204" pitchFamily="34" charset="0"/>
              <a:cs typeface="Arial" panose="020B0604020202020204" pitchFamily="34" charset="0"/>
              <a:sym typeface="+mn-ea"/>
            </a:endParaRPr>
          </a:p>
        </p:txBody>
      </p:sp>
      <p:sp>
        <p:nvSpPr>
          <p:cNvPr id="21" name="TextBox 20"/>
          <p:cNvSpPr txBox="1"/>
          <p:nvPr/>
        </p:nvSpPr>
        <p:spPr>
          <a:xfrm>
            <a:off x="8347710" y="3589020"/>
            <a:ext cx="188023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(Selection)</a:t>
            </a:r>
            <a:endParaRPr lang="en-US" altLang="zh-CN" sz="1600" dirty="0" smtClean="0">
              <a:latin typeface="Arial" panose="020B0604020202020204" pitchFamily="34" charset="0"/>
              <a:cs typeface="Arial" panose="020B0604020202020204" pitchFamily="34" charset="0"/>
              <a:sym typeface="+mn-ea"/>
            </a:endParaRPr>
          </a:p>
        </p:txBody>
      </p:sp>
      <p:sp>
        <p:nvSpPr>
          <p:cNvPr id="22" name="TextBox 21"/>
          <p:cNvSpPr txBox="1"/>
          <p:nvPr/>
        </p:nvSpPr>
        <p:spPr>
          <a:xfrm>
            <a:off x="8886580" y="4435598"/>
            <a:ext cx="1282770" cy="337185"/>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a:t>
            </a:r>
            <a:r>
              <a:rPr lang="en-US" altLang="zh-CN" sz="1600" dirty="0" smtClean="0">
                <a:latin typeface="Arial" panose="020B0604020202020204" pitchFamily="34" charset="0"/>
                <a:cs typeface="Arial" panose="020B0604020202020204" pitchFamily="34" charset="0"/>
                <a:sym typeface="+mn-ea"/>
              </a:rPr>
              <a:t>Updation</a:t>
            </a:r>
            <a:r>
              <a:rPr lang="en-US" altLang="zh-CN" sz="1600" dirty="0" smtClean="0">
                <a:latin typeface="Arial" panose="020B0604020202020204" pitchFamily="34" charset="0"/>
                <a:cs typeface="Arial" panose="020B0604020202020204" pitchFamily="34" charset="0"/>
                <a:sym typeface="+mn-ea"/>
              </a:rPr>
              <a:t>)</a:t>
            </a:r>
            <a:endParaRPr lang="en-US" altLang="zh-CN" sz="1600" dirty="0" smtClean="0">
              <a:latin typeface="Arial" panose="020B0604020202020204" pitchFamily="34" charset="0"/>
              <a:cs typeface="Arial" panose="020B0604020202020204" pitchFamily="34" charset="0"/>
              <a:sym typeface="+mn-ea"/>
            </a:endParaRPr>
          </a:p>
        </p:txBody>
      </p:sp>
      <p:sp>
        <p:nvSpPr>
          <p:cNvPr id="23" name="TextBox 22"/>
          <p:cNvSpPr txBox="1"/>
          <p:nvPr/>
        </p:nvSpPr>
        <p:spPr>
          <a:xfrm>
            <a:off x="8843645" y="5374640"/>
            <a:ext cx="138493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(Searching)</a:t>
            </a:r>
            <a:endParaRPr lang="en-US" altLang="zh-CN" sz="1600" dirty="0" smtClean="0">
              <a:latin typeface="Arial" panose="020B0604020202020204" pitchFamily="34" charset="0"/>
              <a:cs typeface="Arial" panose="020B0604020202020204" pitchFamily="34" charset="0"/>
              <a:sym typeface="+mn-ea"/>
            </a:endParaRPr>
          </a:p>
        </p:txBody>
      </p:sp>
      <p:sp>
        <p:nvSpPr>
          <p:cNvPr id="24" name="TextBox 23"/>
          <p:cNvSpPr txBox="1"/>
          <p:nvPr/>
        </p:nvSpPr>
        <p:spPr>
          <a:xfrm>
            <a:off x="9585960" y="6308090"/>
            <a:ext cx="1475740"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(Sorting)</a:t>
            </a:r>
            <a:endParaRPr lang="en-US" altLang="zh-CN" sz="1600" dirty="0" smtClean="0">
              <a:latin typeface="Arial" panose="020B0604020202020204" pitchFamily="34" charset="0"/>
              <a:cs typeface="Arial" panose="020B0604020202020204" pitchFamily="34" charset="0"/>
              <a:sym typeface="+mn-ea"/>
            </a:endParaRPr>
          </a:p>
        </p:txBody>
      </p:sp>
      <p:sp>
        <p:nvSpPr>
          <p:cNvPr id="25" name="TextBox 24"/>
          <p:cNvSpPr txBox="1"/>
          <p:nvPr/>
        </p:nvSpPr>
        <p:spPr>
          <a:xfrm>
            <a:off x="10622184" y="2451886"/>
            <a:ext cx="1282770" cy="337185"/>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(Merging)</a:t>
            </a:r>
            <a:endParaRPr lang="en-US" altLang="zh-CN" sz="1600" dirty="0" smtClean="0">
              <a:latin typeface="Arial" panose="020B0604020202020204" pitchFamily="34" charset="0"/>
              <a:cs typeface="Arial" panose="020B0604020202020204" pitchFamily="34" charset="0"/>
              <a:sym typeface="+mn-ea"/>
            </a:endParaRPr>
          </a:p>
        </p:txBody>
      </p:sp>
      <p:pic>
        <p:nvPicPr>
          <p:cNvPr id="26" name="Picture 25"/>
          <p:cNvPicPr>
            <a:picLocks noChangeAspect="1"/>
          </p:cNvPicPr>
          <p:nvPr/>
        </p:nvPicPr>
        <p:blipFill>
          <a:blip r:embed="rId15"/>
          <a:stretch>
            <a:fillRect/>
          </a:stretch>
        </p:blipFill>
        <p:spPr>
          <a:xfrm>
            <a:off x="10357902" y="2867160"/>
            <a:ext cx="1321370" cy="1909494"/>
          </a:xfrm>
          <a:prstGeom prst="rect">
            <a:avLst/>
          </a:prstGeom>
        </p:spPr>
      </p:pic>
      <p:sp>
        <p:nvSpPr>
          <p:cNvPr id="27" name="TextBox 26"/>
          <p:cNvSpPr txBox="1"/>
          <p:nvPr/>
        </p:nvSpPr>
        <p:spPr>
          <a:xfrm>
            <a:off x="10622519" y="4776185"/>
            <a:ext cx="1282770" cy="337185"/>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(Deletion)</a:t>
            </a:r>
            <a:endParaRPr lang="en-US" altLang="zh-CN" sz="1600" dirty="0" smtClean="0">
              <a:latin typeface="Arial" panose="020B0604020202020204" pitchFamily="34" charset="0"/>
              <a:cs typeface="Arial" panose="020B0604020202020204" pitchFamily="34" charset="0"/>
              <a:sym typeface="+mn-ea"/>
            </a:endParaRPr>
          </a:p>
        </p:txBody>
      </p:sp>
      <p:pic>
        <p:nvPicPr>
          <p:cNvPr id="28" name="Picture 27"/>
          <p:cNvPicPr>
            <a:picLocks noChangeAspect="1"/>
          </p:cNvPicPr>
          <p:nvPr/>
        </p:nvPicPr>
        <p:blipFill>
          <a:blip r:embed="rId16"/>
          <a:stretch>
            <a:fillRect/>
          </a:stretch>
        </p:blipFill>
        <p:spPr>
          <a:xfrm>
            <a:off x="10388753" y="5248267"/>
            <a:ext cx="1603290" cy="674652"/>
          </a:xfrm>
          <a:prstGeom prst="rect">
            <a:avLst/>
          </a:prstGeom>
        </p:spPr>
      </p:pic>
      <p:sp>
        <p:nvSpPr>
          <p:cNvPr id="29" name="TextBox 28"/>
          <p:cNvSpPr txBox="1"/>
          <p:nvPr/>
        </p:nvSpPr>
        <p:spPr>
          <a:xfrm>
            <a:off x="10357485" y="5857240"/>
            <a:ext cx="154749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(Insertion)</a:t>
            </a:r>
            <a:endParaRPr lang="en-US" altLang="zh-CN" sz="1600" dirty="0" smtClean="0">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Picture 6"/>
          <p:cNvPicPr>
            <a:picLocks noChangeAspect="1"/>
          </p:cNvPicPr>
          <p:nvPr/>
        </p:nvPicPr>
        <p:blipFill>
          <a:blip r:embed="rId6"/>
          <a:stretch>
            <a:fillRect/>
          </a:stretch>
        </p:blipFill>
        <p:spPr>
          <a:xfrm>
            <a:off x="6702668" y="1808334"/>
            <a:ext cx="4301871" cy="2200957"/>
          </a:xfrm>
          <a:prstGeom prst="rect">
            <a:avLst/>
          </a:prstGeom>
        </p:spPr>
      </p:pic>
      <p:pic>
        <p:nvPicPr>
          <p:cNvPr id="8" name="Picture 7"/>
          <p:cNvPicPr>
            <a:picLocks noChangeAspect="1"/>
          </p:cNvPicPr>
          <p:nvPr/>
        </p:nvPicPr>
        <p:blipFill>
          <a:blip r:embed="rId7"/>
          <a:stretch>
            <a:fillRect/>
          </a:stretch>
        </p:blipFill>
        <p:spPr>
          <a:xfrm>
            <a:off x="1865608" y="1808335"/>
            <a:ext cx="3245856" cy="2434392"/>
          </a:xfrm>
          <a:prstGeom prst="rect">
            <a:avLst/>
          </a:prstGeom>
        </p:spPr>
      </p:pic>
      <p:sp>
        <p:nvSpPr>
          <p:cNvPr id="9" name="TextBox 8"/>
          <p:cNvSpPr txBox="1"/>
          <p:nvPr/>
        </p:nvSpPr>
        <p:spPr>
          <a:xfrm>
            <a:off x="1318847" y="4461475"/>
            <a:ext cx="5117122" cy="193802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Uses of stacks?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Implement recursive algorithms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Compiling and running programs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Backtracking algorithms like constraint satisfaction</a:t>
            </a:r>
            <a:br>
              <a:rPr lang="en-US" altLang="zh-CN" sz="2000" dirty="0" smtClean="0">
                <a:latin typeface="Arial" panose="020B0604020202020204" pitchFamily="34" charset="0"/>
                <a:cs typeface="Arial" panose="020B0604020202020204" pitchFamily="34" charset="0"/>
              </a:rPr>
            </a:br>
            <a:r>
              <a:rPr lang="en-US" altLang="zh-CN" sz="2000" dirty="0" smtClean="0">
                <a:latin typeface="Arial" panose="020B0604020202020204" pitchFamily="34" charset="0"/>
                <a:cs typeface="Arial" panose="020B0604020202020204" pitchFamily="34" charset="0"/>
              </a:rPr>
              <a:t>(e.g. Sudoku(</a:t>
            </a:r>
            <a:r>
              <a:rPr lang="zh-CN" altLang="en-US" sz="2000" dirty="0" smtClean="0">
                <a:latin typeface="Arial" panose="020B0604020202020204" pitchFamily="34" charset="0"/>
                <a:cs typeface="Arial" panose="020B0604020202020204" pitchFamily="34" charset="0"/>
              </a:rPr>
              <a:t>数独</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0" name="TextBox 9"/>
          <p:cNvSpPr txBox="1"/>
          <p:nvPr/>
        </p:nvSpPr>
        <p:spPr>
          <a:xfrm>
            <a:off x="6623685" y="4495165"/>
            <a:ext cx="5568315" cy="132207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Uses of queues?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Website requests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Simulations or game engines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Expanding algorithms like </a:t>
            </a:r>
            <a:r>
              <a:rPr lang="en-US" altLang="zh-CN" sz="2000" dirty="0" err="1" smtClean="0">
                <a:latin typeface="Arial" panose="020B0604020202020204" pitchFamily="34" charset="0"/>
                <a:cs typeface="Arial" panose="020B0604020202020204" pitchFamily="34" charset="0"/>
              </a:rPr>
              <a:t>Dijkstra’s</a:t>
            </a:r>
            <a:endParaRPr lang="zh-CN" altLang="en-US" sz="2000" dirty="0">
              <a:latin typeface="Arial" panose="020B0604020202020204" pitchFamily="34" charset="0"/>
              <a:cs typeface="Arial" panose="020B0604020202020204" pitchFamily="34" charset="0"/>
            </a:endParaRPr>
          </a:p>
        </p:txBody>
      </p:sp>
      <p:sp>
        <p:nvSpPr>
          <p:cNvPr id="2" name="Rectangle 1"/>
          <p:cNvSpPr/>
          <p:nvPr/>
        </p:nvSpPr>
        <p:spPr>
          <a:xfrm>
            <a:off x="5549392" y="6245103"/>
            <a:ext cx="5455532" cy="369332"/>
          </a:xfrm>
          <a:prstGeom prst="rect">
            <a:avLst/>
          </a:prstGeom>
        </p:spPr>
        <p:txBody>
          <a:bodyPr wrap="none">
            <a:spAutoFit/>
          </a:bodyPr>
          <a:lstStyle/>
          <a:p>
            <a:r>
              <a:rPr lang="en-US" altLang="zh-CN" b="1" i="1" dirty="0">
                <a:hlinkClick r:id="rId8"/>
              </a:rPr>
              <a:t>https://en.wikipedia.org/wiki/Dijkstra%27s_algorithm</a:t>
            </a:r>
            <a:endParaRPr lang="zh-CN" alt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Content Placeholder 2"/>
          <p:cNvSpPr>
            <a:spLocks noGrp="1"/>
          </p:cNvSpPr>
          <p:nvPr>
            <p:ph idx="1"/>
          </p:nvPr>
        </p:nvSpPr>
        <p:spPr>
          <a:xfrm>
            <a:off x="1028700" y="1812290"/>
            <a:ext cx="7223760" cy="4351338"/>
          </a:xfrm>
        </p:spPr>
        <p:txBody>
          <a:bodyPr>
            <a:noAutofit/>
          </a:bodyPr>
          <a:lstStyle/>
          <a:p>
            <a:r>
              <a:rPr lang="en-AU" sz="2400" dirty="0">
                <a:latin typeface="Arial" panose="020B0604020202020204" pitchFamily="34" charset="0"/>
                <a:cs typeface="Arial" panose="020B0604020202020204" pitchFamily="34" charset="0"/>
              </a:rPr>
              <a:t>A </a:t>
            </a:r>
            <a:r>
              <a:rPr lang="en-AU" sz="2400" dirty="0">
                <a:solidFill>
                  <a:srgbClr val="FF0000"/>
                </a:solidFill>
                <a:latin typeface="Arial" panose="020B0604020202020204" pitchFamily="34" charset="0"/>
                <a:cs typeface="Arial" panose="020B0604020202020204" pitchFamily="34" charset="0"/>
              </a:rPr>
              <a:t>stack</a:t>
            </a:r>
            <a:r>
              <a:rPr lang="en-AU" sz="2400" dirty="0">
                <a:latin typeface="Arial" panose="020B0604020202020204" pitchFamily="34" charset="0"/>
                <a:cs typeface="Arial" panose="020B0604020202020204" pitchFamily="34" charset="0"/>
              </a:rPr>
              <a:t> is a collection of objects that are inserted and removed according to the </a:t>
            </a:r>
            <a:r>
              <a:rPr lang="en-AU" sz="2400" dirty="0">
                <a:solidFill>
                  <a:srgbClr val="FF0000"/>
                </a:solidFill>
                <a:latin typeface="Arial" panose="020B0604020202020204" pitchFamily="34" charset="0"/>
                <a:cs typeface="Arial" panose="020B0604020202020204" pitchFamily="34" charset="0"/>
              </a:rPr>
              <a:t>last-in, first-out (LIFO)</a:t>
            </a:r>
            <a:r>
              <a:rPr lang="en-AU" sz="2400" dirty="0">
                <a:latin typeface="Arial" panose="020B0604020202020204" pitchFamily="34" charset="0"/>
                <a:cs typeface="Arial" panose="020B0604020202020204" pitchFamily="34" charset="0"/>
              </a:rPr>
              <a:t> principle</a:t>
            </a:r>
            <a:endParaRPr lang="en-AU" sz="2400" dirty="0">
              <a:latin typeface="Arial" panose="020B0604020202020204" pitchFamily="34" charset="0"/>
              <a:cs typeface="Arial" panose="020B0604020202020204" pitchFamily="34" charset="0"/>
            </a:endParaRP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A user may </a:t>
            </a:r>
            <a:r>
              <a:rPr lang="en-AU" sz="2400" dirty="0">
                <a:solidFill>
                  <a:srgbClr val="FF0000"/>
                </a:solidFill>
                <a:latin typeface="Arial" panose="020B0604020202020204" pitchFamily="34" charset="0"/>
                <a:cs typeface="Arial" panose="020B0604020202020204" pitchFamily="34" charset="0"/>
              </a:rPr>
              <a:t>insert</a:t>
            </a:r>
            <a:r>
              <a:rPr lang="en-AU" sz="2400" dirty="0">
                <a:latin typeface="Arial" panose="020B0604020202020204" pitchFamily="34" charset="0"/>
                <a:cs typeface="Arial" panose="020B0604020202020204" pitchFamily="34" charset="0"/>
              </a:rPr>
              <a:t> objects into a stack </a:t>
            </a:r>
            <a:r>
              <a:rPr lang="en-AU" sz="2400" dirty="0">
                <a:solidFill>
                  <a:srgbClr val="FF0000"/>
                </a:solidFill>
                <a:latin typeface="Arial" panose="020B0604020202020204" pitchFamily="34" charset="0"/>
                <a:cs typeface="Arial" panose="020B0604020202020204" pitchFamily="34" charset="0"/>
              </a:rPr>
              <a:t>at any time</a:t>
            </a:r>
            <a:r>
              <a:rPr lang="en-AU" sz="2400" dirty="0">
                <a:latin typeface="Arial" panose="020B0604020202020204" pitchFamily="34" charset="0"/>
                <a:cs typeface="Arial" panose="020B0604020202020204" pitchFamily="34" charset="0"/>
              </a:rPr>
              <a:t>, but may only access or remove the most recently inserted object that remains (</a:t>
            </a:r>
            <a:r>
              <a:rPr lang="en-AU" sz="2400" dirty="0">
                <a:solidFill>
                  <a:srgbClr val="FF0000"/>
                </a:solidFill>
                <a:latin typeface="Arial" panose="020B0604020202020204" pitchFamily="34" charset="0"/>
                <a:cs typeface="Arial" panose="020B0604020202020204" pitchFamily="34" charset="0"/>
              </a:rPr>
              <a:t>at the so-called “top” of the stack</a:t>
            </a:r>
            <a:r>
              <a:rPr lang="en-AU" sz="2400" dirty="0">
                <a:latin typeface="Arial" panose="020B0604020202020204" pitchFamily="34" charset="0"/>
                <a:cs typeface="Arial" panose="020B0604020202020204" pitchFamily="34" charset="0"/>
              </a:rPr>
              <a:t>)</a:t>
            </a:r>
            <a:endParaRPr lang="en-AU" sz="24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9103994" y="1690688"/>
            <a:ext cx="2242185" cy="41552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a:spLocks noGrp="1"/>
          </p:cNvSpPr>
          <p:nvPr>
            <p:ph idx="1"/>
          </p:nvPr>
        </p:nvSpPr>
        <p:spPr>
          <a:xfrm>
            <a:off x="838200" y="1825625"/>
            <a:ext cx="10515600" cy="1252855"/>
          </a:xfrm>
        </p:spPr>
        <p:txBody>
          <a:bodyPr>
            <a:normAutofit/>
          </a:bodyPr>
          <a:lstStyle/>
          <a:p>
            <a:r>
              <a:rPr lang="en-AU" sz="2800" dirty="0">
                <a:latin typeface="Arial" panose="020B0604020202020204" pitchFamily="34" charset="0"/>
                <a:cs typeface="Arial" panose="020B0604020202020204" pitchFamily="34" charset="0"/>
              </a:rPr>
              <a:t>Generally, a stack may contain the following methods:</a:t>
            </a:r>
            <a:endParaRPr lang="en-AU" sz="28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6"/>
          <a:stretch>
            <a:fillRect/>
          </a:stretch>
        </p:blipFill>
        <p:spPr>
          <a:xfrm>
            <a:off x="2102643" y="2984489"/>
            <a:ext cx="8104817" cy="1265990"/>
          </a:xfrm>
          <a:prstGeom prst="rect">
            <a:avLst/>
          </a:prstGeom>
        </p:spPr>
      </p:pic>
      <p:pic>
        <p:nvPicPr>
          <p:cNvPr id="8" name="Picture 7"/>
          <p:cNvPicPr>
            <a:picLocks noChangeAspect="1"/>
          </p:cNvPicPr>
          <p:nvPr/>
        </p:nvPicPr>
        <p:blipFill>
          <a:blip r:embed="rId7"/>
          <a:stretch>
            <a:fillRect/>
          </a:stretch>
        </p:blipFill>
        <p:spPr>
          <a:xfrm>
            <a:off x="1720031" y="4343824"/>
            <a:ext cx="9142841" cy="2082033"/>
          </a:xfrm>
          <a:prstGeom prst="rect">
            <a:avLst/>
          </a:prstGeom>
        </p:spPr>
      </p:pic>
      <p:sp>
        <p:nvSpPr>
          <p:cNvPr id="3" name="TextBox 2"/>
          <p:cNvSpPr txBox="1"/>
          <p:nvPr/>
        </p:nvSpPr>
        <p:spPr>
          <a:xfrm>
            <a:off x="1028700" y="2451735"/>
            <a:ext cx="776541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Refer to the </a:t>
            </a:r>
            <a:r>
              <a:rPr lang="en-US" altLang="zh-CN" b="1" i="1" dirty="0" smtClean="0">
                <a:solidFill>
                  <a:srgbClr val="FF0000"/>
                </a:solidFill>
              </a:rPr>
              <a:t>stack.py</a:t>
            </a:r>
            <a:r>
              <a:rPr lang="en-US" altLang="zh-CN" dirty="0" smtClean="0"/>
              <a:t> file for definition of stack class.</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Content Placeholder 2"/>
          <p:cNvSpPr>
            <a:spLocks noGrp="1"/>
          </p:cNvSpPr>
          <p:nvPr>
            <p:ph idx="1"/>
          </p:nvPr>
        </p:nvSpPr>
        <p:spPr>
          <a:xfrm>
            <a:off x="1028700" y="2050708"/>
            <a:ext cx="10515600" cy="4351338"/>
          </a:xfrm>
        </p:spPr>
        <p:txBody>
          <a:bodyPr>
            <a:noAutofit/>
          </a:bodyPr>
          <a:lstStyle/>
          <a:p>
            <a:r>
              <a:rPr lang="en-AU" sz="2400" dirty="0">
                <a:solidFill>
                  <a:srgbClr val="FF0000"/>
                </a:solidFill>
                <a:latin typeface="Arial" panose="020B0604020202020204" pitchFamily="34" charset="0"/>
                <a:cs typeface="Arial" panose="020B0604020202020204" pitchFamily="34" charset="0"/>
              </a:rPr>
              <a:t>Queue</a:t>
            </a:r>
            <a:r>
              <a:rPr lang="en-AU" sz="2400" dirty="0">
                <a:latin typeface="Arial" panose="020B0604020202020204" pitchFamily="34" charset="0"/>
                <a:cs typeface="Arial" panose="020B0604020202020204" pitchFamily="34" charset="0"/>
              </a:rPr>
              <a:t> is another fundamental data structure</a:t>
            </a:r>
            <a:endParaRPr lang="en-AU" sz="2400" dirty="0">
              <a:latin typeface="Arial" panose="020B0604020202020204" pitchFamily="34" charset="0"/>
              <a:cs typeface="Arial" panose="020B0604020202020204" pitchFamily="34" charset="0"/>
            </a:endParaRP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A queue is a collection of objects that are inserted and removed according to the </a:t>
            </a:r>
            <a:r>
              <a:rPr lang="en-AU" sz="2400" dirty="0">
                <a:solidFill>
                  <a:srgbClr val="FF0000"/>
                </a:solidFill>
                <a:latin typeface="Arial" panose="020B0604020202020204" pitchFamily="34" charset="0"/>
                <a:cs typeface="Arial" panose="020B0604020202020204" pitchFamily="34" charset="0"/>
              </a:rPr>
              <a:t>first-in, first-out (FIFO) </a:t>
            </a:r>
            <a:r>
              <a:rPr lang="en-AU" sz="2400" dirty="0">
                <a:latin typeface="Arial" panose="020B0604020202020204" pitchFamily="34" charset="0"/>
                <a:cs typeface="Arial" panose="020B0604020202020204" pitchFamily="34" charset="0"/>
              </a:rPr>
              <a:t>principle</a:t>
            </a:r>
            <a:endParaRPr lang="en-AU" sz="2400" dirty="0">
              <a:latin typeface="Arial" panose="020B0604020202020204" pitchFamily="34" charset="0"/>
              <a:cs typeface="Arial" panose="020B0604020202020204" pitchFamily="34" charset="0"/>
            </a:endParaRP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Elements can be inserted </a:t>
            </a:r>
            <a:r>
              <a:rPr lang="en-AU" sz="2400" dirty="0">
                <a:solidFill>
                  <a:srgbClr val="FF0000"/>
                </a:solidFill>
                <a:latin typeface="Arial" panose="020B0604020202020204" pitchFamily="34" charset="0"/>
                <a:cs typeface="Arial" panose="020B0604020202020204" pitchFamily="34" charset="0"/>
              </a:rPr>
              <a:t>at any time</a:t>
            </a:r>
            <a:r>
              <a:rPr lang="en-AU" sz="2400" dirty="0">
                <a:latin typeface="Arial" panose="020B0604020202020204" pitchFamily="34" charset="0"/>
                <a:cs typeface="Arial" panose="020B0604020202020204" pitchFamily="34" charset="0"/>
              </a:rPr>
              <a:t>, but only the element that has been in the queue </a:t>
            </a:r>
            <a:r>
              <a:rPr lang="en-AU" sz="2400" dirty="0">
                <a:solidFill>
                  <a:srgbClr val="FF0000"/>
                </a:solidFill>
                <a:latin typeface="Arial" panose="020B0604020202020204" pitchFamily="34" charset="0"/>
                <a:cs typeface="Arial" panose="020B0604020202020204" pitchFamily="34" charset="0"/>
              </a:rPr>
              <a:t>the longest </a:t>
            </a:r>
            <a:r>
              <a:rPr lang="en-AU" sz="2400" dirty="0">
                <a:latin typeface="Arial" panose="020B0604020202020204" pitchFamily="34" charset="0"/>
                <a:cs typeface="Arial" panose="020B0604020202020204" pitchFamily="34" charset="0"/>
              </a:rPr>
              <a:t>can be next removed</a:t>
            </a:r>
            <a:endParaRPr lang="en-AU"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Content Placeholder 2"/>
          <p:cNvSpPr>
            <a:spLocks noGrp="1"/>
          </p:cNvSpPr>
          <p:nvPr>
            <p:ph idx="1"/>
          </p:nvPr>
        </p:nvSpPr>
        <p:spPr>
          <a:xfrm>
            <a:off x="1028700" y="1913548"/>
            <a:ext cx="10515600" cy="978535"/>
          </a:xfrm>
        </p:spPr>
        <p:txBody>
          <a:bodyPr>
            <a:normAutofit/>
          </a:bodyPr>
          <a:lstStyle/>
          <a:p>
            <a:r>
              <a:rPr lang="en-AU" sz="2800" dirty="0">
                <a:latin typeface="Arial" panose="020B0604020202020204" pitchFamily="34" charset="0"/>
                <a:cs typeface="Arial" panose="020B0604020202020204" pitchFamily="34" charset="0"/>
              </a:rPr>
              <a:t>The queue class may contain the following methods:</a:t>
            </a:r>
            <a:endParaRPr lang="en-AU" sz="2800" dirty="0">
              <a:latin typeface="Arial" panose="020B0604020202020204" pitchFamily="34" charset="0"/>
              <a:cs typeface="Arial" panose="020B0604020202020204" pitchFamily="34" charset="0"/>
            </a:endParaRPr>
          </a:p>
        </p:txBody>
      </p:sp>
      <p:pic>
        <p:nvPicPr>
          <p:cNvPr id="6" name="Picture 3"/>
          <p:cNvPicPr>
            <a:picLocks noChangeAspect="1"/>
          </p:cNvPicPr>
          <p:nvPr/>
        </p:nvPicPr>
        <p:blipFill>
          <a:blip r:embed="rId6"/>
          <a:stretch>
            <a:fillRect/>
          </a:stretch>
        </p:blipFill>
        <p:spPr>
          <a:xfrm>
            <a:off x="2224169" y="2892083"/>
            <a:ext cx="8124661" cy="1314450"/>
          </a:xfrm>
          <a:prstGeom prst="rect">
            <a:avLst/>
          </a:prstGeom>
        </p:spPr>
      </p:pic>
      <p:pic>
        <p:nvPicPr>
          <p:cNvPr id="7" name="Picture 4"/>
          <p:cNvPicPr>
            <a:picLocks noChangeAspect="1"/>
          </p:cNvPicPr>
          <p:nvPr/>
        </p:nvPicPr>
        <p:blipFill>
          <a:blip r:embed="rId7"/>
          <a:stretch>
            <a:fillRect/>
          </a:stretch>
        </p:blipFill>
        <p:spPr>
          <a:xfrm>
            <a:off x="2224169" y="4206533"/>
            <a:ext cx="8663269" cy="1987921"/>
          </a:xfrm>
          <a:prstGeom prst="rect">
            <a:avLst/>
          </a:prstGeom>
        </p:spPr>
      </p:pic>
      <p:sp>
        <p:nvSpPr>
          <p:cNvPr id="8" name="TextBox 7"/>
          <p:cNvSpPr txBox="1"/>
          <p:nvPr/>
        </p:nvSpPr>
        <p:spPr>
          <a:xfrm>
            <a:off x="1464945" y="2398395"/>
            <a:ext cx="740854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Refer to the </a:t>
            </a:r>
            <a:r>
              <a:rPr lang="en-US" altLang="zh-CN" b="1" i="1" dirty="0" smtClean="0">
                <a:solidFill>
                  <a:srgbClr val="FF0000"/>
                </a:solidFill>
              </a:rPr>
              <a:t>Queue.py</a:t>
            </a:r>
            <a:r>
              <a:rPr lang="en-US" altLang="zh-CN" dirty="0" smtClean="0"/>
              <a:t> file for definition of queue class.</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9"/>
            <a:ext cx="11556022" cy="13145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What is the outputs of the following programs?</a:t>
            </a:r>
            <a:endParaRPr lang="en-US" altLang="zh-CN" sz="24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6470396" y="2618596"/>
            <a:ext cx="4885714" cy="3428571"/>
          </a:xfrm>
          <a:prstGeom prst="rect">
            <a:avLst/>
          </a:prstGeom>
        </p:spPr>
      </p:pic>
      <p:sp>
        <p:nvSpPr>
          <p:cNvPr id="8" name="TextBox 7"/>
          <p:cNvSpPr txBox="1"/>
          <p:nvPr/>
        </p:nvSpPr>
        <p:spPr>
          <a:xfrm>
            <a:off x="2988224" y="5463662"/>
            <a:ext cx="1280490" cy="46037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(a)</a:t>
            </a:r>
            <a:endParaRPr lang="en-US" altLang="zh-CN" sz="2400" dirty="0" smtClean="0">
              <a:latin typeface="Arial" panose="020B0604020202020204" pitchFamily="34" charset="0"/>
              <a:cs typeface="Arial" panose="020B0604020202020204" pitchFamily="34" charset="0"/>
            </a:endParaRPr>
          </a:p>
        </p:txBody>
      </p:sp>
      <p:sp>
        <p:nvSpPr>
          <p:cNvPr id="9" name="TextBox 8"/>
          <p:cNvSpPr txBox="1"/>
          <p:nvPr/>
        </p:nvSpPr>
        <p:spPr>
          <a:xfrm>
            <a:off x="8798953" y="6163408"/>
            <a:ext cx="1092393" cy="460375"/>
          </a:xfrm>
          <a:prstGeom prst="rect">
            <a:avLst/>
          </a:prstGeom>
          <a:noFill/>
        </p:spPr>
        <p:txBody>
          <a:bodyPr wrap="square" rtlCol="0">
            <a:spAutoFit/>
          </a:bodyPr>
          <a:lstStyle/>
          <a:p>
            <a:pPr lvl="0" algn="l">
              <a:buClrTx/>
              <a:buSzTx/>
              <a:buFontTx/>
            </a:pPr>
            <a:r>
              <a:rPr lang="en-US" altLang="zh-CN" sz="2400" dirty="0" smtClean="0">
                <a:latin typeface="Arial" panose="020B0604020202020204" pitchFamily="34" charset="0"/>
                <a:cs typeface="Arial" panose="020B0604020202020204" pitchFamily="34" charset="0"/>
                <a:sym typeface="+mn-ea"/>
              </a:rPr>
              <a:t>(</a:t>
            </a:r>
            <a:r>
              <a:rPr lang="en-US" altLang="zh-CN" sz="2400" dirty="0" smtClean="0">
                <a:latin typeface="Arial" panose="020B0604020202020204" pitchFamily="34" charset="0"/>
                <a:cs typeface="Arial" panose="020B0604020202020204" pitchFamily="34" charset="0"/>
                <a:sym typeface="+mn-ea"/>
              </a:rPr>
              <a:t>b</a:t>
            </a:r>
            <a:r>
              <a:rPr lang="en-US" altLang="zh-CN" sz="2400" dirty="0" smtClean="0">
                <a:latin typeface="Arial" panose="020B0604020202020204" pitchFamily="34" charset="0"/>
                <a:cs typeface="Arial" panose="020B0604020202020204" pitchFamily="34" charset="0"/>
                <a:sym typeface="+mn-ea"/>
              </a:rPr>
              <a:t>)</a:t>
            </a:r>
            <a:endParaRPr lang="en-US" altLang="zh-CN" sz="2400" dirty="0" smtClean="0">
              <a:latin typeface="Arial" panose="020B0604020202020204" pitchFamily="34" charset="0"/>
              <a:cs typeface="Arial" panose="020B0604020202020204" pitchFamily="34" charset="0"/>
              <a:sym typeface="+mn-ea"/>
            </a:endParaRPr>
          </a:p>
        </p:txBody>
      </p:sp>
      <p:pic>
        <p:nvPicPr>
          <p:cNvPr id="2" name="Picture 1"/>
          <p:cNvPicPr>
            <a:picLocks noChangeAspect="1"/>
          </p:cNvPicPr>
          <p:nvPr/>
        </p:nvPicPr>
        <p:blipFill>
          <a:blip r:embed="rId7"/>
          <a:stretch>
            <a:fillRect/>
          </a:stretch>
        </p:blipFill>
        <p:spPr>
          <a:xfrm>
            <a:off x="1970771" y="3118931"/>
            <a:ext cx="3133333" cy="226666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5587</Words>
  <Application>WPS 演示</Application>
  <PresentationFormat>Widescreen</PresentationFormat>
  <Paragraphs>115</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Gill Sans MT</vt:lpstr>
      <vt:lpstr>Algerian</vt:lpstr>
      <vt:lpstr>Gabriola</vt:lpstr>
      <vt:lpstr>Cambria</vt:lpstr>
      <vt:lpstr>微软雅黑</vt:lpstr>
      <vt:lpstr>Baskerville Old Face</vt:lpstr>
      <vt:lpstr>Impact</vt:lpstr>
      <vt:lpstr>Arial Unicode MS</vt:lpstr>
      <vt:lpstr>华文中宋</vt:lpstr>
      <vt:lpstr>等线</vt:lpstr>
      <vt:lpstr>Calibri</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Amanda Lee</cp:lastModifiedBy>
  <cp:revision>476</cp:revision>
  <cp:lastPrinted>2019-04-14T14:16:00Z</cp:lastPrinted>
  <dcterms:created xsi:type="dcterms:W3CDTF">2016-01-12T06:06:00Z</dcterms:created>
  <dcterms:modified xsi:type="dcterms:W3CDTF">2020-04-18T19:20:10Z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