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96" r:id="rId4"/>
    <p:sldId id="298" r:id="rId5"/>
    <p:sldId id="311" r:id="rId6"/>
    <p:sldId id="299" r:id="rId7"/>
    <p:sldId id="297" r:id="rId8"/>
    <p:sldId id="295" r:id="rId9"/>
    <p:sldId id="306" r:id="rId10"/>
    <p:sldId id="327" r:id="rId11"/>
    <p:sldId id="328" r:id="rId12"/>
    <p:sldId id="329" r:id="rId13"/>
    <p:sldId id="330" r:id="rId14"/>
    <p:sldId id="307" r:id="rId15"/>
    <p:sldId id="308" r:id="rId16"/>
    <p:sldId id="309" r:id="rId17"/>
    <p:sldId id="310" r:id="rId18"/>
    <p:sldId id="331" r:id="rId19"/>
    <p:sldId id="354" r:id="rId20"/>
    <p:sldId id="355" r:id="rId21"/>
    <p:sldId id="356" r:id="rId22"/>
    <p:sldId id="302" r:id="rId23"/>
    <p:sldId id="303" r:id="rId24"/>
    <p:sldId id="304" r:id="rId25"/>
    <p:sldId id="312" r:id="rId26"/>
    <p:sldId id="294" r:id="rId27"/>
    <p:sldId id="305" r:id="rId28"/>
  </p:sldIdLst>
  <p:sldSz cx="12192000" cy="6858000"/>
  <p:notesSz cx="7048500" cy="10185400"/>
  <p:custDataLst>
    <p:tags r:id="rId3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1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A</a:t>
          </a:r>
          <a:r>
            <a:rPr lang="en-US" altLang="zh-CN" b="1" dirty="0">
              <a:solidFill>
                <a:srgbClr val="00B050"/>
              </a:solidFill>
            </a:rPr>
            <a:t>nnouncement</a:t>
          </a:r>
          <a:endParaRPr lang="en-US" b="1" dirty="0">
            <a:solidFill>
              <a:srgbClr val="00B05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70BED12-BC2F-49C2-B646-A3D658A792FF}" type="presOf" srcId="{32F2416B-09FA-423E-9C02-845FDD114C9D}" destId="{50194297-CF02-435B-8854-5C4B7CF11AAC}" srcOrd="0" destOrd="0" presId="urn:microsoft.com/office/officeart/2005/8/layout/vList2"/>
    <dgm:cxn modelId="{43351B2A-8726-4494-812E-0B325B25A71D}" type="presOf" srcId="{0E8085F9-02A8-4FC2-8D3B-A0AA5F1EC1F7}" destId="{8E22013E-9C26-4AA1-B8B4-D1AA5892233B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6DFBC61A-A5C8-406D-A731-973FB6EF01B0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515600" cy="1150166"/>
        <a:chOff x="0" y="0"/>
        <a:chExt cx="10515600" cy="1150166"/>
      </a:xfrm>
    </dsp:grpSpPr>
    <dsp:sp modelId="{8E22013E-9C26-4AA1-B8B4-D1AA5892233B}">
      <dsp:nvSpPr>
        <dsp:cNvPr id="3" name="圆角矩形 2"/>
        <dsp:cNvSpPr/>
      </dsp:nvSpPr>
      <dsp:spPr bwMode="white">
        <a:xfrm>
          <a:off x="0" y="4853"/>
          <a:ext cx="10515600" cy="114046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</dsp:spPr>
      <dsp:style>
        <a:lnRef idx="2">
          <a:schemeClr val="lt1"/>
        </a:lnRef>
        <a:fillRef idx="1">
          <a:schemeClr val="accent5">
            <a:alpha val="9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71450" tIns="171450" rIns="171450" bIns="171450" anchor="ctr"/>
        <a:lstStyle>
          <a:lvl1pPr algn="l">
            <a:defRPr sz="4500"/>
          </a:lvl1pPr>
          <a:lvl2pPr marL="285750" indent="-285750" algn="l">
            <a:defRPr sz="3500"/>
          </a:lvl2pPr>
          <a:lvl3pPr marL="571500" indent="-285750" algn="l">
            <a:defRPr sz="3500"/>
          </a:lvl3pPr>
          <a:lvl4pPr marL="857250" indent="-285750" algn="l">
            <a:defRPr sz="3500"/>
          </a:lvl4pPr>
          <a:lvl5pPr marL="1143000" indent="-285750" algn="l">
            <a:defRPr sz="3500"/>
          </a:lvl5pPr>
          <a:lvl6pPr marL="1428750" indent="-285750" algn="l">
            <a:defRPr sz="3500"/>
          </a:lvl6pPr>
          <a:lvl7pPr marL="1714500" indent="-285750" algn="l">
            <a:defRPr sz="3500"/>
          </a:lvl7pPr>
          <a:lvl8pPr marL="2000250" indent="-285750" algn="l">
            <a:defRPr sz="3500"/>
          </a:lvl8pPr>
          <a:lvl9pPr marL="2286000" indent="-285750" algn="l">
            <a:defRPr sz="35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solidFill>
                <a:srgbClr val="00B050"/>
              </a:solidFill>
            </a:rPr>
            <a:t>A</a:t>
          </a:r>
          <a:r>
            <a:rPr lang="en-US" altLang="zh-CN" b="1" dirty="0">
              <a:solidFill>
                <a:srgbClr val="00B050"/>
              </a:solidFill>
            </a:rPr>
            <a:t>nnouncement</a:t>
          </a:r>
          <a:endParaRPr lang="en-US" b="1" dirty="0">
            <a:solidFill>
              <a:srgbClr val="00B050"/>
            </a:solidFill>
          </a:endParaRPr>
        </a:p>
      </dsp:txBody>
      <dsp:txXfrm>
        <a:off x="0" y="4853"/>
        <a:ext cx="10515600" cy="1140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C770CD-E693-47DC-A6AB-30FC6333656A}" type="slidenum">
              <a:rPr lang="en-US" smtClean="0"/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hyperlink" Target="https://www.python.org/" TargetMode="Externa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615" y="1611601"/>
            <a:ext cx="11658599" cy="2387600"/>
          </a:xfrm>
        </p:spPr>
        <p:txBody>
          <a:bodyPr>
            <a:normAutofit/>
          </a:bodyPr>
          <a:lstStyle/>
          <a:p>
            <a:r>
              <a:rPr lang="en-AU" sz="3200" b="1" i="1" dirty="0">
                <a:solidFill>
                  <a:srgbClr val="00B050"/>
                </a:solidFill>
              </a:rPr>
              <a:t>Introduction to Computer Science: </a:t>
            </a:r>
            <a:br>
              <a:rPr lang="en-AU" sz="3200" b="1" i="1" dirty="0"/>
            </a:br>
            <a:r>
              <a:rPr lang="en-AU" sz="3200" b="1" i="1" dirty="0">
                <a:solidFill>
                  <a:srgbClr val="0070C0"/>
                </a:solidFill>
              </a:rPr>
              <a:t>Programming Methodology</a:t>
            </a:r>
            <a:endParaRPr lang="en-AU" sz="3200" b="1" i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40126"/>
            <a:ext cx="9144000" cy="166926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altLang="zh-CN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Tutorial</a:t>
            </a:r>
            <a:r>
              <a:rPr lang="en-US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 1 </a:t>
            </a:r>
            <a:endParaRPr lang="en-US" sz="3200" b="1" dirty="0">
              <a:solidFill>
                <a:srgbClr val="7030A0"/>
              </a:solidFill>
              <a:latin typeface="Algerian" panose="04020705040A02060702" pitchFamily="82" charset="0"/>
            </a:endParaRPr>
          </a:p>
          <a:p>
            <a:r>
              <a:rPr lang="en-US" altLang="zh-CN" sz="3200" b="1" dirty="0">
                <a:solidFill>
                  <a:srgbClr val="002060"/>
                </a:solidFill>
                <a:latin typeface="Algerian" panose="04020705040A02060702" pitchFamily="82" charset="0"/>
              </a:rPr>
              <a:t>Introduction</a:t>
            </a:r>
            <a:endParaRPr lang="en-US" altLang="zh-CN" sz="3200" b="1" dirty="0">
              <a:solidFill>
                <a:srgbClr val="002060"/>
              </a:solidFill>
              <a:latin typeface="Algerian" panose="04020705040A02060702" pitchFamily="82" charset="0"/>
            </a:endParaRPr>
          </a:p>
          <a:p>
            <a:endParaRPr lang="en-US" altLang="zh-CN" sz="2400" b="1" dirty="0">
              <a:latin typeface="Algerian" panose="04020705040A02060702" pitchFamily="82" charset="0"/>
            </a:endParaRPr>
          </a:p>
          <a:p>
            <a:endParaRPr lang="en-US" altLang="zh-CN" b="1" dirty="0"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240" y="188229"/>
            <a:ext cx="6909744" cy="1204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outerShdw dist="50800" sx="1000" sy="1000" algn="ctr" rotWithShape="0">
              <a:schemeClr val="bg1"/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862145" y="5073161"/>
            <a:ext cx="262010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Junpeng Zhang, SSE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Bell MT" panose="02020503060305020303" pitchFamily="18" charset="0"/>
            </a:endParaRPr>
          </a:p>
          <a:p>
            <a:pPr algn="ctr"/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Bell MT" panose="02020503060305020303" pitchFamily="18" charset="0"/>
              </a:rPr>
              <a:t>2023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Why we choose to learn Python?</a:t>
              </a:r>
              <a:r>
                <a:rPr lang="en-US" sz="4900" b="1" kern="12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55330" y="2021700"/>
            <a:ext cx="10178322" cy="3025085"/>
          </a:xfrm>
        </p:spPr>
        <p:txBody>
          <a:bodyPr>
            <a:normAutofit lnSpcReduction="10000"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What is the computer programming language?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Your code</a:t>
            </a:r>
            <a:r>
              <a:rPr lang="zh-CN" altLang="en-US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→ 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… </a:t>
            </a:r>
            <a:r>
              <a:rPr lang="zh-CN" altLang="en-US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→ 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Machine instructions </a:t>
            </a:r>
            <a:r>
              <a:rPr lang="zh-CN" altLang="en-US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→ 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Action.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For example, suppose 00000000 represents “turn off all bulbs”.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So, why do we choose to learn Python?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1026" name="Picture 2" descr="什麼是單片機？學會單片機能幹什麼？如何學習？ - 單片機_雷竞技推荐码怎么获得- 雷竞技推荐码怎么获得,跟雷竞技,雷竞技 pc版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7" y="3836089"/>
            <a:ext cx="3436120" cy="242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active Object-Oriented Programming | by Diop Makhtar | Nerd For Tech |  Mediu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305" y="856570"/>
            <a:ext cx="7700962" cy="469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Low Level Language and High Level Language.</a:t>
            </a:r>
            <a:endParaRPr lang="en-US" altLang="zh-CN" dirty="0"/>
          </a:p>
          <a:p>
            <a:r>
              <a:rPr lang="en-US" altLang="zh-CN" dirty="0"/>
              <a:t>Assembly language is a low level language. It’s very difficult to use.</a:t>
            </a:r>
            <a:endParaRPr lang="en-US" altLang="zh-CN" dirty="0"/>
          </a:p>
          <a:p>
            <a:r>
              <a:rPr lang="en-US" altLang="zh-CN" dirty="0"/>
              <a:t>C, C++, Python, Java, C#… are high level language.</a:t>
            </a:r>
            <a:endParaRPr lang="en-US" altLang="zh-CN" dirty="0"/>
          </a:p>
          <a:p>
            <a:r>
              <a:rPr lang="en-US" altLang="zh-CN" dirty="0"/>
              <a:t>Executing efficiency VS coding efficiency.</a:t>
            </a:r>
            <a:endParaRPr lang="en-US" altLang="zh-CN" dirty="0"/>
          </a:p>
          <a:p>
            <a:r>
              <a:rPr lang="en-US" altLang="zh-CN" dirty="0"/>
              <a:t>However, …</a:t>
            </a:r>
            <a:endParaRPr lang="en-US" altLang="zh-CN" dirty="0"/>
          </a:p>
          <a:p>
            <a:r>
              <a:rPr lang="en-US" altLang="zh-CN" dirty="0"/>
              <a:t>Learning Python in this term helps you open a gate to the programming world. So grasp this opportunity!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Installation Steps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3532" y="1626045"/>
            <a:ext cx="11025553" cy="5012147"/>
          </a:xfrm>
        </p:spPr>
        <p:txBody>
          <a:bodyPr>
            <a:normAutofit fontScale="92500"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Download stable version (3.8) from 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  <a:hlinkClick r:id="rId1"/>
              </a:rPr>
              <a:t>https://www.python.org/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Do remember to download the </a:t>
            </a:r>
            <a:b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 correct version for your own platform </a:t>
            </a:r>
            <a:b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 (Windows/Linux/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MacOS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)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Install step by step. 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 Make sure you’ve added Python path to environment variables.</a:t>
            </a:r>
            <a:endParaRPr lang="en-US" altLang="zh-CN" sz="3200" b="1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Some students prefer using “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PyCharm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”, having more functionalities. You could google or 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baidu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to download and install it.</a:t>
            </a:r>
            <a:endParaRPr lang="en-US" altLang="zh-CN" sz="3200" b="1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565" y="2157447"/>
            <a:ext cx="3765306" cy="230354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How to write </a:t>
              </a:r>
              <a:r>
                <a:rPr lang="en-US" altLang="zh-CN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and run the program 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3532" y="1626045"/>
            <a:ext cx="11025553" cy="5012147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Search “python” in start menu (Windows)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Open Python desktop app or IDLE.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You can write your code statement under shell (e.g. type “</a:t>
            </a:r>
            <a:r>
              <a:rPr lang="en-US" altLang="zh-CN" sz="32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print(“hello world”);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”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 Press enter and then the code will be executed. (“hello world” will be printed)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1401" y="1407435"/>
            <a:ext cx="2638791" cy="1488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83" y="5289306"/>
            <a:ext cx="7934325" cy="1238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4" y="4765423"/>
            <a:ext cx="558165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How to write </a:t>
              </a:r>
              <a:r>
                <a:rPr lang="en-US" altLang="zh-CN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and run the program 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3532" y="1626045"/>
            <a:ext cx="11025553" cy="5012147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In IDLE, you can also open or new a 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py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file. Write your code in this file, and then press “F5” (or “Run” -&gt; “Run Module”) to run your program.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2617" y="2869528"/>
            <a:ext cx="3865146" cy="20762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323" y="5069831"/>
            <a:ext cx="9505950" cy="1609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039" y="3564463"/>
            <a:ext cx="3495234" cy="97594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How to write </a:t>
              </a:r>
              <a:r>
                <a:rPr lang="en-US" altLang="zh-CN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and run the program 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3532" y="1626045"/>
            <a:ext cx="11025553" cy="5012147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For 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MacOS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you will find a folder named “Python 3.7” being displayed under Application.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Double click “IDLE” and you will see the Shell and can write your 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py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file or write your code in shell directly. 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6356" y="4132117"/>
            <a:ext cx="5798905" cy="22862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51" y="3913006"/>
            <a:ext cx="4325815" cy="260821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A better software…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3532" y="1626045"/>
            <a:ext cx="11025553" cy="5012147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Rather than utilize idle, I recommend you to download Anaconda, the “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spyder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” ide from it is very useful.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IDEs help you manage your program projects.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Some famous IDEs: Spyder, 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Pycharm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Vscode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…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Show time…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knowledge points of </a:t>
              </a:r>
              <a:r>
                <a:rPr lang="en-US" altLang="zh-CN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Python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3532" y="1626045"/>
            <a:ext cx="11025553" cy="5012147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identifier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basic grammars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variables’ type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operator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conditional statement, loop statement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string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list, tuple, dictionary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function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knowledge points of </a:t>
              </a:r>
              <a:r>
                <a:rPr lang="en-US" altLang="zh-CN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Python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3532" y="1626045"/>
            <a:ext cx="11025553" cy="5012147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module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file, I/O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OOP: Object-oriented Programming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011" y="2092037"/>
            <a:ext cx="10178322" cy="4176878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Teaching fellows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Schedule for tutorials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Install Python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About assignments and exams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Some tips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An example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83039" y="491191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Outline</a:t>
              </a:r>
              <a:r>
                <a:rPr lang="en-US" sz="4900" b="1" kern="12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Key point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3532" y="1626045"/>
            <a:ext cx="11025553" cy="5012147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In order to improve your programming skill, you must try your best to write more code.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Write comments when coding. The volume of comments need to cover over 1/3 of your codes.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About assignments and exams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3532" y="1626045"/>
            <a:ext cx="10911253" cy="5012147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Assignments are about writing codes to solve problems, codes (.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py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) and explanations(.pdf) about your programs(zipped into one file) are supposed to be uploaded to the blackboard system </a:t>
            </a:r>
            <a:r>
              <a:rPr lang="en-US" altLang="zh-CN" sz="32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before the deadline and Named the files correctly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. 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Passing deadline will deduct some points, </a:t>
            </a:r>
            <a:r>
              <a:rPr lang="en-US" altLang="zh-CN" sz="32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three days after deadline won’t be accepted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.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Exams are paper forms, about understanding the lecture notes and writing codes on exam papers.</a:t>
            </a:r>
            <a:endParaRPr lang="en-US" altLang="zh-CN" sz="3200" b="1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Some tips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58363" y="1511745"/>
            <a:ext cx="10911253" cy="5231955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Learn based on lecture notes. Practice, practice and practice.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Programs are to help you solve problems, but it is still you to solve the problems, computer is just to calculate faster. So you should </a:t>
            </a:r>
            <a:r>
              <a:rPr lang="en-US" altLang="zh-CN" sz="32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solve the problems by yourself first for the simpler cases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then design algorithms to let computer do it.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Before midterm: basic tools(data types, if else, for, while) to solve problems, similar to a designed calculator.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After midterm: abstract concepts(functions, class, algorithm, list, tree etc.), to combine tools into a “machine” with functionalities.</a:t>
            </a:r>
            <a:endParaRPr lang="en-US" altLang="zh-CN" sz="3200" b="1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>
                  <a:solidFill>
                    <a:srgbClr val="00B050"/>
                  </a:solidFill>
                  <a:latin typeface="3ds SemiBold" panose="02000503020000020004" pitchFamily="2" charset="0"/>
                </a:rPr>
                <a:t>An </a:t>
              </a: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example: get email addresses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40778" y="1740345"/>
            <a:ext cx="10911253" cy="5038524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Problem: </a:t>
            </a:r>
            <a:b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Once I need to send an email to a large amount of students, but I only get a file with their student ids. How can I get a file with their email addresses.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Solution:</a:t>
            </a:r>
            <a:b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To solve it, just import the id file and add “@link.cuhk.edu.cn” after that, and write into a new file.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>
                  <a:solidFill>
                    <a:srgbClr val="00B050"/>
                  </a:solidFill>
                  <a:latin typeface="3ds SemiBold" panose="02000503020000020004" pitchFamily="2" charset="0"/>
                </a:rPr>
                <a:t>An </a:t>
              </a: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example: get email addresses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40778" y="1740345"/>
            <a:ext cx="10911253" cy="5038524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Tips for writing codes: 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971550" lvl="1" indent="-514350">
              <a:buClr>
                <a:srgbClr val="7030A0"/>
              </a:buClr>
              <a:buFont typeface="+mj-lt"/>
              <a:buAutoNum type="arabicParenR"/>
            </a:pP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Use words to represent variables in order to remember their meanings easily; </a:t>
            </a:r>
            <a:endParaRPr lang="en-US" altLang="zh-CN" sz="30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971550" lvl="1" indent="-514350">
              <a:buClr>
                <a:srgbClr val="7030A0"/>
              </a:buClr>
              <a:buFont typeface="+mj-lt"/>
              <a:buAutoNum type="arabicParenR"/>
            </a:pP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Write comments using </a:t>
            </a:r>
            <a:r>
              <a:rPr lang="zh-CN" altLang="en-US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“</a:t>
            </a: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#</a:t>
            </a:r>
            <a:r>
              <a:rPr lang="zh-CN" altLang="en-US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”</a:t>
            </a: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to explain important parts of your algorithm.</a:t>
            </a:r>
            <a:endParaRPr lang="en-US" altLang="zh-CN" sz="3000" b="1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72257" y="2963008"/>
            <a:ext cx="106474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Remember to bring your laptop next time!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11368" y="2569995"/>
            <a:ext cx="10864074" cy="1146600"/>
            <a:chOff x="0" y="1783"/>
            <a:chExt cx="10864074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460418" y="89991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Any questions or suggestions?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Teaching fellows</a:t>
              </a:r>
              <a:r>
                <a:rPr lang="en-US" sz="4900" b="1" kern="12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11302" y="1819476"/>
            <a:ext cx="10178322" cy="3593591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Instructors: 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Prof HAN, Xiaoguang (L02)</a:t>
            </a:r>
            <a:endParaRPr lang="en-US" altLang="zh-CN" sz="30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Prof ZHAO </a:t>
            </a:r>
            <a:r>
              <a:rPr lang="en-US" altLang="zh-CN" sz="30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Junhua</a:t>
            </a: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(L03 / L04)</a:t>
            </a:r>
            <a:endParaRPr lang="en-US" altLang="zh-CN" sz="30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Prof SUN </a:t>
            </a:r>
            <a:r>
              <a:rPr lang="en-US" altLang="zh-CN" sz="30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Qilin</a:t>
            </a: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(L05)</a:t>
            </a:r>
            <a:endParaRPr lang="en-US" altLang="zh-CN" sz="30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Prof HE </a:t>
            </a:r>
            <a:r>
              <a:rPr lang="en-US" altLang="zh-CN" sz="30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Pinjia</a:t>
            </a: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(L06)</a:t>
            </a:r>
            <a:endParaRPr lang="en-US" altLang="zh-CN" sz="30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Teaching fellows</a:t>
              </a:r>
              <a:r>
                <a:rPr lang="en-US" sz="4900" b="1" kern="12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11302" y="1819476"/>
            <a:ext cx="10178322" cy="3593591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Office Hour of TAs: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97" y="2366349"/>
            <a:ext cx="8931406" cy="39824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Timetable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055330" y="1407436"/>
            <a:ext cx="10515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Arrangement of Tutorials:</a:t>
            </a:r>
            <a:endParaRPr lang="en-US" altLang="zh-CN" sz="1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1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1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1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1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1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1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1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1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The materials of tutorials can be downloaded from </a:t>
            </a:r>
            <a:r>
              <a:rPr lang="en-US" altLang="zh-CN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Onedrive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the link can be seen in the blackboard.</a:t>
            </a:r>
            <a:endParaRPr lang="en-US" altLang="zh-CN" sz="1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94" y="1748383"/>
            <a:ext cx="10442672" cy="41897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26500" y="2606317"/>
            <a:ext cx="10859101" cy="1531573"/>
            <a:chOff x="0" y="1783"/>
            <a:chExt cx="10750512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31459" y="57754"/>
              <a:ext cx="10219053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Survey: How many of you have learned programming before?</a:t>
              </a:r>
              <a:r>
                <a:rPr lang="en-US" sz="4900" b="1" kern="12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Schedule</a:t>
              </a:r>
              <a:r>
                <a:rPr lang="en-US" sz="4900" b="1" kern="12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pic>
        <p:nvPicPr>
          <p:cNvPr id="8" name="Picture 9"/>
          <p:cNvPicPr>
            <a:picLocks noChangeAspect="1"/>
          </p:cNvPicPr>
          <p:nvPr/>
        </p:nvPicPr>
        <p:blipFill>
          <a:blip r:embed="rId1"/>
          <a:srcRect t="-2591" r="79398"/>
          <a:stretch>
            <a:fillRect/>
          </a:stretch>
        </p:blipFill>
        <p:spPr>
          <a:xfrm>
            <a:off x="3458210" y="1605915"/>
            <a:ext cx="1620520" cy="455041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"/>
          <a:srcRect l="44224" t="-1460"/>
          <a:stretch>
            <a:fillRect/>
          </a:stretch>
        </p:blipFill>
        <p:spPr>
          <a:xfrm>
            <a:off x="5078730" y="1656080"/>
            <a:ext cx="4387215" cy="45002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What we do in tutorials?</a:t>
              </a:r>
              <a:r>
                <a:rPr lang="en-US" sz="4900" b="1" kern="12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55330" y="2021700"/>
            <a:ext cx="10178322" cy="3025085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Writing python codes to solve problems. Around 3~6 problems in one tutorial.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TAs may explain the algorithms and python codes, or discuss and answer some questions from students about the lectures.</a:t>
            </a:r>
            <a:endParaRPr lang="en-US" altLang="zh-CN" sz="3200" b="1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What is the computer programming?</a:t>
              </a:r>
              <a:r>
                <a:rPr lang="en-US" sz="4900" b="1" kern="12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55330" y="2021700"/>
            <a:ext cx="10178322" cy="3025085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Computer programming is the process that professionals use to write code that instructs how a computer, application or software program performs.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Code </a:t>
            </a:r>
            <a:r>
              <a:rPr lang="zh-CN" altLang="en-US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→ 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Programs </a:t>
            </a:r>
            <a:r>
              <a:rPr lang="zh-CN" altLang="en-US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→ 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Software / websites / apps … 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What job can we take after learning computer programming?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TQxMTIyZDIxNmU5MzE3MTIwMDFhMzE5ZDViNzlmYmY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dg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4878</Words>
  <Application>WPS 演示</Application>
  <PresentationFormat>宽屏</PresentationFormat>
  <Paragraphs>180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2" baseType="lpstr">
      <vt:lpstr>Arial</vt:lpstr>
      <vt:lpstr>宋体</vt:lpstr>
      <vt:lpstr>Wingdings</vt:lpstr>
      <vt:lpstr>Gill Sans MT</vt:lpstr>
      <vt:lpstr>Algerian</vt:lpstr>
      <vt:lpstr>Cambria</vt:lpstr>
      <vt:lpstr>微软雅黑</vt:lpstr>
      <vt:lpstr>Bell MT</vt:lpstr>
      <vt:lpstr>Baskerville Old Face</vt:lpstr>
      <vt:lpstr>3ds SemiBold</vt:lpstr>
      <vt:lpstr>Corbel</vt:lpstr>
      <vt:lpstr>Impact</vt:lpstr>
      <vt:lpstr>Arial Unicode MS</vt:lpstr>
      <vt:lpstr>华文中宋</vt:lpstr>
      <vt:lpstr>Calibri</vt:lpstr>
      <vt:lpstr>Badge</vt:lpstr>
      <vt:lpstr>Introduction to Computer Science:  Programming Methodology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Science:  Programming Methodology</dc:title>
  <dc:creator>Sun Mengqian(SSE)</dc:creator>
  <cp:lastModifiedBy>PP</cp:lastModifiedBy>
  <cp:revision>117</cp:revision>
  <cp:lastPrinted>2017-01-17T05:47:00Z</cp:lastPrinted>
  <dcterms:created xsi:type="dcterms:W3CDTF">2016-01-12T06:06:00Z</dcterms:created>
  <dcterms:modified xsi:type="dcterms:W3CDTF">2023-09-12T08:05:59Z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5CB7460C205E4E1D93622A940748D6D7_12</vt:lpwstr>
  </property>
  <property fmtid="{D5CDD505-2E9C-101B-9397-08002B2CF9AE}" pid="3" name="KSOProductBuildVer">
    <vt:lpwstr>2052-12.1.0.15120</vt:lpwstr>
  </property>
</Properties>
</file>