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355" r:id="rId3"/>
    <p:sldId id="312" r:id="rId4"/>
    <p:sldId id="353" r:id="rId5"/>
    <p:sldId id="365" r:id="rId6"/>
    <p:sldId id="364" r:id="rId7"/>
    <p:sldId id="366" r:id="rId8"/>
    <p:sldId id="367" r:id="rId9"/>
    <p:sldId id="313" r:id="rId10"/>
    <p:sldId id="359" r:id="rId11"/>
    <p:sldId id="360" r:id="rId12"/>
    <p:sldId id="368" r:id="rId13"/>
  </p:sldIdLst>
  <p:sldSz cx="12192000" cy="6858000"/>
  <p:notesSz cx="6807200" cy="9939338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29DC13-0BC9-4D77-AF77-0CCC9C9E422D}" v="3" dt="2023-10-11T10:09:00.916"/>
    <p1510:client id="{6392DFD7-3D7F-4D97-C9AC-975A5614E530}" v="2" dt="2023-10-12T14:48:27.512"/>
    <p1510:client id="{92840774-6CE9-E466-A6B6-234FFB87E448}" v="5" dt="2023-11-11T08:03:07.362"/>
    <p1510:client id="{E6F57D03-33C4-5650-9783-2780323D2771}" v="1" dt="2023-10-11T10:21:12.2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1b314c062c0cfbec79291272474d384cff31aeecd4397d2833a54bca0715c3b5::" providerId="AD" clId="Web-{1F29DC13-0BC9-4D77-AF77-0CCC9C9E422D}"/>
    <pc:docChg chg="modSld">
      <pc:chgData name="Guest User" userId="S::urn:spo:anon#1b314c062c0cfbec79291272474d384cff31aeecd4397d2833a54bca0715c3b5::" providerId="AD" clId="Web-{1F29DC13-0BC9-4D77-AF77-0CCC9C9E422D}" dt="2023-10-11T10:09:00.916" v="2" actId="1076"/>
      <pc:docMkLst>
        <pc:docMk/>
      </pc:docMkLst>
      <pc:sldChg chg="modSp">
        <pc:chgData name="Guest User" userId="S::urn:spo:anon#1b314c062c0cfbec79291272474d384cff31aeecd4397d2833a54bca0715c3b5::" providerId="AD" clId="Web-{1F29DC13-0BC9-4D77-AF77-0CCC9C9E422D}" dt="2023-10-11T10:08:29.806" v="0" actId="1076"/>
        <pc:sldMkLst>
          <pc:docMk/>
          <pc:sldMk cId="0" sldId="312"/>
        </pc:sldMkLst>
        <pc:picChg chg="mod">
          <ac:chgData name="Guest User" userId="S::urn:spo:anon#1b314c062c0cfbec79291272474d384cff31aeecd4397d2833a54bca0715c3b5::" providerId="AD" clId="Web-{1F29DC13-0BC9-4D77-AF77-0CCC9C9E422D}" dt="2023-10-11T10:08:29.806" v="0" actId="1076"/>
          <ac:picMkLst>
            <pc:docMk/>
            <pc:sldMk cId="0" sldId="312"/>
            <ac:picMk id="12" creationId="{00000000-0000-0000-0000-000000000000}"/>
          </ac:picMkLst>
        </pc:picChg>
      </pc:sldChg>
      <pc:sldChg chg="modSp">
        <pc:chgData name="Guest User" userId="S::urn:spo:anon#1b314c062c0cfbec79291272474d384cff31aeecd4397d2833a54bca0715c3b5::" providerId="AD" clId="Web-{1F29DC13-0BC9-4D77-AF77-0CCC9C9E422D}" dt="2023-10-11T10:09:00.916" v="2" actId="1076"/>
        <pc:sldMkLst>
          <pc:docMk/>
          <pc:sldMk cId="0" sldId="353"/>
        </pc:sldMkLst>
        <pc:picChg chg="mod">
          <ac:chgData name="Guest User" userId="S::urn:spo:anon#1b314c062c0cfbec79291272474d384cff31aeecd4397d2833a54bca0715c3b5::" providerId="AD" clId="Web-{1F29DC13-0BC9-4D77-AF77-0CCC9C9E422D}" dt="2023-10-11T10:09:00.916" v="2" actId="1076"/>
          <ac:picMkLst>
            <pc:docMk/>
            <pc:sldMk cId="0" sldId="353"/>
            <ac:picMk id="24" creationId="{00000000-0000-0000-0000-000000000000}"/>
          </ac:picMkLst>
        </pc:picChg>
      </pc:sldChg>
    </pc:docChg>
  </pc:docChgLst>
  <pc:docChgLst>
    <pc:chgData name="来宾用户" userId="S::urn:spo:anon#1b314c062c0cfbec79291272474d384cff31aeecd4397d2833a54bca0715c3b5::" providerId="AD" clId="Web-{6392DFD7-3D7F-4D97-C9AC-975A5614E530}"/>
    <pc:docChg chg="modSld">
      <pc:chgData name="来宾用户" userId="S::urn:spo:anon#1b314c062c0cfbec79291272474d384cff31aeecd4397d2833a54bca0715c3b5::" providerId="AD" clId="Web-{6392DFD7-3D7F-4D97-C9AC-975A5614E530}" dt="2023-10-12T14:48:56.279" v="2" actId="1076"/>
      <pc:docMkLst>
        <pc:docMk/>
      </pc:docMkLst>
      <pc:sldChg chg="modSp">
        <pc:chgData name="来宾用户" userId="S::urn:spo:anon#1b314c062c0cfbec79291272474d384cff31aeecd4397d2833a54bca0715c3b5::" providerId="AD" clId="Web-{6392DFD7-3D7F-4D97-C9AC-975A5614E530}" dt="2023-10-12T14:48:56.279" v="2" actId="1076"/>
        <pc:sldMkLst>
          <pc:docMk/>
          <pc:sldMk cId="0" sldId="313"/>
        </pc:sldMkLst>
        <pc:graphicFrameChg chg="mod">
          <ac:chgData name="来宾用户" userId="S::urn:spo:anon#1b314c062c0cfbec79291272474d384cff31aeecd4397d2833a54bca0715c3b5::" providerId="AD" clId="Web-{6392DFD7-3D7F-4D97-C9AC-975A5614E530}" dt="2023-10-12T14:48:56.279" v="2" actId="1076"/>
          <ac:graphicFrameMkLst>
            <pc:docMk/>
            <pc:sldMk cId="0" sldId="313"/>
            <ac:graphicFrameMk id="5" creationId="{00000000-0000-0000-0000-000000000000}"/>
          </ac:graphicFrameMkLst>
        </pc:graphicFrameChg>
      </pc:sldChg>
      <pc:sldChg chg="modSp">
        <pc:chgData name="来宾用户" userId="S::urn:spo:anon#1b314c062c0cfbec79291272474d384cff31aeecd4397d2833a54bca0715c3b5::" providerId="AD" clId="Web-{6392DFD7-3D7F-4D97-C9AC-975A5614E530}" dt="2023-10-12T14:48:27.512" v="1" actId="1076"/>
        <pc:sldMkLst>
          <pc:docMk/>
          <pc:sldMk cId="0" sldId="366"/>
        </pc:sldMkLst>
        <pc:picChg chg="mod">
          <ac:chgData name="来宾用户" userId="S::urn:spo:anon#1b314c062c0cfbec79291272474d384cff31aeecd4397d2833a54bca0715c3b5::" providerId="AD" clId="Web-{6392DFD7-3D7F-4D97-C9AC-975A5614E530}" dt="2023-10-12T14:48:27.512" v="1" actId="1076"/>
          <ac:picMkLst>
            <pc:docMk/>
            <pc:sldMk cId="0" sldId="366"/>
            <ac:picMk id="20" creationId="{00000000-0000-0000-0000-000000000000}"/>
          </ac:picMkLst>
        </pc:picChg>
      </pc:sldChg>
    </pc:docChg>
  </pc:docChgLst>
  <pc:docChgLst>
    <pc:chgData name="Guest User" userId="S::urn:spo:anon#1b314c062c0cfbec79291272474d384cff31aeecd4397d2833a54bca0715c3b5::" providerId="AD" clId="Web-{E6F57D03-33C4-5650-9783-2780323D2771}"/>
    <pc:docChg chg="modSld">
      <pc:chgData name="Guest User" userId="S::urn:spo:anon#1b314c062c0cfbec79291272474d384cff31aeecd4397d2833a54bca0715c3b5::" providerId="AD" clId="Web-{E6F57D03-33C4-5650-9783-2780323D2771}" dt="2023-10-11T10:21:12.208" v="2" actId="1076"/>
      <pc:docMkLst>
        <pc:docMk/>
      </pc:docMkLst>
      <pc:sldChg chg="modSp">
        <pc:chgData name="Guest User" userId="S::urn:spo:anon#1b314c062c0cfbec79291272474d384cff31aeecd4397d2833a54bca0715c3b5::" providerId="AD" clId="Web-{E6F57D03-33C4-5650-9783-2780323D2771}" dt="2023-10-11T10:21:12.208" v="2" actId="1076"/>
        <pc:sldMkLst>
          <pc:docMk/>
          <pc:sldMk cId="0" sldId="313"/>
        </pc:sldMkLst>
        <pc:graphicFrameChg chg="mod">
          <ac:chgData name="Guest User" userId="S::urn:spo:anon#1b314c062c0cfbec79291272474d384cff31aeecd4397d2833a54bca0715c3b5::" providerId="AD" clId="Web-{E6F57D03-33C4-5650-9783-2780323D2771}" dt="2023-10-11T10:21:04.379" v="1" actId="1076"/>
          <ac:graphicFrameMkLst>
            <pc:docMk/>
            <pc:sldMk cId="0" sldId="313"/>
            <ac:graphicFrameMk id="5" creationId="{00000000-0000-0000-0000-000000000000}"/>
          </ac:graphicFrameMkLst>
        </pc:graphicFrameChg>
        <pc:picChg chg="mod">
          <ac:chgData name="Guest User" userId="S::urn:spo:anon#1b314c062c0cfbec79291272474d384cff31aeecd4397d2833a54bca0715c3b5::" providerId="AD" clId="Web-{E6F57D03-33C4-5650-9783-2780323D2771}" dt="2023-10-11T10:21:12.208" v="2" actId="1076"/>
          <ac:picMkLst>
            <pc:docMk/>
            <pc:sldMk cId="0" sldId="313"/>
            <ac:picMk id="2" creationId="{00000000-0000-0000-0000-000000000000}"/>
          </ac:picMkLst>
        </pc:picChg>
      </pc:sldChg>
    </pc:docChg>
  </pc:docChgLst>
  <pc:docChgLst>
    <pc:chgData name="Annabel Leonardi (SME-FinTech, 122020318)" userId="S::122020318@link.cuhk.edu.cn::71fde780-dcd0-481e-b04a-4dbe311587ab" providerId="AD" clId="Web-{92840774-6CE9-E466-A6B6-234FFB87E448}"/>
    <pc:docChg chg="modSld">
      <pc:chgData name="Annabel Leonardi (SME-FinTech, 122020318)" userId="S::122020318@link.cuhk.edu.cn::71fde780-dcd0-481e-b04a-4dbe311587ab" providerId="AD" clId="Web-{92840774-6CE9-E466-A6B6-234FFB87E448}" dt="2023-11-11T08:03:04.440" v="3" actId="20577"/>
      <pc:docMkLst>
        <pc:docMk/>
      </pc:docMkLst>
      <pc:sldChg chg="modSp">
        <pc:chgData name="Annabel Leonardi (SME-FinTech, 122020318)" userId="S::122020318@link.cuhk.edu.cn::71fde780-dcd0-481e-b04a-4dbe311587ab" providerId="AD" clId="Web-{92840774-6CE9-E466-A6B6-234FFB87E448}" dt="2023-11-11T08:03:04.440" v="3" actId="20577"/>
        <pc:sldMkLst>
          <pc:docMk/>
          <pc:sldMk cId="0" sldId="313"/>
        </pc:sldMkLst>
        <pc:spChg chg="mod">
          <ac:chgData name="Annabel Leonardi (SME-FinTech, 122020318)" userId="S::122020318@link.cuhk.edu.cn::71fde780-dcd0-481e-b04a-4dbe311587ab" providerId="AD" clId="Web-{92840774-6CE9-E466-A6B6-234FFB87E448}" dt="2023-11-11T08:03:04.440" v="3" actId="20577"/>
          <ac:spMkLst>
            <pc:docMk/>
            <pc:sldMk cId="0" sldId="313"/>
            <ac:spMk id="6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#1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5#2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5#3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5#4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5#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5#7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5#6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5#8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1" loCatId="list" qsTypeId="urn:microsoft.com/office/officeart/2005/8/quickstyle/simple1#1" qsCatId="simple" csTypeId="urn:microsoft.com/office/officeart/2005/8/colors/accent5_5#1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>
              <a:solidFill>
                <a:srgbClr val="00B050"/>
              </a:solidFill>
            </a:rPr>
            <a:t>What is function?</a:t>
          </a: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 custLinFactNeighborX="-677" custLinFactNeighborY="74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1"/>
    <dgm:cxn modelId="{C2578537-3A4F-46AC-9300-60B2A4F1B91A}" type="presOf" srcId="{32F2416B-09FA-423E-9C02-845FDD114C9D}" destId="{50194297-CF02-435B-8854-5C4B7CF11AAC}" srcOrd="0" destOrd="0" presId="urn:microsoft.com/office/officeart/2005/8/layout/vList2#1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2" loCatId="list" qsTypeId="urn:microsoft.com/office/officeart/2005/8/quickstyle/simple1#2" qsCatId="simple" csTypeId="urn:microsoft.com/office/officeart/2005/8/colors/accent5_5#2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>
              <a:solidFill>
                <a:srgbClr val="00B050"/>
              </a:solidFill>
            </a:rPr>
            <a:t>When to use function?-I</a:t>
          </a:r>
          <a:endParaRPr lang="en-US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 custLinFactNeighborX="-948" custLinFactNeighborY="-2389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2"/>
    <dgm:cxn modelId="{C2578537-3A4F-46AC-9300-60B2A4F1B91A}" type="presOf" srcId="{32F2416B-09FA-423E-9C02-845FDD114C9D}" destId="{50194297-CF02-435B-8854-5C4B7CF11AAC}" srcOrd="0" destOrd="0" presId="urn:microsoft.com/office/officeart/2005/8/layout/vList2#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3" loCatId="list" qsTypeId="urn:microsoft.com/office/officeart/2005/8/quickstyle/simple1#3" qsCatId="simple" csTypeId="urn:microsoft.com/office/officeart/2005/8/colors/accent5_5#3" csCatId="accent5" phldr="1"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C2578537-3A4F-46AC-9300-60B2A4F1B91A}" type="presOf" srcId="{32F2416B-09FA-423E-9C02-845FDD114C9D}" destId="{50194297-CF02-435B-8854-5C4B7CF11AAC}" srcOrd="0" destOrd="0" presId="urn:microsoft.com/office/officeart/2005/8/layout/vList2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4" loCatId="list" qsTypeId="urn:microsoft.com/office/officeart/2005/8/quickstyle/simple1#4" qsCatId="simple" csTypeId="urn:microsoft.com/office/officeart/2005/8/colors/accent5_5#4" csCatId="accent5" phldr="1"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C2578537-3A4F-46AC-9300-60B2A4F1B91A}" type="presOf" srcId="{32F2416B-09FA-423E-9C02-845FDD114C9D}" destId="{50194297-CF02-435B-8854-5C4B7CF11AAC}" srcOrd="0" destOrd="0" presId="urn:microsoft.com/office/officeart/2005/8/layout/vList2#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5" loCatId="list" qsTypeId="urn:microsoft.com/office/officeart/2005/8/quickstyle/simple1#5" qsCatId="simple" csTypeId="urn:microsoft.com/office/officeart/2005/8/colors/accent5_5#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>
              <a:solidFill>
                <a:srgbClr val="FFFF00"/>
              </a:solidFill>
            </a:rPr>
            <a:t>Q1: Palindrome Integers</a:t>
          </a:r>
          <a:endParaRPr lang="en-US">
            <a:solidFill>
              <a:srgbClr val="FFFF00"/>
            </a:solidFill>
          </a:endParaRPr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5"/>
    <dgm:cxn modelId="{C2578537-3A4F-46AC-9300-60B2A4F1B91A}" type="presOf" srcId="{32F2416B-09FA-423E-9C02-845FDD114C9D}" destId="{50194297-CF02-435B-8854-5C4B7CF11AAC}" srcOrd="0" destOrd="0" presId="urn:microsoft.com/office/officeart/2005/8/layout/vList2#5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7" loCatId="list" qsTypeId="urn:microsoft.com/office/officeart/2005/8/quickstyle/simple1#7" qsCatId="simple" csTypeId="urn:microsoft.com/office/officeart/2005/8/colors/accent5_5#7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>
              <a:solidFill>
                <a:srgbClr val="FFFF00"/>
              </a:solidFill>
            </a:rPr>
            <a:t>Q2: Palindromic primes</a:t>
          </a:r>
          <a:endParaRPr lang="en-US">
            <a:solidFill>
              <a:srgbClr val="FFFF0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7"/>
    <dgm:cxn modelId="{C2578537-3A4F-46AC-9300-60B2A4F1B91A}" type="presOf" srcId="{32F2416B-09FA-423E-9C02-845FDD114C9D}" destId="{50194297-CF02-435B-8854-5C4B7CF11AAC}" srcOrd="0" destOrd="0" presId="urn:microsoft.com/office/officeart/2005/8/layout/vList2#7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6" loCatId="list" qsTypeId="urn:microsoft.com/office/officeart/2005/8/quickstyle/simple1#6" qsCatId="simple" csTypeId="urn:microsoft.com/office/officeart/2005/8/colors/accent5_5#6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>
              <a:solidFill>
                <a:srgbClr val="FFFF00"/>
              </a:solidFill>
            </a:rPr>
            <a:t>Q3: </a:t>
          </a:r>
          <a:r>
            <a:rPr lang="en-US" b="1" err="1">
              <a:solidFill>
                <a:srgbClr val="FFFF00"/>
              </a:solidFill>
            </a:rPr>
            <a:t>M</a:t>
          </a:r>
          <a:r>
            <a:rPr lang="en-US" altLang="zh-CN" b="1" err="1">
              <a:solidFill>
                <a:srgbClr val="FFFF00"/>
              </a:solidFill>
            </a:rPr>
            <a:t>ytriangle</a:t>
          </a:r>
          <a:r>
            <a:rPr lang="en-US" altLang="zh-CN" b="1">
              <a:solidFill>
                <a:srgbClr val="FFFF00"/>
              </a:solidFill>
            </a:rPr>
            <a:t> module</a:t>
          </a:r>
          <a:endParaRPr lang="en-US" b="1">
            <a:solidFill>
              <a:srgbClr val="FFFF0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 custLinFactNeighborY="156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6"/>
    <dgm:cxn modelId="{C2578537-3A4F-46AC-9300-60B2A4F1B91A}" type="presOf" srcId="{32F2416B-09FA-423E-9C02-845FDD114C9D}" destId="{50194297-CF02-435B-8854-5C4B7CF11AAC}" srcOrd="0" destOrd="0" presId="urn:microsoft.com/office/officeart/2005/8/layout/vList2#6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8" loCatId="list" qsTypeId="urn:microsoft.com/office/officeart/2005/8/quickstyle/simple1#8" qsCatId="simple" csTypeId="urn:microsoft.com/office/officeart/2005/8/colors/accent5_5#8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>
              <a:solidFill>
                <a:srgbClr val="FFFF00"/>
              </a:solidFill>
            </a:rPr>
            <a:t>Q4: Y</a:t>
          </a:r>
          <a:r>
            <a:rPr lang="en-US" altLang="zh-CN" b="1">
              <a:solidFill>
                <a:srgbClr val="FFFF00"/>
              </a:solidFill>
            </a:rPr>
            <a:t>ang Hui’s Triangle</a:t>
          </a:r>
          <a:endParaRPr lang="en-US" b="1">
            <a:solidFill>
              <a:srgbClr val="FFFF0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 custLinFactNeighborY="156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8"/>
    <dgm:cxn modelId="{C2578537-3A4F-46AC-9300-60B2A4F1B91A}" type="presOf" srcId="{32F2416B-09FA-423E-9C02-845FDD114C9D}" destId="{50194297-CF02-435B-8854-5C4B7CF11AAC}" srcOrd="0" destOrd="0" presId="urn:microsoft.com/office/officeart/2005/8/layout/vList2#8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 bwMode="white">
        <a:xfrm>
          <a:off x="0" y="16995"/>
          <a:ext cx="10395437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>
              <a:solidFill>
                <a:srgbClr val="00B050"/>
              </a:solidFill>
            </a:rPr>
            <a:t>What is function?</a:t>
          </a:r>
        </a:p>
      </dsp:txBody>
      <dsp:txXfrm>
        <a:off x="55972" y="72967"/>
        <a:ext cx="10283493" cy="10346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 bwMode="white">
        <a:xfrm>
          <a:off x="0" y="0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>
              <a:solidFill>
                <a:srgbClr val="00B050"/>
              </a:solidFill>
            </a:rPr>
            <a:t>When to use function?-I</a:t>
          </a:r>
          <a:endParaRPr lang="en-US" sz="4900" kern="1200">
            <a:solidFill>
              <a:srgbClr val="00B050"/>
            </a:solidFill>
          </a:endParaRPr>
        </a:p>
      </dsp:txBody>
      <dsp:txXfrm>
        <a:off x="55972" y="55972"/>
        <a:ext cx="10403656" cy="10346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 bwMode="white"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>
              <a:solidFill>
                <a:srgbClr val="FFFF00"/>
              </a:solidFill>
            </a:rPr>
            <a:t>Q1: Palindrome Integers</a:t>
          </a:r>
          <a:endParaRPr lang="en-US" sz="4900" kern="1200">
            <a:solidFill>
              <a:srgbClr val="FFFF0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 bwMode="white"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>
              <a:solidFill>
                <a:srgbClr val="FFFF00"/>
              </a:solidFill>
            </a:rPr>
            <a:t>Q2: Palindromic primes</a:t>
          </a:r>
          <a:endParaRPr lang="en-US" sz="4900" kern="1200">
            <a:solidFill>
              <a:srgbClr val="FFFF0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 bwMode="white">
        <a:xfrm>
          <a:off x="0" y="3566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>
              <a:solidFill>
                <a:srgbClr val="FFFF00"/>
              </a:solidFill>
            </a:rPr>
            <a:t>Q3: </a:t>
          </a:r>
          <a:r>
            <a:rPr lang="en-US" sz="4900" b="1" kern="1200" err="1">
              <a:solidFill>
                <a:srgbClr val="FFFF00"/>
              </a:solidFill>
            </a:rPr>
            <a:t>M</a:t>
          </a:r>
          <a:r>
            <a:rPr lang="en-US" altLang="zh-CN" sz="4900" b="1" kern="1200" err="1">
              <a:solidFill>
                <a:srgbClr val="FFFF00"/>
              </a:solidFill>
            </a:rPr>
            <a:t>ytriangle</a:t>
          </a:r>
          <a:r>
            <a:rPr lang="en-US" altLang="zh-CN" sz="4900" b="1" kern="1200">
              <a:solidFill>
                <a:srgbClr val="FFFF00"/>
              </a:solidFill>
            </a:rPr>
            <a:t> module</a:t>
          </a:r>
          <a:endParaRPr lang="en-US" sz="4900" b="1" kern="1200">
            <a:solidFill>
              <a:srgbClr val="FFFF00"/>
            </a:solidFill>
          </a:endParaRPr>
        </a:p>
      </dsp:txBody>
      <dsp:txXfrm>
        <a:off x="55972" y="59538"/>
        <a:ext cx="10403656" cy="103465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 bwMode="white">
        <a:xfrm>
          <a:off x="0" y="3566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>
              <a:solidFill>
                <a:srgbClr val="FFFF00"/>
              </a:solidFill>
            </a:rPr>
            <a:t>Q4: Y</a:t>
          </a:r>
          <a:r>
            <a:rPr lang="en-US" altLang="zh-CN" sz="4900" b="1" kern="1200">
              <a:solidFill>
                <a:srgbClr val="FFFF00"/>
              </a:solidFill>
            </a:rPr>
            <a:t>ang Hui’s Triangle</a:t>
          </a:r>
          <a:endParaRPr lang="en-US" sz="4900" b="1" kern="1200">
            <a:solidFill>
              <a:srgbClr val="FFFF00"/>
            </a:solidFill>
          </a:endParaRPr>
        </a:p>
      </dsp:txBody>
      <dsp:txXfrm>
        <a:off x="55972" y="59538"/>
        <a:ext cx="10403656" cy="1034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#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#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#3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#4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#5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#7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#6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#8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8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826"/>
          </a:xfrm>
          <a:prstGeom prst="rect">
            <a:avLst/>
          </a:prstGeom>
        </p:spPr>
        <p:txBody>
          <a:bodyPr vert="horz" lIns="88852" tIns="44426" rIns="88852" bIns="4442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80" y="0"/>
            <a:ext cx="2949787" cy="498826"/>
          </a:xfrm>
          <a:prstGeom prst="rect">
            <a:avLst/>
          </a:prstGeom>
        </p:spPr>
        <p:txBody>
          <a:bodyPr vert="horz" lIns="88852" tIns="44426" rIns="88852" bIns="44426" rtlCol="0"/>
          <a:lstStyle>
            <a:lvl1pPr algn="r">
              <a:defRPr sz="1200"/>
            </a:lvl1pPr>
          </a:lstStyle>
          <a:p>
            <a:fld id="{9383C9E1-1904-40A0-A75B-08AA94C9257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59475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852" tIns="44426" rIns="88852" bIns="444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83771"/>
            <a:ext cx="5445760" cy="3913150"/>
          </a:xfrm>
          <a:prstGeom prst="rect">
            <a:avLst/>
          </a:prstGeom>
        </p:spPr>
        <p:txBody>
          <a:bodyPr vert="horz" lIns="88852" tIns="44426" rIns="88852" bIns="4442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513"/>
            <a:ext cx="2949787" cy="498826"/>
          </a:xfrm>
          <a:prstGeom prst="rect">
            <a:avLst/>
          </a:prstGeom>
        </p:spPr>
        <p:txBody>
          <a:bodyPr vert="horz" lIns="88852" tIns="44426" rIns="88852" bIns="4442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80" y="9440513"/>
            <a:ext cx="2949787" cy="498826"/>
          </a:xfrm>
          <a:prstGeom prst="rect">
            <a:avLst/>
          </a:prstGeom>
        </p:spPr>
        <p:txBody>
          <a:bodyPr vert="horz" lIns="88852" tIns="44426" rIns="88852" bIns="44426" rtlCol="0" anchor="b"/>
          <a:lstStyle>
            <a:lvl1pPr algn="r">
              <a:defRPr sz="1200"/>
            </a:lvl1pPr>
          </a:lstStyle>
          <a:p>
            <a:fld id="{85AF6469-EFCA-4790-9479-A6A0AA8155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F6469-EFCA-4790-9479-A6A0AA8155A9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00E1B6D-CB0E-4747-8721-9A4B6962661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00E1B6D-CB0E-4747-8721-9A4B6962661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00E1B6D-CB0E-4747-8721-9A4B6962661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00E1B6D-CB0E-4747-8721-9A4B6962661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00E1B6D-CB0E-4747-8721-9A4B6962661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5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6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615" y="1611601"/>
            <a:ext cx="11658599" cy="2387600"/>
          </a:xfrm>
        </p:spPr>
        <p:txBody>
          <a:bodyPr>
            <a:normAutofit/>
          </a:bodyPr>
          <a:lstStyle/>
          <a:p>
            <a:r>
              <a:rPr lang="en-AU" sz="3200" b="1" i="1">
                <a:solidFill>
                  <a:srgbClr val="00B050"/>
                </a:solidFill>
              </a:rPr>
              <a:t>Introduction to Computer Science: </a:t>
            </a:r>
            <a:br>
              <a:rPr lang="en-AU" sz="3200" b="1" i="1"/>
            </a:br>
            <a:r>
              <a:rPr lang="en-AU" sz="3200" b="1" i="1">
                <a:solidFill>
                  <a:srgbClr val="0070C0"/>
                </a:solidFill>
              </a:rPr>
              <a:t>Programming Methodology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40126"/>
            <a:ext cx="9144000" cy="1669266"/>
          </a:xfrm>
        </p:spPr>
        <p:txBody>
          <a:bodyPr>
            <a:normAutofit/>
          </a:bodyPr>
          <a:lstStyle/>
          <a:p>
            <a:endParaRPr lang="en-US"/>
          </a:p>
          <a:p>
            <a:r>
              <a:rPr lang="en-US" altLang="zh-CN" sz="3200" b="1">
                <a:solidFill>
                  <a:srgbClr val="7030A0"/>
                </a:solidFill>
                <a:latin typeface="Algerian" panose="04020705040A02060702" pitchFamily="82" charset="0"/>
              </a:rPr>
              <a:t>Tutorial</a:t>
            </a:r>
            <a:r>
              <a:rPr lang="en-US" sz="3200" b="1">
                <a:solidFill>
                  <a:srgbClr val="7030A0"/>
                </a:solidFill>
                <a:latin typeface="Algerian" panose="04020705040A02060702" pitchFamily="82" charset="0"/>
              </a:rPr>
              <a:t> </a:t>
            </a:r>
            <a:r>
              <a:rPr lang="en-US" sz="3200">
                <a:solidFill>
                  <a:srgbClr val="7030A0"/>
                </a:solidFill>
                <a:latin typeface="Algerian" panose="04020705040A02060702" pitchFamily="82" charset="0"/>
              </a:rPr>
              <a:t>5</a:t>
            </a:r>
            <a:r>
              <a:rPr lang="en-US" sz="3200" b="1">
                <a:solidFill>
                  <a:srgbClr val="7030A0"/>
                </a:solidFill>
                <a:latin typeface="Algerian" panose="04020705040A02060702" pitchFamily="82" charset="0"/>
              </a:rPr>
              <a:t> </a:t>
            </a:r>
          </a:p>
          <a:p>
            <a:r>
              <a:rPr lang="en-US" altLang="zh-CN" sz="3200" b="1">
                <a:solidFill>
                  <a:srgbClr val="002060"/>
                </a:solidFill>
                <a:latin typeface="Algerian" panose="04020705040A02060702" pitchFamily="82" charset="0"/>
              </a:rPr>
              <a:t>Functions</a:t>
            </a:r>
          </a:p>
          <a:p>
            <a:endParaRPr lang="en-US" altLang="zh-CN" sz="2400" b="1">
              <a:latin typeface="Algerian" panose="04020705040A02060702" pitchFamily="82" charset="0"/>
            </a:endParaRPr>
          </a:p>
          <a:p>
            <a:endParaRPr lang="en-US" altLang="zh-CN" b="1"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40" y="188229"/>
            <a:ext cx="6909744" cy="120479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>
            <a:outerShdw dist="50800" sx="1000" sy="1000" algn="ctr" rotWithShape="0">
              <a:schemeClr val="bg1"/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/>
          <p:cNvSpPr txBox="1"/>
          <p:nvPr/>
        </p:nvSpPr>
        <p:spPr>
          <a:xfrm>
            <a:off x="325755" y="1833245"/>
            <a:ext cx="1154112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0070C0"/>
                </a:solidFill>
                <a:latin typeface="Baskerville Old Face" panose="02020602080505020303" pitchFamily="18" charset="0"/>
              </a:rPr>
              <a:t>A palindromic prime is a prime number that is also palindromic. For example, 131 is a prime and also a palindromic prime, as are 313 and 757. Write a program that displays the first 100 palindromic prime numbers. Display 10 numbers per line and align the numbers properly, as follow:</a:t>
            </a:r>
            <a:endParaRPr lang="en-US" altLang="zh-CN" sz="4400" b="1">
              <a:solidFill>
                <a:srgbClr val="7030A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800" b="1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800" b="1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1781" y="4902835"/>
            <a:ext cx="10429241" cy="7594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/>
          <p:cNvSpPr txBox="1"/>
          <p:nvPr/>
        </p:nvSpPr>
        <p:spPr>
          <a:xfrm>
            <a:off x="304801" y="1769294"/>
            <a:ext cx="11048999" cy="4977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0070C0"/>
                </a:solidFill>
                <a:latin typeface="Baskerville Old Face" panose="02020602080505020303" pitchFamily="18" charset="0"/>
              </a:rPr>
              <a:t>Create a module named </a:t>
            </a:r>
            <a:r>
              <a:rPr lang="en-US" altLang="zh-CN" sz="2800" b="1" err="1">
                <a:solidFill>
                  <a:srgbClr val="0070C0"/>
                </a:solidFill>
                <a:latin typeface="Baskerville Old Face" panose="02020602080505020303" pitchFamily="18" charset="0"/>
              </a:rPr>
              <a:t>MyTriangle</a:t>
            </a:r>
            <a:r>
              <a:rPr lang="en-US" altLang="zh-CN" sz="2800" b="1">
                <a:solidFill>
                  <a:srgbClr val="0070C0"/>
                </a:solidFill>
                <a:latin typeface="Baskerville Old Face" panose="02020602080505020303" pitchFamily="18" charset="0"/>
              </a:rPr>
              <a:t> that contains the following two functions: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800" b="1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800" b="1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800" b="1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800" b="1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457200" lvl="1" indent="0">
              <a:buClr>
                <a:srgbClr val="7030A0"/>
              </a:buClr>
              <a:buNone/>
            </a:pPr>
            <a:r>
              <a:rPr lang="en-US" altLang="zh-CN" sz="2800" b="1">
                <a:solidFill>
                  <a:srgbClr val="0070C0"/>
                </a:solidFill>
                <a:latin typeface="Baskerville Old Face" panose="02020602080505020303" pitchFamily="18" charset="0"/>
              </a:rPr>
              <a:t>   Write a test program that reads three sides for a triangle and computes the area if the input is valid. Otherwise, it displays that the input is invalid.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6091" y="3002279"/>
            <a:ext cx="7099691" cy="184821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2"/>
          <p:cNvSpPr txBox="1"/>
          <p:nvPr/>
        </p:nvSpPr>
        <p:spPr>
          <a:xfrm>
            <a:off x="304800" y="1892300"/>
            <a:ext cx="7001510" cy="4722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0070C0"/>
                </a:solidFill>
                <a:latin typeface="Baskerville Old Face" panose="02020602080505020303" pitchFamily="18" charset="0"/>
              </a:rPr>
              <a:t>Yang Hui’s Triangle(Pascal’s Triangle) is a triangle with numbers where each of them in one line equals to the sum of the two neighbor numbers in previous line. Equivalently, it is a triangular array of the binomial coefficients. Write a program to print Yang Hui’s Triangle with given number of lines.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6300" y="1928495"/>
            <a:ext cx="4620260" cy="29362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205297" y="5101576"/>
                <a:ext cx="4940069" cy="1639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u"/>
                </a:pPr>
                <a:r>
                  <a:rPr lang="en-US" altLang="zh-CN" b="1">
                    <a:solidFill>
                      <a:srgbClr val="00B050"/>
                    </a:solidFill>
                  </a:rPr>
                  <a:t>Hints: </a:t>
                </a:r>
                <a:r>
                  <a:rPr lang="zh-CN" altLang="en-US" b="1">
                    <a:solidFill>
                      <a:srgbClr val="00B050"/>
                    </a:solidFill>
                  </a:rPr>
                  <a:t>①</a:t>
                </a:r>
                <a:r>
                  <a:rPr lang="en-US" altLang="zh-CN" b="1">
                    <a:solidFill>
                      <a:srgbClr val="00B050"/>
                    </a:solidFill>
                  </a:rPr>
                  <a:t>Define a function </a:t>
                </a:r>
                <a:r>
                  <a:rPr lang="en-US" altLang="zh-CN" b="1">
                    <a:solidFill>
                      <a:srgbClr val="FF0000"/>
                    </a:solidFill>
                  </a:rPr>
                  <a:t>factorial(n) </a:t>
                </a:r>
                <a:r>
                  <a:rPr lang="en-US" altLang="zh-CN" b="1">
                    <a:solidFill>
                      <a:srgbClr val="00B050"/>
                    </a:solidFill>
                  </a:rPr>
                  <a:t>to calculate factorial of n: n!=n(n-1)…1. </a:t>
                </a:r>
                <a:r>
                  <a:rPr lang="zh-CN" altLang="en-US" b="1">
                    <a:solidFill>
                      <a:srgbClr val="00B050"/>
                    </a:solidFill>
                  </a:rPr>
                  <a:t>②</a:t>
                </a:r>
                <a:r>
                  <a:rPr lang="en-US" altLang="zh-CN" b="1">
                    <a:solidFill>
                      <a:srgbClr val="00B050"/>
                    </a:solidFill>
                  </a:rPr>
                  <a:t>Define a function </a:t>
                </a:r>
                <a:r>
                  <a:rPr lang="en-US" altLang="zh-CN" b="1">
                    <a:solidFill>
                      <a:srgbClr val="FF0000"/>
                    </a:solidFill>
                  </a:rPr>
                  <a:t>combination(</a:t>
                </a:r>
                <a:r>
                  <a:rPr lang="en-US" altLang="zh-CN" b="1" err="1">
                    <a:solidFill>
                      <a:srgbClr val="FF0000"/>
                    </a:solidFill>
                  </a:rPr>
                  <a:t>n,k</a:t>
                </a:r>
                <a:r>
                  <a:rPr lang="en-US" altLang="zh-CN" b="1">
                    <a:solidFill>
                      <a:srgbClr val="FF0000"/>
                    </a:solidFill>
                  </a:rPr>
                  <a:t>) </a:t>
                </a:r>
                <a:r>
                  <a:rPr lang="en-US" altLang="zh-CN" b="1">
                    <a:solidFill>
                      <a:srgbClr val="00B050"/>
                    </a:solidFill>
                  </a:rPr>
                  <a:t>to calculate binomial coefficients-combination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altLang="zh-CN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zh-CN" b="1">
                    <a:solidFill>
                      <a:srgbClr val="00B050"/>
                    </a:solidFill>
                  </a:rPr>
                  <a:t>.</a:t>
                </a:r>
                <a:endParaRPr lang="zh-CN" altLang="en-US" b="1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5297" y="5101576"/>
                <a:ext cx="4940069" cy="1639231"/>
              </a:xfrm>
              <a:prstGeom prst="rect">
                <a:avLst/>
              </a:prstGeom>
              <a:blipFill>
                <a:blip r:embed="rId9"/>
                <a:stretch>
                  <a:fillRect l="-864" t="-2230" r="-1975" b="-7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028700" y="351693"/>
          <a:ext cx="10395438" cy="1163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4841" y="2576215"/>
            <a:ext cx="1789711" cy="40884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2404" y="2576215"/>
            <a:ext cx="2984012" cy="416235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52499" y="1630255"/>
            <a:ext cx="11122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00B0F0"/>
                </a:solidFill>
              </a:rPr>
              <a:t>Function is a package of code used to realize some specific functionalities or output some results of calculation.</a:t>
            </a:r>
            <a:endParaRPr lang="zh-CN" altLang="en-US" sz="2400" b="1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85038" y="4020261"/>
            <a:ext cx="205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b="1">
                <a:solidFill>
                  <a:srgbClr val="00B050"/>
                </a:solidFill>
              </a:rPr>
              <a:t>Elevator-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Functionality</a:t>
            </a:r>
            <a:r>
              <a:rPr lang="en-US" altLang="zh-CN" b="1">
                <a:solidFill>
                  <a:srgbClr val="00B050"/>
                </a:solidFill>
              </a:rPr>
              <a:t>: lift a number of people up to a certain floor.</a:t>
            </a:r>
            <a:endParaRPr lang="zh-CN" altLang="en-US" b="1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390186" y="4158760"/>
            <a:ext cx="2488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b="1">
                <a:solidFill>
                  <a:srgbClr val="00B050"/>
                </a:solidFill>
              </a:rPr>
              <a:t>Washing machine-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Input</a:t>
            </a:r>
            <a:r>
              <a:rPr lang="en-US" altLang="zh-CN" b="1">
                <a:solidFill>
                  <a:srgbClr val="00B050"/>
                </a:solidFill>
              </a:rPr>
              <a:t>: dirty clothes</a:t>
            </a:r>
          </a:p>
          <a:p>
            <a:r>
              <a:rPr lang="en-US" altLang="zh-CN" b="1" err="1">
                <a:solidFill>
                  <a:srgbClr val="FF0000"/>
                </a:solidFill>
              </a:rPr>
              <a:t>Ouput</a:t>
            </a:r>
            <a:r>
              <a:rPr lang="en-US" altLang="zh-CN" b="1">
                <a:solidFill>
                  <a:srgbClr val="00B050"/>
                </a:solidFill>
              </a:rPr>
              <a:t>: clean clothes</a:t>
            </a:r>
            <a:endParaRPr lang="zh-CN" altLang="en-US" b="1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987669" y="355129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87669" y="1707417"/>
            <a:ext cx="105156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>
                <a:solidFill>
                  <a:srgbClr val="FF0000"/>
                </a:solidFill>
              </a:rPr>
              <a:t>Motivations: 1. Repeatedly use the code, make it more efficient.</a:t>
            </a:r>
          </a:p>
          <a:p>
            <a:r>
              <a:rPr lang="en-US" altLang="zh-CN" sz="2000" b="1">
                <a:solidFill>
                  <a:srgbClr val="FF0000"/>
                </a:solidFill>
              </a:rPr>
              <a:t>                    2. Realize specific functionalities.</a:t>
            </a:r>
          </a:p>
          <a:p>
            <a:r>
              <a:rPr lang="en-US" altLang="zh-CN" sz="2000" b="1">
                <a:solidFill>
                  <a:srgbClr val="FF0000"/>
                </a:solidFill>
              </a:rPr>
              <a:t>                    3. Make communication between programmers more convenient.</a:t>
            </a:r>
          </a:p>
          <a:p>
            <a:r>
              <a:rPr lang="en-US" altLang="zh-CN" sz="2000" b="1">
                <a:solidFill>
                  <a:srgbClr val="FF0000"/>
                </a:solidFill>
              </a:rPr>
              <a:t>                    4. Make the logic in your code more clear.</a:t>
            </a:r>
          </a:p>
          <a:p>
            <a:r>
              <a:rPr lang="en-US" altLang="zh-CN" sz="2000" b="1">
                <a:solidFill>
                  <a:srgbClr val="00B0F0"/>
                </a:solidFill>
              </a:rPr>
              <a:t>                    …</a:t>
            </a:r>
            <a:endParaRPr lang="zh-CN" altLang="en-US" sz="2000" b="1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7669" y="3338633"/>
            <a:ext cx="4246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>
                <a:solidFill>
                  <a:srgbClr val="00B050"/>
                </a:solidFill>
              </a:rPr>
              <a:t>Example</a:t>
            </a:r>
            <a:r>
              <a:rPr lang="zh-CN" altLang="en-US" sz="2000" b="1">
                <a:solidFill>
                  <a:srgbClr val="00B050"/>
                </a:solidFill>
              </a:rPr>
              <a:t>①</a:t>
            </a:r>
            <a:r>
              <a:rPr lang="en-US" altLang="zh-CN" sz="2000" b="1">
                <a:solidFill>
                  <a:srgbClr val="00B050"/>
                </a:solidFill>
              </a:rPr>
              <a:t>:</a:t>
            </a:r>
            <a:endParaRPr lang="zh-CN" altLang="en-US" sz="2000" b="1">
              <a:solidFill>
                <a:srgbClr val="00B05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1364" y="3296300"/>
            <a:ext cx="8689731" cy="34257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" y="105509"/>
          <a:ext cx="12192000" cy="1685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137255" y="327879"/>
            <a:ext cx="10515600" cy="1146600"/>
            <a:chOff x="0" y="1783"/>
            <a:chExt cx="10515600" cy="1146600"/>
          </a:xfrm>
        </p:grpSpPr>
        <p:sp>
          <p:nvSpPr>
            <p:cNvPr id="7" name="Rounded Rectangle 6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>
                  <a:solidFill>
                    <a:srgbClr val="00B050"/>
                  </a:solidFill>
                </a:rPr>
                <a:t>When to use function?-II</a:t>
              </a:r>
              <a:endParaRPr lang="en-US" sz="4900" kern="1200">
                <a:solidFill>
                  <a:srgbClr val="00B050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040541" y="1846991"/>
            <a:ext cx="4246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>
                <a:solidFill>
                  <a:srgbClr val="00B050"/>
                </a:solidFill>
              </a:rPr>
              <a:t>Example</a:t>
            </a:r>
            <a:r>
              <a:rPr lang="zh-CN" altLang="en-US" sz="2000" b="1">
                <a:solidFill>
                  <a:srgbClr val="00B050"/>
                </a:solidFill>
              </a:rPr>
              <a:t>②</a:t>
            </a:r>
            <a:r>
              <a:rPr lang="en-US" altLang="zh-CN" sz="2000" b="1">
                <a:solidFill>
                  <a:srgbClr val="00B050"/>
                </a:solidFill>
              </a:rPr>
              <a:t>:</a:t>
            </a:r>
            <a:endParaRPr lang="zh-CN" altLang="en-US" sz="2000" b="1">
              <a:solidFill>
                <a:srgbClr val="00B050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2376" y="2243821"/>
            <a:ext cx="9587803" cy="39565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" y="105509"/>
          <a:ext cx="12192000" cy="1685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987787" y="305931"/>
            <a:ext cx="10515600" cy="1146600"/>
            <a:chOff x="0" y="1783"/>
            <a:chExt cx="10515600" cy="1146600"/>
          </a:xfrm>
        </p:grpSpPr>
        <p:sp>
          <p:nvSpPr>
            <p:cNvPr id="7" name="Rounded Rectangle 6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>
                  <a:solidFill>
                    <a:srgbClr val="00B050"/>
                  </a:solidFill>
                </a:rPr>
                <a:t>F</a:t>
              </a:r>
              <a:r>
                <a:rPr lang="en-US" altLang="zh-CN" sz="4900" b="1" kern="1200">
                  <a:solidFill>
                    <a:srgbClr val="00B050"/>
                  </a:solidFill>
                </a:rPr>
                <a:t>unction Definition-I</a:t>
              </a:r>
              <a:endParaRPr lang="en-US" sz="4900" kern="1200">
                <a:solidFill>
                  <a:srgbClr val="00B050"/>
                </a:solidFill>
              </a:endParaRP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3692183" y="2738658"/>
            <a:ext cx="4990011" cy="32570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956945" y="2768600"/>
            <a:ext cx="2543175" cy="784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Define a function: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43759" y="5029233"/>
            <a:ext cx="2238105" cy="690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Call/Invoke a function: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1449" y="2763371"/>
            <a:ext cx="2622992" cy="91290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853170" y="1652953"/>
            <a:ext cx="26280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Program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218278" y="1652953"/>
            <a:ext cx="22493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Output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2870" y="2899768"/>
            <a:ext cx="4588635" cy="2730136"/>
          </a:xfrm>
          <a:prstGeom prst="rect">
            <a:avLst/>
          </a:prstGeom>
        </p:spPr>
      </p:pic>
      <p:sp>
        <p:nvSpPr>
          <p:cNvPr id="21" name="Oval Callout 20"/>
          <p:cNvSpPr/>
          <p:nvPr/>
        </p:nvSpPr>
        <p:spPr>
          <a:xfrm>
            <a:off x="5650040" y="2899768"/>
            <a:ext cx="2064717" cy="390389"/>
          </a:xfrm>
          <a:prstGeom prst="wedgeEllipseCallout">
            <a:avLst>
              <a:gd name="adj1" fmla="val -79460"/>
              <a:gd name="adj2" fmla="val 5134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Parameter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6517132" y="4255381"/>
            <a:ext cx="2064717" cy="390389"/>
          </a:xfrm>
          <a:prstGeom prst="wedgeEllipseCallout">
            <a:avLst>
              <a:gd name="adj1" fmla="val -62167"/>
              <a:gd name="adj2" fmla="val 23649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Argument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969577" y="4184105"/>
            <a:ext cx="3108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 </a:t>
            </a:r>
            <a:r>
              <a:rPr lang="en-US" b="1">
                <a:solidFill>
                  <a:srgbClr val="FF0000"/>
                </a:solidFill>
              </a:rPr>
              <a:t>argument</a:t>
            </a:r>
            <a:r>
              <a:rPr lang="en-US"/>
              <a:t> is a value we pass into the function as its </a:t>
            </a:r>
            <a:r>
              <a:rPr lang="en-US" b="1">
                <a:solidFill>
                  <a:srgbClr val="FF0000"/>
                </a:solidFill>
              </a:rPr>
              <a:t>input </a:t>
            </a:r>
            <a:r>
              <a:rPr lang="en-US"/>
              <a:t>when we</a:t>
            </a:r>
            <a:r>
              <a:rPr lang="en-US" b="1">
                <a:solidFill>
                  <a:srgbClr val="FF0000"/>
                </a:solidFill>
              </a:rPr>
              <a:t> call </a:t>
            </a:r>
            <a:r>
              <a:rPr lang="en-US"/>
              <a:t>the function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87787" y="305931"/>
            <a:ext cx="10515600" cy="1146600"/>
            <a:chOff x="0" y="1783"/>
            <a:chExt cx="10515600" cy="1146600"/>
          </a:xfrm>
        </p:grpSpPr>
        <p:sp>
          <p:nvSpPr>
            <p:cNvPr id="7" name="Rounded Rectangle 6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>
                  <a:solidFill>
                    <a:srgbClr val="00B050"/>
                  </a:solidFill>
                </a:rPr>
                <a:t>Function Definition-II</a:t>
              </a:r>
              <a:endParaRPr lang="en-US" sz="4900" kern="1200">
                <a:solidFill>
                  <a:srgbClr val="00B05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24448" y="1864052"/>
            <a:ext cx="4084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/>
              <a:t>The</a:t>
            </a:r>
            <a:r>
              <a:rPr lang="en-US" sz="2800" b="1">
                <a:solidFill>
                  <a:srgbClr val="FF0000"/>
                </a:solidFill>
              </a:rPr>
              <a:t> return </a:t>
            </a:r>
            <a:r>
              <a:rPr lang="en-US" sz="2800"/>
              <a:t>keyword-I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779899" y="2798793"/>
            <a:ext cx="4310743" cy="33615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11893" y="3277764"/>
            <a:ext cx="364018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Return values</a:t>
            </a:r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/>
              <a:t>A fruitful function is one that produces a </a:t>
            </a:r>
            <a:r>
              <a:rPr lang="en-US">
                <a:solidFill>
                  <a:srgbClr val="FF0000"/>
                </a:solidFill>
              </a:rPr>
              <a:t>result</a:t>
            </a:r>
            <a:r>
              <a:rPr lang="en-US"/>
              <a:t>(or return value)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return</a:t>
            </a:r>
            <a:r>
              <a:rPr lang="en-US"/>
              <a:t> statement </a:t>
            </a:r>
            <a:r>
              <a:rPr lang="en-US">
                <a:solidFill>
                  <a:srgbClr val="FF0000"/>
                </a:solidFill>
              </a:rPr>
              <a:t>ends</a:t>
            </a:r>
            <a:r>
              <a:rPr lang="en-US"/>
              <a:t> the function execution and ‘sends back’ the </a:t>
            </a:r>
            <a:r>
              <a:rPr lang="en-US">
                <a:solidFill>
                  <a:srgbClr val="FF0000"/>
                </a:solidFill>
              </a:rPr>
              <a:t>result</a:t>
            </a:r>
            <a:r>
              <a:rPr lang="en-US"/>
              <a:t> of the function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167" y="2902460"/>
            <a:ext cx="3184229" cy="173024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089839" y="4962346"/>
            <a:ext cx="140615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Output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82" y="5795801"/>
            <a:ext cx="1556747" cy="27004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97083" y="2359253"/>
            <a:ext cx="3130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>
                <a:solidFill>
                  <a:srgbClr val="00B0F0"/>
                </a:solidFill>
                <a:latin typeface="+mj-lt"/>
              </a:rPr>
              <a:t>“A gift from function”</a:t>
            </a:r>
            <a:endParaRPr lang="zh-CN" altLang="en-US" sz="2400" i="1">
              <a:solidFill>
                <a:srgbClr val="00B0F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87787" y="305931"/>
            <a:ext cx="10515600" cy="1146600"/>
            <a:chOff x="0" y="1783"/>
            <a:chExt cx="10515600" cy="1146600"/>
          </a:xfrm>
        </p:grpSpPr>
        <p:sp>
          <p:nvSpPr>
            <p:cNvPr id="7" name="Rounded Rectangle 6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>
                  <a:solidFill>
                    <a:srgbClr val="00B050"/>
                  </a:solidFill>
                </a:rPr>
                <a:t>Function Definition-III</a:t>
              </a:r>
              <a:endParaRPr lang="en-US" sz="4900" kern="1200">
                <a:solidFill>
                  <a:srgbClr val="00B05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906863" y="1872845"/>
            <a:ext cx="40843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/>
              <a:t>The</a:t>
            </a:r>
            <a:r>
              <a:rPr lang="en-US" sz="2800" b="1">
                <a:solidFill>
                  <a:srgbClr val="FF0000"/>
                </a:solidFill>
              </a:rPr>
              <a:t> return </a:t>
            </a:r>
            <a:r>
              <a:rPr lang="en-US" sz="2800"/>
              <a:t>keyword-II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422069" y="2826889"/>
            <a:ext cx="4310743" cy="33615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757348" y="3338092"/>
            <a:ext cx="364018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Void functions</a:t>
            </a:r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/>
              <a:t>When a function does </a:t>
            </a:r>
            <a:r>
              <a:rPr lang="en-US">
                <a:solidFill>
                  <a:srgbClr val="FF0000"/>
                </a:solidFill>
              </a:rPr>
              <a:t>not return a value</a:t>
            </a:r>
            <a:r>
              <a:rPr lang="en-US"/>
              <a:t>, it is called a “</a:t>
            </a:r>
            <a:r>
              <a:rPr lang="en-US">
                <a:solidFill>
                  <a:srgbClr val="FF0000"/>
                </a:solidFill>
              </a:rPr>
              <a:t>void</a:t>
            </a:r>
            <a:r>
              <a:rPr lang="en-US"/>
              <a:t>” function</a:t>
            </a:r>
            <a:endParaRPr lang="en-US">
              <a:solidFill>
                <a:srgbClr val="7030A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/>
              <a:t>When a function has </a:t>
            </a:r>
            <a:r>
              <a:rPr lang="en-US">
                <a:solidFill>
                  <a:srgbClr val="FF0000"/>
                </a:solidFill>
              </a:rPr>
              <a:t>no return statement</a:t>
            </a:r>
            <a:r>
              <a:rPr lang="en-US"/>
              <a:t>, it will return </a:t>
            </a:r>
            <a:r>
              <a:rPr lang="en-US">
                <a:solidFill>
                  <a:srgbClr val="7030A0"/>
                </a:solidFill>
              </a:rPr>
              <a:t>None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225" y="2530882"/>
            <a:ext cx="2753883" cy="39587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87787" y="305931"/>
            <a:ext cx="10515600" cy="1146600"/>
            <a:chOff x="0" y="1783"/>
            <a:chExt cx="10515600" cy="1146600"/>
          </a:xfrm>
        </p:grpSpPr>
        <p:sp>
          <p:nvSpPr>
            <p:cNvPr id="7" name="Rounded Rectangle 6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>
                  <a:solidFill>
                    <a:srgbClr val="00B050"/>
                  </a:solidFill>
                </a:rPr>
                <a:t>Function Definition-IV</a:t>
              </a:r>
              <a:endParaRPr lang="en-US" sz="4900" kern="1200">
                <a:solidFill>
                  <a:srgbClr val="00B050"/>
                </a:solidFill>
              </a:endParaRPr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1241742" y="2394521"/>
            <a:ext cx="4923692" cy="33615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697473" y="2218675"/>
            <a:ext cx="4488097" cy="37719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6372" y="2671199"/>
            <a:ext cx="44515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Multiple parameters/arguments</a:t>
            </a:r>
          </a:p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05875" y="2528096"/>
            <a:ext cx="364018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Return multiple values</a:t>
            </a:r>
          </a:p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150" y="3175854"/>
            <a:ext cx="2428314" cy="165696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806372" y="5014311"/>
            <a:ext cx="3622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>
                <a:solidFill>
                  <a:srgbClr val="FF0000"/>
                </a:solidFill>
              </a:rPr>
              <a:t>Match</a:t>
            </a:r>
            <a:r>
              <a:rPr lang="en-US"/>
              <a:t> the </a:t>
            </a:r>
            <a:r>
              <a:rPr lang="en-US" u="sng">
                <a:solidFill>
                  <a:srgbClr val="FF0000"/>
                </a:solidFill>
              </a:rPr>
              <a:t>number and order </a:t>
            </a:r>
            <a:r>
              <a:rPr lang="en-US"/>
              <a:t>of arguments and parameters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911" y="2995172"/>
            <a:ext cx="3411022" cy="196555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105875" y="5035772"/>
            <a:ext cx="4079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>
                <a:solidFill>
                  <a:srgbClr val="FF0000"/>
                </a:solidFill>
              </a:rPr>
              <a:t>When</a:t>
            </a:r>
            <a:r>
              <a:rPr lang="en-US"/>
              <a:t> it is invoked, you need to pass the returned values in a </a:t>
            </a:r>
            <a:r>
              <a:rPr lang="en-US" u="sng">
                <a:solidFill>
                  <a:srgbClr val="FF0000"/>
                </a:solidFill>
              </a:rPr>
              <a:t>simultaneous assignment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61627265"/>
              </p:ext>
            </p:extLst>
          </p:nvPr>
        </p:nvGraphicFramePr>
        <p:xfrm>
          <a:off x="589890" y="39660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/>
          <p:cNvSpPr txBox="1"/>
          <p:nvPr/>
        </p:nvSpPr>
        <p:spPr>
          <a:xfrm>
            <a:off x="291612" y="1707748"/>
            <a:ext cx="11815396" cy="4991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Write the functions with the following headers: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400" b="1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400" b="1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400" b="1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400" b="1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400" b="1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457200" lvl="1" indent="0">
              <a:buClr>
                <a:srgbClr val="7030A0"/>
              </a:buClr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   Use the reverse function to implement </a:t>
            </a:r>
            <a:r>
              <a:rPr lang="en-US" altLang="zh-CN" sz="24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isPalindrome</a:t>
            </a:r>
            <a:r>
              <a:rPr lang="en-US" altLang="zh-CN" sz="2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function. A number is a palindrome if its reversal is the same as itself. Write a test program that prompts the user to enter an integer and reports whether the integer is a palindrome.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600" b="1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685" y="2348440"/>
            <a:ext cx="9714408" cy="2158757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TQxMTIyZDIxNmU5MzE3MTIwMDFhMzE5ZDViNzlmYmY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dg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Badge</vt:lpstr>
      <vt:lpstr>Introduction to Computer Science:  Programming 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Science:  Programming Methodology</dc:title>
  <dc:creator>Sun Mengqian(SSE)</dc:creator>
  <cp:revision>9</cp:revision>
  <cp:lastPrinted>2019-02-27T12:10:00Z</cp:lastPrinted>
  <dcterms:created xsi:type="dcterms:W3CDTF">2016-01-12T06:06:00Z</dcterms:created>
  <dcterms:modified xsi:type="dcterms:W3CDTF">2023-11-11T08:03:15Z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99A561238E644F998D147491FC5BC4CD_12</vt:lpwstr>
  </property>
</Properties>
</file>