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2"/>
    <p:sldId id="366" r:id="rId3"/>
    <p:sldId id="355" r:id="rId4"/>
    <p:sldId id="377" r:id="rId5"/>
    <p:sldId id="378" r:id="rId6"/>
    <p:sldId id="361" r:id="rId7"/>
    <p:sldId id="379" r:id="rId8"/>
    <p:sldId id="362" r:id="rId9"/>
    <p:sldId id="368" r:id="rId10"/>
    <p:sldId id="369" r:id="rId11"/>
    <p:sldId id="376" r:id="rId12"/>
  </p:sldIdLst>
  <p:sldSz cx="12192000" cy="6858000"/>
  <p:notesSz cx="7048500" cy="10185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C7B2CA-486A-1C07-B522-F1512DAC9C38}" v="1" dt="2023-11-12T03:52:59.634"/>
    <p1510:client id="{A1F3162C-3397-F707-F414-EBC853ACAD8E}" v="1" dt="2023-10-26T11:56:16.548"/>
    <p1510:client id="{D24DCA2F-F418-D573-F618-05BCE007D9AC}" v="1" dt="2023-11-14T13:06:07.112"/>
    <p1510:client id="{F2AD26A8-2F0E-07FA-7581-AAD6FAAA688C}" v="1" dt="2023-10-26T11:56:34.464"/>
    <p1510:client id="{FB8AC816-26C7-2449-F8DA-FAE600030DA7}" v="2" dt="2023-10-25T11:19:28.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userId="S::urn:spo:anon#1b314c062c0cfbec79291272474d384cff31aeecd4397d2833a54bca0715c3b5::" providerId="AD" clId="Web-{A1F3162C-3397-F707-F414-EBC853ACAD8E}"/>
    <pc:docChg chg="modSld">
      <pc:chgData name="来宾用户" userId="S::urn:spo:anon#1b314c062c0cfbec79291272474d384cff31aeecd4397d2833a54bca0715c3b5::" providerId="AD" clId="Web-{A1F3162C-3397-F707-F414-EBC853ACAD8E}" dt="2023-10-26T11:56:16.548" v="0" actId="1076"/>
      <pc:docMkLst>
        <pc:docMk/>
      </pc:docMkLst>
      <pc:sldChg chg="modSp">
        <pc:chgData name="来宾用户" userId="S::urn:spo:anon#1b314c062c0cfbec79291272474d384cff31aeecd4397d2833a54bca0715c3b5::" providerId="AD" clId="Web-{A1F3162C-3397-F707-F414-EBC853ACAD8E}" dt="2023-10-26T11:56:16.548" v="0" actId="1076"/>
        <pc:sldMkLst>
          <pc:docMk/>
          <pc:sldMk cId="0" sldId="355"/>
        </pc:sldMkLst>
        <pc:picChg chg="mod">
          <ac:chgData name="来宾用户" userId="S::urn:spo:anon#1b314c062c0cfbec79291272474d384cff31aeecd4397d2833a54bca0715c3b5::" providerId="AD" clId="Web-{A1F3162C-3397-F707-F414-EBC853ACAD8E}" dt="2023-10-26T11:56:16.548" v="0" actId="1076"/>
          <ac:picMkLst>
            <pc:docMk/>
            <pc:sldMk cId="0" sldId="355"/>
            <ac:picMk id="6" creationId="{00000000-0000-0000-0000-000000000000}"/>
          </ac:picMkLst>
        </pc:picChg>
      </pc:sldChg>
    </pc:docChg>
  </pc:docChgLst>
  <pc:docChgLst>
    <pc:chgData name="来宾用户" userId="S::urn:spo:anon#1b314c062c0cfbec79291272474d384cff31aeecd4397d2833a54bca0715c3b5::" providerId="AD" clId="Web-{D24DCA2F-F418-D573-F618-05BCE007D9AC}"/>
    <pc:docChg chg="sldOrd">
      <pc:chgData name="来宾用户" userId="S::urn:spo:anon#1b314c062c0cfbec79291272474d384cff31aeecd4397d2833a54bca0715c3b5::" providerId="AD" clId="Web-{D24DCA2F-F418-D573-F618-05BCE007D9AC}" dt="2023-11-14T13:06:07.112" v="0"/>
      <pc:docMkLst>
        <pc:docMk/>
      </pc:docMkLst>
      <pc:sldChg chg="ord">
        <pc:chgData name="来宾用户" userId="S::urn:spo:anon#1b314c062c0cfbec79291272474d384cff31aeecd4397d2833a54bca0715c3b5::" providerId="AD" clId="Web-{D24DCA2F-F418-D573-F618-05BCE007D9AC}" dt="2023-11-14T13:06:07.112" v="0"/>
        <pc:sldMkLst>
          <pc:docMk/>
          <pc:sldMk cId="0" sldId="379"/>
        </pc:sldMkLst>
      </pc:sldChg>
    </pc:docChg>
  </pc:docChgLst>
  <pc:docChgLst>
    <pc:chgData name="来宾用户" userId="S::urn:spo:anon#1b314c062c0cfbec79291272474d384cff31aeecd4397d2833a54bca0715c3b5::" providerId="AD" clId="Web-{F2AD26A8-2F0E-07FA-7581-AAD6FAAA688C}"/>
    <pc:docChg chg="modSld">
      <pc:chgData name="来宾用户" userId="S::urn:spo:anon#1b314c062c0cfbec79291272474d384cff31aeecd4397d2833a54bca0715c3b5::" providerId="AD" clId="Web-{F2AD26A8-2F0E-07FA-7581-AAD6FAAA688C}" dt="2023-10-26T11:56:34.464" v="0" actId="1076"/>
      <pc:docMkLst>
        <pc:docMk/>
      </pc:docMkLst>
      <pc:sldChg chg="modSp">
        <pc:chgData name="来宾用户" userId="S::urn:spo:anon#1b314c062c0cfbec79291272474d384cff31aeecd4397d2833a54bca0715c3b5::" providerId="AD" clId="Web-{F2AD26A8-2F0E-07FA-7581-AAD6FAAA688C}" dt="2023-10-26T11:56:34.464" v="0" actId="1076"/>
        <pc:sldMkLst>
          <pc:docMk/>
          <pc:sldMk cId="0" sldId="355"/>
        </pc:sldMkLst>
        <pc:picChg chg="mod">
          <ac:chgData name="来宾用户" userId="S::urn:spo:anon#1b314c062c0cfbec79291272474d384cff31aeecd4397d2833a54bca0715c3b5::" providerId="AD" clId="Web-{F2AD26A8-2F0E-07FA-7581-AAD6FAAA688C}" dt="2023-10-26T11:56:34.464" v="0" actId="1076"/>
          <ac:picMkLst>
            <pc:docMk/>
            <pc:sldMk cId="0" sldId="355"/>
            <ac:picMk id="6" creationId="{00000000-0000-0000-0000-000000000000}"/>
          </ac:picMkLst>
        </pc:picChg>
      </pc:sldChg>
    </pc:docChg>
  </pc:docChgLst>
  <pc:docChgLst>
    <pc:chgData name="Guest User" userId="S::urn:spo:anon#1b314c062c0cfbec79291272474d384cff31aeecd4397d2833a54bca0715c3b5::" providerId="AD" clId="Web-{FB8AC816-26C7-2449-F8DA-FAE600030DA7}"/>
    <pc:docChg chg="modSld">
      <pc:chgData name="Guest User" userId="S::urn:spo:anon#1b314c062c0cfbec79291272474d384cff31aeecd4397d2833a54bca0715c3b5::" providerId="AD" clId="Web-{FB8AC816-26C7-2449-F8DA-FAE600030DA7}" dt="2023-10-25T11:19:47.870" v="5" actId="1076"/>
      <pc:docMkLst>
        <pc:docMk/>
      </pc:docMkLst>
      <pc:sldChg chg="modSp">
        <pc:chgData name="Guest User" userId="S::urn:spo:anon#1b314c062c0cfbec79291272474d384cff31aeecd4397d2833a54bca0715c3b5::" providerId="AD" clId="Web-{FB8AC816-26C7-2449-F8DA-FAE600030DA7}" dt="2023-10-25T11:19:28.525" v="1" actId="1076"/>
        <pc:sldMkLst>
          <pc:docMk/>
          <pc:sldMk cId="0" sldId="355"/>
        </pc:sldMkLst>
        <pc:picChg chg="mod">
          <ac:chgData name="Guest User" userId="S::urn:spo:anon#1b314c062c0cfbec79291272474d384cff31aeecd4397d2833a54bca0715c3b5::" providerId="AD" clId="Web-{FB8AC816-26C7-2449-F8DA-FAE600030DA7}" dt="2023-10-25T11:19:28.525" v="1" actId="1076"/>
          <ac:picMkLst>
            <pc:docMk/>
            <pc:sldMk cId="0" sldId="355"/>
            <ac:picMk id="5" creationId="{00000000-0000-0000-0000-000000000000}"/>
          </ac:picMkLst>
        </pc:picChg>
      </pc:sldChg>
      <pc:sldChg chg="modSp">
        <pc:chgData name="Guest User" userId="S::urn:spo:anon#1b314c062c0cfbec79291272474d384cff31aeecd4397d2833a54bca0715c3b5::" providerId="AD" clId="Web-{FB8AC816-26C7-2449-F8DA-FAE600030DA7}" dt="2023-10-25T11:19:47.870" v="5" actId="1076"/>
        <pc:sldMkLst>
          <pc:docMk/>
          <pc:sldMk cId="0" sldId="378"/>
        </pc:sldMkLst>
        <pc:graphicFrameChg chg="mod">
          <ac:chgData name="Guest User" userId="S::urn:spo:anon#1b314c062c0cfbec79291272474d384cff31aeecd4397d2833a54bca0715c3b5::" providerId="AD" clId="Web-{FB8AC816-26C7-2449-F8DA-FAE600030DA7}" dt="2023-10-25T11:19:47.870" v="5" actId="1076"/>
          <ac:graphicFrameMkLst>
            <pc:docMk/>
            <pc:sldMk cId="0" sldId="378"/>
            <ac:graphicFrameMk id="4" creationId="{00000000-0000-0000-0000-000000000000}"/>
          </ac:graphicFrameMkLst>
        </pc:graphicFrameChg>
      </pc:sldChg>
    </pc:docChg>
  </pc:docChgLst>
  <pc:docChgLst>
    <pc:chgData name="Guest User" userId="S::urn:spo:anon#1b314c062c0cfbec79291272474d384cff31aeecd4397d2833a54bca0715c3b5::" providerId="AD" clId="Web-{3AC7B2CA-486A-1C07-B522-F1512DAC9C38}"/>
    <pc:docChg chg="modSld">
      <pc:chgData name="Guest User" userId="S::urn:spo:anon#1b314c062c0cfbec79291272474d384cff31aeecd4397d2833a54bca0715c3b5::" providerId="AD" clId="Web-{3AC7B2CA-486A-1C07-B522-F1512DAC9C38}" dt="2023-11-12T03:52:59.634" v="0" actId="1076"/>
      <pc:docMkLst>
        <pc:docMk/>
      </pc:docMkLst>
      <pc:sldChg chg="modSp">
        <pc:chgData name="Guest User" userId="S::urn:spo:anon#1b314c062c0cfbec79291272474d384cff31aeecd4397d2833a54bca0715c3b5::" providerId="AD" clId="Web-{3AC7B2CA-486A-1C07-B522-F1512DAC9C38}" dt="2023-11-12T03:52:59.634" v="0" actId="1076"/>
        <pc:sldMkLst>
          <pc:docMk/>
          <pc:sldMk cId="0" sldId="379"/>
        </pc:sldMkLst>
        <pc:picChg chg="mod">
          <ac:chgData name="Guest User" userId="S::urn:spo:anon#1b314c062c0cfbec79291272474d384cff31aeecd4397d2833a54bca0715c3b5::" providerId="AD" clId="Web-{3AC7B2CA-486A-1C07-B522-F1512DAC9C38}" dt="2023-11-12T03:52:59.634" v="0" actId="1076"/>
          <ac:picMkLst>
            <pc:docMk/>
            <pc:sldMk cId="0" sldId="379"/>
            <ac:picMk id="3"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5#1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1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1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16">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1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17">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18">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19">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20">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2" loCatId="list" qsTypeId="urn:microsoft.com/office/officeart/2005/8/quickstyle/simple1#12" qsCatId="simple" csTypeId="urn:microsoft.com/office/officeart/2005/8/colors/accent5_5#1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1.List is a Sequence</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2"/>
    <dgm:cxn modelId="{C2578537-3A4F-46AC-9300-60B2A4F1B91A}" type="presOf" srcId="{32F2416B-09FA-423E-9C02-845FDD114C9D}" destId="{50194297-CF02-435B-8854-5C4B7CF11AAC}" srcOrd="0" destOrd="0" presId="urn:microsoft.com/office/officeart/2005/8/layout/vList2#1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3" loCatId="list" qsTypeId="urn:microsoft.com/office/officeart/2005/8/quickstyle/simple1#13" qsCatId="simple" csTypeId="urn:microsoft.com/office/officeart/2005/8/colors/accent5_5#1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2.Methods of List</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3"/>
    <dgm:cxn modelId="{C2578537-3A4F-46AC-9300-60B2A4F1B91A}" type="presOf" srcId="{32F2416B-09FA-423E-9C02-845FDD114C9D}" destId="{50194297-CF02-435B-8854-5C4B7CF11AAC}" srcOrd="0" destOrd="0" presId="urn:microsoft.com/office/officeart/2005/8/layout/vList2#1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4" loCatId="list" qsTypeId="urn:microsoft.com/office/officeart/2005/8/quickstyle/simple1#14" qsCatId="simple" csTypeId="urn:microsoft.com/office/officeart/2005/8/colors/accent5_5#1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3.Dictionary</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4"/>
    <dgm:cxn modelId="{C2578537-3A4F-46AC-9300-60B2A4F1B91A}" type="presOf" srcId="{32F2416B-09FA-423E-9C02-845FDD114C9D}" destId="{50194297-CF02-435B-8854-5C4B7CF11AAC}" srcOrd="0" destOrd="0" presId="urn:microsoft.com/office/officeart/2005/8/layout/vList2#1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6" loCatId="list" qsTypeId="urn:microsoft.com/office/officeart/2005/8/quickstyle/simple1#16" qsCatId="simple" csTypeId="urn:microsoft.com/office/officeart/2005/8/colors/accent5_5#16"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Q1: Count </a:t>
          </a:r>
          <a:r>
            <a:rPr lang="en-US" b="1" err="1">
              <a:solidFill>
                <a:srgbClr val="FFFF00"/>
              </a:solidFill>
            </a:rPr>
            <a:t>occurences</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6"/>
    <dgm:cxn modelId="{C2578537-3A4F-46AC-9300-60B2A4F1B91A}" type="presOf" srcId="{32F2416B-09FA-423E-9C02-845FDD114C9D}" destId="{50194297-CF02-435B-8854-5C4B7CF11AAC}" srcOrd="0" destOrd="0" presId="urn:microsoft.com/office/officeart/2005/8/layout/vList2#16"/>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5" loCatId="list" qsTypeId="urn:microsoft.com/office/officeart/2005/8/quickstyle/simple1#15" qsCatId="simple" csTypeId="urn:microsoft.com/office/officeart/2005/8/colors/accent5_5#1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4.Retrieving keys and values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5"/>
    <dgm:cxn modelId="{C2578537-3A4F-46AC-9300-60B2A4F1B91A}" type="presOf" srcId="{32F2416B-09FA-423E-9C02-845FDD114C9D}" destId="{50194297-CF02-435B-8854-5C4B7CF11AAC}" srcOrd="0" destOrd="0" presId="urn:microsoft.com/office/officeart/2005/8/layout/vList2#1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7" loCatId="list" qsTypeId="urn:microsoft.com/office/officeart/2005/8/quickstyle/simple1#17" qsCatId="simple" csTypeId="urn:microsoft.com/office/officeart/2005/8/colors/accent5_5#17"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Q2: Display distinct numbers</a:t>
          </a:r>
          <a:endParaRPr lang="en-US">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3094" custLinFactNeighborY="-661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7"/>
    <dgm:cxn modelId="{C2578537-3A4F-46AC-9300-60B2A4F1B91A}" type="presOf" srcId="{32F2416B-09FA-423E-9C02-845FDD114C9D}" destId="{50194297-CF02-435B-8854-5C4B7CF11AAC}" srcOrd="0" destOrd="0" presId="urn:microsoft.com/office/officeart/2005/8/layout/vList2#17"/>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8" loCatId="list" qsTypeId="urn:microsoft.com/office/officeart/2005/8/quickstyle/simple1#18" qsCatId="simple" csTypeId="urn:microsoft.com/office/officeart/2005/8/colors/accent5_5#18"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Q3: Compute mean and deviation</a:t>
          </a:r>
          <a:endParaRPr lang="en-US">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3094" custLinFactNeighborY="-661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8"/>
    <dgm:cxn modelId="{C2578537-3A4F-46AC-9300-60B2A4F1B91A}" type="presOf" srcId="{32F2416B-09FA-423E-9C02-845FDD114C9D}" destId="{50194297-CF02-435B-8854-5C4B7CF11AAC}" srcOrd="0" destOrd="0" presId="urn:microsoft.com/office/officeart/2005/8/layout/vList2#18"/>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9" loCatId="list" qsTypeId="urn:microsoft.com/office/officeart/2005/8/quickstyle/simple1#19" qsCatId="simple" csTypeId="urn:microsoft.com/office/officeart/2005/8/colors/accent5_5#19"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Test sorted list</a:t>
          </a:r>
          <a:endParaRPr lang="en-US">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3094" custLinFactNeighborY="-661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9"/>
    <dgm:cxn modelId="{C2578537-3A4F-46AC-9300-60B2A4F1B91A}" type="presOf" srcId="{32F2416B-09FA-423E-9C02-845FDD114C9D}" destId="{50194297-CF02-435B-8854-5C4B7CF11AAC}" srcOrd="0" destOrd="0" presId="urn:microsoft.com/office/officeart/2005/8/layout/vList2#19"/>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0" loCatId="list" qsTypeId="urn:microsoft.com/office/officeart/2005/8/quickstyle/simple1#20" qsCatId="simple" csTypeId="urn:microsoft.com/office/officeart/2005/8/colors/accent5_5#20"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Q5: Word recitation</a:t>
          </a:r>
          <a:endParaRPr lang="en-US">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3094" custLinFactNeighborY="-661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0"/>
    <dgm:cxn modelId="{C2578537-3A4F-46AC-9300-60B2A4F1B91A}" type="presOf" srcId="{32F2416B-09FA-423E-9C02-845FDD114C9D}" destId="{50194297-CF02-435B-8854-5C4B7CF11AAC}" srcOrd="0" destOrd="0" presId="urn:microsoft.com/office/officeart/2005/8/layout/vList2#20"/>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00B050"/>
              </a:solidFill>
            </a:rPr>
            <a:t>1.List is a Sequence</a:t>
          </a:r>
        </a:p>
      </dsp:txBody>
      <dsp:txXfrm>
        <a:off x="55972" y="72967"/>
        <a:ext cx="10283493"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00B050"/>
              </a:solidFill>
            </a:rPr>
            <a:t>2.Methods of List</a:t>
          </a:r>
        </a:p>
      </dsp:txBody>
      <dsp:txXfrm>
        <a:off x="55972" y="72967"/>
        <a:ext cx="10283493" cy="1034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00B050"/>
              </a:solidFill>
            </a:rPr>
            <a:t>3.Dictionary</a:t>
          </a:r>
        </a:p>
      </dsp:txBody>
      <dsp:txXfrm>
        <a:off x="55972" y="72967"/>
        <a:ext cx="10283493" cy="1034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Q1: Count </a:t>
          </a:r>
          <a:r>
            <a:rPr lang="en-US" sz="4900" b="1" kern="1200" err="1">
              <a:solidFill>
                <a:srgbClr val="FFFF00"/>
              </a:solidFill>
            </a:rPr>
            <a:t>occurences</a:t>
          </a:r>
          <a:endParaRPr lang="en-US" sz="4900" b="1" kern="1200">
            <a:solidFill>
              <a:srgbClr val="FFFF00"/>
            </a:solidFill>
          </a:endParaRPr>
        </a:p>
      </dsp:txBody>
      <dsp:txXfrm>
        <a:off x="55972" y="55972"/>
        <a:ext cx="10403656" cy="1034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00B050"/>
              </a:solidFill>
            </a:rPr>
            <a:t>4.Retrieving keys and values</a:t>
          </a:r>
        </a:p>
      </dsp:txBody>
      <dsp:txXfrm>
        <a:off x="55972" y="72967"/>
        <a:ext cx="10283493" cy="1034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Q2: Display distinct numbers</a:t>
          </a:r>
          <a:endParaRPr lang="en-US" sz="4900" kern="1200">
            <a:solidFill>
              <a:srgbClr val="FFFF00"/>
            </a:solidFill>
          </a:endParaRPr>
        </a:p>
      </dsp:txBody>
      <dsp:txXfrm>
        <a:off x="55972" y="55972"/>
        <a:ext cx="10403656"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Q3: Compute mean and deviation</a:t>
          </a:r>
          <a:endParaRPr lang="en-US" sz="4900" kern="1200">
            <a:solidFill>
              <a:srgbClr val="FFFF00"/>
            </a:solidFill>
          </a:endParaRPr>
        </a:p>
      </dsp:txBody>
      <dsp:txXfrm>
        <a:off x="55972" y="55972"/>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Q4: Test sorted list</a:t>
          </a:r>
          <a:endParaRPr lang="en-US" sz="4900" kern="1200">
            <a:solidFill>
              <a:srgbClr val="FFFF00"/>
            </a:solidFill>
          </a:endParaRPr>
        </a:p>
      </dsp:txBody>
      <dsp:txXfrm>
        <a:off x="55972" y="55972"/>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Q5: Word recitation</a:t>
          </a:r>
          <a:endParaRPr lang="en-US" sz="4900" kern="1200">
            <a:solidFill>
              <a:srgbClr val="FFFF00"/>
            </a:solidFill>
          </a:endParaRPr>
        </a:p>
      </dsp:txBody>
      <dsp:txXfrm>
        <a:off x="55972" y="55972"/>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1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1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1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1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1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1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1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1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2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2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4350" cy="51117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992563" y="0"/>
            <a:ext cx="3054350" cy="511175"/>
          </a:xfrm>
          <a:prstGeom prst="rect">
            <a:avLst/>
          </a:prstGeom>
        </p:spPr>
        <p:txBody>
          <a:bodyPr vert="horz" lIns="91440" tIns="45720" rIns="91440" bIns="45720" rtlCol="0"/>
          <a:lstStyle>
            <a:lvl1pPr algn="r">
              <a:defRPr sz="1200"/>
            </a:lvl1pPr>
          </a:lstStyle>
          <a:p>
            <a:fld id="{C3394C42-8D0B-4A87-A2BD-615C5BF9666D}" type="datetimeFigureOut">
              <a:rPr lang="zh-CN" altLang="en-US" smtClean="0"/>
              <a:t>2023/11/22</a:t>
            </a:fld>
            <a:endParaRPr lang="zh-CN" altLang="en-US"/>
          </a:p>
        </p:txBody>
      </p:sp>
      <p:sp>
        <p:nvSpPr>
          <p:cNvPr id="4" name="Slide Image Placeholder 3"/>
          <p:cNvSpPr>
            <a:spLocks noGrp="1" noRot="1" noChangeAspect="1"/>
          </p:cNvSpPr>
          <p:nvPr>
            <p:ph type="sldImg" idx="2"/>
          </p:nvPr>
        </p:nvSpPr>
        <p:spPr>
          <a:xfrm>
            <a:off x="469900" y="1273175"/>
            <a:ext cx="6108700" cy="34369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704850" y="4902200"/>
            <a:ext cx="5638800" cy="4010025"/>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674225"/>
            <a:ext cx="3054350" cy="511175"/>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992563" y="9674225"/>
            <a:ext cx="3054350" cy="511175"/>
          </a:xfrm>
          <a:prstGeom prst="rect">
            <a:avLst/>
          </a:prstGeom>
        </p:spPr>
        <p:txBody>
          <a:bodyPr vert="horz" lIns="91440" tIns="45720" rIns="91440" bIns="45720" rtlCol="0" anchor="b"/>
          <a:lstStyle>
            <a:lvl1pPr algn="r">
              <a:defRPr sz="1200"/>
            </a:lvl1pPr>
          </a:lstStyle>
          <a:p>
            <a:fld id="{3F9FE0F3-13EB-40C5-9A6D-2DDBF460432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t>11/22/2023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t>11/22/2023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1257300"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647796"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E00E1B6D-CB0E-4747-8721-9A4B69626617}"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E00E1B6D-CB0E-4747-8721-9A4B69626617}" type="datetimeFigureOut">
              <a:rPr lang="en-US" smtClean="0"/>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E00E1B6D-CB0E-4747-8721-9A4B69626617}" type="datetimeFigureOut">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t>11/22/2023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t>11/22/2023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t>11/22/2023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8.xml"/><Relationship Id="rId7" Type="http://schemas.openxmlformats.org/officeDocument/2006/relationships/image" Target="../media/image1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2" Type="http://schemas.openxmlformats.org/officeDocument/2006/relationships/hyperlink" Target="mailto:ruixiangwu@link.cuhk.edu.c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5.xml"/><Relationship Id="rId7" Type="http://schemas.openxmlformats.org/officeDocument/2006/relationships/image" Target="../media/image1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4.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7.xml"/><Relationship Id="rId7" Type="http://schemas.openxmlformats.org/officeDocument/2006/relationships/image" Target="../media/image15.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a:solidFill>
                  <a:srgbClr val="00B050"/>
                </a:solidFill>
              </a:rPr>
              <a:t>Introduction to Computer Science: </a:t>
            </a:r>
            <a:br>
              <a:rPr lang="en-AU" sz="3200" b="1" i="1"/>
            </a:br>
            <a:r>
              <a:rPr lang="en-AU" sz="3200" b="1" i="1">
                <a:solidFill>
                  <a:srgbClr val="0070C0"/>
                </a:solidFill>
              </a:rPr>
              <a:t>Programming Methodology</a:t>
            </a:r>
          </a:p>
        </p:txBody>
      </p:sp>
      <p:sp>
        <p:nvSpPr>
          <p:cNvPr id="3" name="Subtitle 2"/>
          <p:cNvSpPr>
            <a:spLocks noGrp="1"/>
          </p:cNvSpPr>
          <p:nvPr>
            <p:ph type="subTitle" idx="1"/>
          </p:nvPr>
        </p:nvSpPr>
        <p:spPr>
          <a:xfrm>
            <a:off x="1524000" y="3140126"/>
            <a:ext cx="9144000" cy="1669266"/>
          </a:xfrm>
        </p:spPr>
        <p:txBody>
          <a:bodyPr>
            <a:normAutofit/>
          </a:bodyPr>
          <a:lstStyle/>
          <a:p>
            <a:endParaRPr lang="en-US"/>
          </a:p>
          <a:p>
            <a:r>
              <a:rPr lang="en-US" altLang="zh-CN" sz="3200" b="1">
                <a:solidFill>
                  <a:srgbClr val="7030A0"/>
                </a:solidFill>
                <a:latin typeface="Algerian" panose="04020705040A02060702" pitchFamily="82" charset="0"/>
              </a:rPr>
              <a:t>Tutorial</a:t>
            </a:r>
            <a:r>
              <a:rPr lang="en-US" sz="3200" b="1">
                <a:solidFill>
                  <a:srgbClr val="7030A0"/>
                </a:solidFill>
                <a:latin typeface="Algerian" panose="04020705040A02060702" pitchFamily="82" charset="0"/>
              </a:rPr>
              <a:t> </a:t>
            </a:r>
            <a:r>
              <a:rPr lang="en-US" sz="3200">
                <a:solidFill>
                  <a:srgbClr val="7030A0"/>
                </a:solidFill>
                <a:latin typeface="Algerian" panose="04020705040A02060702" pitchFamily="82" charset="0"/>
              </a:rPr>
              <a:t>7</a:t>
            </a:r>
            <a:r>
              <a:rPr lang="en-US" sz="3200" b="1">
                <a:solidFill>
                  <a:srgbClr val="7030A0"/>
                </a:solidFill>
                <a:latin typeface="Algerian" panose="04020705040A02060702" pitchFamily="82" charset="0"/>
              </a:rPr>
              <a:t> </a:t>
            </a:r>
          </a:p>
          <a:p>
            <a:r>
              <a:rPr lang="en-US" altLang="zh-CN" sz="3200" b="1">
                <a:solidFill>
                  <a:srgbClr val="002060"/>
                </a:solidFill>
                <a:latin typeface="Algerian" panose="04020705040A02060702" pitchFamily="82" charset="0"/>
              </a:rPr>
              <a:t>list</a:t>
            </a:r>
            <a:endParaRPr lang="en-US" altLang="zh-CN" sz="2400" b="1">
              <a:latin typeface="Algerian" panose="04020705040A02060702" pitchFamily="82" charset="0"/>
            </a:endParaRPr>
          </a:p>
          <a:p>
            <a:endParaRPr lang="en-US" altLang="zh-CN" b="1">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2"/>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25149" y="404038"/>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600276" y="1772756"/>
            <a:ext cx="11048999" cy="311789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Write the following function that return </a:t>
            </a:r>
            <a:r>
              <a:rPr lang="en-US" altLang="zh-CN" sz="2800" b="1">
                <a:solidFill>
                  <a:srgbClr val="7030A0"/>
                </a:solidFill>
                <a:latin typeface="Baskerville Old Face" panose="02020602080505020303" pitchFamily="18" charset="0"/>
              </a:rPr>
              <a:t>True</a:t>
            </a:r>
            <a:r>
              <a:rPr lang="en-US" altLang="zh-CN" sz="2800" b="1">
                <a:solidFill>
                  <a:srgbClr val="0070C0"/>
                </a:solidFill>
                <a:latin typeface="Baskerville Old Face" panose="02020602080505020303" pitchFamily="18" charset="0"/>
              </a:rPr>
              <a:t> if the list is already sorted in increasing order: </a:t>
            </a:r>
            <a:r>
              <a:rPr lang="en-US" altLang="zh-CN" sz="2800" b="1" err="1">
                <a:solidFill>
                  <a:srgbClr val="7030A0"/>
                </a:solidFill>
                <a:latin typeface="Baskerville Old Face" panose="02020602080505020303" pitchFamily="18" charset="0"/>
              </a:rPr>
              <a:t>def</a:t>
            </a:r>
            <a:r>
              <a:rPr lang="en-US" altLang="zh-CN" sz="2800" b="1">
                <a:solidFill>
                  <a:srgbClr val="7030A0"/>
                </a:solidFill>
                <a:latin typeface="Baskerville Old Face" panose="02020602080505020303" pitchFamily="18" charset="0"/>
              </a:rPr>
              <a:t> </a:t>
            </a:r>
            <a:r>
              <a:rPr lang="en-US" altLang="zh-CN" sz="2800" b="1" err="1">
                <a:solidFill>
                  <a:srgbClr val="7030A0"/>
                </a:solidFill>
                <a:latin typeface="Baskerville Old Face" panose="02020602080505020303" pitchFamily="18" charset="0"/>
              </a:rPr>
              <a:t>isSorted</a:t>
            </a:r>
            <a:r>
              <a:rPr lang="en-US" altLang="zh-CN" sz="2800" b="1">
                <a:solidFill>
                  <a:srgbClr val="7030A0"/>
                </a:solidFill>
                <a:latin typeface="Baskerville Old Face" panose="02020602080505020303" pitchFamily="18" charset="0"/>
              </a:rPr>
              <a:t>(</a:t>
            </a:r>
            <a:r>
              <a:rPr lang="en-US" altLang="zh-CN" sz="2800" b="1" err="1">
                <a:solidFill>
                  <a:srgbClr val="7030A0"/>
                </a:solidFill>
                <a:latin typeface="Baskerville Old Face" panose="02020602080505020303" pitchFamily="18" charset="0"/>
              </a:rPr>
              <a:t>lst</a:t>
            </a:r>
            <a:r>
              <a:rPr lang="en-US" altLang="zh-CN" sz="2800" b="1">
                <a:solidFill>
                  <a:srgbClr val="7030A0"/>
                </a:solidFill>
                <a:latin typeface="Baskerville Old Face" panose="02020602080505020303" pitchFamily="18" charset="0"/>
              </a:rPr>
              <a:t>): </a:t>
            </a:r>
            <a:r>
              <a:rPr lang="en-US" altLang="zh-CN" sz="2800" b="1">
                <a:solidFill>
                  <a:srgbClr val="0070C0"/>
                </a:solidFill>
                <a:latin typeface="Baskerville Old Face" panose="02020602080505020303" pitchFamily="18" charset="0"/>
              </a:rPr>
              <a:t>.Write a test program that prompts the user to enter a list and displays whether the list is sorted or not. Here is a sample run:</a:t>
            </a: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lgn="ctr">
              <a:buClr>
                <a:srgbClr val="7030A0"/>
              </a:buClr>
              <a:buNone/>
            </a:pPr>
            <a:endParaRPr lang="en-US" altLang="zh-CN" sz="2800" b="1">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7"/>
          <a:stretch>
            <a:fillRect/>
          </a:stretch>
        </p:blipFill>
        <p:spPr>
          <a:xfrm>
            <a:off x="2119278" y="4224615"/>
            <a:ext cx="8556243" cy="814881"/>
          </a:xfrm>
          <a:prstGeom prst="rect">
            <a:avLst/>
          </a:prstGeom>
        </p:spPr>
      </p:pic>
      <p:pic>
        <p:nvPicPr>
          <p:cNvPr id="8" name="Picture 7"/>
          <p:cNvPicPr>
            <a:picLocks noChangeAspect="1"/>
          </p:cNvPicPr>
          <p:nvPr/>
        </p:nvPicPr>
        <p:blipFill>
          <a:blip r:embed="rId8"/>
          <a:stretch>
            <a:fillRect/>
          </a:stretch>
        </p:blipFill>
        <p:spPr>
          <a:xfrm>
            <a:off x="2090376" y="5188338"/>
            <a:ext cx="8585145" cy="8007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25149" y="404038"/>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591750" y="1786612"/>
            <a:ext cx="11048999" cy="49744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The file </a:t>
            </a:r>
            <a:r>
              <a:rPr lang="en-US" altLang="zh-CN" sz="2800" b="1">
                <a:solidFill>
                  <a:srgbClr val="7030A0"/>
                </a:solidFill>
                <a:latin typeface="Baskerville Old Face" panose="02020602080505020303" pitchFamily="18" charset="0"/>
              </a:rPr>
              <a:t>Dictionary.txt</a:t>
            </a:r>
            <a:r>
              <a:rPr lang="en-US" altLang="zh-CN" sz="2800" b="1">
                <a:solidFill>
                  <a:srgbClr val="0070C0"/>
                </a:solidFill>
                <a:latin typeface="Baskerville Old Face" panose="02020602080505020303" pitchFamily="18" charset="0"/>
              </a:rPr>
              <a:t> stores some words along with their meanings in English, using colon “:” to separate. Write a program to randomly select an English word from the file and allow users to guess it by looking at the description of it on the screen. The program will give you feedback whether your guess is correct or not. If wrong,  it will tell you the correct answer.  Words in the file won’t appear twice and after finishing guessing all words in the file, the program will tell you how many words you guess correctly.</a:t>
            </a: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lgn="ctr">
              <a:buClr>
                <a:srgbClr val="7030A0"/>
              </a:buClr>
              <a:buNone/>
            </a:pPr>
            <a:endParaRPr lang="en-US" altLang="zh-CN" sz="2800" b="1">
              <a:solidFill>
                <a:srgbClr val="0070C0"/>
              </a:solidFill>
              <a:latin typeface="Baskerville Old Face" panose="0202060208050502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60313-7CAF-DF12-C2FC-BE103CFDC840}"/>
              </a:ext>
            </a:extLst>
          </p:cNvPr>
          <p:cNvSpPr>
            <a:spLocks noGrp="1"/>
          </p:cNvSpPr>
          <p:nvPr>
            <p:ph type="title"/>
          </p:nvPr>
        </p:nvSpPr>
        <p:spPr/>
        <p:txBody>
          <a:bodyPr/>
          <a:lstStyle/>
          <a:p>
            <a:r>
              <a:rPr lang="en-US" altLang="zh-CN"/>
              <a:t>Self Introduction</a:t>
            </a:r>
            <a:endParaRPr lang="zh-CN" altLang="en-US"/>
          </a:p>
        </p:txBody>
      </p:sp>
      <p:sp>
        <p:nvSpPr>
          <p:cNvPr id="3" name="内容占位符 2">
            <a:extLst>
              <a:ext uri="{FF2B5EF4-FFF2-40B4-BE49-F238E27FC236}">
                <a16:creationId xmlns:a16="http://schemas.microsoft.com/office/drawing/2014/main" id="{B326C725-7DF0-3127-A01B-494282753A16}"/>
              </a:ext>
            </a:extLst>
          </p:cNvPr>
          <p:cNvSpPr>
            <a:spLocks noGrp="1"/>
          </p:cNvSpPr>
          <p:nvPr>
            <p:ph idx="1"/>
          </p:nvPr>
        </p:nvSpPr>
        <p:spPr/>
        <p:txBody>
          <a:bodyPr>
            <a:normAutofit/>
          </a:bodyPr>
          <a:lstStyle/>
          <a:p>
            <a:r>
              <a:rPr lang="en-US" altLang="zh-CN" sz="3600"/>
              <a:t>Name: Wu Ruixiang</a:t>
            </a:r>
          </a:p>
          <a:p>
            <a:r>
              <a:rPr lang="en-US" altLang="zh-CN" sz="3600"/>
              <a:t>Major: Data Science and Big Data Technology</a:t>
            </a:r>
          </a:p>
          <a:p>
            <a:r>
              <a:rPr lang="en-US" altLang="zh-CN" sz="3600"/>
              <a:t>Email: </a:t>
            </a:r>
            <a:r>
              <a:rPr lang="en-US" altLang="zh-CN" sz="3600">
                <a:hlinkClick r:id="rId2"/>
              </a:rPr>
              <a:t>ruixiangwu@link.cuhk.edu.cn</a:t>
            </a:r>
            <a:endParaRPr lang="en-US" altLang="zh-CN" sz="3600"/>
          </a:p>
          <a:p>
            <a:r>
              <a:rPr lang="en-US" altLang="zh-CN" sz="3600"/>
              <a:t>Office Hour: By appointment</a:t>
            </a:r>
            <a:endParaRPr lang="zh-CN" altLang="en-US" sz="3600"/>
          </a:p>
        </p:txBody>
      </p:sp>
    </p:spTree>
    <p:extLst>
      <p:ext uri="{BB962C8B-B14F-4D97-AF65-F5344CB8AC3E}">
        <p14:creationId xmlns:p14="http://schemas.microsoft.com/office/powerpoint/2010/main" val="461598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p:cNvSpPr>
            <a:spLocks noGrp="1"/>
          </p:cNvSpPr>
          <p:nvPr>
            <p:ph idx="1"/>
          </p:nvPr>
        </p:nvSpPr>
        <p:spPr>
          <a:xfrm>
            <a:off x="840685" y="1689606"/>
            <a:ext cx="5898573" cy="3728472"/>
          </a:xfrm>
        </p:spPr>
        <p:txBody>
          <a:bodyPr>
            <a:normAutofit/>
          </a:bodyPr>
          <a:lstStyle/>
          <a:p>
            <a:pPr>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Similar to strings, lists are sequences; lists are sequences of some elements, which can be any objects.</a:t>
            </a: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buClr>
                <a:srgbClr val="7030A0"/>
              </a:buClr>
              <a:buNone/>
            </a:pPr>
            <a:endParaRPr lang="en-US" altLang="zh-CN" sz="2800" b="1">
              <a:solidFill>
                <a:srgbClr val="0070C0"/>
              </a:solidFill>
              <a:latin typeface="Baskerville Old Face" panose="02020602080505020303" pitchFamily="18" charset="0"/>
            </a:endParaRPr>
          </a:p>
        </p:txBody>
      </p:sp>
      <p:pic>
        <p:nvPicPr>
          <p:cNvPr id="6" name="Picture 5"/>
          <p:cNvPicPr>
            <a:picLocks noChangeAspect="1"/>
          </p:cNvPicPr>
          <p:nvPr/>
        </p:nvPicPr>
        <p:blipFill>
          <a:blip r:embed="rId7"/>
          <a:stretch>
            <a:fillRect/>
          </a:stretch>
        </p:blipFill>
        <p:spPr>
          <a:xfrm>
            <a:off x="922928" y="3178719"/>
            <a:ext cx="5581650" cy="3282315"/>
          </a:xfrm>
          <a:prstGeom prst="rect">
            <a:avLst/>
          </a:prstGeom>
        </p:spPr>
      </p:pic>
      <p:pic>
        <p:nvPicPr>
          <p:cNvPr id="5" name="Picture 4"/>
          <p:cNvPicPr>
            <a:picLocks noChangeAspect="1"/>
          </p:cNvPicPr>
          <p:nvPr/>
        </p:nvPicPr>
        <p:blipFill>
          <a:blip r:embed="rId8"/>
          <a:stretch>
            <a:fillRect/>
          </a:stretch>
        </p:blipFill>
        <p:spPr>
          <a:xfrm>
            <a:off x="6640481" y="1690402"/>
            <a:ext cx="4884706" cy="49069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942925" y="2189816"/>
            <a:ext cx="7793982" cy="4031673"/>
          </a:xfrm>
          <a:prstGeom prst="rect">
            <a:avLst/>
          </a:prstGeom>
        </p:spPr>
      </p:pic>
      <p:pic>
        <p:nvPicPr>
          <p:cNvPr id="2" name="Picture 1"/>
          <p:cNvPicPr>
            <a:picLocks noChangeAspect="1"/>
          </p:cNvPicPr>
          <p:nvPr/>
        </p:nvPicPr>
        <p:blipFill>
          <a:blip r:embed="rId8"/>
          <a:stretch>
            <a:fillRect/>
          </a:stretch>
        </p:blipFill>
        <p:spPr>
          <a:xfrm>
            <a:off x="8831475" y="1660280"/>
            <a:ext cx="2945156" cy="51259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950706471"/>
              </p:ext>
            </p:extLst>
          </p:nvPr>
        </p:nvGraphicFramePr>
        <p:xfrm>
          <a:off x="803910" y="196472"/>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p:cNvSpPr/>
          <p:nvPr/>
        </p:nvSpPr>
        <p:spPr>
          <a:xfrm>
            <a:off x="1443237" y="1765103"/>
            <a:ext cx="3471663" cy="5356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b="1">
                <a:solidFill>
                  <a:schemeClr val="accent5"/>
                </a:solidFill>
              </a:rPr>
              <a:t>Dictionary</a:t>
            </a:r>
            <a:endParaRPr lang="en-US" sz="2800" b="1">
              <a:solidFill>
                <a:schemeClr val="accent5"/>
              </a:solidFill>
            </a:endParaRPr>
          </a:p>
        </p:txBody>
      </p:sp>
      <p:sp>
        <p:nvSpPr>
          <p:cNvPr id="9" name="Rounded Rectangle 8"/>
          <p:cNvSpPr/>
          <p:nvPr/>
        </p:nvSpPr>
        <p:spPr>
          <a:xfrm>
            <a:off x="531226" y="2438398"/>
            <a:ext cx="5503817" cy="42410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 name="Picture 9"/>
          <p:cNvPicPr>
            <a:picLocks noChangeAspect="1"/>
          </p:cNvPicPr>
          <p:nvPr/>
        </p:nvPicPr>
        <p:blipFill>
          <a:blip r:embed="rId7"/>
          <a:stretch>
            <a:fillRect/>
          </a:stretch>
        </p:blipFill>
        <p:spPr>
          <a:xfrm>
            <a:off x="4087675" y="4009597"/>
            <a:ext cx="1909019" cy="1734383"/>
          </a:xfrm>
          <a:prstGeom prst="rect">
            <a:avLst/>
          </a:prstGeom>
        </p:spPr>
      </p:pic>
      <p:sp>
        <p:nvSpPr>
          <p:cNvPr id="12" name="Rounded Rectangle 11"/>
          <p:cNvSpPr/>
          <p:nvPr/>
        </p:nvSpPr>
        <p:spPr>
          <a:xfrm>
            <a:off x="6299515" y="2438398"/>
            <a:ext cx="5503817" cy="42410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 typeface="Wingdings" panose="05000000000000000000" pitchFamily="2" charset="2"/>
              <a:buChar char="Ø"/>
            </a:pPr>
            <a:r>
              <a:rPr lang="en-AU" b="1"/>
              <a:t>This pattern of checking to see if a </a:t>
            </a:r>
            <a:r>
              <a:rPr lang="en-AU" b="1">
                <a:solidFill>
                  <a:srgbClr val="FF0000"/>
                </a:solidFill>
              </a:rPr>
              <a:t>key</a:t>
            </a:r>
            <a:r>
              <a:rPr lang="en-AU" b="1"/>
              <a:t> is already in a dictionary, and assuming a default value if the key is not there is so common, that there is a </a:t>
            </a:r>
            <a:r>
              <a:rPr lang="en-AU" b="1">
                <a:solidFill>
                  <a:srgbClr val="FF0000"/>
                </a:solidFill>
              </a:rPr>
              <a:t>method</a:t>
            </a:r>
            <a:r>
              <a:rPr lang="en-AU" b="1"/>
              <a:t> called </a:t>
            </a:r>
            <a:r>
              <a:rPr lang="en-AU" b="1">
                <a:solidFill>
                  <a:srgbClr val="7030A0"/>
                </a:solidFill>
              </a:rPr>
              <a:t>get() </a:t>
            </a:r>
            <a:r>
              <a:rPr lang="en-AU" b="1"/>
              <a:t>that does this for us.</a:t>
            </a:r>
          </a:p>
          <a:p>
            <a:endParaRPr lang="en-AU" sz="1600"/>
          </a:p>
          <a:p>
            <a:endParaRPr lang="en-AU" sz="1600"/>
          </a:p>
          <a:p>
            <a:endParaRPr lang="en-AU" sz="1600"/>
          </a:p>
          <a:p>
            <a:endParaRPr lang="en-AU" sz="1600"/>
          </a:p>
          <a:p>
            <a:endParaRPr lang="en-AU" sz="1600"/>
          </a:p>
          <a:p>
            <a:endParaRPr lang="en-AU" sz="1600"/>
          </a:p>
          <a:p>
            <a:endParaRPr lang="en-AU" sz="1600"/>
          </a:p>
          <a:p>
            <a:endParaRPr lang="en-AU" sz="1600"/>
          </a:p>
          <a:p>
            <a:endParaRPr lang="en-AU" sz="1600"/>
          </a:p>
        </p:txBody>
      </p:sp>
      <p:sp>
        <p:nvSpPr>
          <p:cNvPr id="13" name="Rounded Rectangle 12"/>
          <p:cNvSpPr/>
          <p:nvPr/>
        </p:nvSpPr>
        <p:spPr>
          <a:xfrm>
            <a:off x="7388446" y="1776046"/>
            <a:ext cx="3496431" cy="5144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sz="2800" b="1">
                <a:solidFill>
                  <a:schemeClr val="accent5"/>
                </a:solidFill>
                <a:latin typeface="微软雅黑" panose="020B0503020204020204" pitchFamily="34" charset="-122"/>
                <a:ea typeface="微软雅黑" panose="020B0503020204020204" pitchFamily="34" charset="-122"/>
              </a:rPr>
              <a:t>The get() method</a:t>
            </a:r>
            <a:endParaRPr lang="en-US" sz="2800" b="1">
              <a:solidFill>
                <a:schemeClr val="accent5"/>
              </a:solidFill>
            </a:endParaRPr>
          </a:p>
        </p:txBody>
      </p:sp>
      <p:pic>
        <p:nvPicPr>
          <p:cNvPr id="3" name="Picture 2"/>
          <p:cNvPicPr>
            <a:picLocks noChangeAspect="1"/>
          </p:cNvPicPr>
          <p:nvPr/>
        </p:nvPicPr>
        <p:blipFill>
          <a:blip r:embed="rId8"/>
          <a:stretch>
            <a:fillRect/>
          </a:stretch>
        </p:blipFill>
        <p:spPr>
          <a:xfrm>
            <a:off x="6646171" y="4272573"/>
            <a:ext cx="4942091" cy="2300448"/>
          </a:xfrm>
          <a:prstGeom prst="rect">
            <a:avLst/>
          </a:prstGeom>
        </p:spPr>
      </p:pic>
      <p:pic>
        <p:nvPicPr>
          <p:cNvPr id="15" name="Picture 14"/>
          <p:cNvPicPr>
            <a:picLocks noChangeAspect="1"/>
          </p:cNvPicPr>
          <p:nvPr/>
        </p:nvPicPr>
        <p:blipFill>
          <a:blip r:embed="rId9"/>
          <a:stretch>
            <a:fillRect/>
          </a:stretch>
        </p:blipFill>
        <p:spPr>
          <a:xfrm>
            <a:off x="647181" y="3687725"/>
            <a:ext cx="3607807" cy="2425957"/>
          </a:xfrm>
          <a:prstGeom prst="rect">
            <a:avLst/>
          </a:prstGeom>
        </p:spPr>
      </p:pic>
      <p:sp>
        <p:nvSpPr>
          <p:cNvPr id="16" name="TextBox 15"/>
          <p:cNvSpPr txBox="1"/>
          <p:nvPr/>
        </p:nvSpPr>
        <p:spPr>
          <a:xfrm>
            <a:off x="577215" y="2687955"/>
            <a:ext cx="5102225" cy="92202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a:t>1.Dictionary labels each element with its key. </a:t>
            </a:r>
          </a:p>
          <a:p>
            <a:pPr marL="285750" indent="-285750">
              <a:buFont typeface="Wingdings" panose="05000000000000000000" pitchFamily="2" charset="2"/>
              <a:buChar char="Ø"/>
            </a:pPr>
            <a:r>
              <a:rPr lang="en-US" altLang="zh-CN" b="1"/>
              <a:t>2.Elements in a dictionary have no order.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3"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2" y="1727580"/>
            <a:ext cx="11556022" cy="513042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Write a program that reads some integers between 1 and 100 and counts the occurrences of each.</a:t>
            </a:r>
          </a:p>
          <a:p>
            <a:pPr marL="457200" lvl="1" indent="0">
              <a:buClr>
                <a:srgbClr val="7030A0"/>
              </a:buClr>
              <a:buNone/>
            </a:pPr>
            <a:endParaRPr lang="en-US" altLang="zh-CN" sz="2800" b="1">
              <a:solidFill>
                <a:srgbClr val="0070C0"/>
              </a:solidFill>
              <a:latin typeface="Baskerville Old Face" panose="02020602080505020303" pitchFamily="18" charset="0"/>
            </a:endParaRPr>
          </a:p>
          <a:p>
            <a:pPr marL="457200" lvl="1" indent="0">
              <a:buClr>
                <a:srgbClr val="7030A0"/>
              </a:buClr>
              <a:buNone/>
            </a:pPr>
            <a:endParaRPr lang="en-US" altLang="zh-CN" sz="2800" b="1">
              <a:solidFill>
                <a:srgbClr val="0070C0"/>
              </a:solidFill>
              <a:latin typeface="Baskerville Old Face" panose="02020602080505020303" pitchFamily="18" charset="0"/>
            </a:endParaRPr>
          </a:p>
          <a:p>
            <a:pPr marL="457200" lvl="1" indent="0">
              <a:buClr>
                <a:srgbClr val="7030A0"/>
              </a:buClr>
              <a:buNone/>
            </a:pPr>
            <a:endParaRPr lang="en-US" altLang="zh-CN" sz="2800" b="1">
              <a:solidFill>
                <a:srgbClr val="0070C0"/>
              </a:solidFill>
              <a:latin typeface="Baskerville Old Face" panose="02020602080505020303" pitchFamily="18" charset="0"/>
            </a:endParaRPr>
          </a:p>
          <a:p>
            <a:pPr marL="457200" lvl="1" indent="0">
              <a:buClr>
                <a:srgbClr val="7030A0"/>
              </a:buClr>
              <a:buNone/>
            </a:pPr>
            <a:endParaRPr lang="en-US" altLang="zh-CN" sz="2800" b="1">
              <a:solidFill>
                <a:srgbClr val="0070C0"/>
              </a:solidFill>
              <a:latin typeface="Baskerville Old Face" panose="02020602080505020303" pitchFamily="18" charset="0"/>
            </a:endParaRPr>
          </a:p>
          <a:p>
            <a:pPr marL="457200" lvl="1" indent="0">
              <a:buClr>
                <a:srgbClr val="7030A0"/>
              </a:buClr>
              <a:buNone/>
            </a:pPr>
            <a:endParaRPr lang="en-US" altLang="zh-CN" sz="2800" b="1">
              <a:solidFill>
                <a:srgbClr val="0070C0"/>
              </a:solidFill>
              <a:latin typeface="Baskerville Old Face" panose="02020602080505020303" pitchFamily="18" charset="0"/>
            </a:endParaRPr>
          </a:p>
          <a:p>
            <a:pPr marL="457200" lvl="1" indent="0">
              <a:buClr>
                <a:srgbClr val="7030A0"/>
              </a:buClr>
              <a:buNone/>
            </a:pPr>
            <a:r>
              <a:rPr lang="en-US" altLang="zh-CN" sz="2800" b="1">
                <a:solidFill>
                  <a:srgbClr val="0070C0"/>
                </a:solidFill>
                <a:latin typeface="Baskerville Old Face" panose="02020602080505020303" pitchFamily="18" charset="0"/>
              </a:rPr>
              <a:t>Note that if a number occurs more than one time, the plural word “times” is used in the output. </a:t>
            </a:r>
            <a:endParaRPr lang="en-US" altLang="zh-CN" sz="3200" b="1">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lgn="ctr">
              <a:buClr>
                <a:srgbClr val="7030A0"/>
              </a:buClr>
              <a:buNone/>
            </a:pPr>
            <a:endParaRPr lang="en-US" altLang="zh-CN" sz="2800" b="1">
              <a:solidFill>
                <a:srgbClr val="0070C0"/>
              </a:solidFill>
              <a:latin typeface="Baskerville Old Face" panose="02020602080505020303" pitchFamily="18" charset="0"/>
            </a:endParaRPr>
          </a:p>
        </p:txBody>
      </p:sp>
      <p:pic>
        <p:nvPicPr>
          <p:cNvPr id="8" name="Picture 7"/>
          <p:cNvPicPr>
            <a:picLocks noChangeAspect="1"/>
          </p:cNvPicPr>
          <p:nvPr/>
        </p:nvPicPr>
        <p:blipFill>
          <a:blip r:embed="rId7"/>
          <a:stretch>
            <a:fillRect/>
          </a:stretch>
        </p:blipFill>
        <p:spPr>
          <a:xfrm>
            <a:off x="2133726" y="2898862"/>
            <a:ext cx="8685263" cy="24074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p:cNvSpPr>
            <a:spLocks noGrp="1"/>
          </p:cNvSpPr>
          <p:nvPr>
            <p:ph idx="1"/>
          </p:nvPr>
        </p:nvSpPr>
        <p:spPr>
          <a:xfrm>
            <a:off x="840685" y="1703576"/>
            <a:ext cx="10810032" cy="1291872"/>
          </a:xfrm>
        </p:spPr>
        <p:txBody>
          <a:bodyPr>
            <a:normAutofit/>
          </a:bodyPr>
          <a:lstStyle/>
          <a:p>
            <a:pPr>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You can get a list of keys, values or items(both) from a dictionary.</a:t>
            </a: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buClr>
                <a:srgbClr val="7030A0"/>
              </a:buClr>
              <a:buNone/>
            </a:pPr>
            <a:endParaRPr lang="en-US" altLang="zh-CN" sz="2800" b="1">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7"/>
          <a:stretch>
            <a:fillRect/>
          </a:stretch>
        </p:blipFill>
        <p:spPr>
          <a:xfrm>
            <a:off x="993532" y="2362100"/>
            <a:ext cx="10802113" cy="2914142"/>
          </a:xfrm>
          <a:prstGeom prst="rect">
            <a:avLst/>
          </a:prstGeom>
        </p:spPr>
      </p:pic>
      <p:sp>
        <p:nvSpPr>
          <p:cNvPr id="7" name="Content Placeholder 2"/>
          <p:cNvSpPr txBox="1"/>
          <p:nvPr/>
        </p:nvSpPr>
        <p:spPr>
          <a:xfrm>
            <a:off x="840686" y="5566128"/>
            <a:ext cx="3037632" cy="129187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Bonus: two iteration variables.</a:t>
            </a: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buClr>
                <a:srgbClr val="7030A0"/>
              </a:buClr>
              <a:buFont typeface="Arial" panose="020B0604020202020204" pitchFamily="34" charset="0"/>
              <a:buNone/>
            </a:pPr>
            <a:endParaRPr lang="en-US" altLang="zh-CN" sz="2800" b="1">
              <a:solidFill>
                <a:srgbClr val="0070C0"/>
              </a:solidFill>
              <a:latin typeface="Baskerville Old Face" panose="02020602080505020303" pitchFamily="18" charset="0"/>
            </a:endParaRPr>
          </a:p>
        </p:txBody>
      </p:sp>
      <p:pic>
        <p:nvPicPr>
          <p:cNvPr id="3" name="Picture 2"/>
          <p:cNvPicPr>
            <a:picLocks noChangeAspect="1"/>
          </p:cNvPicPr>
          <p:nvPr/>
        </p:nvPicPr>
        <p:blipFill>
          <a:blip r:embed="rId8"/>
          <a:stretch>
            <a:fillRect/>
          </a:stretch>
        </p:blipFill>
        <p:spPr>
          <a:xfrm>
            <a:off x="3209081" y="5986908"/>
            <a:ext cx="5247619" cy="523810"/>
          </a:xfrm>
          <a:prstGeom prst="rect">
            <a:avLst/>
          </a:prstGeom>
        </p:spPr>
      </p:pic>
      <p:pic>
        <p:nvPicPr>
          <p:cNvPr id="9" name="Picture 8"/>
          <p:cNvPicPr>
            <a:picLocks noChangeAspect="1"/>
          </p:cNvPicPr>
          <p:nvPr/>
        </p:nvPicPr>
        <p:blipFill>
          <a:blip r:embed="rId9"/>
          <a:stretch>
            <a:fillRect/>
          </a:stretch>
        </p:blipFill>
        <p:spPr>
          <a:xfrm>
            <a:off x="10054886" y="5464884"/>
            <a:ext cx="1342857" cy="1314286"/>
          </a:xfrm>
          <a:prstGeom prst="rect">
            <a:avLst/>
          </a:prstGeom>
        </p:spPr>
      </p:pic>
      <p:sp>
        <p:nvSpPr>
          <p:cNvPr id="10" name="Right Arrow 9"/>
          <p:cNvSpPr/>
          <p:nvPr/>
        </p:nvSpPr>
        <p:spPr>
          <a:xfrm>
            <a:off x="8904139" y="5849911"/>
            <a:ext cx="914400" cy="488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p:bldP spid="1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25149" y="404038"/>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591750" y="1691366"/>
            <a:ext cx="11048999" cy="4152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Write a program that reads in numbers separated by a space in one line and displays distinct numbers (i.e., if a number appears multiple times, it is displayed only once).</a:t>
            </a:r>
          </a:p>
          <a:p>
            <a:pPr marL="457200" lvl="1" indent="0">
              <a:buClr>
                <a:srgbClr val="7030A0"/>
              </a:buClr>
              <a:buNone/>
            </a:pPr>
            <a:r>
              <a:rPr lang="en-US" altLang="zh-CN" sz="2800" b="1">
                <a:solidFill>
                  <a:srgbClr val="0070C0"/>
                </a:solidFill>
                <a:latin typeface="Baskerville Old Face" panose="02020602080505020303" pitchFamily="18" charset="0"/>
              </a:rPr>
              <a:t>  </a:t>
            </a:r>
            <a:r>
              <a:rPr lang="en-US" altLang="zh-CN" sz="2800" b="1">
                <a:solidFill>
                  <a:srgbClr val="7030A0"/>
                </a:solidFill>
                <a:latin typeface="Baskerville Old Face" panose="02020602080505020303" pitchFamily="18" charset="0"/>
              </a:rPr>
              <a:t>Hint: Read all the numbers and store them in list1. Create a new list list2. Add a number in list1 and list2. If the number is already in the list, ignore it.</a:t>
            </a:r>
          </a:p>
          <a:p>
            <a:pPr marL="457200" lvl="1" indent="0">
              <a:buClr>
                <a:srgbClr val="7030A0"/>
              </a:buClr>
              <a:buNone/>
            </a:pPr>
            <a:r>
              <a:rPr lang="en-US" altLang="zh-CN" sz="2800" b="1">
                <a:solidFill>
                  <a:srgbClr val="0070C0"/>
                </a:solidFill>
                <a:latin typeface="Baskerville Old Face" panose="02020602080505020303" pitchFamily="18" charset="0"/>
              </a:rPr>
              <a:t> Here is the sample run of the program:</a:t>
            </a:r>
            <a:endParaRPr lang="en-US" altLang="zh-CN" sz="3600" b="1">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lgn="ctr">
              <a:buClr>
                <a:srgbClr val="7030A0"/>
              </a:buClr>
              <a:buNone/>
            </a:pPr>
            <a:endParaRPr lang="en-US" altLang="zh-CN" sz="2800" b="1">
              <a:solidFill>
                <a:srgbClr val="0070C0"/>
              </a:solidFill>
              <a:latin typeface="Baskerville Old Face" panose="02020602080505020303" pitchFamily="18" charset="0"/>
            </a:endParaRPr>
          </a:p>
        </p:txBody>
      </p:sp>
      <p:pic>
        <p:nvPicPr>
          <p:cNvPr id="10" name="Picture 9"/>
          <p:cNvPicPr>
            <a:picLocks noChangeAspect="1"/>
          </p:cNvPicPr>
          <p:nvPr/>
        </p:nvPicPr>
        <p:blipFill>
          <a:blip r:embed="rId7"/>
          <a:stretch>
            <a:fillRect/>
          </a:stretch>
        </p:blipFill>
        <p:spPr>
          <a:xfrm>
            <a:off x="2217493" y="5844007"/>
            <a:ext cx="8494919" cy="8061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25149" y="404038"/>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26026" y="1677291"/>
            <a:ext cx="11482755" cy="180446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Compute the standard deviation of n numbers:</a:t>
            </a:r>
          </a:p>
          <a:p>
            <a:pPr lvl="1">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lgn="ctr">
              <a:buClr>
                <a:srgbClr val="7030A0"/>
              </a:buClr>
              <a:buNone/>
            </a:pPr>
            <a:endParaRPr lang="en-US" altLang="zh-CN" sz="2800" b="1">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7"/>
          <a:stretch>
            <a:fillRect/>
          </a:stretch>
        </p:blipFill>
        <p:spPr>
          <a:xfrm>
            <a:off x="2167603" y="2260297"/>
            <a:ext cx="8541764" cy="1165578"/>
          </a:xfrm>
          <a:prstGeom prst="rect">
            <a:avLst/>
          </a:prstGeom>
        </p:spPr>
      </p:pic>
      <p:pic>
        <p:nvPicPr>
          <p:cNvPr id="9" name="Picture 8"/>
          <p:cNvPicPr>
            <a:picLocks noChangeAspect="1"/>
          </p:cNvPicPr>
          <p:nvPr/>
        </p:nvPicPr>
        <p:blipFill>
          <a:blip r:embed="rId8"/>
          <a:stretch>
            <a:fillRect/>
          </a:stretch>
        </p:blipFill>
        <p:spPr>
          <a:xfrm>
            <a:off x="3315335" y="5468620"/>
            <a:ext cx="8300720" cy="1165860"/>
          </a:xfrm>
          <a:prstGeom prst="rect">
            <a:avLst/>
          </a:prstGeom>
        </p:spPr>
      </p:pic>
      <p:sp>
        <p:nvSpPr>
          <p:cNvPr id="2" name="Rectangle 1"/>
          <p:cNvSpPr/>
          <p:nvPr/>
        </p:nvSpPr>
        <p:spPr>
          <a:xfrm>
            <a:off x="751583" y="3481755"/>
            <a:ext cx="11262731" cy="2245360"/>
          </a:xfrm>
          <a:prstGeom prst="rect">
            <a:avLst/>
          </a:prstGeom>
        </p:spPr>
        <p:txBody>
          <a:bodyPr wrap="square">
            <a:spAutoFit/>
          </a:bodyPr>
          <a:lstStyle/>
          <a:p>
            <a:pPr lvl="1">
              <a:buClr>
                <a:srgbClr val="7030A0"/>
              </a:buClr>
            </a:pPr>
            <a:r>
              <a:rPr lang="en-US" altLang="zh-CN" sz="2800" b="1">
                <a:solidFill>
                  <a:srgbClr val="0070C0"/>
                </a:solidFill>
                <a:latin typeface="Baskerville Old Face" panose="02020602080505020303" pitchFamily="18" charset="0"/>
              </a:rPr>
              <a:t>Your program should contain the following functions: </a:t>
            </a:r>
            <a:r>
              <a:rPr lang="en-US" altLang="zh-CN" sz="2800" b="1" err="1">
                <a:solidFill>
                  <a:srgbClr val="7030A0"/>
                </a:solidFill>
                <a:latin typeface="Baskerville Old Face" panose="02020602080505020303" pitchFamily="18" charset="0"/>
              </a:rPr>
              <a:t>def</a:t>
            </a:r>
            <a:r>
              <a:rPr lang="en-US" altLang="zh-CN" sz="2800" b="1">
                <a:solidFill>
                  <a:srgbClr val="7030A0"/>
                </a:solidFill>
                <a:latin typeface="Baskerville Old Face" panose="02020602080505020303" pitchFamily="18" charset="0"/>
              </a:rPr>
              <a:t> deviation(x): </a:t>
            </a:r>
            <a:r>
              <a:rPr lang="en-US" altLang="zh-CN" sz="2800" b="1">
                <a:solidFill>
                  <a:srgbClr val="0070C0"/>
                </a:solidFill>
                <a:latin typeface="Baskerville Old Face" panose="02020602080505020303" pitchFamily="18" charset="0"/>
              </a:rPr>
              <a:t>and </a:t>
            </a:r>
            <a:r>
              <a:rPr lang="en-US" altLang="zh-CN" sz="2800" b="1" err="1">
                <a:solidFill>
                  <a:srgbClr val="7030A0"/>
                </a:solidFill>
                <a:latin typeface="Baskerville Old Face" panose="02020602080505020303" pitchFamily="18" charset="0"/>
              </a:rPr>
              <a:t>def</a:t>
            </a:r>
            <a:r>
              <a:rPr lang="en-US" altLang="zh-CN" sz="2800" b="1">
                <a:solidFill>
                  <a:srgbClr val="7030A0"/>
                </a:solidFill>
                <a:latin typeface="Baskerville Old Face" panose="02020602080505020303" pitchFamily="18" charset="0"/>
              </a:rPr>
              <a:t> mean(x):</a:t>
            </a:r>
            <a:r>
              <a:rPr lang="en-US" altLang="zh-CN" sz="2800" b="1">
                <a:solidFill>
                  <a:srgbClr val="0070C0"/>
                </a:solidFill>
                <a:latin typeface="Baskerville Old Face" panose="02020602080505020303" pitchFamily="18" charset="0"/>
              </a:rPr>
              <a:t>. Write a test program that prompts the user to enter a list of numbers and </a:t>
            </a:r>
            <a:r>
              <a:rPr lang="en-US" altLang="zh-CN" sz="2400" b="1">
                <a:solidFill>
                  <a:srgbClr val="0070C0"/>
                </a:solidFill>
                <a:latin typeface="Baskerville Old Face" panose="02020602080505020303" pitchFamily="18" charset="0"/>
              </a:rPr>
              <a:t>displays </a:t>
            </a:r>
            <a:r>
              <a:rPr lang="en-US" altLang="zh-CN" sz="2800" b="1">
                <a:solidFill>
                  <a:srgbClr val="0070C0"/>
                </a:solidFill>
                <a:latin typeface="Baskerville Old Face" panose="02020602080505020303" pitchFamily="18" charset="0"/>
              </a:rPr>
              <a:t>the mean and standard deviation, as shown in the following sample run: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Application>Microsoft Office PowerPoint</Application>
  <PresentationFormat>宽屏</PresentationFormat>
  <Slides>11</Slides>
  <Notes>0</Notes>
  <HiddenSlides>0</HiddenSlide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Badge</vt:lpstr>
      <vt:lpstr>Introduction to Computer Science:  Programming Methodology</vt:lpstr>
      <vt:lpstr>Self 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revision>6</cp:revision>
  <cp:lastPrinted>2017-01-17T05:47:00Z</cp:lastPrinted>
  <dcterms:created xsi:type="dcterms:W3CDTF">2016-01-12T06:06:00Z</dcterms:created>
  <dcterms:modified xsi:type="dcterms:W3CDTF">2023-11-22T10:56:29Z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