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10.xml" ContentType="application/vnd.openxmlformats-officedocument.drawingml.diagramColors+xml"/>
  <Override PartName="/ppt/diagrams/colors11.xml" ContentType="application/vnd.openxmlformats-officedocument.drawingml.diagramColors+xml"/>
  <Override PartName="/ppt/diagrams/colors12.xml" ContentType="application/vnd.openxmlformats-officedocument.drawingml.diagramColors+xml"/>
  <Override PartName="/ppt/diagrams/colors13.xml" ContentType="application/vnd.openxmlformats-officedocument.drawingml.diagramColors+xml"/>
  <Override PartName="/ppt/diagrams/colors14.xml" ContentType="application/vnd.openxmlformats-officedocument.drawingml.diagramColors+xml"/>
  <Override PartName="/ppt/diagrams/colors15.xml" ContentType="application/vnd.openxmlformats-officedocument.drawingml.diagramColors+xml"/>
  <Override PartName="/ppt/diagrams/colors16.xml" ContentType="application/vnd.openxmlformats-officedocument.drawingml.diagramColors+xml"/>
  <Override PartName="/ppt/diagrams/colors17.xml" ContentType="application/vnd.openxmlformats-officedocument.drawingml.diagramColors+xml"/>
  <Override PartName="/ppt/diagrams/colors18.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15.xml" ContentType="application/vnd.openxmlformats-officedocument.drawingml.diagramData+xml"/>
  <Override PartName="/ppt/diagrams/data16.xml" ContentType="application/vnd.openxmlformats-officedocument.drawingml.diagramData+xml"/>
  <Override PartName="/ppt/diagrams/data17.xml" ContentType="application/vnd.openxmlformats-officedocument.drawingml.diagramData+xml"/>
  <Override PartName="/ppt/diagrams/data18.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11.xml" ContentType="application/vnd.ms-office.drawingml.diagramDrawing+xml"/>
  <Override PartName="/ppt/diagrams/drawing12.xml" ContentType="application/vnd.ms-office.drawingml.diagramDrawing+xml"/>
  <Override PartName="/ppt/diagrams/drawing13.xml" ContentType="application/vnd.ms-office.drawingml.diagramDrawing+xml"/>
  <Override PartName="/ppt/diagrams/drawing14.xml" ContentType="application/vnd.ms-office.drawingml.diagramDrawing+xml"/>
  <Override PartName="/ppt/diagrams/drawing15.xml" ContentType="application/vnd.ms-office.drawingml.diagramDrawing+xml"/>
  <Override PartName="/ppt/diagrams/drawing16.xml" ContentType="application/vnd.ms-office.drawingml.diagramDrawing+xml"/>
  <Override PartName="/ppt/diagrams/drawing17.xml" ContentType="application/vnd.ms-office.drawingml.diagramDrawing+xml"/>
  <Override PartName="/ppt/diagrams/drawing18.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11.xml" ContentType="application/vnd.openxmlformats-officedocument.drawingml.diagramLayout+xml"/>
  <Override PartName="/ppt/diagrams/layout12.xml" ContentType="application/vnd.openxmlformats-officedocument.drawingml.diagramLayout+xml"/>
  <Override PartName="/ppt/diagrams/layout13.xml" ContentType="application/vnd.openxmlformats-officedocument.drawingml.diagramLayout+xml"/>
  <Override PartName="/ppt/diagrams/layout14.xml" ContentType="application/vnd.openxmlformats-officedocument.drawingml.diagramLayout+xml"/>
  <Override PartName="/ppt/diagrams/layout15.xml" ContentType="application/vnd.openxmlformats-officedocument.drawingml.diagramLayout+xml"/>
  <Override PartName="/ppt/diagrams/layout16.xml" ContentType="application/vnd.openxmlformats-officedocument.drawingml.diagramLayout+xml"/>
  <Override PartName="/ppt/diagrams/layout17.xml" ContentType="application/vnd.openxmlformats-officedocument.drawingml.diagramLayout+xml"/>
  <Override PartName="/ppt/diagrams/layout18.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diagrams/quickStyle12.xml" ContentType="application/vnd.openxmlformats-officedocument.drawingml.diagramStyle+xml"/>
  <Override PartName="/ppt/diagrams/quickStyle13.xml" ContentType="application/vnd.openxmlformats-officedocument.drawingml.diagramStyle+xml"/>
  <Override PartName="/ppt/diagrams/quickStyle14.xml" ContentType="application/vnd.openxmlformats-officedocument.drawingml.diagramStyle+xml"/>
  <Override PartName="/ppt/diagrams/quickStyle15.xml" ContentType="application/vnd.openxmlformats-officedocument.drawingml.diagramStyle+xml"/>
  <Override PartName="/ppt/diagrams/quickStyle16.xml" ContentType="application/vnd.openxmlformats-officedocument.drawingml.diagramStyle+xml"/>
  <Override PartName="/ppt/diagrams/quickStyle17.xml" ContentType="application/vnd.openxmlformats-officedocument.drawingml.diagramStyle+xml"/>
  <Override PartName="/ppt/diagrams/quickStyle18.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7" r:id="rId3"/>
    <p:sldId id="395" r:id="rId4"/>
    <p:sldId id="374" r:id="rId6"/>
    <p:sldId id="375" r:id="rId7"/>
    <p:sldId id="361" r:id="rId8"/>
    <p:sldId id="373" r:id="rId9"/>
    <p:sldId id="376" r:id="rId10"/>
    <p:sldId id="377" r:id="rId11"/>
    <p:sldId id="378" r:id="rId12"/>
    <p:sldId id="379" r:id="rId13"/>
    <p:sldId id="385" r:id="rId14"/>
    <p:sldId id="387" r:id="rId15"/>
    <p:sldId id="386" r:id="rId16"/>
    <p:sldId id="388" r:id="rId17"/>
    <p:sldId id="380" r:id="rId18"/>
    <p:sldId id="381" r:id="rId19"/>
    <p:sldId id="382" r:id="rId20"/>
    <p:sldId id="383" r:id="rId21"/>
    <p:sldId id="384" r:id="rId22"/>
  </p:sldIdLst>
  <p:sldSz cx="12192000" cy="6858000"/>
  <p:notesSz cx="7048500" cy="10185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814" autoAdjust="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00B050"/>
              </a:solidFill>
            </a:rPr>
            <a:t>P</a:t>
          </a:r>
          <a:r>
            <a:rPr lang="en-US" altLang="zh-CN" b="1" dirty="0" smtClean="0">
              <a:solidFill>
                <a:srgbClr val="00B050"/>
              </a:solidFill>
            </a:rPr>
            <a:t>rinciples of OOP</a:t>
          </a:r>
          <a:endParaRPr lang="en-US" b="1" dirty="0">
            <a:solidFill>
              <a:srgbClr val="00B05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C2578537-3A4F-46AC-9300-60B2A4F1B91A}" type="presOf" srcId="{32F2416B-09FA-423E-9C02-845FDD114C9D}" destId="{50194297-CF02-435B-8854-5C4B7CF11AAC}" srcOrd="0" destOrd="0" presId="urn:microsoft.com/office/officeart/2005/8/layout/vList2"/>
    <dgm:cxn modelId="{13AF7C06-F6C8-4BB9-92F6-08A3D91BB732}" type="presOf" srcId="{0E8085F9-02A8-4FC2-8D3B-A0AA5F1EC1F7}" destId="{8E22013E-9C26-4AA1-B8B4-D1AA5892233B}"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Q5: A Simple Game: Undercut(I)</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Q5: A Simple Game: Undercut(II)</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Q5: A Simple Game: Undercut(III)</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Q5: A Simple Game: Undercut(IV)</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Q6: </a:t>
          </a:r>
          <a:r>
            <a:rPr lang="en-US" altLang="zh-CN" b="1" dirty="0" smtClean="0">
              <a:solidFill>
                <a:srgbClr val="FFFF00"/>
              </a:solidFill>
            </a:rPr>
            <a:t>Course Selection System(I)</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Q6: </a:t>
          </a:r>
          <a:r>
            <a:rPr lang="en-US" altLang="zh-CN" b="1" dirty="0" smtClean="0">
              <a:solidFill>
                <a:srgbClr val="FFFF00"/>
              </a:solidFill>
            </a:rPr>
            <a:t>Course Selection System(II)</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Q6: </a:t>
          </a:r>
          <a:r>
            <a:rPr lang="en-US" altLang="zh-CN" b="1" dirty="0" smtClean="0">
              <a:solidFill>
                <a:srgbClr val="FFFF00"/>
              </a:solidFill>
            </a:rPr>
            <a:t>Course Selection System(III)</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Q6: </a:t>
          </a:r>
          <a:r>
            <a:rPr lang="en-US" altLang="zh-CN" b="1" dirty="0" smtClean="0">
              <a:solidFill>
                <a:srgbClr val="FFFF00"/>
              </a:solidFill>
            </a:rPr>
            <a:t>Course Selection System(IV)</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Q6: </a:t>
          </a:r>
          <a:r>
            <a:rPr lang="en-US" altLang="zh-CN" b="1" dirty="0" smtClean="0">
              <a:solidFill>
                <a:srgbClr val="FFFF00"/>
              </a:solidFill>
            </a:rPr>
            <a:t>Course Selection System(V)</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Q1: __new__() and __</a:t>
          </a:r>
          <a:r>
            <a:rPr lang="en-US" b="1" dirty="0" err="1" smtClean="0">
              <a:solidFill>
                <a:srgbClr val="FFFF00"/>
              </a:solidFill>
            </a:rPr>
            <a:t>init</a:t>
          </a:r>
          <a:r>
            <a:rPr lang="en-US" b="1" dirty="0" smtClean="0">
              <a:solidFill>
                <a:srgbClr val="FFFF00"/>
              </a:solidFill>
            </a:rPr>
            <a:t>__()</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Q1: __new__() and __</a:t>
          </a:r>
          <a:r>
            <a:rPr lang="en-US" b="1" dirty="0" err="1" smtClean="0">
              <a:solidFill>
                <a:srgbClr val="FFFF00"/>
              </a:solidFill>
            </a:rPr>
            <a:t>init</a:t>
          </a:r>
          <a:r>
            <a:rPr lang="en-US" b="1" dirty="0" smtClean="0">
              <a:solidFill>
                <a:srgbClr val="FFFF00"/>
              </a:solidFill>
            </a:rPr>
            <a:t>__()(Answers)</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Q2: Inheritance</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Q2: Inheritance(Answer)</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Q3: Operator Symbols </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Q3: Operator Symbols(Answers) </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Q4: I</a:t>
          </a:r>
          <a:r>
            <a:rPr lang="en-US" altLang="zh-CN" b="1" dirty="0" smtClean="0">
              <a:solidFill>
                <a:srgbClr val="FFFF00"/>
              </a:solidFill>
            </a:rPr>
            <a:t>nheritance Tree</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Q4: I</a:t>
          </a:r>
          <a:r>
            <a:rPr lang="en-US" altLang="zh-CN" b="1" dirty="0" smtClean="0">
              <a:solidFill>
                <a:srgbClr val="FFFF00"/>
              </a:solidFill>
            </a:rPr>
            <a:t>nheritance Tree(Answers)</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00B050"/>
              </a:solidFill>
            </a:rPr>
            <a:t>P</a:t>
          </a:r>
          <a:r>
            <a:rPr lang="en-US" altLang="zh-CN" sz="4900" b="1" kern="1200" dirty="0" smtClean="0">
              <a:solidFill>
                <a:srgbClr val="00B050"/>
              </a:solidFill>
            </a:rPr>
            <a:t>rinciples of OOP</a:t>
          </a:r>
          <a:endParaRPr lang="en-US" sz="4900" b="1" kern="1200" dirty="0">
            <a:solidFill>
              <a:srgbClr val="00B050"/>
            </a:solidFill>
          </a:endParaRPr>
        </a:p>
      </dsp:txBody>
      <dsp:txXfrm>
        <a:off x="55972" y="72967"/>
        <a:ext cx="10283493" cy="103465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Q5: A Simple Game: Undercut(I)</a:t>
          </a:r>
          <a:endParaRPr lang="en-US" sz="4900" b="1" kern="1200" dirty="0">
            <a:solidFill>
              <a:srgbClr val="FFFF00"/>
            </a:solidFill>
          </a:endParaRPr>
        </a:p>
      </dsp:txBody>
      <dsp:txXfrm>
        <a:off x="55972" y="55972"/>
        <a:ext cx="10403656" cy="103465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Q5: A Simple Game: Undercut(II)</a:t>
          </a:r>
          <a:endParaRPr lang="en-US" sz="4900" b="1" kern="1200" dirty="0">
            <a:solidFill>
              <a:srgbClr val="FFFF00"/>
            </a:solidFill>
          </a:endParaRPr>
        </a:p>
      </dsp:txBody>
      <dsp:txXfrm>
        <a:off x="55972" y="55972"/>
        <a:ext cx="10403656" cy="103465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Q5: A Simple Game: Undercut(III)</a:t>
          </a:r>
          <a:endParaRPr lang="en-US" sz="4900" b="1" kern="1200" dirty="0">
            <a:solidFill>
              <a:srgbClr val="FFFF00"/>
            </a:solidFill>
          </a:endParaRPr>
        </a:p>
      </dsp:txBody>
      <dsp:txXfrm>
        <a:off x="55972" y="55972"/>
        <a:ext cx="10403656" cy="103465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Q5: A Simple Game: Undercut(IV)</a:t>
          </a:r>
          <a:endParaRPr lang="en-US" sz="4900" b="1" kern="1200" dirty="0">
            <a:solidFill>
              <a:srgbClr val="FFFF00"/>
            </a:solidFill>
          </a:endParaRPr>
        </a:p>
      </dsp:txBody>
      <dsp:txXfrm>
        <a:off x="55972" y="55972"/>
        <a:ext cx="10403656" cy="103465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Q6: </a:t>
          </a:r>
          <a:r>
            <a:rPr lang="en-US" altLang="zh-CN" sz="4900" b="1" kern="1200" dirty="0" smtClean="0">
              <a:solidFill>
                <a:srgbClr val="FFFF00"/>
              </a:solidFill>
            </a:rPr>
            <a:t>Course Selection System(I)</a:t>
          </a:r>
          <a:endParaRPr lang="en-US" sz="4900" b="1" kern="1200" dirty="0">
            <a:solidFill>
              <a:srgbClr val="FFFF00"/>
            </a:solidFill>
          </a:endParaRPr>
        </a:p>
      </dsp:txBody>
      <dsp:txXfrm>
        <a:off x="55972" y="55972"/>
        <a:ext cx="10403656" cy="103465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Q6: </a:t>
          </a:r>
          <a:r>
            <a:rPr lang="en-US" altLang="zh-CN" sz="4900" b="1" kern="1200" dirty="0" smtClean="0">
              <a:solidFill>
                <a:srgbClr val="FFFF00"/>
              </a:solidFill>
            </a:rPr>
            <a:t>Course Selection System(II)</a:t>
          </a:r>
          <a:endParaRPr lang="en-US" sz="4900" b="1" kern="1200" dirty="0">
            <a:solidFill>
              <a:srgbClr val="FFFF00"/>
            </a:solidFill>
          </a:endParaRPr>
        </a:p>
      </dsp:txBody>
      <dsp:txXfrm>
        <a:off x="55972" y="55972"/>
        <a:ext cx="10403656" cy="103465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Q6: </a:t>
          </a:r>
          <a:r>
            <a:rPr lang="en-US" altLang="zh-CN" sz="4900" b="1" kern="1200" dirty="0" smtClean="0">
              <a:solidFill>
                <a:srgbClr val="FFFF00"/>
              </a:solidFill>
            </a:rPr>
            <a:t>Course Selection System(III)</a:t>
          </a:r>
          <a:endParaRPr lang="en-US" sz="4900" b="1" kern="1200" dirty="0">
            <a:solidFill>
              <a:srgbClr val="FFFF00"/>
            </a:solidFill>
          </a:endParaRPr>
        </a:p>
      </dsp:txBody>
      <dsp:txXfrm>
        <a:off x="55972" y="55972"/>
        <a:ext cx="10403656" cy="103465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Q6: </a:t>
          </a:r>
          <a:r>
            <a:rPr lang="en-US" altLang="zh-CN" sz="4900" b="1" kern="1200" dirty="0" smtClean="0">
              <a:solidFill>
                <a:srgbClr val="FFFF00"/>
              </a:solidFill>
            </a:rPr>
            <a:t>Course Selection System(IV)</a:t>
          </a:r>
          <a:endParaRPr lang="en-US" sz="4900" b="1" kern="1200" dirty="0">
            <a:solidFill>
              <a:srgbClr val="FFFF00"/>
            </a:solidFill>
          </a:endParaRPr>
        </a:p>
      </dsp:txBody>
      <dsp:txXfrm>
        <a:off x="55972" y="55972"/>
        <a:ext cx="10403656" cy="103465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Q6: </a:t>
          </a:r>
          <a:r>
            <a:rPr lang="en-US" altLang="zh-CN" sz="4900" b="1" kern="1200" dirty="0" smtClean="0">
              <a:solidFill>
                <a:srgbClr val="FFFF00"/>
              </a:solidFill>
            </a:rPr>
            <a:t>Course Selection System(V)</a:t>
          </a:r>
          <a:endParaRPr lang="en-US" sz="4900" b="1" kern="1200" dirty="0">
            <a:solidFill>
              <a:srgbClr val="FFFF00"/>
            </a:solidFill>
          </a:endParaRPr>
        </a:p>
      </dsp:txBody>
      <dsp:txXfrm>
        <a:off x="55972" y="55972"/>
        <a:ext cx="10403656" cy="10346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Q1: __new__() and __</a:t>
          </a:r>
          <a:r>
            <a:rPr lang="en-US" sz="4900" b="1" kern="1200" dirty="0" err="1" smtClean="0">
              <a:solidFill>
                <a:srgbClr val="FFFF00"/>
              </a:solidFill>
            </a:rPr>
            <a:t>init</a:t>
          </a:r>
          <a:r>
            <a:rPr lang="en-US" sz="4900" b="1" kern="1200" dirty="0" smtClean="0">
              <a:solidFill>
                <a:srgbClr val="FFFF00"/>
              </a:solidFill>
            </a:rPr>
            <a:t>__()</a:t>
          </a:r>
          <a:endParaRPr lang="en-US" sz="4900" b="1" kern="1200" dirty="0">
            <a:solidFill>
              <a:srgbClr val="FFFF00"/>
            </a:solidFill>
          </a:endParaRPr>
        </a:p>
      </dsp:txBody>
      <dsp:txXfrm>
        <a:off x="55972" y="55972"/>
        <a:ext cx="10403656" cy="10346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58676"/>
          <a:ext cx="10515600" cy="1029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l" defTabSz="1955800" rtl="0">
            <a:lnSpc>
              <a:spcPct val="90000"/>
            </a:lnSpc>
            <a:spcBef>
              <a:spcPct val="0"/>
            </a:spcBef>
            <a:spcAft>
              <a:spcPct val="35000"/>
            </a:spcAft>
          </a:pPr>
          <a:r>
            <a:rPr lang="en-US" sz="4400" b="1" kern="1200" dirty="0" smtClean="0">
              <a:solidFill>
                <a:srgbClr val="FFFF00"/>
              </a:solidFill>
            </a:rPr>
            <a:t>Q1: __new__() and __</a:t>
          </a:r>
          <a:r>
            <a:rPr lang="en-US" sz="4400" b="1" kern="1200" dirty="0" err="1" smtClean="0">
              <a:solidFill>
                <a:srgbClr val="FFFF00"/>
              </a:solidFill>
            </a:rPr>
            <a:t>init</a:t>
          </a:r>
          <a:r>
            <a:rPr lang="en-US" sz="4400" b="1" kern="1200" dirty="0" smtClean="0">
              <a:solidFill>
                <a:srgbClr val="FFFF00"/>
              </a:solidFill>
            </a:rPr>
            <a:t>__()(Answers)</a:t>
          </a:r>
          <a:endParaRPr lang="en-US" sz="4400" b="1" kern="1200" dirty="0">
            <a:solidFill>
              <a:srgbClr val="FFFF00"/>
            </a:solidFill>
          </a:endParaRPr>
        </a:p>
      </dsp:txBody>
      <dsp:txXfrm>
        <a:off x="50261" y="108937"/>
        <a:ext cx="10415078" cy="9290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Q2: Inheritance</a:t>
          </a:r>
          <a:endParaRPr lang="en-US" sz="4900" b="1" kern="1200" dirty="0">
            <a:solidFill>
              <a:srgbClr val="FFFF00"/>
            </a:solidFill>
          </a:endParaRPr>
        </a:p>
      </dsp:txBody>
      <dsp:txXfrm>
        <a:off x="55972" y="55972"/>
        <a:ext cx="10403656" cy="10346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Q2: Inheritance(Answer)</a:t>
          </a:r>
          <a:endParaRPr lang="en-US" sz="4900" b="1" kern="1200" dirty="0">
            <a:solidFill>
              <a:srgbClr val="FFFF00"/>
            </a:solidFill>
          </a:endParaRPr>
        </a:p>
      </dsp:txBody>
      <dsp:txXfrm>
        <a:off x="55972" y="55972"/>
        <a:ext cx="10403656" cy="10346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Q3: Operator Symbols </a:t>
          </a:r>
          <a:endParaRPr lang="en-US" sz="4900" b="1" kern="1200" dirty="0">
            <a:solidFill>
              <a:srgbClr val="FFFF00"/>
            </a:solidFill>
          </a:endParaRPr>
        </a:p>
      </dsp:txBody>
      <dsp:txXfrm>
        <a:off x="55972" y="55972"/>
        <a:ext cx="10403656" cy="10346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Q3: Operator Symbols(Answers) </a:t>
          </a:r>
          <a:endParaRPr lang="en-US" sz="4900" b="1" kern="1200" dirty="0">
            <a:solidFill>
              <a:srgbClr val="FFFF00"/>
            </a:solidFill>
          </a:endParaRPr>
        </a:p>
      </dsp:txBody>
      <dsp:txXfrm>
        <a:off x="55972" y="55972"/>
        <a:ext cx="10403656" cy="103465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Q4: I</a:t>
          </a:r>
          <a:r>
            <a:rPr lang="en-US" altLang="zh-CN" sz="4900" b="1" kern="1200" dirty="0" smtClean="0">
              <a:solidFill>
                <a:srgbClr val="FFFF00"/>
              </a:solidFill>
            </a:rPr>
            <a:t>nheritance Tree</a:t>
          </a:r>
          <a:endParaRPr lang="en-US" sz="4900" b="1" kern="1200" dirty="0">
            <a:solidFill>
              <a:srgbClr val="FFFF00"/>
            </a:solidFill>
          </a:endParaRPr>
        </a:p>
      </dsp:txBody>
      <dsp:txXfrm>
        <a:off x="55972" y="55972"/>
        <a:ext cx="10403656" cy="103465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Q4: I</a:t>
          </a:r>
          <a:r>
            <a:rPr lang="en-US" altLang="zh-CN" sz="4900" b="1" kern="1200" dirty="0" smtClean="0">
              <a:solidFill>
                <a:srgbClr val="FFFF00"/>
              </a:solidFill>
            </a:rPr>
            <a:t>nheritance Tree(Answers)</a:t>
          </a:r>
          <a:endParaRPr lang="en-US" sz="4900" b="1" kern="1200" dirty="0">
            <a:solidFill>
              <a:srgbClr val="FFFF00"/>
            </a:solidFill>
          </a:endParaRPr>
        </a:p>
      </dsp:txBody>
      <dsp:txXfrm>
        <a:off x="55972" y="55972"/>
        <a:ext cx="10403656" cy="103465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4350" cy="511175"/>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992563" y="0"/>
            <a:ext cx="3054350" cy="511175"/>
          </a:xfrm>
          <a:prstGeom prst="rect">
            <a:avLst/>
          </a:prstGeom>
        </p:spPr>
        <p:txBody>
          <a:bodyPr vert="horz" lIns="91440" tIns="45720" rIns="91440" bIns="45720" rtlCol="0"/>
          <a:lstStyle>
            <a:lvl1pPr algn="r">
              <a:defRPr sz="1200"/>
            </a:lvl1pPr>
          </a:lstStyle>
          <a:p>
            <a:fld id="{C3394C42-8D0B-4A87-A2BD-615C5BF9666D}" type="datetimeFigureOut">
              <a:rPr lang="zh-CN" altLang="en-US" smtClean="0"/>
            </a:fld>
            <a:endParaRPr lang="zh-CN" altLang="en-US"/>
          </a:p>
        </p:txBody>
      </p:sp>
      <p:sp>
        <p:nvSpPr>
          <p:cNvPr id="4" name="Slide Image Placeholder 3"/>
          <p:cNvSpPr>
            <a:spLocks noGrp="1" noRot="1" noChangeAspect="1"/>
          </p:cNvSpPr>
          <p:nvPr>
            <p:ph type="sldImg" idx="2"/>
          </p:nvPr>
        </p:nvSpPr>
        <p:spPr>
          <a:xfrm>
            <a:off x="469900" y="1273175"/>
            <a:ext cx="6108700" cy="343693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704850" y="4902200"/>
            <a:ext cx="5638800" cy="4010025"/>
          </a:xfrm>
          <a:prstGeom prst="rect">
            <a:avLst/>
          </a:prstGeom>
        </p:spPr>
        <p:txBody>
          <a:bodyPr vert="horz" lIns="91440" tIns="45720" rIns="91440" bIns="45720" rtlCol="0"/>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6" name="Footer Placeholder 5"/>
          <p:cNvSpPr>
            <a:spLocks noGrp="1"/>
          </p:cNvSpPr>
          <p:nvPr>
            <p:ph type="ftr" sz="quarter" idx="4"/>
          </p:nvPr>
        </p:nvSpPr>
        <p:spPr>
          <a:xfrm>
            <a:off x="0" y="9674225"/>
            <a:ext cx="3054350" cy="511175"/>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992563" y="9674225"/>
            <a:ext cx="3054350" cy="511175"/>
          </a:xfrm>
          <a:prstGeom prst="rect">
            <a:avLst/>
          </a:prstGeom>
        </p:spPr>
        <p:txBody>
          <a:bodyPr vert="horz" lIns="91440" tIns="45720" rIns="91440" bIns="45720" rtlCol="0" anchor="b"/>
          <a:lstStyle>
            <a:lvl1pPr algn="r">
              <a:defRPr sz="1200"/>
            </a:lvl1pPr>
          </a:lstStyle>
          <a:p>
            <a:fld id="{3F9FE0F3-13EB-40C5-9A6D-2DDBF460432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3F9FE0F3-13EB-40C5-9A6D-2DDBF460432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ltLang="zh-CN"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00E1B6D-CB0E-4747-8721-9A4B69626617}" type="datetimeFigureOut">
              <a:rPr lang="en-US" smtClean="0"/>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AC770CD-E693-47DC-A6AB-30FC6333656A}" type="slidenum">
              <a:rPr lang="en-US" smtClean="0"/>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E00E1B6D-CB0E-4747-8721-9A4B6962661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E00E1B6D-CB0E-4747-8721-9A4B6962661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E00E1B6D-CB0E-4747-8721-9A4B6962661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Edit Master text styles</a:t>
            </a:r>
            <a:endParaRPr lang="en-US" altLang="zh-CN" smtClean="0"/>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00E1B6D-CB0E-4747-8721-9A4B69626617}" type="datetimeFigureOut">
              <a:rPr lang="en-US" smtClean="0"/>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AC770CD-E693-47DC-A6AB-30FC6333656A}" type="slidenum">
              <a:rPr lang="en-US" smtClean="0"/>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E00E1B6D-CB0E-4747-8721-9A4B6962661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770CD-E693-47DC-A6AB-30FC6333656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endParaRPr lang="en-US" altLang="zh-CN" smtClean="0"/>
          </a:p>
        </p:txBody>
      </p:sp>
      <p:sp>
        <p:nvSpPr>
          <p:cNvPr id="4" name="Content Placeholder 3"/>
          <p:cNvSpPr>
            <a:spLocks noGrp="1"/>
          </p:cNvSpPr>
          <p:nvPr>
            <p:ph sz="half" idx="2"/>
          </p:nvPr>
        </p:nvSpPr>
        <p:spPr>
          <a:xfrm>
            <a:off x="1257300" y="2909102"/>
            <a:ext cx="4800600" cy="2996398"/>
          </a:xfrm>
        </p:spPr>
        <p:txBody>
          <a:bodyPr/>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endParaRPr lang="en-US" altLang="zh-CN" smtClean="0"/>
          </a:p>
        </p:txBody>
      </p:sp>
      <p:sp>
        <p:nvSpPr>
          <p:cNvPr id="6" name="Content Placeholder 5"/>
          <p:cNvSpPr>
            <a:spLocks noGrp="1"/>
          </p:cNvSpPr>
          <p:nvPr>
            <p:ph sz="quarter" idx="4"/>
          </p:nvPr>
        </p:nvSpPr>
        <p:spPr>
          <a:xfrm>
            <a:off x="6633864" y="2909102"/>
            <a:ext cx="4800600" cy="2996398"/>
          </a:xfrm>
        </p:spPr>
        <p:txBody>
          <a:bodyPr/>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E00E1B6D-CB0E-4747-8721-9A4B6962661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C770CD-E693-47DC-A6AB-30FC6333656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E00E1B6D-CB0E-4747-8721-9A4B6962661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C770CD-E693-47DC-A6AB-30FC6333656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0E1B6D-CB0E-4747-8721-9A4B6962661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C770CD-E693-47DC-A6AB-30FC6333656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ltLang="zh-CN"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endParaRPr lang="en-US" altLang="zh-CN" smtClean="0"/>
          </a:p>
        </p:txBody>
      </p:sp>
      <p:sp>
        <p:nvSpPr>
          <p:cNvPr id="5" name="Date Placeholder 4"/>
          <p:cNvSpPr>
            <a:spLocks noGrp="1"/>
          </p:cNvSpPr>
          <p:nvPr>
            <p:ph type="dt" sz="half" idx="10"/>
          </p:nvPr>
        </p:nvSpPr>
        <p:spPr>
          <a:xfrm>
            <a:off x="765051" y="6375679"/>
            <a:ext cx="1233355" cy="348462"/>
          </a:xfrm>
        </p:spPr>
        <p:txBody>
          <a:bodyPr/>
          <a:lstStyle/>
          <a:p>
            <a:fld id="{E00E1B6D-CB0E-4747-8721-9A4B69626617}" type="datetimeFigureOut">
              <a:rPr lang="en-US" smtClean="0"/>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AC770CD-E693-47DC-A6AB-30FC6333656A}" type="slidenum">
              <a:rPr lang="en-US" smtClean="0"/>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ltLang="zh-CN"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endParaRPr lang="en-US" altLang="zh-CN" smtClean="0"/>
          </a:p>
        </p:txBody>
      </p:sp>
      <p:sp>
        <p:nvSpPr>
          <p:cNvPr id="5" name="Date Placeholder 4"/>
          <p:cNvSpPr>
            <a:spLocks noGrp="1"/>
          </p:cNvSpPr>
          <p:nvPr>
            <p:ph type="dt" sz="half" idx="10"/>
          </p:nvPr>
        </p:nvSpPr>
        <p:spPr>
          <a:xfrm>
            <a:off x="765950" y="6375679"/>
            <a:ext cx="1232456" cy="348462"/>
          </a:xfrm>
        </p:spPr>
        <p:txBody>
          <a:bodyPr/>
          <a:lstStyle/>
          <a:p>
            <a:fld id="{E00E1B6D-CB0E-4747-8721-9A4B69626617}" type="datetimeFigureOut">
              <a:rPr lang="en-US" smtClean="0"/>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AC770CD-E693-47DC-A6AB-30FC6333656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00E1B6D-CB0E-4747-8721-9A4B69626617}" type="datetimeFigureOut">
              <a:rPr lang="en-US" smtClean="0"/>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AC770CD-E693-47DC-A6AB-30FC6333656A}" type="slidenum">
              <a:rPr lang="en-US" smtClean="0"/>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5.png"/><Relationship Id="rId5" Type="http://schemas.microsoft.com/office/2007/relationships/diagramDrawing" Target="../diagrams/drawing10.xml"/><Relationship Id="rId4" Type="http://schemas.openxmlformats.org/officeDocument/2006/relationships/diagramColors" Target="../diagrams/colors10.xml"/><Relationship Id="rId3" Type="http://schemas.openxmlformats.org/officeDocument/2006/relationships/diagramQuickStyle" Target="../diagrams/quickStyle10.xml"/><Relationship Id="rId2" Type="http://schemas.openxmlformats.org/officeDocument/2006/relationships/diagramLayout" Target="../diagrams/layout10.xml"/><Relationship Id="rId1" Type="http://schemas.openxmlformats.org/officeDocument/2006/relationships/diagramData" Target="../diagrams/data10.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1.xml"/><Relationship Id="rId4" Type="http://schemas.openxmlformats.org/officeDocument/2006/relationships/diagramColors" Target="../diagrams/colors11.xml"/><Relationship Id="rId3" Type="http://schemas.openxmlformats.org/officeDocument/2006/relationships/diagramQuickStyle" Target="../diagrams/quickStyle11.xml"/><Relationship Id="rId2" Type="http://schemas.openxmlformats.org/officeDocument/2006/relationships/diagramLayout" Target="../diagrams/layout11.xml"/><Relationship Id="rId1" Type="http://schemas.openxmlformats.org/officeDocument/2006/relationships/diagramData" Target="../diagrams/data11.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2.xml"/><Relationship Id="rId4" Type="http://schemas.openxmlformats.org/officeDocument/2006/relationships/diagramColors" Target="../diagrams/colors12.xml"/><Relationship Id="rId3" Type="http://schemas.openxmlformats.org/officeDocument/2006/relationships/diagramQuickStyle" Target="../diagrams/quickStyle12.xml"/><Relationship Id="rId2" Type="http://schemas.openxmlformats.org/officeDocument/2006/relationships/diagramLayout" Target="../diagrams/layout12.xml"/><Relationship Id="rId1" Type="http://schemas.openxmlformats.org/officeDocument/2006/relationships/diagramData" Target="../diagrams/data12.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6.png"/><Relationship Id="rId5" Type="http://schemas.microsoft.com/office/2007/relationships/diagramDrawing" Target="../diagrams/drawing13.xml"/><Relationship Id="rId4" Type="http://schemas.openxmlformats.org/officeDocument/2006/relationships/diagramColors" Target="../diagrams/colors13.xml"/><Relationship Id="rId3" Type="http://schemas.openxmlformats.org/officeDocument/2006/relationships/diagramQuickStyle" Target="../diagrams/quickStyle13.xml"/><Relationship Id="rId2" Type="http://schemas.openxmlformats.org/officeDocument/2006/relationships/diagramLayout" Target="../diagrams/layout13.xml"/><Relationship Id="rId1" Type="http://schemas.openxmlformats.org/officeDocument/2006/relationships/diagramData" Target="../diagrams/data13.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4.xml"/><Relationship Id="rId4" Type="http://schemas.openxmlformats.org/officeDocument/2006/relationships/diagramColors" Target="../diagrams/colors14.xml"/><Relationship Id="rId3" Type="http://schemas.openxmlformats.org/officeDocument/2006/relationships/diagramQuickStyle" Target="../diagrams/quickStyle14.xml"/><Relationship Id="rId2" Type="http://schemas.openxmlformats.org/officeDocument/2006/relationships/diagramLayout" Target="../diagrams/layout14.xml"/><Relationship Id="rId1" Type="http://schemas.openxmlformats.org/officeDocument/2006/relationships/diagramData" Target="../diagrams/data14.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5.xml"/><Relationship Id="rId4" Type="http://schemas.openxmlformats.org/officeDocument/2006/relationships/diagramColors" Target="../diagrams/colors15.xml"/><Relationship Id="rId3" Type="http://schemas.openxmlformats.org/officeDocument/2006/relationships/diagramQuickStyle" Target="../diagrams/quickStyle15.xml"/><Relationship Id="rId2" Type="http://schemas.openxmlformats.org/officeDocument/2006/relationships/diagramLayout" Target="../diagrams/layout15.xml"/><Relationship Id="rId1" Type="http://schemas.openxmlformats.org/officeDocument/2006/relationships/diagramData" Target="../diagrams/data15.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8.png"/><Relationship Id="rId6" Type="http://schemas.openxmlformats.org/officeDocument/2006/relationships/image" Target="../media/image17.png"/><Relationship Id="rId5" Type="http://schemas.microsoft.com/office/2007/relationships/diagramDrawing" Target="../diagrams/drawing16.xml"/><Relationship Id="rId4" Type="http://schemas.openxmlformats.org/officeDocument/2006/relationships/diagramColors" Target="../diagrams/colors16.xml"/><Relationship Id="rId3" Type="http://schemas.openxmlformats.org/officeDocument/2006/relationships/diagramQuickStyle" Target="../diagrams/quickStyle16.xml"/><Relationship Id="rId2" Type="http://schemas.openxmlformats.org/officeDocument/2006/relationships/diagramLayout" Target="../diagrams/layout16.xml"/><Relationship Id="rId1" Type="http://schemas.openxmlformats.org/officeDocument/2006/relationships/diagramData" Target="../diagrams/data16.xml"/></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20.png"/><Relationship Id="rId6" Type="http://schemas.openxmlformats.org/officeDocument/2006/relationships/image" Target="../media/image19.png"/><Relationship Id="rId5" Type="http://schemas.microsoft.com/office/2007/relationships/diagramDrawing" Target="../diagrams/drawing17.xml"/><Relationship Id="rId4" Type="http://schemas.openxmlformats.org/officeDocument/2006/relationships/diagramColors" Target="../diagrams/colors17.xml"/><Relationship Id="rId3" Type="http://schemas.openxmlformats.org/officeDocument/2006/relationships/diagramQuickStyle" Target="../diagrams/quickStyle17.xml"/><Relationship Id="rId2" Type="http://schemas.openxmlformats.org/officeDocument/2006/relationships/diagramLayout" Target="../diagrams/layout17.xml"/><Relationship Id="rId1" Type="http://schemas.openxmlformats.org/officeDocument/2006/relationships/diagramData" Target="../diagrams/data17.xml"/></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3.png"/><Relationship Id="rId7" Type="http://schemas.openxmlformats.org/officeDocument/2006/relationships/image" Target="../media/image22.png"/><Relationship Id="rId6" Type="http://schemas.openxmlformats.org/officeDocument/2006/relationships/image" Target="../media/image21.png"/><Relationship Id="rId5" Type="http://schemas.microsoft.com/office/2007/relationships/diagramDrawing" Target="../diagrams/drawing18.xml"/><Relationship Id="rId4" Type="http://schemas.openxmlformats.org/officeDocument/2006/relationships/diagramColors" Target="../diagrams/colors18.xml"/><Relationship Id="rId3" Type="http://schemas.openxmlformats.org/officeDocument/2006/relationships/diagramQuickStyle" Target="../diagrams/quickStyle18.xml"/><Relationship Id="rId2" Type="http://schemas.openxmlformats.org/officeDocument/2006/relationships/diagramLayout" Target="../diagrams/layout18.xml"/><Relationship Id="rId1" Type="http://schemas.openxmlformats.org/officeDocument/2006/relationships/diagramData" Target="../diagrams/data18.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5.png"/><Relationship Id="rId7" Type="http://schemas.openxmlformats.org/officeDocument/2006/relationships/image" Target="../media/image4.png"/><Relationship Id="rId6" Type="http://schemas.openxmlformats.org/officeDocument/2006/relationships/image" Target="../media/image3.png"/><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9.png"/><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1.png"/><Relationship Id="rId6" Type="http://schemas.openxmlformats.org/officeDocument/2006/relationships/image" Target="../media/image10.png"/><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3.png"/><Relationship Id="rId6" Type="http://schemas.openxmlformats.org/officeDocument/2006/relationships/image" Target="../media/image12.png"/><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4.png"/><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9615" y="1611601"/>
            <a:ext cx="11658599" cy="2387600"/>
          </a:xfrm>
        </p:spPr>
        <p:txBody>
          <a:bodyPr>
            <a:normAutofit/>
          </a:bodyPr>
          <a:lstStyle/>
          <a:p>
            <a:r>
              <a:rPr lang="en-AU" sz="3200" b="1" i="1" dirty="0" smtClean="0">
                <a:solidFill>
                  <a:srgbClr val="00B050"/>
                </a:solidFill>
              </a:rPr>
              <a:t>Introduction to Computer Science: </a:t>
            </a:r>
            <a:br>
              <a:rPr lang="en-AU" sz="3200" b="1" i="1" dirty="0" smtClean="0"/>
            </a:br>
            <a:r>
              <a:rPr lang="en-AU" sz="3200" b="1" i="1" dirty="0" smtClean="0">
                <a:solidFill>
                  <a:srgbClr val="0070C0"/>
                </a:solidFill>
              </a:rPr>
              <a:t>Programming Methodology</a:t>
            </a:r>
            <a:endParaRPr lang="en-AU" sz="3200" b="1" i="1" dirty="0">
              <a:solidFill>
                <a:srgbClr val="0070C0"/>
              </a:solidFill>
            </a:endParaRPr>
          </a:p>
        </p:txBody>
      </p:sp>
      <p:sp>
        <p:nvSpPr>
          <p:cNvPr id="3" name="Subtitle 2"/>
          <p:cNvSpPr>
            <a:spLocks noGrp="1"/>
          </p:cNvSpPr>
          <p:nvPr>
            <p:ph type="subTitle" idx="1"/>
          </p:nvPr>
        </p:nvSpPr>
        <p:spPr>
          <a:xfrm>
            <a:off x="1524000" y="3140126"/>
            <a:ext cx="9144000" cy="1669266"/>
          </a:xfrm>
        </p:spPr>
        <p:txBody>
          <a:bodyPr>
            <a:normAutofit/>
          </a:bodyPr>
          <a:lstStyle/>
          <a:p>
            <a:endParaRPr lang="en-US" dirty="0" smtClean="0"/>
          </a:p>
          <a:p>
            <a:r>
              <a:rPr lang="en-US" altLang="zh-CN" sz="3200" b="1" dirty="0" smtClean="0">
                <a:solidFill>
                  <a:srgbClr val="7030A0"/>
                </a:solidFill>
                <a:latin typeface="Algerian" panose="04020705040A02060702" pitchFamily="82" charset="0"/>
              </a:rPr>
              <a:t>Tutorial</a:t>
            </a:r>
            <a:r>
              <a:rPr lang="en-US" sz="3200" b="1" dirty="0" smtClean="0">
                <a:solidFill>
                  <a:srgbClr val="7030A0"/>
                </a:solidFill>
                <a:latin typeface="Algerian" panose="04020705040A02060702" pitchFamily="82" charset="0"/>
              </a:rPr>
              <a:t> </a:t>
            </a:r>
            <a:r>
              <a:rPr lang="en-US" altLang="zh-CN" sz="3200" dirty="0">
                <a:solidFill>
                  <a:srgbClr val="7030A0"/>
                </a:solidFill>
                <a:latin typeface="Algerian" panose="04020705040A02060702" pitchFamily="82" charset="0"/>
              </a:rPr>
              <a:t>9</a:t>
            </a:r>
            <a:r>
              <a:rPr lang="en-US" sz="3200" b="1" dirty="0" smtClean="0">
                <a:solidFill>
                  <a:srgbClr val="7030A0"/>
                </a:solidFill>
                <a:latin typeface="Algerian" panose="04020705040A02060702" pitchFamily="82" charset="0"/>
              </a:rPr>
              <a:t> </a:t>
            </a:r>
            <a:endParaRPr lang="en-US" sz="3200" b="1" dirty="0" smtClean="0">
              <a:solidFill>
                <a:srgbClr val="7030A0"/>
              </a:solidFill>
              <a:latin typeface="Algerian" panose="04020705040A02060702" pitchFamily="82" charset="0"/>
            </a:endParaRPr>
          </a:p>
          <a:p>
            <a:r>
              <a:rPr lang="en-US" altLang="zh-CN" sz="3200" dirty="0" smtClean="0">
                <a:solidFill>
                  <a:srgbClr val="002060"/>
                </a:solidFill>
                <a:latin typeface="Algerian" panose="04020705040A02060702" pitchFamily="82" charset="0"/>
              </a:rPr>
              <a:t>Object oriented programming(ii)</a:t>
            </a:r>
            <a:endParaRPr lang="en-US" altLang="zh-CN" sz="2400" b="1" dirty="0" smtClean="0">
              <a:latin typeface="Algerian" panose="04020705040A02060702" pitchFamily="82" charset="0"/>
            </a:endParaRPr>
          </a:p>
          <a:p>
            <a:endParaRPr lang="en-US" altLang="zh-CN" b="1" dirty="0" smtClean="0">
              <a:latin typeface="Cambria" panose="02040503050406030204" pitchFamily="18" charset="0"/>
              <a:ea typeface="微软雅黑" panose="020B0503020204020204" pitchFamily="34" charset="-122"/>
            </a:endParaRPr>
          </a:p>
        </p:txBody>
      </p:sp>
      <p:pic>
        <p:nvPicPr>
          <p:cNvPr id="4" name="Picture 3"/>
          <p:cNvPicPr>
            <a:picLocks noChangeAspect="1"/>
          </p:cNvPicPr>
          <p:nvPr/>
        </p:nvPicPr>
        <p:blipFill>
          <a:blip r:embed="rId1"/>
          <a:stretch>
            <a:fillRect/>
          </a:stretch>
        </p:blipFill>
        <p:spPr>
          <a:xfrm>
            <a:off x="507240" y="188229"/>
            <a:ext cx="6909744" cy="1204796"/>
          </a:xfrm>
          <a:prstGeom prst="rect">
            <a:avLst/>
          </a:prstGeom>
          <a:gradFill flip="none" rotWithShape="1">
            <a:gsLst>
              <a:gs pos="0">
                <a:schemeClr val="accent5">
                  <a:lumMod val="0"/>
                  <a:lumOff val="100000"/>
                </a:schemeClr>
              </a:gs>
              <a:gs pos="100000">
                <a:schemeClr val="accent5">
                  <a:lumMod val="0"/>
                  <a:lumOff val="100000"/>
                </a:schemeClr>
              </a:gs>
              <a:gs pos="100000">
                <a:schemeClr val="accent5">
                  <a:lumMod val="100000"/>
                </a:schemeClr>
              </a:gs>
            </a:gsLst>
            <a:path path="circle">
              <a:fillToRect l="50000" t="-80000" r="50000" b="180000"/>
            </a:path>
            <a:tileRect/>
          </a:gradFill>
          <a:effectLst>
            <a:outerShdw dist="50800" sx="1000" sy="1000" algn="ctr" rotWithShape="0">
              <a:schemeClr val="bg1"/>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598603" y="1590140"/>
            <a:ext cx="1692015" cy="81174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dirty="0" err="1" smtClean="0">
                <a:solidFill>
                  <a:srgbClr val="0070C0"/>
                </a:solidFill>
                <a:latin typeface="Baskerville Old Face" panose="02020602080505020303" pitchFamily="18" charset="0"/>
              </a:rPr>
              <a:t>i</a:t>
            </a:r>
            <a:r>
              <a:rPr lang="en-US" altLang="zh-CN" sz="2800" b="1" dirty="0" smtClean="0">
                <a:solidFill>
                  <a:srgbClr val="0070C0"/>
                </a:solidFill>
                <a:latin typeface="Baskerville Old Face" panose="02020602080505020303" pitchFamily="18" charset="0"/>
              </a:rPr>
              <a:t>)</a:t>
            </a:r>
            <a:endParaRPr lang="en-US" altLang="zh-CN" sz="2400" b="1" dirty="0" smtClean="0">
              <a:solidFill>
                <a:srgbClr val="0070C0"/>
              </a:solidFill>
              <a:latin typeface="Baskerville Old Face" panose="02020602080505020303" pitchFamily="18" charset="0"/>
            </a:endParaRPr>
          </a:p>
        </p:txBody>
      </p:sp>
      <p:sp>
        <p:nvSpPr>
          <p:cNvPr id="2" name="Flowchart: Alternate Process 1"/>
          <p:cNvSpPr/>
          <p:nvPr/>
        </p:nvSpPr>
        <p:spPr>
          <a:xfrm>
            <a:off x="2660073" y="1874981"/>
            <a:ext cx="1034473" cy="41563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latin typeface="Bauhaus 93" panose="04030905020B02020C02" pitchFamily="82" charset="0"/>
              </a:rPr>
              <a:t>Object</a:t>
            </a:r>
            <a:endParaRPr lang="zh-CN" altLang="en-US" sz="2000" b="1" dirty="0">
              <a:latin typeface="Bauhaus 93" panose="04030905020B02020C02" pitchFamily="82" charset="0"/>
            </a:endParaRPr>
          </a:p>
        </p:txBody>
      </p:sp>
      <p:sp>
        <p:nvSpPr>
          <p:cNvPr id="7" name="Flowchart: Alternate Process 6"/>
          <p:cNvSpPr/>
          <p:nvPr/>
        </p:nvSpPr>
        <p:spPr>
          <a:xfrm>
            <a:off x="1863437" y="2641788"/>
            <a:ext cx="521855" cy="41563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latin typeface="Algerian" panose="04020705040A02060702" pitchFamily="82" charset="0"/>
              </a:rPr>
              <a:t>A</a:t>
            </a:r>
            <a:endParaRPr lang="zh-CN" altLang="en-US" sz="2000" b="1" dirty="0">
              <a:latin typeface="Algerian" panose="04020705040A02060702" pitchFamily="82" charset="0"/>
            </a:endParaRPr>
          </a:p>
        </p:txBody>
      </p:sp>
      <p:sp>
        <p:nvSpPr>
          <p:cNvPr id="8" name="Flowchart: Alternate Process 7"/>
          <p:cNvSpPr/>
          <p:nvPr/>
        </p:nvSpPr>
        <p:spPr>
          <a:xfrm>
            <a:off x="3990119" y="2651026"/>
            <a:ext cx="521855" cy="41563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latin typeface="Algerian" panose="04020705040A02060702" pitchFamily="82" charset="0"/>
              </a:rPr>
              <a:t>B</a:t>
            </a:r>
            <a:endParaRPr lang="zh-CN" altLang="en-US" sz="2000" b="1" dirty="0">
              <a:latin typeface="Algerian" panose="04020705040A02060702" pitchFamily="82" charset="0"/>
            </a:endParaRPr>
          </a:p>
        </p:txBody>
      </p:sp>
      <p:sp>
        <p:nvSpPr>
          <p:cNvPr id="9" name="Flowchart: Alternate Process 8"/>
          <p:cNvSpPr/>
          <p:nvPr/>
        </p:nvSpPr>
        <p:spPr>
          <a:xfrm>
            <a:off x="1856510" y="3523105"/>
            <a:ext cx="521855" cy="41563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latin typeface="Algerian" panose="04020705040A02060702" pitchFamily="82" charset="0"/>
              </a:rPr>
              <a:t>C</a:t>
            </a:r>
            <a:endParaRPr lang="zh-CN" altLang="en-US" sz="2000" b="1" dirty="0">
              <a:latin typeface="Algerian" panose="04020705040A02060702" pitchFamily="82" charset="0"/>
            </a:endParaRPr>
          </a:p>
        </p:txBody>
      </p:sp>
      <p:sp>
        <p:nvSpPr>
          <p:cNvPr id="10" name="Flowchart: Alternate Process 9"/>
          <p:cNvSpPr/>
          <p:nvPr/>
        </p:nvSpPr>
        <p:spPr>
          <a:xfrm>
            <a:off x="1856509" y="4424168"/>
            <a:ext cx="521855" cy="41563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latin typeface="Algerian" panose="04020705040A02060702" pitchFamily="82" charset="0"/>
              </a:rPr>
              <a:t>D</a:t>
            </a:r>
            <a:endParaRPr lang="zh-CN" altLang="en-US" sz="2000" b="1" dirty="0">
              <a:latin typeface="Algerian" panose="04020705040A02060702" pitchFamily="82" charset="0"/>
            </a:endParaRPr>
          </a:p>
        </p:txBody>
      </p:sp>
      <p:sp>
        <p:nvSpPr>
          <p:cNvPr id="11" name="Flowchart: Alternate Process 10"/>
          <p:cNvSpPr/>
          <p:nvPr/>
        </p:nvSpPr>
        <p:spPr>
          <a:xfrm>
            <a:off x="2916381" y="5205797"/>
            <a:ext cx="521855" cy="41563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latin typeface="Algerian" panose="04020705040A02060702" pitchFamily="82" charset="0"/>
              </a:rPr>
              <a:t>E</a:t>
            </a:r>
            <a:endParaRPr lang="zh-CN" altLang="en-US" sz="2000" b="1" dirty="0">
              <a:latin typeface="Algerian" panose="04020705040A02060702" pitchFamily="82" charset="0"/>
            </a:endParaRPr>
          </a:p>
        </p:txBody>
      </p:sp>
      <p:sp>
        <p:nvSpPr>
          <p:cNvPr id="12" name="Bent Arrow 11"/>
          <p:cNvSpPr/>
          <p:nvPr/>
        </p:nvSpPr>
        <p:spPr>
          <a:xfrm>
            <a:off x="2087070" y="1974061"/>
            <a:ext cx="448009" cy="568953"/>
          </a:xfrm>
          <a:prstGeom prst="ben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solidFill>
                <a:schemeClr val="tx1"/>
              </a:solidFill>
            </a:endParaRPr>
          </a:p>
        </p:txBody>
      </p:sp>
      <p:sp>
        <p:nvSpPr>
          <p:cNvPr id="16" name="Bent-Up Arrow 15"/>
          <p:cNvSpPr/>
          <p:nvPr/>
        </p:nvSpPr>
        <p:spPr>
          <a:xfrm rot="815062">
            <a:off x="3771173" y="3120569"/>
            <a:ext cx="350226" cy="2387868"/>
          </a:xfrm>
          <a:prstGeom prst="ben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7" name="Bent Arrow 16"/>
          <p:cNvSpPr/>
          <p:nvPr/>
        </p:nvSpPr>
        <p:spPr>
          <a:xfrm rot="6564089" flipH="1" flipV="1">
            <a:off x="2293339" y="4729066"/>
            <a:ext cx="340307" cy="875638"/>
          </a:xfrm>
          <a:prstGeom prst="ben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solidFill>
                <a:schemeClr val="tx1"/>
              </a:solidFill>
            </a:endParaRPr>
          </a:p>
        </p:txBody>
      </p:sp>
      <p:sp>
        <p:nvSpPr>
          <p:cNvPr id="18" name="Content Placeholder 2"/>
          <p:cNvSpPr txBox="1"/>
          <p:nvPr/>
        </p:nvSpPr>
        <p:spPr>
          <a:xfrm>
            <a:off x="5137130" y="1612679"/>
            <a:ext cx="6400801" cy="241247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dirty="0" smtClean="0">
                <a:solidFill>
                  <a:srgbClr val="0070C0"/>
                </a:solidFill>
                <a:latin typeface="Baskerville Old Face" panose="02020602080505020303" pitchFamily="18" charset="0"/>
              </a:rPr>
              <a:t>ii) </a:t>
            </a:r>
            <a:endParaRPr lang="en-US" altLang="zh-CN" sz="2800" b="1" dirty="0" smtClean="0">
              <a:solidFill>
                <a:srgbClr val="0070C0"/>
              </a:solidFill>
              <a:latin typeface="Baskerville Old Face" panose="02020602080505020303" pitchFamily="18" charset="0"/>
            </a:endParaRPr>
          </a:p>
          <a:p>
            <a:pPr lvl="2">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a: pa=‘a’; </a:t>
            </a:r>
            <a:endParaRPr lang="en-US" altLang="zh-CN" sz="2400" b="1" dirty="0" smtClean="0">
              <a:solidFill>
                <a:srgbClr val="0070C0"/>
              </a:solidFill>
              <a:latin typeface="Baskerville Old Face" panose="02020602080505020303" pitchFamily="18" charset="0"/>
            </a:endParaRPr>
          </a:p>
          <a:p>
            <a:pPr lvl="2">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b:pb=‘b’; </a:t>
            </a:r>
            <a:endParaRPr lang="en-US" altLang="zh-CN" sz="2400" b="1" dirty="0" smtClean="0">
              <a:solidFill>
                <a:srgbClr val="0070C0"/>
              </a:solidFill>
              <a:latin typeface="Baskerville Old Face" panose="02020602080505020303" pitchFamily="18" charset="0"/>
            </a:endParaRPr>
          </a:p>
          <a:p>
            <a:pPr lvl="2">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c: </a:t>
            </a:r>
            <a:r>
              <a:rPr lang="en-US" altLang="zh-CN" sz="2400" b="1" dirty="0">
                <a:solidFill>
                  <a:srgbClr val="0070C0"/>
                </a:solidFill>
                <a:latin typeface="Baskerville Old Face" panose="02020602080505020303" pitchFamily="18" charset="0"/>
              </a:rPr>
              <a:t>pa=‘a’, </a:t>
            </a:r>
            <a:r>
              <a:rPr lang="en-US" altLang="zh-CN" sz="2400" b="1" dirty="0" smtClean="0">
                <a:solidFill>
                  <a:srgbClr val="0070C0"/>
                </a:solidFill>
                <a:latin typeface="Baskerville Old Face" panose="02020602080505020303" pitchFamily="18" charset="0"/>
              </a:rPr>
              <a:t>pc=‘c’; </a:t>
            </a:r>
            <a:endParaRPr lang="en-US" altLang="zh-CN" sz="2400" b="1" dirty="0" smtClean="0">
              <a:solidFill>
                <a:srgbClr val="0070C0"/>
              </a:solidFill>
              <a:latin typeface="Baskerville Old Face" panose="02020602080505020303" pitchFamily="18" charset="0"/>
            </a:endParaRPr>
          </a:p>
          <a:p>
            <a:pPr lvl="2">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d: </a:t>
            </a:r>
            <a:r>
              <a:rPr lang="en-US" altLang="zh-CN" sz="2400" b="1" dirty="0">
                <a:solidFill>
                  <a:srgbClr val="0070C0"/>
                </a:solidFill>
                <a:latin typeface="Baskerville Old Face" panose="02020602080505020303" pitchFamily="18" charset="0"/>
              </a:rPr>
              <a:t>pa=‘a</a:t>
            </a:r>
            <a:r>
              <a:rPr lang="en-US" altLang="zh-CN" sz="2400" b="1" dirty="0" smtClean="0">
                <a:solidFill>
                  <a:srgbClr val="0070C0"/>
                </a:solidFill>
                <a:latin typeface="Baskerville Old Face" panose="02020602080505020303" pitchFamily="18" charset="0"/>
              </a:rPr>
              <a:t>’, pc=‘c’, </a:t>
            </a:r>
            <a:r>
              <a:rPr lang="en-US" altLang="zh-CN" sz="2400" b="1" dirty="0" err="1" smtClean="0">
                <a:solidFill>
                  <a:srgbClr val="0070C0"/>
                </a:solidFill>
                <a:latin typeface="Baskerville Old Face" panose="02020602080505020303" pitchFamily="18" charset="0"/>
              </a:rPr>
              <a:t>pd</a:t>
            </a:r>
            <a:r>
              <a:rPr lang="en-US" altLang="zh-CN" sz="2400" b="1" dirty="0" smtClean="0">
                <a:solidFill>
                  <a:srgbClr val="0070C0"/>
                </a:solidFill>
                <a:latin typeface="Baskerville Old Face" panose="02020602080505020303" pitchFamily="18" charset="0"/>
              </a:rPr>
              <a:t>=‘d’; </a:t>
            </a:r>
            <a:endParaRPr lang="en-US" altLang="zh-CN" sz="2400" b="1" dirty="0" smtClean="0">
              <a:solidFill>
                <a:srgbClr val="0070C0"/>
              </a:solidFill>
              <a:latin typeface="Baskerville Old Face" panose="02020602080505020303" pitchFamily="18" charset="0"/>
            </a:endParaRPr>
          </a:p>
          <a:p>
            <a:pPr lvl="2">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e:pa=‘a’, </a:t>
            </a:r>
            <a:r>
              <a:rPr lang="en-US" altLang="zh-CN" sz="2400" b="1" dirty="0" err="1" smtClean="0">
                <a:solidFill>
                  <a:srgbClr val="0070C0"/>
                </a:solidFill>
                <a:latin typeface="Baskerville Old Face" panose="02020602080505020303" pitchFamily="18" charset="0"/>
              </a:rPr>
              <a:t>pb</a:t>
            </a:r>
            <a:r>
              <a:rPr lang="en-US" altLang="zh-CN" sz="2400" b="1" dirty="0" smtClean="0">
                <a:solidFill>
                  <a:srgbClr val="0070C0"/>
                </a:solidFill>
                <a:latin typeface="Baskerville Old Face" panose="02020602080505020303" pitchFamily="18" charset="0"/>
              </a:rPr>
              <a:t>=‘</a:t>
            </a:r>
            <a:r>
              <a:rPr lang="en-US" altLang="zh-CN" sz="2400" b="1" dirty="0" err="1" smtClean="0">
                <a:solidFill>
                  <a:srgbClr val="0070C0"/>
                </a:solidFill>
                <a:latin typeface="Baskerville Old Face" panose="02020602080505020303" pitchFamily="18" charset="0"/>
              </a:rPr>
              <a:t>b’,pc</a:t>
            </a:r>
            <a:r>
              <a:rPr lang="en-US" altLang="zh-CN" sz="2400" b="1" dirty="0" smtClean="0">
                <a:solidFill>
                  <a:srgbClr val="0070C0"/>
                </a:solidFill>
                <a:latin typeface="Baskerville Old Face" panose="02020602080505020303" pitchFamily="18" charset="0"/>
              </a:rPr>
              <a:t>=‘c’,</a:t>
            </a:r>
            <a:r>
              <a:rPr lang="en-US" altLang="zh-CN" sz="2400" b="1" dirty="0" err="1" smtClean="0">
                <a:solidFill>
                  <a:srgbClr val="0070C0"/>
                </a:solidFill>
                <a:latin typeface="Baskerville Old Face" panose="02020602080505020303" pitchFamily="18" charset="0"/>
              </a:rPr>
              <a:t>pd</a:t>
            </a:r>
            <a:r>
              <a:rPr lang="en-US" altLang="zh-CN" sz="2400" b="1" dirty="0" smtClean="0">
                <a:solidFill>
                  <a:srgbClr val="0070C0"/>
                </a:solidFill>
                <a:latin typeface="Baskerville Old Face" panose="02020602080505020303" pitchFamily="18" charset="0"/>
              </a:rPr>
              <a:t>=‘d’,</a:t>
            </a:r>
            <a:r>
              <a:rPr lang="en-US" altLang="zh-CN" sz="2400" b="1" dirty="0" err="1" smtClean="0">
                <a:solidFill>
                  <a:srgbClr val="0070C0"/>
                </a:solidFill>
                <a:latin typeface="Baskerville Old Face" panose="02020602080505020303" pitchFamily="18" charset="0"/>
              </a:rPr>
              <a:t>pe</a:t>
            </a:r>
            <a:r>
              <a:rPr lang="en-US" altLang="zh-CN" sz="2400" b="1" dirty="0" smtClean="0">
                <a:solidFill>
                  <a:srgbClr val="0070C0"/>
                </a:solidFill>
                <a:latin typeface="Baskerville Old Face" panose="02020602080505020303" pitchFamily="18" charset="0"/>
              </a:rPr>
              <a:t>=‘e’</a:t>
            </a:r>
            <a:endParaRPr lang="en-US" altLang="zh-CN" sz="2400" b="1" dirty="0">
              <a:solidFill>
                <a:srgbClr val="0070C0"/>
              </a:solidFill>
              <a:latin typeface="Baskerville Old Face" panose="02020602080505020303" pitchFamily="18" charset="0"/>
            </a:endParaRPr>
          </a:p>
          <a:p>
            <a:pPr lvl="2">
              <a:buClr>
                <a:srgbClr val="7030A0"/>
              </a:buClr>
              <a:buFont typeface="Wingdings" panose="05000000000000000000" pitchFamily="2" charset="2"/>
              <a:buChar char="Ø"/>
            </a:pPr>
            <a:endParaRPr lang="en-US" altLang="zh-CN" sz="2400" b="1" dirty="0">
              <a:solidFill>
                <a:srgbClr val="0070C0"/>
              </a:solidFill>
              <a:latin typeface="Baskerville Old Face" panose="02020602080505020303" pitchFamily="18" charset="0"/>
            </a:endParaRPr>
          </a:p>
        </p:txBody>
      </p:sp>
      <p:sp>
        <p:nvSpPr>
          <p:cNvPr id="22" name="TextBox 21"/>
          <p:cNvSpPr txBox="1"/>
          <p:nvPr/>
        </p:nvSpPr>
        <p:spPr>
          <a:xfrm>
            <a:off x="2522963" y="2534941"/>
            <a:ext cx="934500"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t>pa</a:t>
            </a:r>
            <a:endParaRPr lang="en-US" altLang="zh-CN" dirty="0" smtClean="0"/>
          </a:p>
          <a:p>
            <a:pPr marL="285750" indent="-285750">
              <a:buFont typeface="Arial" panose="020B0604020202020204" pitchFamily="34" charset="0"/>
              <a:buChar char="•"/>
            </a:pPr>
            <a:r>
              <a:rPr lang="en-US" altLang="zh-CN" dirty="0"/>
              <a:t>m</a:t>
            </a:r>
            <a:r>
              <a:rPr lang="en-US" altLang="zh-CN" dirty="0" smtClean="0"/>
              <a:t>a()</a:t>
            </a:r>
            <a:endParaRPr lang="zh-CN" altLang="en-US" dirty="0"/>
          </a:p>
        </p:txBody>
      </p:sp>
      <p:sp>
        <p:nvSpPr>
          <p:cNvPr id="23" name="TextBox 22"/>
          <p:cNvSpPr txBox="1"/>
          <p:nvPr/>
        </p:nvSpPr>
        <p:spPr>
          <a:xfrm>
            <a:off x="2519067" y="3378820"/>
            <a:ext cx="1471051"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a:t>p</a:t>
            </a:r>
            <a:r>
              <a:rPr lang="en-US" altLang="zh-CN" dirty="0" err="1" smtClean="0"/>
              <a:t>a,pc</a:t>
            </a:r>
            <a:endParaRPr lang="en-US" altLang="zh-CN" dirty="0" smtClean="0"/>
          </a:p>
          <a:p>
            <a:pPr marL="285750" indent="-285750">
              <a:buFont typeface="Arial" panose="020B0604020202020204" pitchFamily="34" charset="0"/>
              <a:buChar char="•"/>
            </a:pPr>
            <a:r>
              <a:rPr lang="en-US" altLang="zh-CN" dirty="0"/>
              <a:t>m</a:t>
            </a:r>
            <a:r>
              <a:rPr lang="en-US" altLang="zh-CN" dirty="0" smtClean="0"/>
              <a:t>a(),mc()</a:t>
            </a:r>
            <a:endParaRPr lang="zh-CN" altLang="en-US" dirty="0"/>
          </a:p>
        </p:txBody>
      </p:sp>
      <p:sp>
        <p:nvSpPr>
          <p:cNvPr id="24" name="TextBox 23"/>
          <p:cNvSpPr txBox="1"/>
          <p:nvPr/>
        </p:nvSpPr>
        <p:spPr>
          <a:xfrm>
            <a:off x="2525734" y="4308820"/>
            <a:ext cx="2406483"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smtClean="0"/>
              <a:t>pa,pc,pd</a:t>
            </a:r>
            <a:endParaRPr lang="en-US" altLang="zh-CN" dirty="0" smtClean="0"/>
          </a:p>
          <a:p>
            <a:pPr marL="285750" indent="-285750">
              <a:buFont typeface="Arial" panose="020B0604020202020204" pitchFamily="34" charset="0"/>
              <a:buChar char="•"/>
            </a:pPr>
            <a:r>
              <a:rPr lang="en-US" altLang="zh-CN" dirty="0" smtClean="0"/>
              <a:t>mc(),md()</a:t>
            </a:r>
            <a:endParaRPr lang="zh-CN" altLang="en-US" dirty="0"/>
          </a:p>
        </p:txBody>
      </p:sp>
      <p:sp>
        <p:nvSpPr>
          <p:cNvPr id="25" name="TextBox 24"/>
          <p:cNvSpPr txBox="1"/>
          <p:nvPr/>
        </p:nvSpPr>
        <p:spPr>
          <a:xfrm>
            <a:off x="4604475" y="2518351"/>
            <a:ext cx="934500"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smtClean="0"/>
              <a:t>pb</a:t>
            </a:r>
            <a:endParaRPr lang="en-US" altLang="zh-CN" dirty="0" smtClean="0"/>
          </a:p>
          <a:p>
            <a:pPr marL="285750" indent="-285750">
              <a:buFont typeface="Arial" panose="020B0604020202020204" pitchFamily="34" charset="0"/>
              <a:buChar char="•"/>
            </a:pPr>
            <a:r>
              <a:rPr lang="en-US" altLang="zh-CN" dirty="0" err="1" smtClean="0"/>
              <a:t>mb</a:t>
            </a:r>
            <a:r>
              <a:rPr lang="en-US" altLang="zh-CN" dirty="0" smtClean="0"/>
              <a:t>()</a:t>
            </a:r>
            <a:endParaRPr lang="zh-CN" altLang="en-US" dirty="0"/>
          </a:p>
        </p:txBody>
      </p:sp>
      <p:sp>
        <p:nvSpPr>
          <p:cNvPr id="26" name="Rectangle 25"/>
          <p:cNvSpPr/>
          <p:nvPr/>
        </p:nvSpPr>
        <p:spPr>
          <a:xfrm>
            <a:off x="3629890" y="5090449"/>
            <a:ext cx="6096000" cy="646331"/>
          </a:xfrm>
          <a:prstGeom prst="rect">
            <a:avLst/>
          </a:prstGeom>
        </p:spPr>
        <p:txBody>
          <a:bodyPr>
            <a:spAutoFit/>
          </a:bodyPr>
          <a:lstStyle/>
          <a:p>
            <a:pPr marL="285750" indent="-285750">
              <a:buFont typeface="Arial" panose="020B0604020202020204" pitchFamily="34" charset="0"/>
              <a:buChar char="•"/>
            </a:pPr>
            <a:r>
              <a:rPr lang="en-US" altLang="zh-CN" dirty="0" err="1" smtClean="0"/>
              <a:t>pa,pc,pd,pb,pe</a:t>
            </a:r>
            <a:endParaRPr lang="en-US" altLang="zh-CN" dirty="0"/>
          </a:p>
          <a:p>
            <a:pPr marL="285750" indent="-285750">
              <a:buFont typeface="Arial" panose="020B0604020202020204" pitchFamily="34" charset="0"/>
              <a:buChar char="•"/>
            </a:pPr>
            <a:r>
              <a:rPr lang="en-US" altLang="zh-CN" dirty="0"/>
              <a:t>ma</a:t>
            </a:r>
            <a:r>
              <a:rPr lang="en-US" altLang="zh-CN" dirty="0" smtClean="0"/>
              <a:t>(), me()</a:t>
            </a:r>
            <a:endParaRPr lang="zh-CN" altLang="en-US" dirty="0"/>
          </a:p>
        </p:txBody>
      </p:sp>
      <p:sp>
        <p:nvSpPr>
          <p:cNvPr id="27" name="Content Placeholder 2"/>
          <p:cNvSpPr txBox="1"/>
          <p:nvPr/>
        </p:nvSpPr>
        <p:spPr>
          <a:xfrm>
            <a:off x="5137130" y="4189590"/>
            <a:ext cx="6400801" cy="266841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dirty="0" smtClean="0">
                <a:solidFill>
                  <a:srgbClr val="0070C0"/>
                </a:solidFill>
                <a:latin typeface="Baskerville Old Face" panose="02020602080505020303" pitchFamily="18" charset="0"/>
              </a:rPr>
              <a:t>iii) </a:t>
            </a:r>
            <a:endParaRPr lang="en-US" altLang="zh-CN" sz="2800" b="1" dirty="0" smtClean="0">
              <a:solidFill>
                <a:srgbClr val="0070C0"/>
              </a:solidFill>
              <a:latin typeface="Baskerville Old Face" panose="02020602080505020303" pitchFamily="18" charset="0"/>
            </a:endParaRPr>
          </a:p>
          <a:p>
            <a:pPr lvl="2">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a: A.ma(); </a:t>
            </a:r>
            <a:endParaRPr lang="en-US" altLang="zh-CN" sz="2400" b="1" dirty="0" smtClean="0">
              <a:solidFill>
                <a:srgbClr val="0070C0"/>
              </a:solidFill>
              <a:latin typeface="Baskerville Old Face" panose="02020602080505020303" pitchFamily="18" charset="0"/>
            </a:endParaRPr>
          </a:p>
          <a:p>
            <a:pPr lvl="2">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b: </a:t>
            </a:r>
            <a:r>
              <a:rPr lang="en-US" altLang="zh-CN" sz="2400" b="1" dirty="0" err="1" smtClean="0">
                <a:solidFill>
                  <a:srgbClr val="0070C0"/>
                </a:solidFill>
                <a:latin typeface="Baskerville Old Face" panose="02020602080505020303" pitchFamily="18" charset="0"/>
              </a:rPr>
              <a:t>B.mb</a:t>
            </a:r>
            <a:r>
              <a:rPr lang="en-US" altLang="zh-CN" sz="2400" b="1" dirty="0" smtClean="0">
                <a:solidFill>
                  <a:srgbClr val="0070C0"/>
                </a:solidFill>
                <a:latin typeface="Baskerville Old Face" panose="02020602080505020303" pitchFamily="18" charset="0"/>
              </a:rPr>
              <a:t>(); </a:t>
            </a:r>
            <a:endParaRPr lang="en-US" altLang="zh-CN" sz="2400" b="1" dirty="0" smtClean="0">
              <a:solidFill>
                <a:srgbClr val="0070C0"/>
              </a:solidFill>
              <a:latin typeface="Baskerville Old Face" panose="02020602080505020303" pitchFamily="18" charset="0"/>
            </a:endParaRPr>
          </a:p>
          <a:p>
            <a:pPr lvl="2">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c: C.ma(), C.mc(); </a:t>
            </a:r>
            <a:endParaRPr lang="en-US" altLang="zh-CN" sz="2400" b="1" dirty="0" smtClean="0">
              <a:solidFill>
                <a:srgbClr val="0070C0"/>
              </a:solidFill>
              <a:latin typeface="Baskerville Old Face" panose="02020602080505020303" pitchFamily="18" charset="0"/>
            </a:endParaRPr>
          </a:p>
          <a:p>
            <a:pPr lvl="2">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d: C.ma(), D.mc(), D.md (); </a:t>
            </a:r>
            <a:endParaRPr lang="en-US" altLang="zh-CN" sz="2400" b="1" dirty="0" smtClean="0">
              <a:solidFill>
                <a:srgbClr val="0070C0"/>
              </a:solidFill>
              <a:latin typeface="Baskerville Old Face" panose="02020602080505020303" pitchFamily="18" charset="0"/>
            </a:endParaRPr>
          </a:p>
          <a:p>
            <a:pPr lvl="2">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e:E.ma(),B.mb(),D.mc(),D.md(),E.me()</a:t>
            </a:r>
            <a:endParaRPr lang="en-US" altLang="zh-CN" sz="2400" b="1" dirty="0">
              <a:solidFill>
                <a:srgbClr val="0070C0"/>
              </a:solidFill>
              <a:latin typeface="Baskerville Old Face" panose="02020602080505020303" pitchFamily="18" charset="0"/>
            </a:endParaRPr>
          </a:p>
          <a:p>
            <a:pPr lvl="1">
              <a:buClr>
                <a:srgbClr val="7030A0"/>
              </a:buClr>
              <a:buFont typeface="Wingdings" panose="05000000000000000000" pitchFamily="2" charset="2"/>
              <a:buChar char="Ø"/>
            </a:pPr>
            <a:endParaRPr lang="en-US" altLang="zh-CN" sz="2600" b="1" dirty="0">
              <a:solidFill>
                <a:srgbClr val="0070C0"/>
              </a:solidFill>
              <a:latin typeface="Baskerville Old Face" panose="02020602080505020303" pitchFamily="18" charset="0"/>
            </a:endParaRPr>
          </a:p>
        </p:txBody>
      </p:sp>
      <p:sp>
        <p:nvSpPr>
          <p:cNvPr id="28" name="Bent-Up Arrow 27"/>
          <p:cNvSpPr/>
          <p:nvPr/>
        </p:nvSpPr>
        <p:spPr>
          <a:xfrm rot="16027662">
            <a:off x="3785371" y="2043016"/>
            <a:ext cx="560879" cy="457592"/>
          </a:xfrm>
          <a:prstGeom prst="ben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9" name="Up Arrow 28"/>
          <p:cNvSpPr/>
          <p:nvPr/>
        </p:nvSpPr>
        <p:spPr>
          <a:xfrm>
            <a:off x="2029130" y="3097417"/>
            <a:ext cx="166254" cy="373877"/>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30" name="Up Arrow 29"/>
          <p:cNvSpPr/>
          <p:nvPr/>
        </p:nvSpPr>
        <p:spPr>
          <a:xfrm>
            <a:off x="2029130" y="3979639"/>
            <a:ext cx="166254" cy="373877"/>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1071918" y="1745673"/>
            <a:ext cx="10408882" cy="281709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Font typeface="Wingdings" panose="05000000000000000000" pitchFamily="2" charset="2"/>
              <a:buChar char="Ø"/>
            </a:pPr>
            <a:r>
              <a:rPr lang="en-US" altLang="zh-CN" b="1" dirty="0">
                <a:latin typeface="Times" panose="02020603050405020304" pitchFamily="18" charset="0"/>
                <a:cs typeface="Times" panose="02020603050405020304" pitchFamily="18" charset="0"/>
              </a:rPr>
              <a:t>Suppose we are creating a game that human players and computer players. Let’s create a </a:t>
            </a:r>
            <a:r>
              <a:rPr lang="en-US" altLang="zh-CN" b="1" dirty="0">
                <a:solidFill>
                  <a:schemeClr val="accent1"/>
                </a:solidFill>
                <a:latin typeface="Times" panose="02020603050405020304" pitchFamily="18" charset="0"/>
                <a:cs typeface="Times" panose="02020603050405020304" pitchFamily="18" charset="0"/>
              </a:rPr>
              <a:t>Player</a:t>
            </a:r>
            <a:r>
              <a:rPr lang="en-US" altLang="zh-CN" b="1" dirty="0">
                <a:latin typeface="Times" panose="02020603050405020304" pitchFamily="18" charset="0"/>
                <a:cs typeface="Times" panose="02020603050405020304" pitchFamily="18" charset="0"/>
              </a:rPr>
              <a:t> class that contains things common to all players, such as the score and a name. </a:t>
            </a:r>
            <a:endParaRPr lang="en-US" altLang="zh-CN" b="1" dirty="0" smtClean="0">
              <a:latin typeface="Times" panose="02020603050405020304" pitchFamily="18" charset="0"/>
              <a:cs typeface="Times" panose="02020603050405020304" pitchFamily="18" charset="0"/>
            </a:endParaRPr>
          </a:p>
          <a:p>
            <a:pPr>
              <a:buFont typeface="Wingdings" panose="05000000000000000000" pitchFamily="2" charset="2"/>
              <a:buChar char="Ø"/>
            </a:pPr>
            <a:r>
              <a:rPr lang="en-US" altLang="zh-CN" b="1" dirty="0">
                <a:latin typeface="Times" panose="02020603050405020304" pitchFamily="18" charset="0"/>
                <a:cs typeface="Times" panose="02020603050405020304" pitchFamily="18" charset="0"/>
              </a:rPr>
              <a:t>Let’s assume that there are two kinds of players: humans and computers. The main difference is that humans enter their moves from the keyboard, whereas computers generate their moves from functions. Otherwise, they are the same, each having a name and a score</a:t>
            </a:r>
            <a:r>
              <a:rPr lang="en-US" altLang="zh-CN" b="1" dirty="0" smtClean="0">
                <a:latin typeface="Times" panose="02020603050405020304" pitchFamily="18" charset="0"/>
                <a:cs typeface="Times" panose="02020603050405020304" pitchFamily="18" charset="0"/>
              </a:rPr>
              <a:t>.</a:t>
            </a:r>
            <a:endParaRPr lang="zh-CN" altLang="en-US" b="1" dirty="0">
              <a:solidFill>
                <a:srgbClr val="00B0F0"/>
              </a:solidFill>
              <a:latin typeface="Times" panose="02020603050405020304" pitchFamily="18" charset="0"/>
              <a:cs typeface="Times" panose="02020603050405020304" pitchFamily="18" charset="0"/>
            </a:endParaRPr>
          </a:p>
          <a:p>
            <a:pPr>
              <a:buFont typeface="Wingdings" panose="05000000000000000000" pitchFamily="2" charset="2"/>
              <a:buChar char="Ø"/>
            </a:pPr>
            <a:endParaRPr lang="zh-CN" altLang="en-US" b="1" dirty="0">
              <a:latin typeface="Times" panose="02020603050405020304" pitchFamily="18" charset="0"/>
              <a:cs typeface="Times" panose="02020603050405020304" pitchFamily="18" charset="0"/>
            </a:endParaRPr>
          </a:p>
          <a:p>
            <a:pPr marL="0" indent="0" algn="ctr">
              <a:buClr>
                <a:srgbClr val="7030A0"/>
              </a:buClr>
              <a:buNone/>
            </a:pPr>
            <a:endParaRPr lang="en-US" altLang="zh-CN" sz="2400" b="1" dirty="0" smtClean="0">
              <a:solidFill>
                <a:srgbClr val="0070C0"/>
              </a:solidFill>
              <a:latin typeface="Baskerville Old Face" panose="02020602080505020303" pitchFamily="18" charset="0"/>
            </a:endParaRPr>
          </a:p>
        </p:txBody>
      </p:sp>
      <p:pic>
        <p:nvPicPr>
          <p:cNvPr id="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15130" y="3899068"/>
            <a:ext cx="4829175" cy="2713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1071918" y="1902691"/>
            <a:ext cx="10408882" cy="469207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Font typeface="Wingdings" panose="05000000000000000000" pitchFamily="2" charset="2"/>
              <a:buChar char="Ø"/>
            </a:pPr>
            <a:r>
              <a:rPr lang="en-US" altLang="zh-CN" b="1" dirty="0" smtClean="0">
                <a:latin typeface="Times" panose="02020603050405020304" pitchFamily="18" charset="0"/>
                <a:cs typeface="Times" panose="02020603050405020304" pitchFamily="18" charset="0"/>
              </a:rPr>
              <a:t>Now</a:t>
            </a:r>
            <a:r>
              <a:rPr lang="en-US" altLang="zh-CN" b="1" dirty="0">
                <a:latin typeface="Times" panose="02020603050405020304" pitchFamily="18" charset="0"/>
                <a:cs typeface="Times" panose="02020603050405020304" pitchFamily="18" charset="0"/>
              </a:rPr>
              <a:t>, let’s implement a simple game called </a:t>
            </a:r>
            <a:r>
              <a:rPr lang="en-US" altLang="zh-CN" b="1" dirty="0">
                <a:solidFill>
                  <a:srgbClr val="00B0F0"/>
                </a:solidFill>
                <a:latin typeface="Times" panose="02020603050405020304" pitchFamily="18" charset="0"/>
                <a:cs typeface="Times" panose="02020603050405020304" pitchFamily="18" charset="0"/>
              </a:rPr>
              <a:t>Undercut</a:t>
            </a:r>
            <a:r>
              <a:rPr lang="en-US" altLang="zh-CN" b="1" dirty="0">
                <a:latin typeface="Times" panose="02020603050405020304" pitchFamily="18" charset="0"/>
                <a:cs typeface="Times" panose="02020603050405020304" pitchFamily="18" charset="0"/>
              </a:rPr>
              <a:t>. In undercut, two players simultaneously pick an integer from 1 to 10 (inclusive). If a player picks a number one less than the other player – if he undercuts the other by one – then he wins. Otherwise, the game is a draw. For example, if Thomas and Bonnie are playing Undercut, and they pick the numbers 9 and 10, respectively, then Thomas wins. If, instead, they choose 4 and 7, the game is a draw</a:t>
            </a:r>
            <a:r>
              <a:rPr lang="en-US" altLang="zh-CN" b="1" dirty="0" smtClean="0">
                <a:latin typeface="Times" panose="02020603050405020304" pitchFamily="18" charset="0"/>
                <a:cs typeface="Times" panose="02020603050405020304" pitchFamily="18" charset="0"/>
              </a:rPr>
              <a:t>.</a:t>
            </a:r>
            <a:endParaRPr lang="en-US" altLang="zh-CN" b="1" dirty="0" smtClean="0">
              <a:latin typeface="Times" panose="02020603050405020304" pitchFamily="18" charset="0"/>
              <a:cs typeface="Times" panose="02020603050405020304" pitchFamily="18" charset="0"/>
            </a:endParaRPr>
          </a:p>
          <a:p>
            <a:pPr>
              <a:buFont typeface="Wingdings" panose="05000000000000000000" pitchFamily="2" charset="2"/>
              <a:buChar char="Ø"/>
            </a:pPr>
            <a:r>
              <a:rPr lang="en-US" altLang="zh-CN" b="1" dirty="0">
                <a:solidFill>
                  <a:srgbClr val="FF0000"/>
                </a:solidFill>
                <a:latin typeface="Times" panose="02020603050405020304" pitchFamily="18" charset="0"/>
                <a:cs typeface="Times" panose="02020603050405020304" pitchFamily="18" charset="0"/>
              </a:rPr>
              <a:t>Hint: </a:t>
            </a:r>
            <a:r>
              <a:rPr lang="en-US" altLang="zh-CN" b="1" dirty="0">
                <a:latin typeface="Times" panose="02020603050405020304" pitchFamily="18" charset="0"/>
                <a:cs typeface="Times" panose="02020603050405020304" pitchFamily="18" charset="0"/>
              </a:rPr>
              <a:t>Even though moves in Undercut are just numbers from 1 to 10, humans and computers determine their moves in very different ways. Human players enter a number from 1 to 10 at keyboard, whereas computer players use a function to generate their moves. Thus the human and computer classes need their own special-purpose </a:t>
            </a:r>
            <a:r>
              <a:rPr lang="en-US" altLang="zh-CN" b="1" dirty="0" err="1">
                <a:solidFill>
                  <a:schemeClr val="accent1"/>
                </a:solidFill>
                <a:latin typeface="Times" panose="02020603050405020304" pitchFamily="18" charset="0"/>
                <a:cs typeface="Times" panose="02020603050405020304" pitchFamily="18" charset="0"/>
              </a:rPr>
              <a:t>get_move</a:t>
            </a:r>
            <a:r>
              <a:rPr lang="en-US" altLang="zh-CN" b="1" dirty="0">
                <a:solidFill>
                  <a:schemeClr val="accent1"/>
                </a:solidFill>
                <a:latin typeface="Times" panose="02020603050405020304" pitchFamily="18" charset="0"/>
                <a:cs typeface="Times" panose="02020603050405020304" pitchFamily="18" charset="0"/>
              </a:rPr>
              <a:t>(self) </a:t>
            </a:r>
            <a:r>
              <a:rPr lang="en-US" altLang="zh-CN" b="1" dirty="0">
                <a:latin typeface="Times" panose="02020603050405020304" pitchFamily="18" charset="0"/>
                <a:cs typeface="Times" panose="02020603050405020304" pitchFamily="18" charset="0"/>
              </a:rPr>
              <a:t>methods.</a:t>
            </a:r>
            <a:endParaRPr lang="en-US" altLang="zh-CN" b="1" dirty="0">
              <a:latin typeface="Times" panose="02020603050405020304" pitchFamily="18" charset="0"/>
              <a:cs typeface="Times" panose="02020603050405020304" pitchFamily="18" charset="0"/>
            </a:endParaRPr>
          </a:p>
          <a:p>
            <a:pPr>
              <a:buFont typeface="Wingdings" panose="05000000000000000000" pitchFamily="2" charset="2"/>
              <a:buChar char="Ø"/>
            </a:pPr>
            <a:endParaRPr lang="zh-CN" altLang="en-US" b="1" dirty="0">
              <a:solidFill>
                <a:srgbClr val="00B0F0"/>
              </a:solidFill>
              <a:latin typeface="Times" panose="02020603050405020304" pitchFamily="18" charset="0"/>
              <a:cs typeface="Times" panose="02020603050405020304" pitchFamily="18" charset="0"/>
            </a:endParaRPr>
          </a:p>
          <a:p>
            <a:pPr>
              <a:buFont typeface="Wingdings" panose="05000000000000000000" pitchFamily="2" charset="2"/>
              <a:buChar char="Ø"/>
            </a:pPr>
            <a:endParaRPr lang="zh-CN" altLang="en-US" b="1" dirty="0">
              <a:latin typeface="Times" panose="02020603050405020304" pitchFamily="18" charset="0"/>
              <a:cs typeface="Times" panose="02020603050405020304" pitchFamily="18" charset="0"/>
            </a:endParaRPr>
          </a:p>
          <a:p>
            <a:pPr marL="0" indent="0" algn="ctr">
              <a:buClr>
                <a:srgbClr val="7030A0"/>
              </a:buClr>
              <a:buNone/>
            </a:pPr>
            <a:endParaRPr lang="en-US" altLang="zh-CN" sz="2400" b="1" dirty="0" smtClean="0">
              <a:solidFill>
                <a:srgbClr val="0070C0"/>
              </a:solidFill>
              <a:latin typeface="Baskerville Old Face" panose="02020602080505020303"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TextBox 3"/>
          <p:cNvSpPr txBox="1"/>
          <p:nvPr/>
        </p:nvSpPr>
        <p:spPr>
          <a:xfrm>
            <a:off x="1277388" y="1624495"/>
            <a:ext cx="10720647" cy="7478970"/>
          </a:xfrm>
          <a:prstGeom prst="rect">
            <a:avLst/>
          </a:prstGeom>
          <a:noFill/>
        </p:spPr>
        <p:txBody>
          <a:bodyPr wrap="square" rtlCol="0">
            <a:spAutoFit/>
          </a:bodyPr>
          <a:lstStyle/>
          <a:p>
            <a:r>
              <a:rPr lang="en-US" altLang="zh-CN" sz="2000" b="1" dirty="0" smtClean="0">
                <a:latin typeface="Times" panose="02020603050405020304" pitchFamily="18" charset="0"/>
                <a:cs typeface="Times" panose="02020603050405020304" pitchFamily="18" charset="0"/>
              </a:rPr>
              <a:t>Step 1:</a:t>
            </a:r>
            <a:endParaRPr lang="en-US" altLang="zh-CN" sz="2000" b="1" dirty="0" smtClean="0">
              <a:latin typeface="Times" panose="02020603050405020304" pitchFamily="18" charset="0"/>
              <a:cs typeface="Times" panose="02020603050405020304" pitchFamily="18" charset="0"/>
            </a:endParaRPr>
          </a:p>
          <a:p>
            <a:r>
              <a:rPr lang="en-US" altLang="zh-CN" sz="2000" b="1" dirty="0" smtClean="0">
                <a:latin typeface="Times" panose="02020603050405020304" pitchFamily="18" charset="0"/>
                <a:cs typeface="Times" panose="02020603050405020304" pitchFamily="18" charset="0"/>
              </a:rPr>
              <a:t>Define the </a:t>
            </a:r>
            <a:r>
              <a:rPr lang="en-US" altLang="zh-CN" sz="2000" b="1" dirty="0" err="1" smtClean="0">
                <a:solidFill>
                  <a:schemeClr val="accent1"/>
                </a:solidFill>
                <a:latin typeface="Times" panose="02020603050405020304" pitchFamily="18" charset="0"/>
                <a:cs typeface="Times" panose="02020603050405020304" pitchFamily="18" charset="0"/>
              </a:rPr>
              <a:t>getMove</a:t>
            </a:r>
            <a:r>
              <a:rPr lang="en-US" altLang="zh-CN" sz="2000" b="1" dirty="0" smtClean="0">
                <a:solidFill>
                  <a:schemeClr val="accent1"/>
                </a:solidFill>
                <a:latin typeface="Times" panose="02020603050405020304" pitchFamily="18" charset="0"/>
                <a:cs typeface="Times" panose="02020603050405020304" pitchFamily="18" charset="0"/>
              </a:rPr>
              <a:t>() </a:t>
            </a:r>
            <a:r>
              <a:rPr lang="en-US" altLang="zh-CN" sz="2000" b="1" dirty="0" smtClean="0">
                <a:latin typeface="Times" panose="02020603050405020304" pitchFamily="18" charset="0"/>
                <a:cs typeface="Times" panose="02020603050405020304" pitchFamily="18" charset="0"/>
              </a:rPr>
              <a:t>method in the </a:t>
            </a:r>
            <a:r>
              <a:rPr lang="en-US" altLang="zh-CN" sz="2000" b="1" dirty="0" smtClean="0">
                <a:solidFill>
                  <a:schemeClr val="accent1"/>
                </a:solidFill>
                <a:latin typeface="Times" panose="02020603050405020304" pitchFamily="18" charset="0"/>
                <a:cs typeface="Times" panose="02020603050405020304" pitchFamily="18" charset="0"/>
              </a:rPr>
              <a:t>Human </a:t>
            </a:r>
            <a:r>
              <a:rPr lang="en-US" altLang="zh-CN" sz="2000" b="1" dirty="0" smtClean="0">
                <a:latin typeface="Times" panose="02020603050405020304" pitchFamily="18" charset="0"/>
                <a:cs typeface="Times" panose="02020603050405020304" pitchFamily="18" charset="0"/>
              </a:rPr>
              <a:t>class you have defined in practice 1.</a:t>
            </a:r>
            <a:endParaRPr lang="en-US" altLang="zh-CN" sz="2000" b="1" dirty="0" smtClean="0">
              <a:latin typeface="Times" panose="02020603050405020304" pitchFamily="18" charset="0"/>
              <a:cs typeface="Times" panose="02020603050405020304" pitchFamily="18" charset="0"/>
            </a:endParaRPr>
          </a:p>
          <a:p>
            <a:r>
              <a:rPr lang="en-US" altLang="zh-CN" sz="2000" b="1" dirty="0" smtClean="0">
                <a:solidFill>
                  <a:srgbClr val="FF0000"/>
                </a:solidFill>
                <a:latin typeface="Times" panose="02020603050405020304" pitchFamily="18" charset="0"/>
                <a:cs typeface="Times" panose="02020603050405020304" pitchFamily="18" charset="0"/>
              </a:rPr>
              <a:t>Hint</a:t>
            </a:r>
            <a:r>
              <a:rPr lang="en-US" altLang="zh-CN" sz="2000" b="1" dirty="0" smtClean="0">
                <a:solidFill>
                  <a:srgbClr val="FF0000"/>
                </a:solidFill>
                <a:latin typeface="Times" panose="02020603050405020304" pitchFamily="18" charset="0"/>
                <a:cs typeface="Times" panose="02020603050405020304" pitchFamily="18" charset="0"/>
              </a:rPr>
              <a:t>: </a:t>
            </a:r>
            <a:r>
              <a:rPr lang="en-US" altLang="zh-CN" sz="2000" b="1" dirty="0" smtClean="0">
                <a:latin typeface="Times" panose="02020603050405020304" pitchFamily="18" charset="0"/>
                <a:cs typeface="Times" panose="02020603050405020304" pitchFamily="18" charset="0"/>
              </a:rPr>
              <a:t>this method asks the user enter an integer from 1 to 10 and doesn’t quit until the user does so</a:t>
            </a:r>
            <a:r>
              <a:rPr lang="en-US" altLang="zh-CN" sz="2000" b="1" dirty="0" smtClean="0">
                <a:latin typeface="Times" panose="02020603050405020304" pitchFamily="18" charset="0"/>
                <a:cs typeface="Times" panose="02020603050405020304" pitchFamily="18" charset="0"/>
              </a:rPr>
              <a:t>.</a:t>
            </a:r>
            <a:endParaRPr lang="en-US" altLang="zh-CN" sz="2000" b="1" dirty="0" smtClean="0">
              <a:latin typeface="Times" panose="02020603050405020304" pitchFamily="18" charset="0"/>
              <a:cs typeface="Times" panose="02020603050405020304" pitchFamily="18" charset="0"/>
            </a:endParaRPr>
          </a:p>
          <a:p>
            <a:r>
              <a:rPr lang="en-US" altLang="zh-CN" sz="2000" b="1" dirty="0">
                <a:latin typeface="Times" panose="02020603050405020304" pitchFamily="18" charset="0"/>
                <a:cs typeface="Times" panose="02020603050405020304" pitchFamily="18" charset="0"/>
              </a:rPr>
              <a:t>Step 2:</a:t>
            </a:r>
            <a:endParaRPr lang="en-US" altLang="zh-CN" sz="2000" b="1" dirty="0">
              <a:latin typeface="Times" panose="02020603050405020304" pitchFamily="18" charset="0"/>
              <a:cs typeface="Times" panose="02020603050405020304" pitchFamily="18" charset="0"/>
            </a:endParaRPr>
          </a:p>
          <a:p>
            <a:pPr>
              <a:tabLst>
                <a:tab pos="1889125" algn="l"/>
              </a:tabLst>
            </a:pPr>
            <a:r>
              <a:rPr lang="en-US" altLang="zh-CN" sz="2000" b="1" dirty="0">
                <a:latin typeface="Times" panose="02020603050405020304" pitchFamily="18" charset="0"/>
                <a:cs typeface="Times" panose="02020603050405020304" pitchFamily="18" charset="0"/>
              </a:rPr>
              <a:t>Define the </a:t>
            </a:r>
            <a:r>
              <a:rPr lang="en-US" altLang="zh-CN" sz="2000" b="1" dirty="0" err="1">
                <a:solidFill>
                  <a:schemeClr val="accent1"/>
                </a:solidFill>
                <a:latin typeface="Times" panose="02020603050405020304" pitchFamily="18" charset="0"/>
                <a:cs typeface="Times" panose="02020603050405020304" pitchFamily="18" charset="0"/>
              </a:rPr>
              <a:t>getMove</a:t>
            </a:r>
            <a:r>
              <a:rPr lang="en-US" altLang="zh-CN" sz="2000" b="1" dirty="0">
                <a:solidFill>
                  <a:schemeClr val="accent1"/>
                </a:solidFill>
                <a:latin typeface="Times" panose="02020603050405020304" pitchFamily="18" charset="0"/>
                <a:cs typeface="Times" panose="02020603050405020304" pitchFamily="18" charset="0"/>
              </a:rPr>
              <a:t>() </a:t>
            </a:r>
            <a:r>
              <a:rPr lang="en-US" altLang="zh-CN" sz="2000" b="1" dirty="0">
                <a:latin typeface="Times" panose="02020603050405020304" pitchFamily="18" charset="0"/>
                <a:cs typeface="Times" panose="02020603050405020304" pitchFamily="18" charset="0"/>
              </a:rPr>
              <a:t>method in the </a:t>
            </a:r>
            <a:r>
              <a:rPr lang="en-US" altLang="zh-CN" sz="2000" b="1" dirty="0">
                <a:solidFill>
                  <a:schemeClr val="accent1"/>
                </a:solidFill>
                <a:latin typeface="Times" panose="02020603050405020304" pitchFamily="18" charset="0"/>
                <a:cs typeface="Times" panose="02020603050405020304" pitchFamily="18" charset="0"/>
              </a:rPr>
              <a:t>Computer</a:t>
            </a:r>
            <a:r>
              <a:rPr lang="en-US" altLang="zh-CN" sz="2000" b="1" dirty="0">
                <a:latin typeface="Times" panose="02020603050405020304" pitchFamily="18" charset="0"/>
                <a:cs typeface="Times" panose="02020603050405020304" pitchFamily="18" charset="0"/>
              </a:rPr>
              <a:t> class you have defined in practice 1.</a:t>
            </a:r>
            <a:endParaRPr lang="en-US" altLang="zh-CN" sz="2000" b="1" dirty="0">
              <a:latin typeface="Times" panose="02020603050405020304" pitchFamily="18" charset="0"/>
              <a:cs typeface="Times" panose="02020603050405020304" pitchFamily="18" charset="0"/>
            </a:endParaRPr>
          </a:p>
          <a:p>
            <a:r>
              <a:rPr lang="en-US" altLang="zh-CN" sz="2000" b="1" dirty="0" smtClean="0">
                <a:solidFill>
                  <a:srgbClr val="FF0000"/>
                </a:solidFill>
                <a:latin typeface="Times" panose="02020603050405020304" pitchFamily="18" charset="0"/>
                <a:cs typeface="Times" panose="02020603050405020304" pitchFamily="18" charset="0"/>
              </a:rPr>
              <a:t>Hint</a:t>
            </a:r>
            <a:r>
              <a:rPr lang="en-US" altLang="zh-CN" sz="2000" b="1" dirty="0">
                <a:solidFill>
                  <a:srgbClr val="FF0000"/>
                </a:solidFill>
                <a:latin typeface="Times" panose="02020603050405020304" pitchFamily="18" charset="0"/>
                <a:cs typeface="Times" panose="02020603050405020304" pitchFamily="18" charset="0"/>
              </a:rPr>
              <a:t>: </a:t>
            </a:r>
            <a:r>
              <a:rPr lang="en-US" altLang="zh-CN" sz="2000" b="1" dirty="0">
                <a:latin typeface="Times" panose="02020603050405020304" pitchFamily="18" charset="0"/>
                <a:cs typeface="Times" panose="02020603050405020304" pitchFamily="18" charset="0"/>
              </a:rPr>
              <a:t>For the computer’s move, we will simply have it always return a random number from 1 to 10, using </a:t>
            </a:r>
            <a:r>
              <a:rPr lang="en-US" altLang="zh-CN" sz="2000" b="1" dirty="0" err="1">
                <a:latin typeface="Times" panose="02020603050405020304" pitchFamily="18" charset="0"/>
                <a:cs typeface="Times" panose="02020603050405020304" pitchFamily="18" charset="0"/>
              </a:rPr>
              <a:t>random.randint</a:t>
            </a:r>
            <a:r>
              <a:rPr lang="en-US" altLang="zh-CN" sz="2000" b="1" dirty="0">
                <a:latin typeface="Times" panose="02020603050405020304" pitchFamily="18" charset="0"/>
                <a:cs typeface="Times" panose="02020603050405020304" pitchFamily="18" charset="0"/>
              </a:rPr>
              <a:t>(1,10) to generate a random number</a:t>
            </a:r>
            <a:r>
              <a:rPr lang="en-US" altLang="zh-CN" sz="2000" b="1" dirty="0" smtClean="0">
                <a:latin typeface="Times" panose="02020603050405020304" pitchFamily="18" charset="0"/>
                <a:cs typeface="Times" panose="02020603050405020304" pitchFamily="18" charset="0"/>
              </a:rPr>
              <a:t>.</a:t>
            </a:r>
            <a:endParaRPr lang="en-US" altLang="zh-CN" sz="2000" b="1" dirty="0" smtClean="0">
              <a:latin typeface="Times" panose="02020603050405020304" pitchFamily="18" charset="0"/>
              <a:cs typeface="Times" panose="02020603050405020304" pitchFamily="18" charset="0"/>
            </a:endParaRPr>
          </a:p>
          <a:p>
            <a:r>
              <a:rPr lang="en-US" altLang="zh-CN" sz="2000" b="1" dirty="0">
                <a:latin typeface="Times" panose="02020603050405020304" pitchFamily="18" charset="0"/>
                <a:cs typeface="Times" panose="02020603050405020304" pitchFamily="18" charset="0"/>
              </a:rPr>
              <a:t>Step 3:</a:t>
            </a:r>
            <a:endParaRPr lang="en-US" altLang="zh-CN" sz="2000" b="1" dirty="0">
              <a:latin typeface="Times" panose="02020603050405020304" pitchFamily="18" charset="0"/>
              <a:cs typeface="Times" panose="02020603050405020304" pitchFamily="18" charset="0"/>
            </a:endParaRPr>
          </a:p>
          <a:p>
            <a:pPr>
              <a:tabLst>
                <a:tab pos="1889125" algn="l"/>
              </a:tabLst>
            </a:pPr>
            <a:r>
              <a:rPr lang="en-US" altLang="zh-CN" sz="2000" b="1" dirty="0">
                <a:latin typeface="Times" panose="02020603050405020304" pitchFamily="18" charset="0"/>
                <a:cs typeface="Times" panose="02020603050405020304" pitchFamily="18" charset="0"/>
              </a:rPr>
              <a:t>Define the </a:t>
            </a:r>
            <a:r>
              <a:rPr lang="en-US" altLang="zh-CN" sz="2000" b="1" dirty="0" err="1">
                <a:latin typeface="Times" panose="02020603050405020304" pitchFamily="18" charset="0"/>
                <a:cs typeface="Times" panose="02020603050405020304" pitchFamily="18" charset="0"/>
              </a:rPr>
              <a:t>playUnderCut</a:t>
            </a:r>
            <a:r>
              <a:rPr lang="en-US" altLang="zh-CN" sz="2000" b="1" dirty="0">
                <a:latin typeface="Times" panose="02020603050405020304" pitchFamily="18" charset="0"/>
                <a:cs typeface="Times" panose="02020603050405020304" pitchFamily="18" charset="0"/>
              </a:rPr>
              <a:t>() function with two parameters to indicate the two players (a human and a computer</a:t>
            </a:r>
            <a:r>
              <a:rPr lang="en-US" altLang="zh-CN" sz="2000" b="1" dirty="0" smtClean="0">
                <a:latin typeface="Times" panose="02020603050405020304" pitchFamily="18" charset="0"/>
                <a:cs typeface="Times" panose="02020603050405020304" pitchFamily="18" charset="0"/>
              </a:rPr>
              <a:t>). </a:t>
            </a:r>
            <a:r>
              <a:rPr lang="en-US" altLang="zh-CN" sz="2000" b="1" dirty="0" smtClean="0">
                <a:solidFill>
                  <a:srgbClr val="FF0000"/>
                </a:solidFill>
                <a:latin typeface="Rockwell Extra Bold" panose="02060903040505020403" pitchFamily="18" charset="0"/>
                <a:cs typeface="Times" panose="02020603050405020304" pitchFamily="18" charset="0"/>
              </a:rPr>
              <a:t>Polymorphism!</a:t>
            </a:r>
            <a:endParaRPr lang="en-US" altLang="zh-CN" sz="2000" b="1" dirty="0">
              <a:solidFill>
                <a:srgbClr val="FF0000"/>
              </a:solidFill>
              <a:latin typeface="Rockwell Extra Bold" panose="02060903040505020403" pitchFamily="18" charset="0"/>
              <a:cs typeface="Times" panose="02020603050405020304" pitchFamily="18" charset="0"/>
            </a:endParaRPr>
          </a:p>
          <a:p>
            <a:pPr>
              <a:tabLst>
                <a:tab pos="1889125" algn="l"/>
              </a:tabLst>
            </a:pPr>
            <a:r>
              <a:rPr lang="en-US" altLang="zh-CN" sz="2000" b="1" dirty="0" smtClean="0">
                <a:solidFill>
                  <a:srgbClr val="FF0000"/>
                </a:solidFill>
                <a:latin typeface="Times" panose="02020603050405020304" pitchFamily="18" charset="0"/>
                <a:cs typeface="Times" panose="02020603050405020304" pitchFamily="18" charset="0"/>
              </a:rPr>
              <a:t>Hint</a:t>
            </a:r>
            <a:r>
              <a:rPr lang="en-US" altLang="zh-CN" sz="2000" b="1" dirty="0">
                <a:solidFill>
                  <a:srgbClr val="FF0000"/>
                </a:solidFill>
                <a:latin typeface="Times" panose="02020603050405020304" pitchFamily="18" charset="0"/>
                <a:cs typeface="Times" panose="02020603050405020304" pitchFamily="18" charset="0"/>
              </a:rPr>
              <a:t>: </a:t>
            </a:r>
            <a:r>
              <a:rPr lang="en-US" altLang="zh-CN" sz="2000" b="1" dirty="0">
                <a:latin typeface="Times" panose="02020603050405020304" pitchFamily="18" charset="0"/>
                <a:cs typeface="Times" panose="02020603050405020304" pitchFamily="18" charset="0"/>
              </a:rPr>
              <a:t>In this function, firstly, two players’ scores are reset to 0, and then players get their own moves. At last, the result is displayed. </a:t>
            </a:r>
            <a:endParaRPr lang="en-US" altLang="zh-CN" sz="2000" b="1" dirty="0" smtClean="0">
              <a:latin typeface="Times" panose="02020603050405020304" pitchFamily="18" charset="0"/>
              <a:cs typeface="Times" panose="02020603050405020304" pitchFamily="18" charset="0"/>
            </a:endParaRPr>
          </a:p>
          <a:p>
            <a:r>
              <a:rPr lang="en-US" altLang="zh-CN" sz="2000" b="1" dirty="0">
                <a:latin typeface="Times" panose="02020603050405020304" pitchFamily="18" charset="0"/>
                <a:cs typeface="Times" panose="02020603050405020304" pitchFamily="18" charset="0"/>
              </a:rPr>
              <a:t>Step 4:</a:t>
            </a:r>
            <a:endParaRPr lang="en-US" altLang="zh-CN" sz="2000" b="1" dirty="0">
              <a:latin typeface="Times" panose="02020603050405020304" pitchFamily="18" charset="0"/>
              <a:cs typeface="Times" panose="02020603050405020304" pitchFamily="18" charset="0"/>
            </a:endParaRPr>
          </a:p>
          <a:p>
            <a:r>
              <a:rPr lang="en-US" altLang="zh-CN" sz="2000" b="1" dirty="0">
                <a:latin typeface="Times" panose="02020603050405020304" pitchFamily="18" charset="0"/>
                <a:cs typeface="Times" panose="02020603050405020304" pitchFamily="18" charset="0"/>
              </a:rPr>
              <a:t>Define the main() function, where we instance the two objects, and then call the </a:t>
            </a:r>
            <a:r>
              <a:rPr lang="en-US" altLang="zh-CN" sz="2000" b="1" dirty="0" err="1">
                <a:latin typeface="Times" panose="02020603050405020304" pitchFamily="18" charset="0"/>
                <a:cs typeface="Times" panose="02020603050405020304" pitchFamily="18" charset="0"/>
              </a:rPr>
              <a:t>playUnderCut</a:t>
            </a:r>
            <a:r>
              <a:rPr lang="en-US" altLang="zh-CN" sz="2000" b="1" dirty="0">
                <a:latin typeface="Times" panose="02020603050405020304" pitchFamily="18" charset="0"/>
                <a:cs typeface="Times" panose="02020603050405020304" pitchFamily="18" charset="0"/>
              </a:rPr>
              <a:t>() function to play this game with your computer.</a:t>
            </a:r>
            <a:endParaRPr lang="en-US" altLang="zh-CN" sz="2000" b="1" dirty="0">
              <a:latin typeface="Times" panose="02020603050405020304" pitchFamily="18" charset="0"/>
              <a:cs typeface="Times" panose="02020603050405020304" pitchFamily="18" charset="0"/>
            </a:endParaRPr>
          </a:p>
          <a:p>
            <a:pPr>
              <a:tabLst>
                <a:tab pos="1889125" algn="l"/>
              </a:tabLst>
            </a:pPr>
            <a:endParaRPr lang="en-US" altLang="zh-CN" sz="2000" b="1" dirty="0">
              <a:latin typeface="Times" panose="02020603050405020304" pitchFamily="18" charset="0"/>
              <a:cs typeface="Times" panose="02020603050405020304" pitchFamily="18" charset="0"/>
            </a:endParaRPr>
          </a:p>
          <a:p>
            <a:endParaRPr lang="en-US" altLang="zh-CN" sz="2000" b="1" dirty="0">
              <a:latin typeface="Times" panose="02020603050405020304" pitchFamily="18" charset="0"/>
              <a:cs typeface="Times" panose="02020603050405020304" pitchFamily="18" charset="0"/>
            </a:endParaRPr>
          </a:p>
          <a:p>
            <a:endParaRPr lang="en-US" altLang="zh-CN" sz="2000" b="1" dirty="0">
              <a:latin typeface="Times" panose="02020603050405020304" pitchFamily="18" charset="0"/>
              <a:cs typeface="Times" panose="02020603050405020304" pitchFamily="18" charset="0"/>
            </a:endParaRPr>
          </a:p>
          <a:p>
            <a:endParaRPr lang="en-US" altLang="zh-CN" sz="2000" b="1" dirty="0">
              <a:latin typeface="Times" panose="02020603050405020304" pitchFamily="18" charset="0"/>
              <a:cs typeface="Times" panose="02020603050405020304" pitchFamily="18" charset="0"/>
            </a:endParaRPr>
          </a:p>
          <a:p>
            <a:endParaRPr lang="en-US" altLang="zh-CN" sz="2000" b="1" dirty="0" smtClean="0">
              <a:latin typeface="Times" panose="02020603050405020304" pitchFamily="18" charset="0"/>
              <a:cs typeface="Times" panose="02020603050405020304" pitchFamily="18" charset="0"/>
            </a:endParaRPr>
          </a:p>
          <a:p>
            <a:endParaRPr lang="en-US" altLang="zh-CN" sz="2000" b="1" dirty="0">
              <a:latin typeface="Times" panose="02020603050405020304" pitchFamily="18" charset="0"/>
              <a:cs typeface="Times" panose="02020603050405020304" pitchFamily="18" charset="0"/>
            </a:endParaRPr>
          </a:p>
          <a:p>
            <a:endParaRPr lang="en-US" altLang="zh-CN" sz="2000" b="1" dirty="0" smtClean="0">
              <a:latin typeface="Times" panose="02020603050405020304" pitchFamily="18" charset="0"/>
              <a:cs typeface="Times" panose="02020603050405020304" pitchFamily="18" charset="0"/>
            </a:endParaRPr>
          </a:p>
          <a:p>
            <a:endParaRPr lang="zh-CN" altLang="en-US" sz="2000" b="1" dirty="0">
              <a:solidFill>
                <a:srgbClr val="00B0F0"/>
              </a:solidFill>
              <a:latin typeface="Times" panose="02020603050405020304" pitchFamily="18" charset="0"/>
              <a:cs typeface="Times" panose="02020603050405020304" pitchFamily="18" charset="0"/>
            </a:endParaRPr>
          </a:p>
        </p:txBody>
      </p:sp>
      <p:sp>
        <p:nvSpPr>
          <p:cNvPr id="10" name="五角星 1"/>
          <p:cNvSpPr/>
          <p:nvPr/>
        </p:nvSpPr>
        <p:spPr>
          <a:xfrm>
            <a:off x="743988" y="4009534"/>
            <a:ext cx="533400" cy="655320"/>
          </a:xfrm>
          <a:prstGeom prst="star5">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2" name="Picture 1"/>
          <p:cNvPicPr>
            <a:picLocks noChangeAspect="1"/>
          </p:cNvPicPr>
          <p:nvPr/>
        </p:nvPicPr>
        <p:blipFill>
          <a:blip r:embed="rId6"/>
          <a:stretch>
            <a:fillRect/>
          </a:stretch>
        </p:blipFill>
        <p:spPr>
          <a:xfrm>
            <a:off x="3362036" y="2351117"/>
            <a:ext cx="7260647" cy="4423755"/>
          </a:xfrm>
          <a:prstGeom prst="rect">
            <a:avLst/>
          </a:prstGeom>
        </p:spPr>
      </p:pic>
      <p:sp>
        <p:nvSpPr>
          <p:cNvPr id="3" name="TextBox 2"/>
          <p:cNvSpPr txBox="1"/>
          <p:nvPr/>
        </p:nvSpPr>
        <p:spPr>
          <a:xfrm>
            <a:off x="1071918" y="1696923"/>
            <a:ext cx="10547927" cy="70675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000" dirty="0" smtClean="0"/>
              <a:t>Sample runs: “</a:t>
            </a:r>
            <a:r>
              <a:rPr lang="en-US" altLang="zh-CN" sz="2000" dirty="0" err="1" smtClean="0"/>
              <a:t>MyPython</a:t>
            </a:r>
            <a:r>
              <a:rPr lang="en-US" altLang="zh-CN" sz="2000" dirty="0" smtClean="0"/>
              <a:t>” is the name for Computer player and “Jay” is that of Human player.</a:t>
            </a:r>
            <a:endParaRPr lang="en-US" altLang="zh-CN" sz="20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627586" y="1668935"/>
            <a:ext cx="10959932" cy="500895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i="1" dirty="0" smtClean="0">
                <a:solidFill>
                  <a:srgbClr val="0070C0"/>
                </a:solidFill>
                <a:latin typeface="Baskerville Old Face" panose="02020602080505020303" pitchFamily="18" charset="0"/>
              </a:rPr>
              <a:t>Association</a:t>
            </a:r>
            <a:r>
              <a:rPr lang="en-US" altLang="zh-CN" sz="2400" b="1" dirty="0" smtClean="0">
                <a:solidFill>
                  <a:srgbClr val="0070C0"/>
                </a:solidFill>
                <a:latin typeface="Baskerville Old Face" panose="02020602080505020303" pitchFamily="18" charset="0"/>
              </a:rPr>
              <a:t> is a general binary relationship that describes an activity between two classes. For example, a student taking a course is an association between the </a:t>
            </a:r>
            <a:r>
              <a:rPr lang="en-US" altLang="zh-CN" sz="2400" b="1" dirty="0" smtClean="0">
                <a:solidFill>
                  <a:srgbClr val="FF0000"/>
                </a:solidFill>
                <a:latin typeface="Baskerville Old Face" panose="02020602080505020303" pitchFamily="18" charset="0"/>
              </a:rPr>
              <a:t>Student</a:t>
            </a:r>
            <a:r>
              <a:rPr lang="en-US" altLang="zh-CN" sz="2400" b="1" dirty="0" smtClean="0">
                <a:solidFill>
                  <a:srgbClr val="0070C0"/>
                </a:solidFill>
                <a:latin typeface="Baskerville Old Face" panose="02020602080505020303" pitchFamily="18" charset="0"/>
              </a:rPr>
              <a:t> class and the </a:t>
            </a:r>
            <a:r>
              <a:rPr lang="en-US" altLang="zh-CN" sz="2400" b="1" dirty="0" smtClean="0">
                <a:solidFill>
                  <a:srgbClr val="FF0000"/>
                </a:solidFill>
                <a:latin typeface="Baskerville Old Face" panose="02020602080505020303" pitchFamily="18" charset="0"/>
              </a:rPr>
              <a:t>Course</a:t>
            </a:r>
            <a:r>
              <a:rPr lang="en-US" altLang="zh-CN" sz="2400" b="1" dirty="0" smtClean="0">
                <a:solidFill>
                  <a:srgbClr val="0070C0"/>
                </a:solidFill>
                <a:latin typeface="Baskerville Old Face" panose="02020602080505020303" pitchFamily="18" charset="0"/>
              </a:rPr>
              <a:t> class, and a staff teaching a course is an association between the </a:t>
            </a:r>
            <a:r>
              <a:rPr lang="en-US" altLang="zh-CN" sz="2400" b="1" dirty="0" smtClean="0">
                <a:solidFill>
                  <a:srgbClr val="FF0000"/>
                </a:solidFill>
                <a:latin typeface="Baskerville Old Face" panose="02020602080505020303" pitchFamily="18" charset="0"/>
              </a:rPr>
              <a:t>Staff </a:t>
            </a:r>
            <a:r>
              <a:rPr lang="en-US" altLang="zh-CN" sz="2400" b="1" dirty="0" smtClean="0">
                <a:solidFill>
                  <a:srgbClr val="0070C0"/>
                </a:solidFill>
                <a:latin typeface="Baskerville Old Face" panose="02020602080505020303" pitchFamily="18" charset="0"/>
              </a:rPr>
              <a:t>class and the </a:t>
            </a:r>
            <a:r>
              <a:rPr lang="en-US" altLang="zh-CN" sz="2400" b="1" dirty="0" smtClean="0">
                <a:solidFill>
                  <a:srgbClr val="FF0000"/>
                </a:solidFill>
                <a:latin typeface="Baskerville Old Face" panose="02020602080505020303" pitchFamily="18" charset="0"/>
              </a:rPr>
              <a:t>Course</a:t>
            </a:r>
            <a:r>
              <a:rPr lang="en-US" altLang="zh-CN" sz="2400" b="1" dirty="0" smtClean="0">
                <a:solidFill>
                  <a:srgbClr val="0070C0"/>
                </a:solidFill>
                <a:latin typeface="Baskerville Old Face" panose="02020602080505020303" pitchFamily="18" charset="0"/>
              </a:rPr>
              <a:t> class. Define the three classes, and in addition, a </a:t>
            </a:r>
            <a:r>
              <a:rPr lang="en-US" altLang="zh-CN" sz="2400" b="1" dirty="0" smtClean="0">
                <a:solidFill>
                  <a:srgbClr val="FF0000"/>
                </a:solidFill>
                <a:latin typeface="Baskerville Old Face" panose="02020602080505020303" pitchFamily="18" charset="0"/>
              </a:rPr>
              <a:t>System</a:t>
            </a:r>
            <a:r>
              <a:rPr lang="en-US" altLang="zh-CN" sz="2400" b="1" dirty="0" smtClean="0">
                <a:solidFill>
                  <a:srgbClr val="0070C0"/>
                </a:solidFill>
                <a:latin typeface="Baskerville Old Face" panose="02020602080505020303" pitchFamily="18" charset="0"/>
              </a:rPr>
              <a:t> class that has methods to simulate course selection system, import information of all students and staffs from txt files (e.g. student.txt and staff.txt here), and generate a file that summarizes the results after the selection process. You can try to write your own programs to complete this task. If no ideas, you can turn to the next page for instructions.</a:t>
            </a:r>
            <a:endParaRPr lang="en-US" altLang="zh-CN" sz="2000" b="1" dirty="0" smtClean="0">
              <a:solidFill>
                <a:srgbClr val="0070C0"/>
              </a:solidFill>
              <a:latin typeface="Baskerville Old Face" panose="02020602080505020303" pitchFamily="18" charset="0"/>
            </a:endParaRPr>
          </a:p>
          <a:p>
            <a:pPr marL="0" indent="0" algn="ctr">
              <a:buClr>
                <a:srgbClr val="7030A0"/>
              </a:buClr>
              <a:buNone/>
            </a:pPr>
            <a:endParaRPr lang="en-US" altLang="zh-CN" sz="2000" b="1" dirty="0" smtClean="0">
              <a:solidFill>
                <a:srgbClr val="0070C0"/>
              </a:solidFill>
              <a:latin typeface="Baskerville Old Face" panose="02020602080505020303"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627586" y="1761299"/>
            <a:ext cx="10959932" cy="475957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Carefully read the readme.txt file in folder “6-Course System”, in which there are detailed description about the way I realize the simulation task, quite roughly of course. And the main data fields and methods are summarized there. If you still think it is difficult, you can use the draft codes I give to you and fulfill the blanks I leave to you, where if you put everything correctly you will be able to get the expected results. The class implementation for five classes is designed in five separately </a:t>
            </a:r>
            <a:r>
              <a:rPr lang="en-US" altLang="zh-CN" sz="2400" b="1" dirty="0" err="1" smtClean="0">
                <a:solidFill>
                  <a:srgbClr val="0070C0"/>
                </a:solidFill>
                <a:latin typeface="Baskerville Old Face" panose="02020602080505020303" pitchFamily="18" charset="0"/>
              </a:rPr>
              <a:t>py</a:t>
            </a:r>
            <a:r>
              <a:rPr lang="en-US" altLang="zh-CN" sz="2400" b="1" dirty="0" smtClean="0">
                <a:solidFill>
                  <a:srgbClr val="0070C0"/>
                </a:solidFill>
                <a:latin typeface="Baskerville Old Face" panose="02020602080505020303" pitchFamily="18" charset="0"/>
              </a:rPr>
              <a:t> files. Some sample runs are shown at next page.</a:t>
            </a:r>
            <a:endParaRPr lang="en-US" altLang="zh-CN" sz="2000" b="1" dirty="0" smtClean="0">
              <a:solidFill>
                <a:srgbClr val="0070C0"/>
              </a:solidFill>
              <a:latin typeface="Baskerville Old Face" panose="02020602080505020303" pitchFamily="18" charset="0"/>
            </a:endParaRPr>
          </a:p>
          <a:p>
            <a:pPr marL="0" indent="0" algn="ctr">
              <a:buClr>
                <a:srgbClr val="7030A0"/>
              </a:buClr>
              <a:buNone/>
            </a:pPr>
            <a:endParaRPr lang="en-US" altLang="zh-CN" sz="2000" b="1" dirty="0" smtClean="0">
              <a:solidFill>
                <a:srgbClr val="0070C0"/>
              </a:solidFill>
              <a:latin typeface="Baskerville Old Face" panose="02020602080505020303"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2" name="Picture 1"/>
          <p:cNvPicPr>
            <a:picLocks noChangeAspect="1"/>
          </p:cNvPicPr>
          <p:nvPr/>
        </p:nvPicPr>
        <p:blipFill>
          <a:blip r:embed="rId6"/>
          <a:stretch>
            <a:fillRect/>
          </a:stretch>
        </p:blipFill>
        <p:spPr>
          <a:xfrm>
            <a:off x="1071918" y="2447636"/>
            <a:ext cx="5149537" cy="3879274"/>
          </a:xfrm>
          <a:prstGeom prst="rect">
            <a:avLst/>
          </a:prstGeom>
        </p:spPr>
      </p:pic>
      <p:pic>
        <p:nvPicPr>
          <p:cNvPr id="3" name="Picture 2"/>
          <p:cNvPicPr>
            <a:picLocks noChangeAspect="1"/>
          </p:cNvPicPr>
          <p:nvPr/>
        </p:nvPicPr>
        <p:blipFill>
          <a:blip r:embed="rId7"/>
          <a:stretch>
            <a:fillRect/>
          </a:stretch>
        </p:blipFill>
        <p:spPr>
          <a:xfrm>
            <a:off x="6437981" y="2477139"/>
            <a:ext cx="5149537" cy="3820268"/>
          </a:xfrm>
          <a:prstGeom prst="rect">
            <a:avLst/>
          </a:prstGeom>
        </p:spPr>
      </p:pic>
      <p:sp>
        <p:nvSpPr>
          <p:cNvPr id="8" name="TextBox 7"/>
          <p:cNvSpPr txBox="1"/>
          <p:nvPr/>
        </p:nvSpPr>
        <p:spPr>
          <a:xfrm>
            <a:off x="1071918" y="1743025"/>
            <a:ext cx="1385455"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b="1" dirty="0"/>
              <a:t>①</a:t>
            </a:r>
            <a:endParaRPr lang="zh-CN" altLang="en-US" sz="2800" b="1" dirty="0"/>
          </a:p>
        </p:txBody>
      </p:sp>
      <p:sp>
        <p:nvSpPr>
          <p:cNvPr id="9" name="TextBox 8"/>
          <p:cNvSpPr txBox="1"/>
          <p:nvPr/>
        </p:nvSpPr>
        <p:spPr>
          <a:xfrm>
            <a:off x="6329718" y="1743025"/>
            <a:ext cx="1385455"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b="1" dirty="0" smtClean="0"/>
              <a:t>②</a:t>
            </a:r>
            <a:endParaRPr lang="zh-CN" altLang="en-US" sz="28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4" name="Picture 3"/>
          <p:cNvPicPr>
            <a:picLocks noChangeAspect="1"/>
          </p:cNvPicPr>
          <p:nvPr/>
        </p:nvPicPr>
        <p:blipFill>
          <a:blip r:embed="rId6"/>
          <a:stretch>
            <a:fillRect/>
          </a:stretch>
        </p:blipFill>
        <p:spPr>
          <a:xfrm>
            <a:off x="1071918" y="2578890"/>
            <a:ext cx="4866913" cy="3470928"/>
          </a:xfrm>
          <a:prstGeom prst="rect">
            <a:avLst/>
          </a:prstGeom>
        </p:spPr>
      </p:pic>
      <p:pic>
        <p:nvPicPr>
          <p:cNvPr id="7" name="Picture 6"/>
          <p:cNvPicPr>
            <a:picLocks noChangeAspect="1"/>
          </p:cNvPicPr>
          <p:nvPr/>
        </p:nvPicPr>
        <p:blipFill>
          <a:blip r:embed="rId7"/>
          <a:stretch>
            <a:fillRect/>
          </a:stretch>
        </p:blipFill>
        <p:spPr>
          <a:xfrm>
            <a:off x="6659917" y="2543638"/>
            <a:ext cx="4866913" cy="4092807"/>
          </a:xfrm>
          <a:prstGeom prst="rect">
            <a:avLst/>
          </a:prstGeom>
        </p:spPr>
      </p:pic>
      <p:sp>
        <p:nvSpPr>
          <p:cNvPr id="8" name="TextBox 7"/>
          <p:cNvSpPr txBox="1"/>
          <p:nvPr/>
        </p:nvSpPr>
        <p:spPr>
          <a:xfrm>
            <a:off x="1071918" y="1743025"/>
            <a:ext cx="1385455"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b="1" dirty="0" smtClean="0"/>
              <a:t>③</a:t>
            </a:r>
            <a:endParaRPr lang="zh-CN" altLang="en-US" sz="2800" b="1" dirty="0"/>
          </a:p>
        </p:txBody>
      </p:sp>
      <p:sp>
        <p:nvSpPr>
          <p:cNvPr id="9" name="TextBox 8"/>
          <p:cNvSpPr txBox="1"/>
          <p:nvPr/>
        </p:nvSpPr>
        <p:spPr>
          <a:xfrm>
            <a:off x="6495972" y="1743025"/>
            <a:ext cx="1385455"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b="1" dirty="0"/>
              <a:t>④</a:t>
            </a:r>
            <a:endParaRPr lang="zh-CN" altLang="en-US" sz="28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TextBox 7"/>
          <p:cNvSpPr txBox="1"/>
          <p:nvPr/>
        </p:nvSpPr>
        <p:spPr>
          <a:xfrm>
            <a:off x="1071918" y="1617740"/>
            <a:ext cx="3721755" cy="1015663"/>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000" b="1" dirty="0" smtClean="0"/>
              <a:t>The CourseSelection.txt generated after course selection process:</a:t>
            </a:r>
            <a:endParaRPr lang="zh-CN" altLang="en-US" sz="2000" b="1" dirty="0"/>
          </a:p>
        </p:txBody>
      </p:sp>
      <p:pic>
        <p:nvPicPr>
          <p:cNvPr id="3" name="Picture 2"/>
          <p:cNvPicPr>
            <a:picLocks noChangeAspect="1"/>
          </p:cNvPicPr>
          <p:nvPr/>
        </p:nvPicPr>
        <p:blipFill>
          <a:blip r:embed="rId6"/>
          <a:stretch>
            <a:fillRect/>
          </a:stretch>
        </p:blipFill>
        <p:spPr>
          <a:xfrm>
            <a:off x="1604223" y="2719012"/>
            <a:ext cx="2657143" cy="4019048"/>
          </a:xfrm>
          <a:prstGeom prst="rect">
            <a:avLst/>
          </a:prstGeom>
        </p:spPr>
      </p:pic>
      <p:pic>
        <p:nvPicPr>
          <p:cNvPr id="6" name="Picture 5"/>
          <p:cNvPicPr>
            <a:picLocks noChangeAspect="1"/>
          </p:cNvPicPr>
          <p:nvPr/>
        </p:nvPicPr>
        <p:blipFill>
          <a:blip r:embed="rId7"/>
          <a:stretch>
            <a:fillRect/>
          </a:stretch>
        </p:blipFill>
        <p:spPr>
          <a:xfrm>
            <a:off x="5147257" y="1806932"/>
            <a:ext cx="3000000" cy="4961905"/>
          </a:xfrm>
          <a:prstGeom prst="rect">
            <a:avLst/>
          </a:prstGeom>
        </p:spPr>
      </p:pic>
      <p:pic>
        <p:nvPicPr>
          <p:cNvPr id="10" name="Picture 9"/>
          <p:cNvPicPr>
            <a:picLocks noChangeAspect="1"/>
          </p:cNvPicPr>
          <p:nvPr/>
        </p:nvPicPr>
        <p:blipFill>
          <a:blip r:embed="rId8"/>
          <a:stretch>
            <a:fillRect/>
          </a:stretch>
        </p:blipFill>
        <p:spPr>
          <a:xfrm>
            <a:off x="8939899" y="1806932"/>
            <a:ext cx="2647619" cy="4295238"/>
          </a:xfrm>
          <a:prstGeom prst="rect">
            <a:avLst/>
          </a:prstGeom>
        </p:spPr>
      </p:pic>
      <p:sp>
        <p:nvSpPr>
          <p:cNvPr id="11" name="TextBox 10"/>
          <p:cNvSpPr txBox="1"/>
          <p:nvPr/>
        </p:nvSpPr>
        <p:spPr>
          <a:xfrm>
            <a:off x="9127635" y="6214840"/>
            <a:ext cx="2272145" cy="523220"/>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800" b="1" dirty="0" smtClean="0">
                <a:solidFill>
                  <a:srgbClr val="FF0000"/>
                </a:solidFill>
                <a:latin typeface="Algerian" panose="04020705040A02060702" pitchFamily="82" charset="0"/>
              </a:rPr>
              <a:t>Have Fun!</a:t>
            </a:r>
            <a:endParaRPr lang="zh-CN" altLang="en-US" sz="2800" b="1" dirty="0">
              <a:solidFill>
                <a:srgbClr val="FF0000"/>
              </a:solidFill>
              <a:latin typeface="Algerian" panose="04020705040A02060702" pitchFamily="8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Rectangle 4"/>
          <p:cNvSpPr/>
          <p:nvPr/>
        </p:nvSpPr>
        <p:spPr>
          <a:xfrm>
            <a:off x="879230" y="1664028"/>
            <a:ext cx="5890848" cy="523220"/>
          </a:xfrm>
          <a:prstGeom prst="rect">
            <a:avLst/>
          </a:prstGeom>
          <a:noFill/>
        </p:spPr>
        <p:txBody>
          <a:bodyPr wrap="square" lIns="91440" tIns="45720" rIns="91440" bIns="45720">
            <a:spAutoFit/>
            <a:scene3d>
              <a:camera prst="orthographicFront"/>
              <a:lightRig rig="threePt" dir="t"/>
            </a:scene3d>
          </a:bodyPr>
          <a:lstStyle/>
          <a:p>
            <a:pPr marL="342900" indent="-342900" algn="ctr">
              <a:buFont typeface="Wingdings" panose="05000000000000000000" pitchFamily="2" charset="2"/>
              <a:buChar char="Ø"/>
            </a:pPr>
            <a:r>
              <a:rPr lang="en-US" altLang="zh-CN" sz="2800" b="1" cap="none" spc="0" dirty="0" smtClean="0">
                <a:solidFill>
                  <a:schemeClr val="tx1"/>
                </a:solidFill>
                <a:effectLst>
                  <a:outerShdw blurRad="38100" dist="19050" dir="2700000" algn="tl" rotWithShape="0">
                    <a:schemeClr val="dk1">
                      <a:alpha val="40000"/>
                    </a:schemeClr>
                  </a:outerShdw>
                </a:effectLst>
              </a:rPr>
              <a:t>Object Oriented Programming</a:t>
            </a:r>
            <a:endParaRPr lang="en-US" altLang="zh-CN" sz="2800" b="1" cap="none" spc="0" dirty="0" smtClean="0">
              <a:solidFill>
                <a:schemeClr val="tx1"/>
              </a:solidFill>
              <a:effectLst>
                <a:outerShdw blurRad="38100" dist="19050" dir="2700000" algn="tl" rotWithShape="0">
                  <a:schemeClr val="dk1">
                    <a:alpha val="40000"/>
                  </a:schemeClr>
                </a:outerShdw>
              </a:effectLst>
            </a:endParaRPr>
          </a:p>
        </p:txBody>
      </p:sp>
      <p:sp>
        <p:nvSpPr>
          <p:cNvPr id="6" name="TextBox 5"/>
          <p:cNvSpPr txBox="1"/>
          <p:nvPr/>
        </p:nvSpPr>
        <p:spPr>
          <a:xfrm>
            <a:off x="1010210" y="2743513"/>
            <a:ext cx="10630805" cy="922020"/>
          </a:xfrm>
          <a:prstGeom prst="rect">
            <a:avLst/>
          </a:prstGeom>
          <a:noFill/>
        </p:spPr>
        <p:txBody>
          <a:bodyPr wrap="square" rtlCol="0">
            <a:spAutoFit/>
          </a:bodyPr>
          <a:lstStyle/>
          <a:p>
            <a:pPr marL="285750" indent="-285750">
              <a:buFont typeface="Wingdings" panose="05000000000000000000" pitchFamily="2" charset="2"/>
              <a:buChar char="Ø"/>
            </a:pPr>
            <a:r>
              <a:rPr lang="en-US" altLang="zh-CN" b="1" dirty="0" smtClean="0">
                <a:solidFill>
                  <a:srgbClr val="002060"/>
                </a:solidFill>
              </a:rPr>
              <a:t>Encapsulation(</a:t>
            </a:r>
            <a:r>
              <a:rPr lang="zh-CN" altLang="en-US" b="1" dirty="0" smtClean="0">
                <a:solidFill>
                  <a:srgbClr val="002060"/>
                </a:solidFill>
              </a:rPr>
              <a:t>封装</a:t>
            </a:r>
            <a:r>
              <a:rPr lang="en-US" altLang="zh-CN" b="1" dirty="0" smtClean="0">
                <a:solidFill>
                  <a:srgbClr val="002060"/>
                </a:solidFill>
              </a:rPr>
              <a:t>): </a:t>
            </a:r>
            <a:r>
              <a:rPr lang="en-US" altLang="zh-CN" dirty="0" smtClean="0">
                <a:solidFill>
                  <a:srgbClr val="002060"/>
                </a:solidFill>
              </a:rPr>
              <a:t>Data inside the object should only be accessed through a public interface-the object's methods. Data and methods(functions) are encapsulated in a capsule-class. Data is usually the demanded parameters of the functions.</a:t>
            </a:r>
            <a:endParaRPr lang="en-US" altLang="zh-CN" dirty="0" smtClean="0">
              <a:solidFill>
                <a:srgbClr val="002060"/>
              </a:solidFill>
            </a:endParaRPr>
          </a:p>
        </p:txBody>
      </p:sp>
      <p:sp>
        <p:nvSpPr>
          <p:cNvPr id="7" name="TextBox 6"/>
          <p:cNvSpPr txBox="1"/>
          <p:nvPr/>
        </p:nvSpPr>
        <p:spPr>
          <a:xfrm>
            <a:off x="1028700" y="2281555"/>
            <a:ext cx="10035540" cy="368300"/>
          </a:xfrm>
          <a:prstGeom prst="rect">
            <a:avLst/>
          </a:prstGeom>
          <a:noFill/>
        </p:spPr>
        <p:txBody>
          <a:bodyPr wrap="square" rtlCol="0">
            <a:spAutoFit/>
          </a:bodyPr>
          <a:lstStyle/>
          <a:p>
            <a:pPr marL="285750" indent="-285750">
              <a:buFont typeface="Wingdings" panose="05000000000000000000" pitchFamily="2" charset="2"/>
              <a:buChar char="Ø"/>
            </a:pPr>
            <a:r>
              <a:rPr lang="en-US" altLang="zh-CN" b="1" dirty="0" smtClean="0">
                <a:solidFill>
                  <a:srgbClr val="002060"/>
                </a:solidFill>
              </a:rPr>
              <a:t>Abstraction(</a:t>
            </a:r>
            <a:r>
              <a:rPr lang="zh-CN" altLang="en-US" b="1" dirty="0" smtClean="0">
                <a:solidFill>
                  <a:srgbClr val="002060"/>
                </a:solidFill>
              </a:rPr>
              <a:t>抽象</a:t>
            </a:r>
            <a:r>
              <a:rPr lang="en-US" altLang="zh-CN" b="1" dirty="0" smtClean="0">
                <a:solidFill>
                  <a:srgbClr val="002060"/>
                </a:solidFill>
              </a:rPr>
              <a:t>): </a:t>
            </a:r>
            <a:r>
              <a:rPr lang="en-US" altLang="zh-CN" dirty="0" smtClean="0">
                <a:solidFill>
                  <a:srgbClr val="002060"/>
                </a:solidFill>
              </a:rPr>
              <a:t>Separate class implementation from the use of a class</a:t>
            </a:r>
            <a:r>
              <a:rPr lang="en-US" altLang="zh-CN" dirty="0">
                <a:solidFill>
                  <a:srgbClr val="002060"/>
                </a:solidFill>
              </a:rPr>
              <a:t>.</a:t>
            </a:r>
            <a:endParaRPr lang="en-US" altLang="zh-CN" dirty="0">
              <a:solidFill>
                <a:srgbClr val="002060"/>
              </a:solidFill>
            </a:endParaRPr>
          </a:p>
        </p:txBody>
      </p:sp>
      <p:sp>
        <p:nvSpPr>
          <p:cNvPr id="8" name="TextBox 7"/>
          <p:cNvSpPr txBox="1"/>
          <p:nvPr/>
        </p:nvSpPr>
        <p:spPr>
          <a:xfrm>
            <a:off x="994916" y="3744920"/>
            <a:ext cx="10463006" cy="368300"/>
          </a:xfrm>
          <a:prstGeom prst="rect">
            <a:avLst/>
          </a:prstGeom>
          <a:noFill/>
        </p:spPr>
        <p:txBody>
          <a:bodyPr wrap="square" rtlCol="0">
            <a:spAutoFit/>
          </a:bodyPr>
          <a:lstStyle/>
          <a:p>
            <a:pPr marL="285750" indent="-285750">
              <a:buFont typeface="Wingdings" panose="05000000000000000000" pitchFamily="2" charset="2"/>
              <a:buChar char="Ø"/>
            </a:pPr>
            <a:r>
              <a:rPr lang="en-US" altLang="zh-CN" b="1" dirty="0" smtClean="0">
                <a:solidFill>
                  <a:srgbClr val="002060"/>
                </a:solidFill>
              </a:rPr>
              <a:t>Inheritance(</a:t>
            </a:r>
            <a:r>
              <a:rPr lang="zh-CN" altLang="en-US" b="1" dirty="0" smtClean="0">
                <a:solidFill>
                  <a:srgbClr val="002060"/>
                </a:solidFill>
              </a:rPr>
              <a:t>继承</a:t>
            </a:r>
            <a:r>
              <a:rPr lang="en-US" altLang="zh-CN" b="1" dirty="0" smtClean="0">
                <a:solidFill>
                  <a:srgbClr val="002060"/>
                </a:solidFill>
              </a:rPr>
              <a:t>)</a:t>
            </a:r>
            <a:r>
              <a:rPr lang="en-US" altLang="zh-CN" dirty="0" smtClean="0">
                <a:solidFill>
                  <a:srgbClr val="002060"/>
                </a:solidFill>
              </a:rPr>
              <a:t>: Inherit the </a:t>
            </a:r>
            <a:r>
              <a:rPr lang="en-US" altLang="zh-CN" b="1" dirty="0" smtClean="0">
                <a:solidFill>
                  <a:srgbClr val="FF0000"/>
                </a:solidFill>
              </a:rPr>
              <a:t>accessible</a:t>
            </a:r>
            <a:r>
              <a:rPr lang="en-US" altLang="zh-CN" dirty="0" smtClean="0">
                <a:solidFill>
                  <a:srgbClr val="002060"/>
                </a:solidFill>
              </a:rPr>
              <a:t> data fields and methods from </a:t>
            </a:r>
            <a:r>
              <a:rPr lang="en-US" altLang="zh-CN" dirty="0" err="1" smtClean="0">
                <a:solidFill>
                  <a:srgbClr val="002060"/>
                </a:solidFill>
              </a:rPr>
              <a:t>superclasses</a:t>
            </a:r>
            <a:r>
              <a:rPr lang="en-US" altLang="zh-CN" dirty="0" smtClean="0">
                <a:solidFill>
                  <a:srgbClr val="002060"/>
                </a:solidFill>
              </a:rPr>
              <a:t>.</a:t>
            </a:r>
            <a:endParaRPr lang="en-US" altLang="zh-CN" dirty="0" smtClean="0">
              <a:solidFill>
                <a:srgbClr val="002060"/>
              </a:solidFill>
            </a:endParaRPr>
          </a:p>
        </p:txBody>
      </p:sp>
      <p:sp>
        <p:nvSpPr>
          <p:cNvPr id="9" name="TextBox 8"/>
          <p:cNvSpPr txBox="1"/>
          <p:nvPr/>
        </p:nvSpPr>
        <p:spPr>
          <a:xfrm>
            <a:off x="994916" y="4192330"/>
            <a:ext cx="10646099" cy="922020"/>
          </a:xfrm>
          <a:prstGeom prst="rect">
            <a:avLst/>
          </a:prstGeom>
          <a:noFill/>
        </p:spPr>
        <p:txBody>
          <a:bodyPr wrap="square" rtlCol="0">
            <a:spAutoFit/>
          </a:bodyPr>
          <a:lstStyle/>
          <a:p>
            <a:pPr marL="285750" indent="-285750">
              <a:buFont typeface="Wingdings" panose="05000000000000000000" pitchFamily="2" charset="2"/>
              <a:buChar char="Ø"/>
            </a:pPr>
            <a:r>
              <a:rPr lang="en-US" altLang="zh-CN" b="1" dirty="0" smtClean="0">
                <a:solidFill>
                  <a:srgbClr val="002060"/>
                </a:solidFill>
              </a:rPr>
              <a:t>Polymorphism(</a:t>
            </a:r>
            <a:r>
              <a:rPr lang="zh-CN" altLang="en-US" b="1" dirty="0" smtClean="0">
                <a:solidFill>
                  <a:srgbClr val="002060"/>
                </a:solidFill>
              </a:rPr>
              <a:t>多态</a:t>
            </a:r>
            <a:r>
              <a:rPr lang="en-US" altLang="zh-CN" b="1" dirty="0" smtClean="0">
                <a:solidFill>
                  <a:srgbClr val="002060"/>
                </a:solidFill>
              </a:rPr>
              <a:t>)</a:t>
            </a:r>
            <a:r>
              <a:rPr lang="en-US" altLang="zh-CN" dirty="0" smtClean="0">
                <a:solidFill>
                  <a:srgbClr val="002060"/>
                </a:solidFill>
              </a:rPr>
              <a:t>: For a function using </a:t>
            </a:r>
            <a:r>
              <a:rPr lang="en-US" altLang="zh-CN" dirty="0" err="1" smtClean="0">
                <a:solidFill>
                  <a:srgbClr val="002060"/>
                </a:solidFill>
              </a:rPr>
              <a:t>supertypes</a:t>
            </a:r>
            <a:r>
              <a:rPr lang="en-US" altLang="zh-CN" dirty="0" smtClean="0">
                <a:solidFill>
                  <a:srgbClr val="002060"/>
                </a:solidFill>
              </a:rPr>
              <a:t> as parameters, you can pass subclass objects to it, which means the references are not determined(a result of </a:t>
            </a:r>
            <a:r>
              <a:rPr lang="en-US" altLang="zh-CN" b="1" dirty="0" smtClean="0">
                <a:solidFill>
                  <a:srgbClr val="FF0000"/>
                </a:solidFill>
              </a:rPr>
              <a:t>dynamic bounding</a:t>
            </a:r>
            <a:r>
              <a:rPr lang="en-US" altLang="zh-CN" dirty="0" smtClean="0">
                <a:solidFill>
                  <a:srgbClr val="002060"/>
                </a:solidFill>
              </a:rPr>
              <a:t>).</a:t>
            </a:r>
            <a:endParaRPr lang="en-US" altLang="zh-CN" dirty="0" smtClean="0">
              <a:solidFill>
                <a:srgbClr val="002060"/>
              </a:solidFill>
            </a:endParaRPr>
          </a:p>
        </p:txBody>
      </p:sp>
      <p:sp>
        <p:nvSpPr>
          <p:cNvPr id="11" name="TextBox 10"/>
          <p:cNvSpPr txBox="1"/>
          <p:nvPr/>
        </p:nvSpPr>
        <p:spPr>
          <a:xfrm>
            <a:off x="994914" y="6047269"/>
            <a:ext cx="10646099" cy="645160"/>
          </a:xfrm>
          <a:prstGeom prst="rect">
            <a:avLst/>
          </a:prstGeom>
          <a:noFill/>
        </p:spPr>
        <p:txBody>
          <a:bodyPr wrap="square" rtlCol="0">
            <a:spAutoFit/>
          </a:bodyPr>
          <a:lstStyle/>
          <a:p>
            <a:pPr marL="285750" indent="-285750">
              <a:buFont typeface="Wingdings" panose="05000000000000000000" pitchFamily="2" charset="2"/>
              <a:buChar char="Ø"/>
            </a:pPr>
            <a:r>
              <a:rPr lang="en-US" altLang="zh-CN" b="1" dirty="0" smtClean="0">
                <a:solidFill>
                  <a:srgbClr val="002060"/>
                </a:solidFill>
              </a:rPr>
              <a:t>Overriding(</a:t>
            </a:r>
            <a:r>
              <a:rPr lang="zh-CN" altLang="en-US" b="1" dirty="0" smtClean="0">
                <a:solidFill>
                  <a:srgbClr val="002060"/>
                </a:solidFill>
              </a:rPr>
              <a:t>重载</a:t>
            </a:r>
            <a:r>
              <a:rPr lang="en-US" altLang="zh-CN" b="1" dirty="0" smtClean="0">
                <a:solidFill>
                  <a:srgbClr val="002060"/>
                </a:solidFill>
              </a:rPr>
              <a:t>) </a:t>
            </a:r>
            <a:r>
              <a:rPr lang="en-US" altLang="zh-CN" dirty="0" smtClean="0">
                <a:solidFill>
                  <a:srgbClr val="002060"/>
                </a:solidFill>
              </a:rPr>
              <a:t>: The same name of methods in subclasses will replace for that in </a:t>
            </a:r>
            <a:r>
              <a:rPr lang="en-US" altLang="zh-CN" dirty="0" err="1" smtClean="0">
                <a:solidFill>
                  <a:srgbClr val="002060"/>
                </a:solidFill>
              </a:rPr>
              <a:t>superclasses</a:t>
            </a:r>
            <a:r>
              <a:rPr lang="en-US" altLang="zh-CN" dirty="0" smtClean="0">
                <a:solidFill>
                  <a:srgbClr val="002060"/>
                </a:solidFill>
              </a:rPr>
              <a:t>, unless it is a private method.</a:t>
            </a:r>
            <a:endParaRPr lang="en-US" altLang="zh-CN" dirty="0" smtClean="0">
              <a:solidFill>
                <a:srgbClr val="002060"/>
              </a:solidFill>
            </a:endParaRPr>
          </a:p>
        </p:txBody>
      </p:sp>
      <p:sp>
        <p:nvSpPr>
          <p:cNvPr id="12" name="TextBox 11"/>
          <p:cNvSpPr txBox="1"/>
          <p:nvPr/>
        </p:nvSpPr>
        <p:spPr>
          <a:xfrm>
            <a:off x="994915" y="5107412"/>
            <a:ext cx="10646099" cy="922020"/>
          </a:xfrm>
          <a:prstGeom prst="rect">
            <a:avLst/>
          </a:prstGeom>
          <a:noFill/>
        </p:spPr>
        <p:txBody>
          <a:bodyPr wrap="square" rtlCol="0">
            <a:spAutoFit/>
          </a:bodyPr>
          <a:lstStyle/>
          <a:p>
            <a:pPr marL="342900" indent="-342900">
              <a:buFont typeface="Wingdings" panose="05000000000000000000" pitchFamily="2" charset="2"/>
              <a:buChar char="Ø"/>
            </a:pPr>
            <a:r>
              <a:rPr lang="en-US" altLang="zh-CN" b="1" smtClean="0">
                <a:solidFill>
                  <a:srgbClr val="002060"/>
                </a:solidFill>
              </a:rPr>
              <a:t>Dynamic Binding</a:t>
            </a:r>
            <a:r>
              <a:rPr lang="en-US" altLang="zh-CN" b="1" dirty="0" smtClean="0">
                <a:solidFill>
                  <a:srgbClr val="002060"/>
                </a:solidFill>
              </a:rPr>
              <a:t>(</a:t>
            </a:r>
            <a:r>
              <a:rPr lang="zh-CN" altLang="en-US" b="1" dirty="0" smtClean="0">
                <a:solidFill>
                  <a:srgbClr val="002060"/>
                </a:solidFill>
              </a:rPr>
              <a:t>动态绑定</a:t>
            </a:r>
            <a:r>
              <a:rPr lang="en-US" altLang="zh-CN" b="1" dirty="0" smtClean="0">
                <a:solidFill>
                  <a:srgbClr val="002060"/>
                </a:solidFill>
              </a:rPr>
              <a:t>)</a:t>
            </a:r>
            <a:r>
              <a:rPr lang="en-US" altLang="zh-CN" dirty="0" smtClean="0">
                <a:solidFill>
                  <a:srgbClr val="002060"/>
                </a:solidFill>
              </a:rPr>
              <a:t>: </a:t>
            </a:r>
            <a:r>
              <a:rPr lang="en-US" altLang="zh-CN" dirty="0">
                <a:ln w="0"/>
                <a:solidFill>
                  <a:srgbClr val="002060"/>
                </a:solidFill>
              </a:rPr>
              <a:t>A method may be implemented in several classes along the inheritance </a:t>
            </a:r>
            <a:r>
              <a:rPr lang="en-US" altLang="zh-CN" dirty="0" smtClean="0">
                <a:ln w="0"/>
                <a:solidFill>
                  <a:srgbClr val="002060"/>
                </a:solidFill>
              </a:rPr>
              <a:t>chain</a:t>
            </a:r>
            <a:r>
              <a:rPr lang="en-US" altLang="zh-CN" dirty="0">
                <a:ln w="0"/>
                <a:solidFill>
                  <a:srgbClr val="002060"/>
                </a:solidFill>
              </a:rPr>
              <a:t>. The method to be invoked is dynamically bound at runtime</a:t>
            </a:r>
            <a:r>
              <a:rPr lang="en-US" altLang="zh-CN" dirty="0" smtClean="0">
                <a:ln w="0"/>
                <a:solidFill>
                  <a:srgbClr val="002060"/>
                </a:solidFill>
              </a:rPr>
              <a:t>. p.s. This is a special property for Python, other languages(e.g. Java) may not be so convenient.</a:t>
            </a:r>
            <a:endParaRPr lang="en-US" altLang="zh-CN" dirty="0" smtClean="0">
              <a:ln w="0"/>
              <a:solidFill>
                <a:srgbClr val="00206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520212" y="1727579"/>
            <a:ext cx="11181605" cy="83098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What are the outputs of the following three programs respectively?</a:t>
            </a:r>
            <a:endParaRPr lang="en-US" altLang="zh-CN" sz="2000" b="1" dirty="0" smtClean="0">
              <a:solidFill>
                <a:srgbClr val="0070C0"/>
              </a:solidFill>
              <a:latin typeface="Baskerville Old Face" panose="02020602080505020303" pitchFamily="18" charset="0"/>
            </a:endParaRPr>
          </a:p>
          <a:p>
            <a:pPr marL="0" indent="0" algn="ctr">
              <a:buClr>
                <a:srgbClr val="7030A0"/>
              </a:buClr>
              <a:buNone/>
            </a:pPr>
            <a:endParaRPr lang="en-US" altLang="zh-CN" sz="2000" b="1" dirty="0" smtClean="0">
              <a:solidFill>
                <a:srgbClr val="0070C0"/>
              </a:solidFill>
              <a:latin typeface="Baskerville Old Face" panose="02020602080505020303" pitchFamily="18" charset="0"/>
            </a:endParaRPr>
          </a:p>
        </p:txBody>
      </p:sp>
      <p:pic>
        <p:nvPicPr>
          <p:cNvPr id="3" name="Picture 2"/>
          <p:cNvPicPr>
            <a:picLocks noChangeAspect="1"/>
          </p:cNvPicPr>
          <p:nvPr/>
        </p:nvPicPr>
        <p:blipFill>
          <a:blip r:embed="rId6"/>
          <a:stretch>
            <a:fillRect/>
          </a:stretch>
        </p:blipFill>
        <p:spPr>
          <a:xfrm>
            <a:off x="1158967" y="2558562"/>
            <a:ext cx="3385567" cy="3133512"/>
          </a:xfrm>
          <a:prstGeom prst="rect">
            <a:avLst/>
          </a:prstGeom>
        </p:spPr>
      </p:pic>
      <p:pic>
        <p:nvPicPr>
          <p:cNvPr id="4" name="Picture 3"/>
          <p:cNvPicPr>
            <a:picLocks noChangeAspect="1"/>
          </p:cNvPicPr>
          <p:nvPr/>
        </p:nvPicPr>
        <p:blipFill>
          <a:blip r:embed="rId7"/>
          <a:stretch>
            <a:fillRect/>
          </a:stretch>
        </p:blipFill>
        <p:spPr>
          <a:xfrm>
            <a:off x="4832458" y="2558562"/>
            <a:ext cx="3402753" cy="3448581"/>
          </a:xfrm>
          <a:prstGeom prst="rect">
            <a:avLst/>
          </a:prstGeom>
        </p:spPr>
      </p:pic>
      <p:pic>
        <p:nvPicPr>
          <p:cNvPr id="8" name="Picture 7"/>
          <p:cNvPicPr>
            <a:picLocks noChangeAspect="1"/>
          </p:cNvPicPr>
          <p:nvPr/>
        </p:nvPicPr>
        <p:blipFill>
          <a:blip r:embed="rId8"/>
          <a:stretch>
            <a:fillRect/>
          </a:stretch>
        </p:blipFill>
        <p:spPr>
          <a:xfrm>
            <a:off x="8454483" y="2558562"/>
            <a:ext cx="3391296" cy="2806985"/>
          </a:xfrm>
          <a:prstGeom prst="rect">
            <a:avLst/>
          </a:prstGeom>
        </p:spPr>
      </p:pic>
      <p:sp>
        <p:nvSpPr>
          <p:cNvPr id="9" name="TextBox 8"/>
          <p:cNvSpPr txBox="1"/>
          <p:nvPr/>
        </p:nvSpPr>
        <p:spPr>
          <a:xfrm>
            <a:off x="1071917" y="6191795"/>
            <a:ext cx="10773861" cy="58356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1600" b="1" dirty="0" smtClean="0">
                <a:solidFill>
                  <a:srgbClr val="002060"/>
                </a:solidFill>
              </a:rPr>
              <a:t>Hints: </a:t>
            </a:r>
            <a:r>
              <a:rPr lang="en-US" altLang="zh-CN" sz="1600" b="1" dirty="0" err="1" smtClean="0">
                <a:solidFill>
                  <a:srgbClr val="002060"/>
                </a:solidFill>
              </a:rPr>
              <a:t>i</a:t>
            </a:r>
            <a:r>
              <a:rPr lang="en-US" altLang="zh-CN" sz="1600" b="1" dirty="0" smtClean="0">
                <a:solidFill>
                  <a:srgbClr val="002060"/>
                </a:solidFill>
              </a:rPr>
              <a:t>) __new__() is used to create an object, __</a:t>
            </a:r>
            <a:r>
              <a:rPr lang="en-US" altLang="zh-CN" sz="1600" b="1" dirty="0" err="1" smtClean="0">
                <a:solidFill>
                  <a:srgbClr val="002060"/>
                </a:solidFill>
              </a:rPr>
              <a:t>init</a:t>
            </a:r>
            <a:r>
              <a:rPr lang="en-US" altLang="zh-CN" sz="1600" b="1" dirty="0" smtClean="0">
                <a:solidFill>
                  <a:srgbClr val="002060"/>
                </a:solidFill>
              </a:rPr>
              <a:t>__() is used to initialize the data fields. </a:t>
            </a:r>
            <a:r>
              <a:rPr lang="en-US" altLang="zh-CN" sz="1600" b="1" dirty="0">
                <a:solidFill>
                  <a:srgbClr val="002060"/>
                </a:solidFill>
              </a:rPr>
              <a:t>i</a:t>
            </a:r>
            <a:r>
              <a:rPr lang="en-US" altLang="zh-CN" sz="1600" b="1" dirty="0" smtClean="0">
                <a:solidFill>
                  <a:srgbClr val="002060"/>
                </a:solidFill>
              </a:rPr>
              <a:t>i) They are NOT private methods, which means they can be </a:t>
            </a:r>
            <a:r>
              <a:rPr lang="en-US" altLang="zh-CN" sz="1600" b="1" dirty="0" err="1" smtClean="0">
                <a:solidFill>
                  <a:srgbClr val="002060"/>
                </a:solidFill>
              </a:rPr>
              <a:t>overrided</a:t>
            </a:r>
            <a:r>
              <a:rPr lang="en-US" altLang="zh-CN" sz="1600" b="1" dirty="0" smtClean="0">
                <a:solidFill>
                  <a:srgbClr val="002060"/>
                </a:solidFill>
              </a:rPr>
              <a:t>. </a:t>
            </a:r>
            <a:endParaRPr lang="en-US" altLang="zh-CN" sz="1600" b="1" dirty="0" smtClean="0">
              <a:solidFill>
                <a:srgbClr val="00206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572966" y="1824418"/>
            <a:ext cx="2152649" cy="83098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zh-CN" altLang="en-US" sz="2800" b="1" dirty="0" smtClean="0">
                <a:solidFill>
                  <a:srgbClr val="0070C0"/>
                </a:solidFill>
                <a:latin typeface="Baskerville Old Face" panose="02020602080505020303" pitchFamily="18" charset="0"/>
              </a:rPr>
              <a:t>①</a:t>
            </a:r>
            <a:endParaRPr lang="en-US" altLang="zh-CN" sz="2400" b="1" dirty="0" smtClean="0">
              <a:solidFill>
                <a:srgbClr val="0070C0"/>
              </a:solidFill>
              <a:latin typeface="Baskerville Old Face" panose="02020602080505020303" pitchFamily="18" charset="0"/>
            </a:endParaRPr>
          </a:p>
        </p:txBody>
      </p:sp>
      <p:pic>
        <p:nvPicPr>
          <p:cNvPr id="2" name="Picture 1"/>
          <p:cNvPicPr>
            <a:picLocks noChangeAspect="1"/>
          </p:cNvPicPr>
          <p:nvPr/>
        </p:nvPicPr>
        <p:blipFill>
          <a:blip r:embed="rId6"/>
          <a:stretch>
            <a:fillRect/>
          </a:stretch>
        </p:blipFill>
        <p:spPr>
          <a:xfrm>
            <a:off x="1398180" y="2655400"/>
            <a:ext cx="3047619" cy="514286"/>
          </a:xfrm>
          <a:prstGeom prst="rect">
            <a:avLst/>
          </a:prstGeom>
        </p:spPr>
      </p:pic>
      <p:pic>
        <p:nvPicPr>
          <p:cNvPr id="7" name="Picture 6"/>
          <p:cNvPicPr>
            <a:picLocks noChangeAspect="1"/>
          </p:cNvPicPr>
          <p:nvPr/>
        </p:nvPicPr>
        <p:blipFill>
          <a:blip r:embed="rId7"/>
          <a:stretch>
            <a:fillRect/>
          </a:stretch>
        </p:blipFill>
        <p:spPr>
          <a:xfrm>
            <a:off x="4805475" y="2655400"/>
            <a:ext cx="3209524" cy="1047619"/>
          </a:xfrm>
          <a:prstGeom prst="rect">
            <a:avLst/>
          </a:prstGeom>
        </p:spPr>
      </p:pic>
      <p:pic>
        <p:nvPicPr>
          <p:cNvPr id="9" name="Picture 8"/>
          <p:cNvPicPr>
            <a:picLocks noChangeAspect="1"/>
          </p:cNvPicPr>
          <p:nvPr/>
        </p:nvPicPr>
        <p:blipFill>
          <a:blip r:embed="rId8"/>
          <a:stretch>
            <a:fillRect/>
          </a:stretch>
        </p:blipFill>
        <p:spPr>
          <a:xfrm>
            <a:off x="8553107" y="2662308"/>
            <a:ext cx="3219048" cy="1085714"/>
          </a:xfrm>
          <a:prstGeom prst="rect">
            <a:avLst/>
          </a:prstGeom>
        </p:spPr>
      </p:pic>
      <p:sp>
        <p:nvSpPr>
          <p:cNvPr id="10" name="Content Placeholder 2"/>
          <p:cNvSpPr txBox="1"/>
          <p:nvPr/>
        </p:nvSpPr>
        <p:spPr>
          <a:xfrm>
            <a:off x="4194688" y="1876328"/>
            <a:ext cx="2152649" cy="83098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zh-CN" altLang="en-US" sz="2800" b="1" dirty="0">
                <a:solidFill>
                  <a:srgbClr val="0070C0"/>
                </a:solidFill>
                <a:latin typeface="Baskerville Old Face" panose="02020602080505020303" pitchFamily="18" charset="0"/>
              </a:rPr>
              <a:t>②</a:t>
            </a:r>
            <a:endParaRPr lang="en-US" altLang="zh-CN" sz="2400" b="1" dirty="0" smtClean="0">
              <a:solidFill>
                <a:srgbClr val="0070C0"/>
              </a:solidFill>
              <a:latin typeface="Baskerville Old Face" panose="02020602080505020303" pitchFamily="18" charset="0"/>
            </a:endParaRPr>
          </a:p>
        </p:txBody>
      </p:sp>
      <p:sp>
        <p:nvSpPr>
          <p:cNvPr id="11" name="Content Placeholder 2"/>
          <p:cNvSpPr txBox="1"/>
          <p:nvPr/>
        </p:nvSpPr>
        <p:spPr>
          <a:xfrm>
            <a:off x="7939644" y="1876327"/>
            <a:ext cx="2152649" cy="83098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zh-CN" altLang="en-US" sz="2800" b="1" dirty="0">
                <a:solidFill>
                  <a:srgbClr val="0070C0"/>
                </a:solidFill>
                <a:latin typeface="Baskerville Old Face" panose="02020602080505020303" pitchFamily="18" charset="0"/>
              </a:rPr>
              <a:t>③</a:t>
            </a:r>
            <a:endParaRPr lang="en-US" altLang="zh-CN" sz="2400" b="1" dirty="0" smtClean="0">
              <a:solidFill>
                <a:srgbClr val="0070C0"/>
              </a:solidFill>
              <a:latin typeface="Baskerville Old Face" panose="02020602080505020303" pitchFamily="18" charset="0"/>
            </a:endParaRPr>
          </a:p>
        </p:txBody>
      </p:sp>
      <p:sp>
        <p:nvSpPr>
          <p:cNvPr id="12" name="Content Placeholder 2"/>
          <p:cNvSpPr txBox="1"/>
          <p:nvPr/>
        </p:nvSpPr>
        <p:spPr>
          <a:xfrm>
            <a:off x="494723" y="3622431"/>
            <a:ext cx="11199189" cy="3235569"/>
          </a:xfrm>
          <a:prstGeom prst="rect">
            <a:avLst/>
          </a:prstGeom>
        </p:spPr>
        <p:txBody>
          <a:bodyPr vert="horz" lIns="91440" tIns="45720" rIns="91440" bIns="45720" rtlCol="0"/>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1600" b="1" dirty="0" smtClean="0">
                <a:solidFill>
                  <a:srgbClr val="0070C0"/>
                </a:solidFill>
                <a:latin typeface="Baskerville Old Face" panose="02020602080505020303" pitchFamily="18" charset="0"/>
              </a:rPr>
              <a:t>Comments: </a:t>
            </a:r>
            <a:endParaRPr lang="en-US" altLang="zh-CN" sz="1600" b="1" dirty="0" smtClean="0">
              <a:solidFill>
                <a:srgbClr val="0070C0"/>
              </a:solidFill>
              <a:latin typeface="Baskerville Old Face" panose="02020602080505020303" pitchFamily="18" charset="0"/>
            </a:endParaRPr>
          </a:p>
          <a:p>
            <a:pPr lvl="1">
              <a:buClr>
                <a:srgbClr val="7030A0"/>
              </a:buClr>
              <a:buFont typeface="Wingdings" panose="05000000000000000000" pitchFamily="2" charset="2"/>
              <a:buChar char="Ø"/>
            </a:pPr>
            <a:r>
              <a:rPr lang="en-US" altLang="zh-CN" sz="1600" b="1" dirty="0" err="1" smtClean="0">
                <a:solidFill>
                  <a:srgbClr val="0070C0"/>
                </a:solidFill>
                <a:latin typeface="Baskerville Old Face" panose="02020602080505020303" pitchFamily="18" charset="0"/>
              </a:rPr>
              <a:t>i</a:t>
            </a:r>
            <a:r>
              <a:rPr lang="en-US" altLang="zh-CN" sz="1600" b="1" dirty="0" smtClean="0">
                <a:solidFill>
                  <a:srgbClr val="0070C0"/>
                </a:solidFill>
                <a:latin typeface="Baskerville Old Face" panose="02020602080505020303" pitchFamily="18" charset="0"/>
              </a:rPr>
              <a:t>) We usually do not explicitly write __new__() method when we define a class of our own, then __new__() method in </a:t>
            </a:r>
            <a:r>
              <a:rPr lang="en-US" altLang="zh-CN" sz="1600" b="1" dirty="0" smtClean="0">
                <a:solidFill>
                  <a:srgbClr val="FF0000"/>
                </a:solidFill>
                <a:latin typeface="Baskerville Old Face" panose="02020602080505020303" pitchFamily="18" charset="0"/>
              </a:rPr>
              <a:t>object</a:t>
            </a:r>
            <a:r>
              <a:rPr lang="en-US" altLang="zh-CN" sz="1600" b="1" dirty="0" smtClean="0">
                <a:solidFill>
                  <a:srgbClr val="0070C0"/>
                </a:solidFill>
                <a:latin typeface="Baskerville Old Face" panose="02020602080505020303" pitchFamily="18" charset="0"/>
              </a:rPr>
              <a:t> class, which is the superclass of all classes, is invoked. And __new__() method in </a:t>
            </a:r>
            <a:r>
              <a:rPr lang="en-US" altLang="zh-CN" sz="1600" b="1" dirty="0" smtClean="0">
                <a:solidFill>
                  <a:srgbClr val="FF0000"/>
                </a:solidFill>
                <a:latin typeface="Baskerville Old Face" panose="02020602080505020303" pitchFamily="18" charset="0"/>
              </a:rPr>
              <a:t>object</a:t>
            </a:r>
            <a:r>
              <a:rPr lang="en-US" altLang="zh-CN" sz="1600" b="1" dirty="0" smtClean="0">
                <a:solidFill>
                  <a:srgbClr val="0070C0"/>
                </a:solidFill>
                <a:latin typeface="Baskerville Old Face" panose="02020602080505020303" pitchFamily="18" charset="0"/>
              </a:rPr>
              <a:t> class invokes __</a:t>
            </a:r>
            <a:r>
              <a:rPr lang="en-US" altLang="zh-CN" sz="1600" b="1" dirty="0" err="1" smtClean="0">
                <a:solidFill>
                  <a:srgbClr val="0070C0"/>
                </a:solidFill>
                <a:latin typeface="Baskerville Old Face" panose="02020602080505020303" pitchFamily="18" charset="0"/>
              </a:rPr>
              <a:t>init</a:t>
            </a:r>
            <a:r>
              <a:rPr lang="en-US" altLang="zh-CN" sz="1600" b="1" dirty="0" smtClean="0">
                <a:solidFill>
                  <a:srgbClr val="0070C0"/>
                </a:solidFill>
                <a:latin typeface="Baskerville Old Face" panose="02020602080505020303" pitchFamily="18" charset="0"/>
              </a:rPr>
              <a:t>__(), similar to that in </a:t>
            </a:r>
            <a:r>
              <a:rPr lang="zh-CN" altLang="en-US" sz="1600" b="1" dirty="0" smtClean="0">
                <a:solidFill>
                  <a:srgbClr val="0070C0"/>
                </a:solidFill>
                <a:latin typeface="Baskerville Old Face" panose="02020602080505020303" pitchFamily="18" charset="0"/>
              </a:rPr>
              <a:t>②③</a:t>
            </a:r>
            <a:r>
              <a:rPr lang="en-US" altLang="zh-CN" sz="1600" b="1" dirty="0" smtClean="0">
                <a:solidFill>
                  <a:srgbClr val="0070C0"/>
                </a:solidFill>
                <a:latin typeface="Baskerville Old Face" panose="02020602080505020303" pitchFamily="18" charset="0"/>
              </a:rPr>
              <a:t> .This is why __</a:t>
            </a:r>
            <a:r>
              <a:rPr lang="en-US" altLang="zh-CN" sz="1600" b="1" dirty="0" err="1" smtClean="0">
                <a:solidFill>
                  <a:srgbClr val="0070C0"/>
                </a:solidFill>
                <a:latin typeface="Baskerville Old Face" panose="02020602080505020303" pitchFamily="18" charset="0"/>
              </a:rPr>
              <a:t>init</a:t>
            </a:r>
            <a:r>
              <a:rPr lang="en-US" altLang="zh-CN" sz="1600" b="1" dirty="0" smtClean="0">
                <a:solidFill>
                  <a:srgbClr val="0070C0"/>
                </a:solidFill>
                <a:latin typeface="Baskerville Old Face" panose="02020602080505020303" pitchFamily="18" charset="0"/>
              </a:rPr>
              <a:t>__() is automatically invoked when we create an object.</a:t>
            </a:r>
            <a:r>
              <a:rPr lang="en-US" altLang="zh-CN" sz="1600" b="1" dirty="0">
                <a:solidFill>
                  <a:srgbClr val="0070C0"/>
                </a:solidFill>
                <a:latin typeface="Baskerville Old Face" panose="02020602080505020303" pitchFamily="18" charset="0"/>
              </a:rPr>
              <a:t> </a:t>
            </a:r>
            <a:r>
              <a:rPr lang="en-US" altLang="zh-CN" sz="1600" b="1" dirty="0" smtClean="0">
                <a:solidFill>
                  <a:srgbClr val="0070C0"/>
                </a:solidFill>
                <a:latin typeface="Baskerville Old Face" panose="02020602080505020303" pitchFamily="18" charset="0"/>
              </a:rPr>
              <a:t> </a:t>
            </a:r>
            <a:endParaRPr lang="en-US" altLang="zh-CN" sz="1600" b="1" dirty="0" smtClean="0">
              <a:solidFill>
                <a:srgbClr val="0070C0"/>
              </a:solidFill>
              <a:latin typeface="Baskerville Old Face" panose="02020602080505020303" pitchFamily="18" charset="0"/>
            </a:endParaRPr>
          </a:p>
          <a:p>
            <a:pPr lvl="1">
              <a:buClr>
                <a:srgbClr val="7030A0"/>
              </a:buClr>
              <a:buFont typeface="Wingdings" panose="05000000000000000000" pitchFamily="2" charset="2"/>
              <a:buChar char="Ø"/>
            </a:pPr>
            <a:r>
              <a:rPr lang="en-US" altLang="zh-CN" sz="1600" b="1" dirty="0" smtClean="0">
                <a:solidFill>
                  <a:srgbClr val="0070C0"/>
                </a:solidFill>
                <a:latin typeface="Baskerville Old Face" panose="02020602080505020303" pitchFamily="18" charset="0"/>
              </a:rPr>
              <a:t>ii) Here in </a:t>
            </a:r>
            <a:r>
              <a:rPr lang="zh-CN" altLang="en-US" sz="1600" b="1" dirty="0" smtClean="0">
                <a:solidFill>
                  <a:srgbClr val="0070C0"/>
                </a:solidFill>
                <a:latin typeface="Baskerville Old Face" panose="02020602080505020303" pitchFamily="18" charset="0"/>
              </a:rPr>
              <a:t>① </a:t>
            </a:r>
            <a:r>
              <a:rPr lang="en-US" altLang="zh-CN" sz="1600" b="1" dirty="0" smtClean="0">
                <a:solidFill>
                  <a:srgbClr val="0070C0"/>
                </a:solidFill>
                <a:latin typeface="Baskerville Old Face" panose="02020602080505020303" pitchFamily="18" charset="0"/>
              </a:rPr>
              <a:t>__new__() has been </a:t>
            </a:r>
            <a:r>
              <a:rPr lang="en-US" altLang="zh-CN" sz="1600" b="1" dirty="0" err="1" smtClean="0">
                <a:solidFill>
                  <a:srgbClr val="0070C0"/>
                </a:solidFill>
                <a:latin typeface="Baskerville Old Face" panose="02020602080505020303" pitchFamily="18" charset="0"/>
              </a:rPr>
              <a:t>overrided</a:t>
            </a:r>
            <a:r>
              <a:rPr lang="en-US" altLang="zh-CN" sz="1600" b="1" dirty="0" smtClean="0">
                <a:solidFill>
                  <a:srgbClr val="0070C0"/>
                </a:solidFill>
                <a:latin typeface="Baskerville Old Face" panose="02020602080505020303" pitchFamily="18" charset="0"/>
              </a:rPr>
              <a:t> in the way without invoking __</a:t>
            </a:r>
            <a:r>
              <a:rPr lang="en-US" altLang="zh-CN" sz="1600" b="1" dirty="0" err="1" smtClean="0">
                <a:solidFill>
                  <a:srgbClr val="0070C0"/>
                </a:solidFill>
                <a:latin typeface="Baskerville Old Face" panose="02020602080505020303" pitchFamily="18" charset="0"/>
              </a:rPr>
              <a:t>init</a:t>
            </a:r>
            <a:r>
              <a:rPr lang="en-US" altLang="zh-CN" sz="1600" b="1" dirty="0" smtClean="0">
                <a:solidFill>
                  <a:srgbClr val="0070C0"/>
                </a:solidFill>
                <a:latin typeface="Baskerville Old Face" panose="02020602080505020303" pitchFamily="18" charset="0"/>
              </a:rPr>
              <a:t>__(), so __</a:t>
            </a:r>
            <a:r>
              <a:rPr lang="en-US" altLang="zh-CN" sz="1600" b="1" dirty="0" err="1" smtClean="0">
                <a:solidFill>
                  <a:srgbClr val="0070C0"/>
                </a:solidFill>
                <a:latin typeface="Baskerville Old Face" panose="02020602080505020303" pitchFamily="18" charset="0"/>
              </a:rPr>
              <a:t>init</a:t>
            </a:r>
            <a:r>
              <a:rPr lang="en-US" altLang="zh-CN" sz="1600" b="1" dirty="0" smtClean="0">
                <a:solidFill>
                  <a:srgbClr val="0070C0"/>
                </a:solidFill>
                <a:latin typeface="Baskerville Old Face" panose="02020602080505020303" pitchFamily="18" charset="0"/>
              </a:rPr>
              <a:t>__() is not invoked in this case.</a:t>
            </a:r>
            <a:endParaRPr lang="en-US" altLang="zh-CN" sz="1600" b="1" dirty="0" smtClean="0">
              <a:solidFill>
                <a:srgbClr val="0070C0"/>
              </a:solidFill>
              <a:latin typeface="Baskerville Old Face" panose="02020602080505020303" pitchFamily="18" charset="0"/>
            </a:endParaRPr>
          </a:p>
          <a:p>
            <a:pPr lvl="1">
              <a:buClr>
                <a:srgbClr val="7030A0"/>
              </a:buClr>
              <a:buFont typeface="Wingdings" panose="05000000000000000000" pitchFamily="2" charset="2"/>
              <a:buChar char="Ø"/>
            </a:pPr>
            <a:r>
              <a:rPr lang="en-US" altLang="zh-CN" sz="1600" b="1" dirty="0">
                <a:solidFill>
                  <a:srgbClr val="0070C0"/>
                </a:solidFill>
                <a:latin typeface="Baskerville Old Face" panose="02020602080505020303" pitchFamily="18" charset="0"/>
              </a:rPr>
              <a:t>i</a:t>
            </a:r>
            <a:r>
              <a:rPr lang="en-US" altLang="zh-CN" sz="1600" b="1" dirty="0" smtClean="0">
                <a:solidFill>
                  <a:srgbClr val="0070C0"/>
                </a:solidFill>
                <a:latin typeface="Baskerville Old Face" panose="02020602080505020303" pitchFamily="18" charset="0"/>
              </a:rPr>
              <a:t>ii) </a:t>
            </a:r>
            <a:r>
              <a:rPr lang="en-US" altLang="zh-CN" sz="1600" b="1" dirty="0" smtClean="0">
                <a:solidFill>
                  <a:srgbClr val="FF0000"/>
                </a:solidFill>
                <a:latin typeface="Baskerville Old Face" panose="02020602080505020303" pitchFamily="18" charset="0"/>
              </a:rPr>
              <a:t>self</a:t>
            </a:r>
            <a:r>
              <a:rPr lang="en-US" altLang="zh-CN" sz="1600" b="1" dirty="0" smtClean="0">
                <a:solidFill>
                  <a:srgbClr val="0070C0"/>
                </a:solidFill>
                <a:latin typeface="Baskerville Old Face" panose="02020602080505020303" pitchFamily="18" charset="0"/>
              </a:rPr>
              <a:t> needs to be explicitly passed to the __</a:t>
            </a:r>
            <a:r>
              <a:rPr lang="en-US" altLang="zh-CN" sz="1600" b="1" dirty="0" err="1" smtClean="0">
                <a:solidFill>
                  <a:srgbClr val="0070C0"/>
                </a:solidFill>
                <a:latin typeface="Baskerville Old Face" panose="02020602080505020303" pitchFamily="18" charset="0"/>
              </a:rPr>
              <a:t>init</a:t>
            </a:r>
            <a:r>
              <a:rPr lang="en-US" altLang="zh-CN" sz="1600" b="1" dirty="0" smtClean="0">
                <a:solidFill>
                  <a:srgbClr val="0070C0"/>
                </a:solidFill>
                <a:latin typeface="Baskerville Old Face" panose="02020602080505020303" pitchFamily="18" charset="0"/>
              </a:rPr>
              <a:t>__() method in __new__() method in </a:t>
            </a:r>
            <a:r>
              <a:rPr lang="zh-CN" altLang="en-US" sz="1600" b="1" dirty="0" smtClean="0">
                <a:solidFill>
                  <a:srgbClr val="0070C0"/>
                </a:solidFill>
                <a:latin typeface="Baskerville Old Face" panose="02020602080505020303" pitchFamily="18" charset="0"/>
              </a:rPr>
              <a:t>②③ </a:t>
            </a:r>
            <a:r>
              <a:rPr lang="en-US" altLang="zh-CN" sz="1600" b="1" dirty="0" smtClean="0">
                <a:solidFill>
                  <a:srgbClr val="0070C0"/>
                </a:solidFill>
                <a:latin typeface="Baskerville Old Face" panose="02020602080505020303" pitchFamily="18" charset="0"/>
              </a:rPr>
              <a:t>because here “</a:t>
            </a:r>
            <a:r>
              <a:rPr lang="en-US" altLang="zh-CN" sz="1600" b="1" dirty="0" smtClean="0">
                <a:solidFill>
                  <a:srgbClr val="FF0000"/>
                </a:solidFill>
                <a:latin typeface="Baskerville Old Face" panose="02020602080505020303" pitchFamily="18" charset="0"/>
              </a:rPr>
              <a:t>.</a:t>
            </a:r>
            <a:r>
              <a:rPr lang="en-US" altLang="zh-CN" sz="1600" b="1" dirty="0" smtClean="0">
                <a:solidFill>
                  <a:srgbClr val="0070C0"/>
                </a:solidFill>
                <a:latin typeface="Baskerville Old Face" panose="02020602080505020303" pitchFamily="18" charset="0"/>
              </a:rPr>
              <a:t>” operator means affiliation between __</a:t>
            </a:r>
            <a:r>
              <a:rPr lang="en-US" altLang="zh-CN" sz="1600" b="1" dirty="0" err="1" smtClean="0">
                <a:solidFill>
                  <a:srgbClr val="0070C0"/>
                </a:solidFill>
                <a:latin typeface="Baskerville Old Face" panose="02020602080505020303" pitchFamily="18" charset="0"/>
              </a:rPr>
              <a:t>init</a:t>
            </a:r>
            <a:r>
              <a:rPr lang="en-US" altLang="zh-CN" sz="1600" b="1" dirty="0" smtClean="0">
                <a:solidFill>
                  <a:srgbClr val="0070C0"/>
                </a:solidFill>
                <a:latin typeface="Baskerville Old Face" panose="02020602080505020303" pitchFamily="18" charset="0"/>
              </a:rPr>
              <a:t>__() and the class(</a:t>
            </a:r>
            <a:r>
              <a:rPr lang="en-US" altLang="zh-CN" sz="1600" b="1" dirty="0" smtClean="0">
                <a:solidFill>
                  <a:srgbClr val="FF0000"/>
                </a:solidFill>
                <a:latin typeface="Baskerville Old Face" panose="02020602080505020303" pitchFamily="18" charset="0"/>
              </a:rPr>
              <a:t>self</a:t>
            </a:r>
            <a:r>
              <a:rPr lang="en-US" altLang="zh-CN" sz="1600" b="1" dirty="0" smtClean="0">
                <a:solidFill>
                  <a:srgbClr val="0070C0"/>
                </a:solidFill>
                <a:latin typeface="Baskerville Old Face" panose="02020602080505020303" pitchFamily="18" charset="0"/>
              </a:rPr>
              <a:t> here means the class), instead of meaning passing parameters.</a:t>
            </a:r>
            <a:endParaRPr lang="en-US" altLang="zh-CN" sz="1600" b="1" dirty="0" smtClean="0">
              <a:solidFill>
                <a:srgbClr val="0070C0"/>
              </a:solidFill>
              <a:latin typeface="Baskerville Old Face" panose="02020602080505020303"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405913" y="1727579"/>
            <a:ext cx="6918080" cy="462046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According to the program on the right, which of the following statement(s) is/are correct?</a:t>
            </a:r>
            <a:endParaRPr lang="en-US" altLang="zh-CN" sz="2400" b="1" dirty="0" smtClean="0">
              <a:solidFill>
                <a:srgbClr val="0070C0"/>
              </a:solidFill>
              <a:latin typeface="Baskerville Old Face" panose="02020602080505020303" pitchFamily="18" charset="0"/>
            </a:endParaRPr>
          </a:p>
          <a:p>
            <a:pPr lvl="2">
              <a:buClr>
                <a:srgbClr val="7030A0"/>
              </a:buClr>
              <a:buFont typeface="Wingdings" panose="05000000000000000000" pitchFamily="2" charset="2"/>
              <a:buChar char="Ø"/>
            </a:pPr>
            <a:r>
              <a:rPr lang="en-US" altLang="zh-CN" sz="2000" b="1" dirty="0" smtClean="0">
                <a:solidFill>
                  <a:srgbClr val="0070C0"/>
                </a:solidFill>
                <a:latin typeface="Baskerville Old Face" panose="02020602080505020303" pitchFamily="18" charset="0"/>
              </a:rPr>
              <a:t>A. </a:t>
            </a:r>
            <a:r>
              <a:rPr lang="en-US" altLang="zh-CN" sz="2000" b="1" dirty="0" smtClean="0">
                <a:solidFill>
                  <a:srgbClr val="FF0000"/>
                </a:solidFill>
                <a:latin typeface="Baskerville Old Face" panose="02020602080505020303" pitchFamily="18" charset="0"/>
              </a:rPr>
              <a:t>0, 0, 1, 1 </a:t>
            </a:r>
            <a:r>
              <a:rPr lang="en-US" altLang="zh-CN" sz="2000" b="1" dirty="0" smtClean="0">
                <a:solidFill>
                  <a:srgbClr val="0070C0"/>
                </a:solidFill>
                <a:latin typeface="Baskerville Old Face" panose="02020602080505020303" pitchFamily="18" charset="0"/>
              </a:rPr>
              <a:t>will be the outputs</a:t>
            </a:r>
            <a:endParaRPr lang="en-US" altLang="zh-CN" sz="2000" b="1" dirty="0" smtClean="0">
              <a:solidFill>
                <a:srgbClr val="0070C0"/>
              </a:solidFill>
              <a:latin typeface="Baskerville Old Face" panose="02020602080505020303" pitchFamily="18" charset="0"/>
            </a:endParaRPr>
          </a:p>
          <a:p>
            <a:pPr lvl="2">
              <a:buClr>
                <a:srgbClr val="7030A0"/>
              </a:buClr>
              <a:buFont typeface="Wingdings" panose="05000000000000000000" pitchFamily="2" charset="2"/>
              <a:buChar char="Ø"/>
            </a:pPr>
            <a:r>
              <a:rPr lang="en-US" altLang="zh-CN" sz="2000" b="1" dirty="0" smtClean="0">
                <a:solidFill>
                  <a:srgbClr val="0070C0"/>
                </a:solidFill>
                <a:latin typeface="Baskerville Old Face" panose="02020602080505020303" pitchFamily="18" charset="0"/>
              </a:rPr>
              <a:t>B. </a:t>
            </a:r>
            <a:r>
              <a:rPr lang="en-US" altLang="zh-CN" sz="2000" b="1" dirty="0" smtClean="0">
                <a:solidFill>
                  <a:srgbClr val="FF0000"/>
                </a:solidFill>
                <a:latin typeface="Baskerville Old Face" panose="02020602080505020303" pitchFamily="18" charset="0"/>
              </a:rPr>
              <a:t>1, 1, None, 2 </a:t>
            </a:r>
            <a:r>
              <a:rPr lang="en-US" altLang="zh-CN" sz="2000" b="1" dirty="0" smtClean="0">
                <a:solidFill>
                  <a:srgbClr val="0070C0"/>
                </a:solidFill>
                <a:latin typeface="Baskerville Old Face" panose="02020602080505020303" pitchFamily="18" charset="0"/>
              </a:rPr>
              <a:t>will be the outputs</a:t>
            </a:r>
            <a:endParaRPr lang="en-US" altLang="zh-CN" sz="2000" b="1" dirty="0" smtClean="0">
              <a:solidFill>
                <a:srgbClr val="0070C0"/>
              </a:solidFill>
              <a:latin typeface="Baskerville Old Face" panose="02020602080505020303" pitchFamily="18" charset="0"/>
            </a:endParaRPr>
          </a:p>
          <a:p>
            <a:pPr lvl="2">
              <a:buClr>
                <a:srgbClr val="7030A0"/>
              </a:buClr>
              <a:buFont typeface="Wingdings" panose="05000000000000000000" pitchFamily="2" charset="2"/>
              <a:buChar char="Ø"/>
            </a:pPr>
            <a:r>
              <a:rPr lang="en-US" altLang="zh-CN" sz="2000" b="1" dirty="0" smtClean="0">
                <a:solidFill>
                  <a:srgbClr val="0070C0"/>
                </a:solidFill>
                <a:latin typeface="Baskerville Old Face" panose="02020602080505020303" pitchFamily="18" charset="0"/>
              </a:rPr>
              <a:t>C. The private data field A.__</a:t>
            </a:r>
            <a:r>
              <a:rPr lang="en-US" altLang="zh-CN" sz="2000" b="1" dirty="0" err="1" smtClean="0">
                <a:solidFill>
                  <a:srgbClr val="0070C0"/>
                </a:solidFill>
                <a:latin typeface="Baskerville Old Face" panose="02020602080505020303" pitchFamily="18" charset="0"/>
              </a:rPr>
              <a:t>i</a:t>
            </a:r>
            <a:r>
              <a:rPr lang="en-US" altLang="zh-CN" sz="2000" b="1" dirty="0" smtClean="0">
                <a:solidFill>
                  <a:srgbClr val="0070C0"/>
                </a:solidFill>
                <a:latin typeface="Baskerville Old Face" panose="02020602080505020303" pitchFamily="18" charset="0"/>
              </a:rPr>
              <a:t> and private method A.__m1() are not inherited by B.</a:t>
            </a:r>
            <a:endParaRPr lang="en-US" altLang="zh-CN" sz="2000" b="1" dirty="0" smtClean="0">
              <a:solidFill>
                <a:srgbClr val="0070C0"/>
              </a:solidFill>
              <a:latin typeface="Baskerville Old Face" panose="02020602080505020303" pitchFamily="18" charset="0"/>
            </a:endParaRPr>
          </a:p>
          <a:p>
            <a:pPr lvl="2">
              <a:buClr>
                <a:srgbClr val="7030A0"/>
              </a:buClr>
              <a:buFont typeface="Wingdings" panose="05000000000000000000" pitchFamily="2" charset="2"/>
              <a:buChar char="Ø"/>
            </a:pPr>
            <a:r>
              <a:rPr lang="en-US" altLang="zh-CN" sz="2000" b="1" dirty="0" smtClean="0">
                <a:solidFill>
                  <a:srgbClr val="0070C0"/>
                </a:solidFill>
                <a:latin typeface="Baskerville Old Face" panose="02020602080505020303" pitchFamily="18" charset="0"/>
              </a:rPr>
              <a:t>D. </a:t>
            </a:r>
            <a:r>
              <a:rPr lang="en-US" altLang="zh-CN" sz="2000" b="1" dirty="0" smtClean="0">
                <a:solidFill>
                  <a:srgbClr val="FF0000"/>
                </a:solidFill>
                <a:latin typeface="Baskerville Old Face" panose="02020602080505020303" pitchFamily="18" charset="0"/>
              </a:rPr>
              <a:t>1, 1 </a:t>
            </a:r>
            <a:r>
              <a:rPr lang="en-US" altLang="zh-CN" sz="2000" b="1" dirty="0" smtClean="0">
                <a:solidFill>
                  <a:srgbClr val="0070C0"/>
                </a:solidFill>
                <a:latin typeface="Baskerville Old Face" panose="02020602080505020303" pitchFamily="18" charset="0"/>
              </a:rPr>
              <a:t>will be the outputs if line </a:t>
            </a:r>
            <a:r>
              <a:rPr lang="zh-CN" altLang="en-US" sz="2000" b="1" dirty="0" smtClean="0">
                <a:solidFill>
                  <a:srgbClr val="0070C0"/>
                </a:solidFill>
                <a:latin typeface="Baskerville Old Face" panose="02020602080505020303" pitchFamily="18" charset="0"/>
              </a:rPr>
              <a:t>①</a:t>
            </a:r>
            <a:r>
              <a:rPr lang="en-US" altLang="zh-CN" sz="2000" b="1" dirty="0" smtClean="0">
                <a:solidFill>
                  <a:srgbClr val="0070C0"/>
                </a:solidFill>
                <a:latin typeface="Baskerville Old Face" panose="02020602080505020303" pitchFamily="18" charset="0"/>
              </a:rPr>
              <a:t>, </a:t>
            </a:r>
            <a:r>
              <a:rPr lang="zh-CN" altLang="en-US" sz="2000" b="1" dirty="0" smtClean="0">
                <a:solidFill>
                  <a:srgbClr val="0070C0"/>
                </a:solidFill>
                <a:latin typeface="Baskerville Old Face" panose="02020602080505020303" pitchFamily="18" charset="0"/>
              </a:rPr>
              <a:t>③ </a:t>
            </a:r>
            <a:r>
              <a:rPr lang="en-US" altLang="zh-CN" sz="2000" b="1" dirty="0" smtClean="0">
                <a:solidFill>
                  <a:srgbClr val="0070C0"/>
                </a:solidFill>
                <a:latin typeface="Baskerville Old Face" panose="02020602080505020303" pitchFamily="18" charset="0"/>
              </a:rPr>
              <a:t>are deleted.</a:t>
            </a:r>
            <a:endParaRPr lang="en-US" altLang="zh-CN" sz="2000" b="1" dirty="0" smtClean="0">
              <a:solidFill>
                <a:srgbClr val="0070C0"/>
              </a:solidFill>
              <a:latin typeface="Baskerville Old Face" panose="02020602080505020303" pitchFamily="18" charset="0"/>
            </a:endParaRPr>
          </a:p>
          <a:p>
            <a:pPr marL="0" indent="0" algn="ctr">
              <a:buClr>
                <a:srgbClr val="7030A0"/>
              </a:buClr>
              <a:buNone/>
            </a:pPr>
            <a:endParaRPr lang="en-US" altLang="zh-CN" sz="2000" b="1" dirty="0" smtClean="0">
              <a:solidFill>
                <a:srgbClr val="0070C0"/>
              </a:solidFill>
              <a:latin typeface="Baskerville Old Face" panose="02020602080505020303" pitchFamily="18" charset="0"/>
            </a:endParaRPr>
          </a:p>
        </p:txBody>
      </p:sp>
      <p:pic>
        <p:nvPicPr>
          <p:cNvPr id="7" name="Picture 6"/>
          <p:cNvPicPr>
            <a:picLocks noChangeAspect="1"/>
          </p:cNvPicPr>
          <p:nvPr/>
        </p:nvPicPr>
        <p:blipFill>
          <a:blip r:embed="rId6"/>
          <a:stretch>
            <a:fillRect/>
          </a:stretch>
        </p:blipFill>
        <p:spPr>
          <a:xfrm>
            <a:off x="7204848" y="1825428"/>
            <a:ext cx="4552381" cy="4666667"/>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405913" y="1727579"/>
            <a:ext cx="11103218" cy="4383075"/>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Answer: </a:t>
            </a:r>
            <a:r>
              <a:rPr lang="en-US" altLang="zh-CN" sz="2400" b="1" dirty="0" smtClean="0">
                <a:solidFill>
                  <a:srgbClr val="FF0000"/>
                </a:solidFill>
                <a:latin typeface="Baskerville Old Face" panose="02020602080505020303" pitchFamily="18" charset="0"/>
              </a:rPr>
              <a:t>CD</a:t>
            </a:r>
            <a:endParaRPr lang="en-US" altLang="zh-CN" sz="2400" b="1" dirty="0" smtClean="0">
              <a:solidFill>
                <a:srgbClr val="FF0000"/>
              </a:solidFill>
              <a:latin typeface="Baskerville Old Face" panose="02020602080505020303" pitchFamily="18" charset="0"/>
            </a:endParaRPr>
          </a:p>
          <a:p>
            <a:pPr lvl="1">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Comments: </a:t>
            </a:r>
            <a:endParaRPr lang="en-US" altLang="zh-CN" sz="2400" b="1" dirty="0" smtClean="0">
              <a:solidFill>
                <a:srgbClr val="0070C0"/>
              </a:solidFill>
              <a:latin typeface="Baskerville Old Face" panose="02020602080505020303" pitchFamily="18" charset="0"/>
            </a:endParaRPr>
          </a:p>
          <a:p>
            <a:pPr lvl="2">
              <a:buClr>
                <a:srgbClr val="7030A0"/>
              </a:buClr>
              <a:buFont typeface="Wingdings" panose="05000000000000000000" pitchFamily="2" charset="2"/>
              <a:buChar char="Ø"/>
            </a:pPr>
            <a:r>
              <a:rPr lang="en-US" altLang="zh-CN" sz="2400" b="1" dirty="0" err="1" smtClean="0">
                <a:solidFill>
                  <a:srgbClr val="0070C0"/>
                </a:solidFill>
                <a:latin typeface="Baskerville Old Face" panose="02020602080505020303" pitchFamily="18" charset="0"/>
              </a:rPr>
              <a:t>i</a:t>
            </a:r>
            <a:r>
              <a:rPr lang="en-US" altLang="zh-CN" sz="2400" b="1" dirty="0" smtClean="0">
                <a:solidFill>
                  <a:srgbClr val="0070C0"/>
                </a:solidFill>
                <a:latin typeface="Baskerville Old Face" panose="02020602080505020303" pitchFamily="18" charset="0"/>
              </a:rPr>
              <a:t>) Only accessible data fields and methods are inherited. For private ones, they can only be used inside the class they belong to. </a:t>
            </a:r>
            <a:endParaRPr lang="en-US" altLang="zh-CN" sz="2400" b="1" dirty="0" smtClean="0">
              <a:solidFill>
                <a:srgbClr val="0070C0"/>
              </a:solidFill>
              <a:latin typeface="Baskerville Old Face" panose="02020602080505020303" pitchFamily="18" charset="0"/>
            </a:endParaRPr>
          </a:p>
          <a:p>
            <a:pPr lvl="2">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ii) </a:t>
            </a:r>
            <a:r>
              <a:rPr lang="en-US" altLang="zh-CN" sz="2400" b="1" dirty="0" smtClean="0">
                <a:solidFill>
                  <a:srgbClr val="FF0000"/>
                </a:solidFill>
                <a:latin typeface="Baskerville Old Face" panose="02020602080505020303" pitchFamily="18" charset="0"/>
              </a:rPr>
              <a:t>super(). __</a:t>
            </a:r>
            <a:r>
              <a:rPr lang="en-US" altLang="zh-CN" sz="2400" b="1" dirty="0" err="1" smtClean="0">
                <a:solidFill>
                  <a:srgbClr val="FF0000"/>
                </a:solidFill>
                <a:latin typeface="Baskerville Old Face" panose="02020602080505020303" pitchFamily="18" charset="0"/>
              </a:rPr>
              <a:t>init</a:t>
            </a:r>
            <a:r>
              <a:rPr lang="en-US" altLang="zh-CN" sz="2400" b="1" dirty="0" smtClean="0">
                <a:solidFill>
                  <a:srgbClr val="FF0000"/>
                </a:solidFill>
                <a:latin typeface="Baskerville Old Face" panose="02020602080505020303" pitchFamily="18" charset="0"/>
              </a:rPr>
              <a:t>__() </a:t>
            </a:r>
            <a:r>
              <a:rPr lang="en-US" altLang="zh-CN" sz="2400" b="1" dirty="0" smtClean="0">
                <a:solidFill>
                  <a:srgbClr val="0070C0"/>
                </a:solidFill>
                <a:latin typeface="Baskerville Old Face" panose="02020602080505020303" pitchFamily="18" charset="0"/>
              </a:rPr>
              <a:t>is needed for inheriting data fields from superclass, parameters(</a:t>
            </a:r>
            <a:r>
              <a:rPr lang="en-US" altLang="zh-CN" sz="2400" b="1" dirty="0" err="1" smtClean="0">
                <a:solidFill>
                  <a:srgbClr val="FF0000"/>
                </a:solidFill>
                <a:latin typeface="Baskerville Old Face" panose="02020602080505020303" pitchFamily="18" charset="0"/>
              </a:rPr>
              <a:t>i</a:t>
            </a:r>
            <a:r>
              <a:rPr lang="en-US" altLang="zh-CN" sz="2400" b="1" dirty="0">
                <a:solidFill>
                  <a:srgbClr val="0070C0"/>
                </a:solidFill>
                <a:latin typeface="Baskerville Old Face" panose="02020602080505020303" pitchFamily="18" charset="0"/>
              </a:rPr>
              <a:t> </a:t>
            </a:r>
            <a:r>
              <a:rPr lang="en-US" altLang="zh-CN" sz="2400" b="1" dirty="0" smtClean="0">
                <a:solidFill>
                  <a:srgbClr val="0070C0"/>
                </a:solidFill>
                <a:latin typeface="Baskerville Old Face" panose="02020602080505020303" pitchFamily="18" charset="0"/>
              </a:rPr>
              <a:t>and </a:t>
            </a:r>
            <a:r>
              <a:rPr lang="en-US" altLang="zh-CN" sz="2400" b="1" dirty="0" smtClean="0">
                <a:solidFill>
                  <a:srgbClr val="FF0000"/>
                </a:solidFill>
                <a:latin typeface="Baskerville Old Face" panose="02020602080505020303" pitchFamily="18" charset="0"/>
              </a:rPr>
              <a:t>j</a:t>
            </a:r>
            <a:r>
              <a:rPr lang="en-US" altLang="zh-CN" sz="2400" b="1" dirty="0" smtClean="0">
                <a:solidFill>
                  <a:srgbClr val="0070C0"/>
                </a:solidFill>
                <a:latin typeface="Baskerville Old Face" panose="02020602080505020303" pitchFamily="18" charset="0"/>
              </a:rPr>
              <a:t> here) can be passed to this method. </a:t>
            </a:r>
            <a:endParaRPr lang="en-US" altLang="zh-CN" sz="2400" b="1" dirty="0" smtClean="0">
              <a:solidFill>
                <a:srgbClr val="0070C0"/>
              </a:solidFill>
              <a:latin typeface="Baskerville Old Face" panose="02020602080505020303" pitchFamily="18" charset="0"/>
            </a:endParaRPr>
          </a:p>
          <a:p>
            <a:pPr lvl="2">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iii) Default values in class(</a:t>
            </a:r>
            <a:r>
              <a:rPr lang="en-US" altLang="zh-CN" sz="2400" b="1" dirty="0" smtClean="0">
                <a:solidFill>
                  <a:srgbClr val="FF0000"/>
                </a:solidFill>
                <a:latin typeface="Baskerville Old Face" panose="02020602080505020303" pitchFamily="18" charset="0"/>
              </a:rPr>
              <a:t>B</a:t>
            </a:r>
            <a:r>
              <a:rPr lang="en-US" altLang="zh-CN" sz="2400" b="1" dirty="0" smtClean="0">
                <a:solidFill>
                  <a:srgbClr val="0070C0"/>
                </a:solidFill>
                <a:latin typeface="Baskerville Old Face" panose="02020602080505020303" pitchFamily="18" charset="0"/>
              </a:rPr>
              <a:t>) the object(</a:t>
            </a:r>
            <a:r>
              <a:rPr lang="en-US" altLang="zh-CN" sz="2400" b="1" dirty="0" smtClean="0">
                <a:solidFill>
                  <a:srgbClr val="FF0000"/>
                </a:solidFill>
                <a:latin typeface="Baskerville Old Face" panose="02020602080505020303" pitchFamily="18" charset="0"/>
              </a:rPr>
              <a:t>b</a:t>
            </a:r>
            <a:r>
              <a:rPr lang="en-US" altLang="zh-CN" sz="2400" b="1" dirty="0" smtClean="0">
                <a:solidFill>
                  <a:srgbClr val="0070C0"/>
                </a:solidFill>
                <a:latin typeface="Baskerville Old Face" panose="02020602080505020303" pitchFamily="18" charset="0"/>
              </a:rPr>
              <a:t>) belong to are used, and here they are passed to </a:t>
            </a:r>
            <a:r>
              <a:rPr lang="en-US" altLang="zh-CN" sz="2400" b="1" dirty="0">
                <a:solidFill>
                  <a:srgbClr val="FF0000"/>
                </a:solidFill>
                <a:latin typeface="Baskerville Old Face" panose="02020602080505020303" pitchFamily="18" charset="0"/>
              </a:rPr>
              <a:t>super(). __</a:t>
            </a:r>
            <a:r>
              <a:rPr lang="en-US" altLang="zh-CN" sz="2400" b="1" dirty="0" err="1">
                <a:solidFill>
                  <a:srgbClr val="FF0000"/>
                </a:solidFill>
                <a:latin typeface="Baskerville Old Face" panose="02020602080505020303" pitchFamily="18" charset="0"/>
              </a:rPr>
              <a:t>init</a:t>
            </a:r>
            <a:r>
              <a:rPr lang="en-US" altLang="zh-CN" sz="2400" b="1" dirty="0" smtClean="0">
                <a:solidFill>
                  <a:srgbClr val="FF0000"/>
                </a:solidFill>
                <a:latin typeface="Baskerville Old Face" panose="02020602080505020303" pitchFamily="18" charset="0"/>
              </a:rPr>
              <a:t>__()</a:t>
            </a:r>
            <a:r>
              <a:rPr lang="en-US" altLang="zh-CN" sz="2400" b="1" dirty="0" smtClean="0">
                <a:solidFill>
                  <a:srgbClr val="0070C0"/>
                </a:solidFill>
                <a:latin typeface="Baskerville Old Face" panose="02020602080505020303" pitchFamily="18" charset="0"/>
              </a:rPr>
              <a:t>.</a:t>
            </a:r>
            <a:endParaRPr lang="en-US" altLang="zh-CN" sz="2000" b="1" dirty="0" smtClean="0">
              <a:solidFill>
                <a:srgbClr val="0070C0"/>
              </a:solidFill>
              <a:latin typeface="Baskerville Old Face" panose="02020602080505020303" pitchFamily="18" charset="0"/>
            </a:endParaRPr>
          </a:p>
          <a:p>
            <a:pPr marL="0" indent="0" algn="ctr">
              <a:buClr>
                <a:srgbClr val="7030A0"/>
              </a:buClr>
              <a:buNone/>
            </a:pPr>
            <a:endParaRPr lang="en-US" altLang="zh-CN" b="1" dirty="0" smtClean="0">
              <a:solidFill>
                <a:srgbClr val="0070C0"/>
              </a:solidFill>
              <a:latin typeface="Baskerville Old Face" panose="02020602080505020303"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mc:AlternateContent xmlns:mc="http://schemas.openxmlformats.org/markup-compatibility/2006">
        <mc:Choice xmlns:a14="http://schemas.microsoft.com/office/drawing/2010/main" Requires="a14">
          <p:sp>
            <p:nvSpPr>
              <p:cNvPr id="6" name="Content Placeholder 2"/>
              <p:cNvSpPr txBox="1">
                <a:spLocks/>
              </p:cNvSpPr>
              <p:nvPr/>
            </p:nvSpPr>
            <p:spPr>
              <a:xfrm>
                <a:off x="553696" y="1709106"/>
                <a:ext cx="7158668" cy="506114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dirty="0" smtClean="0">
                    <a:solidFill>
                      <a:srgbClr val="0070C0"/>
                    </a:solidFill>
                    <a:latin typeface="Baskerville Old Face" panose="02020602080505020303" pitchFamily="18" charset="0"/>
                  </a:rPr>
                  <a:t>According to the program on the right, answer the following questions.</a:t>
                </a:r>
              </a:p>
              <a:p>
                <a:pPr lvl="1">
                  <a:buClr>
                    <a:srgbClr val="7030A0"/>
                  </a:buClr>
                  <a:buFont typeface="Wingdings" panose="05000000000000000000" pitchFamily="2" charset="2"/>
                  <a:buChar char="Ø"/>
                </a:pPr>
                <a:r>
                  <a:rPr lang="en-US" altLang="zh-CN" sz="2800" b="1" dirty="0" err="1" smtClean="0">
                    <a:solidFill>
                      <a:srgbClr val="0070C0"/>
                    </a:solidFill>
                    <a:latin typeface="Baskerville Old Face" panose="02020602080505020303" pitchFamily="18" charset="0"/>
                  </a:rPr>
                  <a:t>i</a:t>
                </a:r>
                <a:r>
                  <a:rPr lang="en-US" altLang="zh-CN" sz="2800" b="1" dirty="0" smtClean="0">
                    <a:solidFill>
                      <a:srgbClr val="0070C0"/>
                    </a:solidFill>
                    <a:latin typeface="Baskerville Old Face" panose="02020602080505020303" pitchFamily="18" charset="0"/>
                  </a:rPr>
                  <a:t>) What are the outputs?</a:t>
                </a:r>
              </a:p>
              <a:p>
                <a:pPr lvl="1">
                  <a:buClr>
                    <a:srgbClr val="7030A0"/>
                  </a:buClr>
                  <a:buFont typeface="Wingdings" panose="05000000000000000000" pitchFamily="2" charset="2"/>
                  <a:buChar char="Ø"/>
                </a:pPr>
                <a:r>
                  <a:rPr lang="en-US" altLang="zh-CN" sz="2800" b="1" dirty="0" smtClean="0">
                    <a:solidFill>
                      <a:srgbClr val="0070C0"/>
                    </a:solidFill>
                    <a:latin typeface="Baskerville Old Face" panose="02020602080505020303" pitchFamily="18" charset="0"/>
                  </a:rPr>
                  <a:t>ii) Usually when we print an object from a class we define, the result won’t be the same with here. What method we define causes the difference? Is this method private?</a:t>
                </a:r>
              </a:p>
              <a:p>
                <a:pPr lvl="1">
                  <a:buClr>
                    <a:srgbClr val="7030A0"/>
                  </a:buClr>
                  <a:buFont typeface="Wingdings" panose="05000000000000000000" pitchFamily="2" charset="2"/>
                  <a:buChar char="Ø"/>
                </a:pPr>
                <a:r>
                  <a:rPr lang="en-US" altLang="zh-CN" sz="2800" b="1" dirty="0" smtClean="0">
                    <a:solidFill>
                      <a:srgbClr val="0070C0"/>
                    </a:solidFill>
                    <a:latin typeface="Baskerville Old Face" panose="02020602080505020303" pitchFamily="18" charset="0"/>
                  </a:rPr>
                  <a:t>iii) Usually operators “</a:t>
                </a:r>
                <a14:m>
                  <m:oMath xmlns:m="http://schemas.openxmlformats.org/officeDocument/2006/math">
                    <m:r>
                      <a:rPr lang="en-US" altLang="zh-CN" sz="2800" b="1" i="1" smtClean="0">
                        <a:solidFill>
                          <a:srgbClr val="0070C0"/>
                        </a:solidFill>
                        <a:latin typeface="Cambria Math" panose="02040503050406030204" pitchFamily="18" charset="0"/>
                      </a:rPr>
                      <m:t>+</m:t>
                    </m:r>
                  </m:oMath>
                </a14:m>
                <a:r>
                  <a:rPr lang="en-US" altLang="zh-CN" sz="2800" b="1" dirty="0" smtClean="0">
                    <a:solidFill>
                      <a:srgbClr val="0070C0"/>
                    </a:solidFill>
                    <a:latin typeface="Baskerville Old Face" panose="02020602080505020303" pitchFamily="18" charset="0"/>
                  </a:rPr>
                  <a:t>”, </a:t>
                </a:r>
                <a:r>
                  <a:rPr lang="en-US" altLang="zh-CN" sz="2800" b="1" dirty="0">
                    <a:solidFill>
                      <a:srgbClr val="0070C0"/>
                    </a:solidFill>
                    <a:latin typeface="Baskerville Old Face" panose="02020602080505020303" pitchFamily="18" charset="0"/>
                  </a:rPr>
                  <a:t>“</a:t>
                </a:r>
                <a14:m>
                  <m:oMath xmlns:m="http://schemas.openxmlformats.org/officeDocument/2006/math">
                    <m:r>
                      <a:rPr lang="en-US" altLang="zh-CN" sz="2800" b="1" i="1">
                        <a:solidFill>
                          <a:srgbClr val="0070C0"/>
                        </a:solidFill>
                        <a:latin typeface="Cambria Math" panose="02040503050406030204" pitchFamily="18" charset="0"/>
                      </a:rPr>
                      <m:t>−</m:t>
                    </m:r>
                  </m:oMath>
                </a14:m>
                <a:r>
                  <a:rPr lang="en-US" altLang="zh-CN" sz="2800" b="1" dirty="0" smtClean="0">
                    <a:solidFill>
                      <a:srgbClr val="0070C0"/>
                    </a:solidFill>
                    <a:latin typeface="Baskerville Old Face" panose="02020602080505020303" pitchFamily="18" charset="0"/>
                  </a:rPr>
                  <a:t>”,“</a:t>
                </a:r>
                <a14:m>
                  <m:oMath xmlns:m="http://schemas.openxmlformats.org/officeDocument/2006/math">
                    <m:r>
                      <a:rPr lang="en-US" altLang="zh-CN" sz="2800" b="1" i="1" smtClean="0">
                        <a:solidFill>
                          <a:srgbClr val="0070C0"/>
                        </a:solidFill>
                        <a:latin typeface="Cambria Math" panose="02040503050406030204" pitchFamily="18" charset="0"/>
                      </a:rPr>
                      <m:t>==</m:t>
                    </m:r>
                  </m:oMath>
                </a14:m>
                <a:r>
                  <a:rPr lang="en-US" altLang="zh-CN" sz="2800" b="1" dirty="0">
                    <a:solidFill>
                      <a:srgbClr val="0070C0"/>
                    </a:solidFill>
                    <a:latin typeface="Baskerville Old Face" panose="02020602080505020303" pitchFamily="18" charset="0"/>
                  </a:rPr>
                  <a:t>” </a:t>
                </a:r>
                <a:r>
                  <a:rPr lang="en-US" altLang="zh-CN" sz="2800" b="1" dirty="0" smtClean="0">
                    <a:solidFill>
                      <a:srgbClr val="0070C0"/>
                    </a:solidFill>
                    <a:latin typeface="Baskerville Old Face" panose="02020602080505020303" pitchFamily="18" charset="0"/>
                  </a:rPr>
                  <a:t>,“</a:t>
                </a:r>
                <a14:m>
                  <m:oMath xmlns:m="http://schemas.openxmlformats.org/officeDocument/2006/math">
                    <m:r>
                      <a:rPr lang="en-US" altLang="zh-CN" sz="2800" b="1" i="1" smtClean="0">
                        <a:solidFill>
                          <a:srgbClr val="0070C0"/>
                        </a:solidFill>
                        <a:latin typeface="Cambria Math" panose="02040503050406030204" pitchFamily="18" charset="0"/>
                      </a:rPr>
                      <m:t>&gt;</m:t>
                    </m:r>
                  </m:oMath>
                </a14:m>
                <a:r>
                  <a:rPr lang="en-US" altLang="zh-CN" sz="2800" b="1" dirty="0">
                    <a:solidFill>
                      <a:srgbClr val="0070C0"/>
                    </a:solidFill>
                    <a:latin typeface="Baskerville Old Face" panose="02020602080505020303" pitchFamily="18" charset="0"/>
                  </a:rPr>
                  <a:t>” “</a:t>
                </a:r>
                <a14:m>
                  <m:oMath xmlns:m="http://schemas.openxmlformats.org/officeDocument/2006/math">
                    <m:r>
                      <a:rPr lang="en-US" altLang="zh-CN" sz="2800" b="1" i="1" smtClean="0">
                        <a:solidFill>
                          <a:srgbClr val="0070C0"/>
                        </a:solidFill>
                        <a:latin typeface="Cambria Math" panose="02040503050406030204" pitchFamily="18" charset="0"/>
                      </a:rPr>
                      <m:t>&lt;</m:t>
                    </m:r>
                  </m:oMath>
                </a14:m>
                <a:r>
                  <a:rPr lang="en-US" altLang="zh-CN" sz="2800" b="1" dirty="0">
                    <a:solidFill>
                      <a:srgbClr val="0070C0"/>
                    </a:solidFill>
                    <a:latin typeface="Baskerville Old Face" panose="02020602080505020303" pitchFamily="18" charset="0"/>
                  </a:rPr>
                  <a:t>”</a:t>
                </a:r>
                <a:r>
                  <a:rPr lang="en-US" altLang="zh-CN" sz="2800" b="1" dirty="0" smtClean="0">
                    <a:solidFill>
                      <a:srgbClr val="0070C0"/>
                    </a:solidFill>
                    <a:latin typeface="Baskerville Old Face" panose="02020602080505020303" pitchFamily="18" charset="0"/>
                  </a:rPr>
                  <a:t> do not support a new data type defined by ourselves, please write out the corresponding method we define for each operator. Are they private methods? What mechanism is happening here?</a:t>
                </a:r>
              </a:p>
              <a:p>
                <a:pPr lvl="1">
                  <a:buClr>
                    <a:srgbClr val="7030A0"/>
                  </a:buClr>
                  <a:buFont typeface="Wingdings" panose="05000000000000000000" pitchFamily="2" charset="2"/>
                  <a:buChar char="Ø"/>
                </a:pPr>
                <a:r>
                  <a:rPr lang="en-US" altLang="zh-CN" sz="2800" b="1" dirty="0" smtClean="0">
                    <a:solidFill>
                      <a:srgbClr val="0070C0"/>
                    </a:solidFill>
                    <a:latin typeface="Baskerville Old Face" panose="02020602080505020303" pitchFamily="18" charset="0"/>
                  </a:rPr>
                  <a:t>i</a:t>
                </a:r>
                <a:r>
                  <a:rPr lang="en-US" altLang="zh-CN" sz="2800" b="1" dirty="0">
                    <a:solidFill>
                      <a:srgbClr val="0070C0"/>
                    </a:solidFill>
                    <a:latin typeface="Baskerville Old Face" panose="02020602080505020303" pitchFamily="18" charset="0"/>
                  </a:rPr>
                  <a:t>v</a:t>
                </a:r>
                <a:r>
                  <a:rPr lang="en-US" altLang="zh-CN" sz="2800" b="1" dirty="0" smtClean="0">
                    <a:solidFill>
                      <a:srgbClr val="0070C0"/>
                    </a:solidFill>
                    <a:latin typeface="Baskerville Old Face" panose="02020602080505020303" pitchFamily="18" charset="0"/>
                  </a:rPr>
                  <a:t>) When doing addition and subtraction between two objects from Vector class, what data types will the results be? When doing comparison, what are being compared?</a:t>
                </a:r>
                <a:endParaRPr lang="en-US" altLang="zh-CN" sz="2400" b="1" dirty="0" smtClean="0">
                  <a:solidFill>
                    <a:srgbClr val="0070C0"/>
                  </a:solidFill>
                  <a:latin typeface="Baskerville Old Face" panose="02020602080505020303" pitchFamily="18" charset="0"/>
                </a:endParaRPr>
              </a:p>
              <a:p>
                <a:pPr marL="0" indent="0" algn="ctr">
                  <a:buClr>
                    <a:srgbClr val="7030A0"/>
                  </a:buClr>
                  <a:buNone/>
                </a:pPr>
                <a:endParaRPr lang="en-US" altLang="zh-CN" sz="2400" b="1" dirty="0" smtClean="0">
                  <a:solidFill>
                    <a:srgbClr val="0070C0"/>
                  </a:solidFill>
                  <a:latin typeface="Baskerville Old Face" panose="02020602080505020303" pitchFamily="18" charset="0"/>
                </a:endParaRPr>
              </a:p>
            </p:txBody>
          </p:sp>
        </mc:Choice>
        <mc:Fallback>
          <p:sp>
            <p:nvSpPr>
              <p:cNvPr id="6" name="Content Placeholder 2"/>
              <p:cNvSpPr txBox="1">
                <a:spLocks noRot="1" noChangeAspect="1" noMove="1" noResize="1" noEditPoints="1" noAdjustHandles="1" noChangeArrowheads="1" noChangeShapeType="1" noTextEdit="1"/>
              </p:cNvSpPr>
              <p:nvPr/>
            </p:nvSpPr>
            <p:spPr>
              <a:xfrm>
                <a:off x="553696" y="1709106"/>
                <a:ext cx="7158668" cy="5061149"/>
              </a:xfrm>
              <a:prstGeom prst="rect">
                <a:avLst/>
              </a:prstGeom>
              <a:blipFill rotWithShape="1">
                <a:blip r:embed="rId6"/>
                <a:stretch>
                  <a:fillRect t="-1444" r="-1959" b="-602"/>
                </a:stretch>
              </a:blipFill>
            </p:spPr>
            <p:txBody>
              <a:bodyPr/>
              <a:lstStyle/>
              <a:p>
                <a:r>
                  <a:rPr lang="zh-CN" altLang="en-US">
                    <a:noFill/>
                  </a:rPr>
                  <a:t> </a:t>
                </a:r>
                <a:endParaRPr lang="zh-CN" altLang="en-US">
                  <a:noFill/>
                </a:endParaRPr>
              </a:p>
            </p:txBody>
          </p:sp>
        </mc:Fallback>
      </mc:AlternateContent>
      <p:pic>
        <p:nvPicPr>
          <p:cNvPr id="3" name="Picture 2"/>
          <p:cNvPicPr>
            <a:picLocks noChangeAspect="1"/>
          </p:cNvPicPr>
          <p:nvPr/>
        </p:nvPicPr>
        <p:blipFill>
          <a:blip r:embed="rId7"/>
          <a:stretch>
            <a:fillRect/>
          </a:stretch>
        </p:blipFill>
        <p:spPr>
          <a:xfrm>
            <a:off x="7863286" y="1597890"/>
            <a:ext cx="3898573" cy="517236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553696" y="1709107"/>
            <a:ext cx="7158668" cy="438689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dirty="0" err="1" smtClean="0">
                <a:solidFill>
                  <a:srgbClr val="0070C0"/>
                </a:solidFill>
                <a:latin typeface="Baskerville Old Face" panose="02020602080505020303" pitchFamily="18" charset="0"/>
              </a:rPr>
              <a:t>i</a:t>
            </a:r>
            <a:r>
              <a:rPr lang="en-US" altLang="zh-CN" sz="2400" b="1" dirty="0" smtClean="0">
                <a:solidFill>
                  <a:srgbClr val="0070C0"/>
                </a:solidFill>
                <a:latin typeface="Baskerville Old Face" panose="02020602080505020303" pitchFamily="18" charset="0"/>
              </a:rPr>
              <a:t>) </a:t>
            </a:r>
            <a:endParaRPr lang="en-US" altLang="zh-CN" sz="2400" b="1" dirty="0" smtClean="0">
              <a:solidFill>
                <a:srgbClr val="0070C0"/>
              </a:solidFill>
              <a:latin typeface="Baskerville Old Face" panose="02020602080505020303" pitchFamily="18" charset="0"/>
            </a:endParaRPr>
          </a:p>
        </p:txBody>
      </p:sp>
      <p:pic>
        <p:nvPicPr>
          <p:cNvPr id="2" name="Picture 1"/>
          <p:cNvPicPr>
            <a:picLocks noChangeAspect="1"/>
          </p:cNvPicPr>
          <p:nvPr/>
        </p:nvPicPr>
        <p:blipFill>
          <a:blip r:embed="rId6"/>
          <a:stretch>
            <a:fillRect/>
          </a:stretch>
        </p:blipFill>
        <p:spPr>
          <a:xfrm>
            <a:off x="1980649" y="1823412"/>
            <a:ext cx="2152381" cy="1609524"/>
          </a:xfrm>
          <a:prstGeom prst="rect">
            <a:avLst/>
          </a:prstGeom>
        </p:spPr>
      </p:pic>
      <mc:AlternateContent xmlns:mc="http://schemas.openxmlformats.org/markup-compatibility/2006">
        <mc:Choice xmlns:a14="http://schemas.microsoft.com/office/drawing/2010/main" Requires="a14">
          <p:sp>
            <p:nvSpPr>
              <p:cNvPr id="7" name="Rectangle 6"/>
              <p:cNvSpPr/>
              <p:nvPr/>
            </p:nvSpPr>
            <p:spPr>
              <a:xfrm>
                <a:off x="553696" y="3332426"/>
                <a:ext cx="11033822" cy="3539430"/>
              </a:xfrm>
              <a:prstGeom prst="rect">
                <a:avLst/>
              </a:prstGeom>
            </p:spPr>
            <p:txBody>
              <a:bodyPr wrap="square">
                <a:spAutoFit/>
              </a:bodyPr>
              <a:lstStyle/>
              <a:p>
                <a:pPr lvl="1">
                  <a:buClr>
                    <a:srgbClr val="7030A0"/>
                  </a:buClr>
                  <a:buFont typeface="Wingdings" panose="05000000000000000000" pitchFamily="2" charset="2"/>
                  <a:buChar char="Ø"/>
                </a:pPr>
                <a:r>
                  <a:rPr lang="en-US" altLang="zh-CN" sz="2800" b="1" dirty="0" smtClean="0">
                    <a:solidFill>
                      <a:srgbClr val="0070C0"/>
                    </a:solidFill>
                    <a:latin typeface="Baskerville Old Face" panose="02020602080505020303" pitchFamily="18" charset="0"/>
                  </a:rPr>
                  <a:t>iii</a:t>
                </a:r>
                <a:r>
                  <a:rPr lang="en-US" altLang="zh-CN" sz="2800" b="1" dirty="0">
                    <a:solidFill>
                      <a:srgbClr val="0070C0"/>
                    </a:solidFill>
                    <a:latin typeface="Baskerville Old Face" panose="02020602080505020303" pitchFamily="18" charset="0"/>
                  </a:rPr>
                  <a:t>) </a:t>
                </a:r>
                <a:endParaRPr lang="en-US" altLang="zh-CN" sz="2800" b="1" dirty="0" smtClean="0">
                  <a:solidFill>
                    <a:srgbClr val="0070C0"/>
                  </a:solidFill>
                  <a:latin typeface="Baskerville Old Face" panose="02020602080505020303" pitchFamily="18" charset="0"/>
                </a:endParaRPr>
              </a:p>
              <a:p>
                <a:pPr lvl="2">
                  <a:buClr>
                    <a:srgbClr val="7030A0"/>
                  </a:buClr>
                  <a:buFont typeface="Wingdings" panose="05000000000000000000" pitchFamily="2" charset="2"/>
                  <a:buChar char="Ø"/>
                </a:pPr>
                <a:r>
                  <a:rPr lang="en-US" altLang="zh-CN" sz="2800" b="1" dirty="0">
                    <a:solidFill>
                      <a:srgbClr val="0070C0"/>
                    </a:solidFill>
                    <a:latin typeface="Baskerville Old Face" panose="02020602080505020303" pitchFamily="18" charset="0"/>
                  </a:rPr>
                  <a:t>“</a:t>
                </a:r>
                <a14:m>
                  <m:oMath xmlns:m="http://schemas.openxmlformats.org/officeDocument/2006/math">
                    <m:r>
                      <a:rPr lang="en-US" altLang="zh-CN" sz="2800" b="1" i="1">
                        <a:solidFill>
                          <a:srgbClr val="0070C0"/>
                        </a:solidFill>
                        <a:latin typeface="Cambria Math" panose="02040503050406030204" pitchFamily="18" charset="0"/>
                      </a:rPr>
                      <m:t>+</m:t>
                    </m:r>
                  </m:oMath>
                </a14:m>
                <a:r>
                  <a:rPr lang="en-US" altLang="zh-CN" sz="2800" b="1" dirty="0">
                    <a:solidFill>
                      <a:srgbClr val="0070C0"/>
                    </a:solidFill>
                    <a:latin typeface="Baskerville Old Face" panose="02020602080505020303" pitchFamily="18" charset="0"/>
                  </a:rPr>
                  <a:t>”: __add__(), “</a:t>
                </a:r>
                <a14:m>
                  <m:oMath xmlns:m="http://schemas.openxmlformats.org/officeDocument/2006/math">
                    <m:r>
                      <a:rPr lang="en-US" altLang="zh-CN" sz="2800" b="1" i="1">
                        <a:solidFill>
                          <a:srgbClr val="0070C0"/>
                        </a:solidFill>
                        <a:latin typeface="Cambria Math" panose="02040503050406030204" pitchFamily="18" charset="0"/>
                      </a:rPr>
                      <m:t>−</m:t>
                    </m:r>
                  </m:oMath>
                </a14:m>
                <a:r>
                  <a:rPr lang="en-US" altLang="zh-CN" sz="2800" b="1" dirty="0">
                    <a:solidFill>
                      <a:srgbClr val="0070C0"/>
                    </a:solidFill>
                    <a:latin typeface="Baskerville Old Face" panose="02020602080505020303" pitchFamily="18" charset="0"/>
                  </a:rPr>
                  <a:t>”: __sub__(),“</a:t>
                </a:r>
                <a14:m>
                  <m:oMath xmlns:m="http://schemas.openxmlformats.org/officeDocument/2006/math">
                    <m:r>
                      <a:rPr lang="en-US" altLang="zh-CN" sz="2800" b="1" i="1">
                        <a:solidFill>
                          <a:srgbClr val="0070C0"/>
                        </a:solidFill>
                        <a:latin typeface="Cambria Math" panose="02040503050406030204" pitchFamily="18" charset="0"/>
                      </a:rPr>
                      <m:t>==</m:t>
                    </m:r>
                  </m:oMath>
                </a14:m>
                <a:r>
                  <a:rPr lang="en-US" altLang="zh-CN" sz="2800" b="1" dirty="0">
                    <a:solidFill>
                      <a:srgbClr val="0070C0"/>
                    </a:solidFill>
                    <a:latin typeface="Baskerville Old Face" panose="02020602080505020303" pitchFamily="18" charset="0"/>
                  </a:rPr>
                  <a:t>” :__</a:t>
                </a:r>
                <a:r>
                  <a:rPr lang="en-US" altLang="zh-CN" sz="2800" b="1" dirty="0" err="1">
                    <a:solidFill>
                      <a:srgbClr val="0070C0"/>
                    </a:solidFill>
                    <a:latin typeface="Baskerville Old Face" panose="02020602080505020303" pitchFamily="18" charset="0"/>
                  </a:rPr>
                  <a:t>eq</a:t>
                </a:r>
                <a:r>
                  <a:rPr lang="en-US" altLang="zh-CN" sz="2800" b="1" dirty="0">
                    <a:solidFill>
                      <a:srgbClr val="0070C0"/>
                    </a:solidFill>
                    <a:latin typeface="Baskerville Old Face" panose="02020602080505020303" pitchFamily="18" charset="0"/>
                  </a:rPr>
                  <a:t>__() ,“</a:t>
                </a:r>
                <a14:m>
                  <m:oMath xmlns:m="http://schemas.openxmlformats.org/officeDocument/2006/math">
                    <m:r>
                      <a:rPr lang="en-US" altLang="zh-CN" sz="2800" b="1" i="1">
                        <a:solidFill>
                          <a:srgbClr val="0070C0"/>
                        </a:solidFill>
                        <a:latin typeface="Cambria Math" panose="02040503050406030204" pitchFamily="18" charset="0"/>
                      </a:rPr>
                      <m:t>&gt;</m:t>
                    </m:r>
                  </m:oMath>
                </a14:m>
                <a:r>
                  <a:rPr lang="en-US" altLang="zh-CN" sz="2800" b="1" dirty="0">
                    <a:solidFill>
                      <a:srgbClr val="0070C0"/>
                    </a:solidFill>
                    <a:latin typeface="Baskerville Old Face" panose="02020602080505020303" pitchFamily="18" charset="0"/>
                  </a:rPr>
                  <a:t>” : __</a:t>
                </a:r>
                <a:r>
                  <a:rPr lang="en-US" altLang="zh-CN" sz="2800" b="1" dirty="0" err="1">
                    <a:solidFill>
                      <a:srgbClr val="0070C0"/>
                    </a:solidFill>
                    <a:latin typeface="Baskerville Old Face" panose="02020602080505020303" pitchFamily="18" charset="0"/>
                  </a:rPr>
                  <a:t>gt</a:t>
                </a:r>
                <a:r>
                  <a:rPr lang="en-US" altLang="zh-CN" sz="2800" b="1" dirty="0">
                    <a:solidFill>
                      <a:srgbClr val="0070C0"/>
                    </a:solidFill>
                    <a:latin typeface="Baskerville Old Face" panose="02020602080505020303" pitchFamily="18" charset="0"/>
                  </a:rPr>
                  <a:t>__(), “</a:t>
                </a:r>
                <a14:m>
                  <m:oMath xmlns:m="http://schemas.openxmlformats.org/officeDocument/2006/math">
                    <m:r>
                      <a:rPr lang="en-US" altLang="zh-CN" sz="2800" b="1" i="1">
                        <a:solidFill>
                          <a:srgbClr val="0070C0"/>
                        </a:solidFill>
                        <a:latin typeface="Cambria Math" panose="02040503050406030204" pitchFamily="18" charset="0"/>
                      </a:rPr>
                      <m:t>&lt;</m:t>
                    </m:r>
                  </m:oMath>
                </a14:m>
                <a:r>
                  <a:rPr lang="en-US" altLang="zh-CN" sz="2800" b="1" dirty="0">
                    <a:solidFill>
                      <a:srgbClr val="0070C0"/>
                    </a:solidFill>
                    <a:latin typeface="Baskerville Old Face" panose="02020602080505020303" pitchFamily="18" charset="0"/>
                  </a:rPr>
                  <a:t>” : __lt__() ; </a:t>
                </a:r>
                <a:endParaRPr lang="en-US" altLang="zh-CN" sz="2800" b="1" dirty="0" smtClean="0">
                  <a:solidFill>
                    <a:srgbClr val="0070C0"/>
                  </a:solidFill>
                  <a:latin typeface="Baskerville Old Face" panose="02020602080505020303" pitchFamily="18" charset="0"/>
                </a:endParaRPr>
              </a:p>
              <a:p>
                <a:pPr lvl="2">
                  <a:buClr>
                    <a:srgbClr val="7030A0"/>
                  </a:buClr>
                  <a:buFont typeface="Wingdings" panose="05000000000000000000" pitchFamily="2" charset="2"/>
                  <a:buChar char="Ø"/>
                </a:pPr>
                <a:r>
                  <a:rPr lang="en-US" altLang="zh-CN" sz="2800" b="1" dirty="0" smtClean="0">
                    <a:solidFill>
                      <a:srgbClr val="0070C0"/>
                    </a:solidFill>
                    <a:latin typeface="Baskerville Old Face" panose="02020602080505020303" pitchFamily="18" charset="0"/>
                  </a:rPr>
                  <a:t>No</a:t>
                </a:r>
                <a:r>
                  <a:rPr lang="en-US" altLang="zh-CN" sz="2800" b="1" dirty="0">
                    <a:solidFill>
                      <a:srgbClr val="0070C0"/>
                    </a:solidFill>
                    <a:latin typeface="Baskerville Old Face" panose="02020602080505020303" pitchFamily="18" charset="0"/>
                  </a:rPr>
                  <a:t>; </a:t>
                </a:r>
                <a:endParaRPr lang="en-US" altLang="zh-CN" sz="2800" b="1" dirty="0" smtClean="0">
                  <a:solidFill>
                    <a:srgbClr val="0070C0"/>
                  </a:solidFill>
                  <a:latin typeface="Baskerville Old Face" panose="02020602080505020303" pitchFamily="18" charset="0"/>
                </a:endParaRPr>
              </a:p>
              <a:p>
                <a:pPr lvl="2">
                  <a:buClr>
                    <a:srgbClr val="7030A0"/>
                  </a:buClr>
                  <a:buFont typeface="Wingdings" panose="05000000000000000000" pitchFamily="2" charset="2"/>
                  <a:buChar char="Ø"/>
                </a:pPr>
                <a:r>
                  <a:rPr lang="en-US" altLang="zh-CN" sz="2800" b="1" dirty="0" smtClean="0">
                    <a:solidFill>
                      <a:srgbClr val="0070C0"/>
                    </a:solidFill>
                    <a:latin typeface="Baskerville Old Face" panose="02020602080505020303" pitchFamily="18" charset="0"/>
                  </a:rPr>
                  <a:t>Overriding</a:t>
                </a:r>
                <a:r>
                  <a:rPr lang="en-US" altLang="zh-CN" sz="2800" b="1" dirty="0">
                    <a:solidFill>
                      <a:srgbClr val="0070C0"/>
                    </a:solidFill>
                    <a:latin typeface="Baskerville Old Face" panose="02020602080505020303" pitchFamily="18" charset="0"/>
                  </a:rPr>
                  <a:t>.</a:t>
                </a:r>
              </a:p>
              <a:p>
                <a:pPr lvl="1">
                  <a:buClr>
                    <a:srgbClr val="7030A0"/>
                  </a:buClr>
                  <a:buFont typeface="Wingdings" panose="05000000000000000000" pitchFamily="2" charset="2"/>
                  <a:buChar char="Ø"/>
                </a:pPr>
                <a:r>
                  <a:rPr lang="en-US" altLang="zh-CN" sz="2800" b="1" dirty="0">
                    <a:solidFill>
                      <a:srgbClr val="0070C0"/>
                    </a:solidFill>
                    <a:latin typeface="Baskerville Old Face" panose="02020602080505020303" pitchFamily="18" charset="0"/>
                  </a:rPr>
                  <a:t>iv) </a:t>
                </a:r>
                <a:endParaRPr lang="en-US" altLang="zh-CN" sz="2800" b="1" dirty="0" smtClean="0">
                  <a:solidFill>
                    <a:srgbClr val="0070C0"/>
                  </a:solidFill>
                  <a:latin typeface="Baskerville Old Face" panose="02020602080505020303" pitchFamily="18" charset="0"/>
                </a:endParaRPr>
              </a:p>
              <a:p>
                <a:pPr lvl="2">
                  <a:buClr>
                    <a:srgbClr val="7030A0"/>
                  </a:buClr>
                  <a:buFont typeface="Wingdings" panose="05000000000000000000" pitchFamily="2" charset="2"/>
                  <a:buChar char="Ø"/>
                </a:pPr>
                <a:r>
                  <a:rPr lang="en-US" altLang="zh-CN" sz="2800" b="1" dirty="0" smtClean="0">
                    <a:solidFill>
                      <a:srgbClr val="0070C0"/>
                    </a:solidFill>
                    <a:latin typeface="Baskerville Old Face" panose="02020602080505020303" pitchFamily="18" charset="0"/>
                  </a:rPr>
                  <a:t>A </a:t>
                </a:r>
                <a:r>
                  <a:rPr lang="en-US" altLang="zh-CN" sz="2800" b="1" dirty="0">
                    <a:solidFill>
                      <a:srgbClr val="0070C0"/>
                    </a:solidFill>
                    <a:latin typeface="Baskerville Old Face" panose="02020602080505020303" pitchFamily="18" charset="0"/>
                  </a:rPr>
                  <a:t>data type of Vector class which is defined here</a:t>
                </a:r>
                <a:r>
                  <a:rPr lang="en-US" altLang="zh-CN" sz="2800" b="1" dirty="0" smtClean="0">
                    <a:solidFill>
                      <a:srgbClr val="0070C0"/>
                    </a:solidFill>
                    <a:latin typeface="Baskerville Old Face" panose="02020602080505020303" pitchFamily="18" charset="0"/>
                  </a:rPr>
                  <a:t>.</a:t>
                </a:r>
              </a:p>
              <a:p>
                <a:pPr lvl="2">
                  <a:buClr>
                    <a:srgbClr val="7030A0"/>
                  </a:buClr>
                  <a:buFont typeface="Wingdings" panose="05000000000000000000" pitchFamily="2" charset="2"/>
                  <a:buChar char="Ø"/>
                </a:pPr>
                <a:r>
                  <a:rPr lang="en-US" altLang="zh-CN" sz="2800" b="1" dirty="0" smtClean="0">
                    <a:solidFill>
                      <a:srgbClr val="0070C0"/>
                    </a:solidFill>
                    <a:latin typeface="Baskerville Old Face" panose="02020602080505020303" pitchFamily="18" charset="0"/>
                  </a:rPr>
                  <a:t> </a:t>
                </a:r>
                <a:r>
                  <a:rPr lang="en-US" altLang="zh-CN" sz="2800" b="1" dirty="0">
                    <a:solidFill>
                      <a:srgbClr val="0070C0"/>
                    </a:solidFill>
                    <a:latin typeface="Baskerville Old Face" panose="02020602080505020303" pitchFamily="18" charset="0"/>
                  </a:rPr>
                  <a:t>The norm of the vector.</a:t>
                </a:r>
                <a:endParaRPr lang="en-US" altLang="zh-CN" sz="2400" b="1" dirty="0">
                  <a:solidFill>
                    <a:srgbClr val="0070C0"/>
                  </a:solidFill>
                  <a:latin typeface="Baskerville Old Face" panose="02020602080505020303" pitchFamily="18" charset="0"/>
                </a:endParaRPr>
              </a:p>
            </p:txBody>
          </p:sp>
        </mc:Choice>
        <mc:Fallback>
          <p:sp>
            <p:nvSpPr>
              <p:cNvPr id="7" name="Rectangle 6"/>
              <p:cNvSpPr>
                <a:spLocks noRot="1" noChangeAspect="1" noMove="1" noResize="1" noEditPoints="1" noAdjustHandles="1" noChangeArrowheads="1" noChangeShapeType="1" noTextEdit="1"/>
              </p:cNvSpPr>
              <p:nvPr/>
            </p:nvSpPr>
            <p:spPr>
              <a:xfrm>
                <a:off x="553696" y="3433391"/>
                <a:ext cx="11033822" cy="3539430"/>
              </a:xfrm>
              <a:prstGeom prst="rect">
                <a:avLst/>
              </a:prstGeom>
              <a:blipFill rotWithShape="1">
                <a:blip r:embed="rId7"/>
                <a:stretch>
                  <a:fillRect t="-1897" b="-3966"/>
                </a:stretch>
              </a:blipFill>
            </p:spPr>
            <p:txBody>
              <a:bodyPr/>
              <a:lstStyle/>
              <a:p>
                <a:r>
                  <a:rPr lang="zh-CN" altLang="en-US" sz="1200">
                    <a:noFill/>
                  </a:rPr>
                  <a:t> </a:t>
                </a:r>
                <a:endParaRPr lang="zh-CN" altLang="en-US" sz="1200">
                  <a:noFill/>
                </a:endParaRPr>
              </a:p>
            </p:txBody>
          </p:sp>
        </mc:Fallback>
      </mc:AlternateContent>
      <p:sp>
        <p:nvSpPr>
          <p:cNvPr id="8" name="Rectangle 7"/>
          <p:cNvSpPr/>
          <p:nvPr/>
        </p:nvSpPr>
        <p:spPr>
          <a:xfrm>
            <a:off x="4442690" y="1823412"/>
            <a:ext cx="7499928" cy="1568450"/>
          </a:xfrm>
          <a:prstGeom prst="rect">
            <a:avLst/>
          </a:prstGeom>
        </p:spPr>
        <p:txBody>
          <a:bodyPr wrap="square">
            <a:spAutoFit/>
          </a:bodyPr>
          <a:lstStyle/>
          <a:p>
            <a:pPr lvl="1">
              <a:buClr>
                <a:srgbClr val="7030A0"/>
              </a:buClr>
              <a:buFont typeface="Wingdings" panose="05000000000000000000" pitchFamily="2" charset="2"/>
              <a:buChar char="Ø"/>
            </a:pPr>
            <a:r>
              <a:rPr lang="en-US" altLang="zh-CN" sz="2400" b="1" dirty="0">
                <a:solidFill>
                  <a:srgbClr val="0070C0"/>
                </a:solidFill>
                <a:latin typeface="Baskerville Old Face" panose="02020602080505020303" pitchFamily="18" charset="0"/>
              </a:rPr>
              <a:t>ii) </a:t>
            </a:r>
            <a:endParaRPr lang="en-US" altLang="zh-CN" sz="2400" b="1" dirty="0">
              <a:solidFill>
                <a:srgbClr val="0070C0"/>
              </a:solidFill>
              <a:latin typeface="Baskerville Old Face" panose="02020602080505020303" pitchFamily="18" charset="0"/>
            </a:endParaRPr>
          </a:p>
          <a:p>
            <a:pPr lvl="2">
              <a:buClr>
                <a:srgbClr val="7030A0"/>
              </a:buClr>
              <a:buFont typeface="Wingdings" panose="05000000000000000000" pitchFamily="2" charset="2"/>
              <a:buChar char="Ø"/>
            </a:pPr>
            <a:r>
              <a:rPr lang="en-US" altLang="zh-CN" sz="2400" b="1" dirty="0">
                <a:solidFill>
                  <a:srgbClr val="0070C0"/>
                </a:solidFill>
                <a:latin typeface="Baskerville Old Face" panose="02020602080505020303" pitchFamily="18" charset="0"/>
              </a:rPr>
              <a:t>__</a:t>
            </a:r>
            <a:r>
              <a:rPr lang="en-US" altLang="zh-CN" sz="2400" b="1" dirty="0" err="1">
                <a:solidFill>
                  <a:srgbClr val="0070C0"/>
                </a:solidFill>
                <a:latin typeface="Baskerville Old Face" panose="02020602080505020303" pitchFamily="18" charset="0"/>
              </a:rPr>
              <a:t>str</a:t>
            </a:r>
            <a:r>
              <a:rPr lang="en-US" altLang="zh-CN" sz="2400" b="1" dirty="0">
                <a:solidFill>
                  <a:srgbClr val="0070C0"/>
                </a:solidFill>
                <a:latin typeface="Baskerville Old Face" panose="02020602080505020303" pitchFamily="18" charset="0"/>
              </a:rPr>
              <a:t>__(); </a:t>
            </a:r>
            <a:endParaRPr lang="en-US" altLang="zh-CN" sz="2400" b="1" dirty="0">
              <a:solidFill>
                <a:srgbClr val="0070C0"/>
              </a:solidFill>
              <a:latin typeface="Baskerville Old Face" panose="02020602080505020303" pitchFamily="18" charset="0"/>
            </a:endParaRPr>
          </a:p>
          <a:p>
            <a:pPr lvl="2">
              <a:buClr>
                <a:srgbClr val="7030A0"/>
              </a:buClr>
              <a:buFont typeface="Wingdings" panose="05000000000000000000" pitchFamily="2" charset="2"/>
              <a:buChar char="Ø"/>
            </a:pPr>
            <a:r>
              <a:rPr lang="en-US" altLang="zh-CN" sz="2400" b="1" dirty="0">
                <a:solidFill>
                  <a:srgbClr val="0070C0"/>
                </a:solidFill>
                <a:latin typeface="Baskerville Old Face" panose="02020602080505020303" pitchFamily="18" charset="0"/>
              </a:rPr>
              <a:t>No</a:t>
            </a:r>
            <a:r>
              <a:rPr lang="en-US" altLang="zh-CN" sz="2400" b="1" dirty="0" smtClean="0">
                <a:solidFill>
                  <a:srgbClr val="0070C0"/>
                </a:solidFill>
                <a:latin typeface="Baskerville Old Face" panose="02020602080505020303" pitchFamily="18" charset="0"/>
              </a:rPr>
              <a:t>.(They(</a:t>
            </a:r>
            <a:r>
              <a:rPr lang="en-US" altLang="zh-CN" sz="2400" b="1" dirty="0" smtClean="0">
                <a:solidFill>
                  <a:srgbClr val="FF0000"/>
                </a:solidFill>
                <a:latin typeface="Baskerville Old Face" panose="02020602080505020303" pitchFamily="18" charset="0"/>
              </a:rPr>
              <a:t>“__***__()</a:t>
            </a:r>
            <a:r>
              <a:rPr lang="en-US" altLang="zh-CN" sz="2400" b="1" dirty="0" smtClean="0">
                <a:solidFill>
                  <a:srgbClr val="0070C0"/>
                </a:solidFill>
                <a:latin typeface="Baskerville Old Face" panose="02020602080505020303" pitchFamily="18" charset="0"/>
              </a:rPr>
              <a:t>”) are Python’s internal methods.)</a:t>
            </a:r>
            <a:endParaRPr lang="en-US" altLang="zh-CN" sz="2400" b="1" dirty="0" smtClean="0">
              <a:solidFill>
                <a:srgbClr val="0070C0"/>
              </a:solidFill>
              <a:latin typeface="Baskerville Old Face" panose="02020602080505020303"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627586" y="1604280"/>
            <a:ext cx="8193141" cy="5253720"/>
          </a:xfrm>
          <a:prstGeom prst="rect">
            <a:avLst/>
          </a:prstGeom>
        </p:spPr>
        <p:txBody>
          <a:bodyPr vert="horz" lIns="91440" tIns="45720" rIns="91440" bIns="45720" rtlCol="0"/>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According to the program on the right, answer the following questions.</a:t>
            </a:r>
            <a:endParaRPr lang="en-US" altLang="zh-CN" sz="2400" b="1" dirty="0" smtClean="0">
              <a:solidFill>
                <a:srgbClr val="0070C0"/>
              </a:solidFill>
              <a:latin typeface="Baskerville Old Face" panose="02020602080505020303" pitchFamily="18" charset="0"/>
            </a:endParaRPr>
          </a:p>
          <a:p>
            <a:pPr lvl="1">
              <a:buClr>
                <a:srgbClr val="7030A0"/>
              </a:buClr>
              <a:buFont typeface="Wingdings" panose="05000000000000000000" pitchFamily="2" charset="2"/>
              <a:buChar char="Ø"/>
            </a:pPr>
            <a:r>
              <a:rPr lang="en-US" altLang="zh-CN" sz="2400" b="1" dirty="0" err="1" smtClean="0">
                <a:solidFill>
                  <a:srgbClr val="0070C0"/>
                </a:solidFill>
                <a:latin typeface="Baskerville Old Face" panose="02020602080505020303" pitchFamily="18" charset="0"/>
              </a:rPr>
              <a:t>i</a:t>
            </a:r>
            <a:r>
              <a:rPr lang="en-US" altLang="zh-CN" sz="2400" b="1" dirty="0" smtClean="0">
                <a:solidFill>
                  <a:srgbClr val="0070C0"/>
                </a:solidFill>
                <a:latin typeface="Baskerville Old Face" panose="02020602080505020303" pitchFamily="18" charset="0"/>
              </a:rPr>
              <a:t>) Draw the “inheritance tree” to indicate the relationship structure of the five classes defined. Layers from up toward down are from superclass to subclass.</a:t>
            </a:r>
            <a:endParaRPr lang="en-US" altLang="zh-CN" sz="2400" b="1" dirty="0" smtClean="0">
              <a:solidFill>
                <a:srgbClr val="0070C0"/>
              </a:solidFill>
              <a:latin typeface="Baskerville Old Face" panose="02020602080505020303" pitchFamily="18" charset="0"/>
            </a:endParaRPr>
          </a:p>
          <a:p>
            <a:pPr lvl="1">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ii) List what data fields does each class have, and the values of them.</a:t>
            </a:r>
            <a:endParaRPr lang="en-US" altLang="zh-CN" sz="2400" b="1" dirty="0" smtClean="0">
              <a:solidFill>
                <a:srgbClr val="0070C0"/>
              </a:solidFill>
              <a:latin typeface="Baskerville Old Face" panose="02020602080505020303" pitchFamily="18" charset="0"/>
            </a:endParaRPr>
          </a:p>
          <a:p>
            <a:pPr lvl="1">
              <a:buClr>
                <a:srgbClr val="7030A0"/>
              </a:buClr>
              <a:buFont typeface="Wingdings" panose="05000000000000000000" pitchFamily="2" charset="2"/>
              <a:buChar char="Ø"/>
            </a:pPr>
            <a:r>
              <a:rPr lang="en-US" altLang="zh-CN" sz="2400" b="1" dirty="0">
                <a:solidFill>
                  <a:srgbClr val="0070C0"/>
                </a:solidFill>
                <a:latin typeface="Baskerville Old Face" panose="02020602080505020303" pitchFamily="18" charset="0"/>
              </a:rPr>
              <a:t>i</a:t>
            </a:r>
            <a:r>
              <a:rPr lang="en-US" altLang="zh-CN" sz="2400" b="1" dirty="0" smtClean="0">
                <a:solidFill>
                  <a:srgbClr val="0070C0"/>
                </a:solidFill>
                <a:latin typeface="Baskerville Old Face" panose="02020602080505020303" pitchFamily="18" charset="0"/>
              </a:rPr>
              <a:t>ii) List what methods does each class have, and for each method, tell that which version(in which class) is invoked according to principle of Dynamic Binding.</a:t>
            </a:r>
            <a:endParaRPr lang="en-US" altLang="zh-CN" sz="2000" b="1" dirty="0" smtClean="0">
              <a:solidFill>
                <a:srgbClr val="0070C0"/>
              </a:solidFill>
              <a:latin typeface="Baskerville Old Face" panose="02020602080505020303" pitchFamily="18" charset="0"/>
            </a:endParaRPr>
          </a:p>
          <a:p>
            <a:pPr marL="0" indent="0" algn="ctr">
              <a:buClr>
                <a:srgbClr val="7030A0"/>
              </a:buClr>
              <a:buNone/>
            </a:pPr>
            <a:endParaRPr lang="en-US" altLang="zh-CN" sz="2000" b="1" dirty="0" smtClean="0">
              <a:solidFill>
                <a:srgbClr val="0070C0"/>
              </a:solidFill>
              <a:latin typeface="Baskerville Old Face" panose="02020602080505020303" pitchFamily="18" charset="0"/>
            </a:endParaRPr>
          </a:p>
        </p:txBody>
      </p:sp>
      <p:pic>
        <p:nvPicPr>
          <p:cNvPr id="7" name="Picture 6"/>
          <p:cNvPicPr>
            <a:picLocks noChangeAspect="1"/>
          </p:cNvPicPr>
          <p:nvPr/>
        </p:nvPicPr>
        <p:blipFill>
          <a:blip r:embed="rId6"/>
          <a:stretch>
            <a:fillRect/>
          </a:stretch>
        </p:blipFill>
        <p:spPr>
          <a:xfrm>
            <a:off x="8903858" y="1578311"/>
            <a:ext cx="2526645" cy="525372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dg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0</TotalTime>
  <Words>7042</Words>
  <Application>WPS 演示</Application>
  <PresentationFormat>Widescreen</PresentationFormat>
  <Paragraphs>162</Paragraphs>
  <Slides>19</Slides>
  <Notes>1</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19</vt:i4>
      </vt:variant>
    </vt:vector>
  </HeadingPairs>
  <TitlesOfParts>
    <vt:vector size="38" baseType="lpstr">
      <vt:lpstr>Arial</vt:lpstr>
      <vt:lpstr>宋体</vt:lpstr>
      <vt:lpstr>Wingdings</vt:lpstr>
      <vt:lpstr>Gill Sans MT</vt:lpstr>
      <vt:lpstr>Algerian</vt:lpstr>
      <vt:lpstr>Gabriola</vt:lpstr>
      <vt:lpstr>Cambria</vt:lpstr>
      <vt:lpstr>微软雅黑</vt:lpstr>
      <vt:lpstr>Baskerville Old Face</vt:lpstr>
      <vt:lpstr>Bauhaus 93</vt:lpstr>
      <vt:lpstr>Times</vt:lpstr>
      <vt:lpstr>Times New Roman</vt:lpstr>
      <vt:lpstr>Rockwell Extra Bold</vt:lpstr>
      <vt:lpstr>Impact</vt:lpstr>
      <vt:lpstr>Arial Unicode MS</vt:lpstr>
      <vt:lpstr>华文中宋</vt:lpstr>
      <vt:lpstr>等线</vt:lpstr>
      <vt:lpstr>Segoe Print</vt:lpstr>
      <vt:lpstr>Badge</vt:lpstr>
      <vt:lpstr>Introduction to Computer Science:  Programming Methodology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Science:  Programming Methodology</dc:title>
  <dc:creator>Sun Mengqian(SSE)</dc:creator>
  <cp:lastModifiedBy>win10</cp:lastModifiedBy>
  <cp:revision>446</cp:revision>
  <cp:lastPrinted>2017-01-17T05:47:00Z</cp:lastPrinted>
  <dcterms:created xsi:type="dcterms:W3CDTF">2016-01-12T06:06:00Z</dcterms:created>
  <dcterms:modified xsi:type="dcterms:W3CDTF">2020-03-29T07:51:13Z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