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notesMasterIdLst>
    <p:notesMasterId r:id="rId31"/>
  </p:notesMasterIdLst>
  <p:sldIdLst>
    <p:sldId id="257" r:id="rId2"/>
    <p:sldId id="296" r:id="rId3"/>
    <p:sldId id="298" r:id="rId4"/>
    <p:sldId id="311" r:id="rId5"/>
    <p:sldId id="299" r:id="rId6"/>
    <p:sldId id="357" r:id="rId7"/>
    <p:sldId id="297" r:id="rId8"/>
    <p:sldId id="358" r:id="rId9"/>
    <p:sldId id="295" r:id="rId10"/>
    <p:sldId id="306" r:id="rId11"/>
    <p:sldId id="327" r:id="rId12"/>
    <p:sldId id="328" r:id="rId13"/>
    <p:sldId id="329" r:id="rId14"/>
    <p:sldId id="330" r:id="rId15"/>
    <p:sldId id="307" r:id="rId16"/>
    <p:sldId id="308" r:id="rId17"/>
    <p:sldId id="309" r:id="rId18"/>
    <p:sldId id="310" r:id="rId19"/>
    <p:sldId id="331" r:id="rId20"/>
    <p:sldId id="354" r:id="rId21"/>
    <p:sldId id="355" r:id="rId22"/>
    <p:sldId id="356" r:id="rId23"/>
    <p:sldId id="302" r:id="rId24"/>
    <p:sldId id="360" r:id="rId25"/>
    <p:sldId id="303" r:id="rId26"/>
    <p:sldId id="304" r:id="rId27"/>
    <p:sldId id="312" r:id="rId28"/>
    <p:sldId id="294" r:id="rId29"/>
    <p:sldId id="305" r:id="rId30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2828"/>
  </p:normalViewPr>
  <p:slideViewPr>
    <p:cSldViewPr snapToGrid="0">
      <p:cViewPr varScale="1">
        <p:scale>
          <a:sx n="90" d="100"/>
          <a:sy n="90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梓彬" userId="84a08be4-4e73-4ef9-b752-82c2d94e4466" providerId="ADAL" clId="{7E2B0E74-6717-4AAE-BCE6-542C0BB1669E}"/>
    <pc:docChg chg="undo custSel modSld">
      <pc:chgData name="梓彬" userId="84a08be4-4e73-4ef9-b752-82c2d94e4466" providerId="ADAL" clId="{7E2B0E74-6717-4AAE-BCE6-542C0BB1669E}" dt="2022-09-12T07:03:08.007" v="179" actId="113"/>
      <pc:docMkLst>
        <pc:docMk/>
      </pc:docMkLst>
      <pc:sldChg chg="addSp delSp modSp mod">
        <pc:chgData name="梓彬" userId="84a08be4-4e73-4ef9-b752-82c2d94e4466" providerId="ADAL" clId="{7E2B0E74-6717-4AAE-BCE6-542C0BB1669E}" dt="2022-09-12T07:03:08.007" v="179" actId="113"/>
        <pc:sldMkLst>
          <pc:docMk/>
          <pc:sldMk cId="421229987" sldId="299"/>
        </pc:sldMkLst>
        <pc:spChg chg="mod">
          <ac:chgData name="梓彬" userId="84a08be4-4e73-4ef9-b752-82c2d94e4466" providerId="ADAL" clId="{7E2B0E74-6717-4AAE-BCE6-542C0BB1669E}" dt="2022-09-12T07:03:08.007" v="179" actId="113"/>
          <ac:spMkLst>
            <pc:docMk/>
            <pc:sldMk cId="421229987" sldId="299"/>
            <ac:spMk id="7" creationId="{847A0D7B-0B16-B5F8-7335-F84F7A52E42A}"/>
          </ac:spMkLst>
        </pc:spChg>
        <pc:picChg chg="add del mod">
          <ac:chgData name="梓彬" userId="84a08be4-4e73-4ef9-b752-82c2d94e4466" providerId="ADAL" clId="{7E2B0E74-6717-4AAE-BCE6-542C0BB1669E}" dt="2022-09-12T07:02:47.571" v="165" actId="478"/>
          <ac:picMkLst>
            <pc:docMk/>
            <pc:sldMk cId="421229987" sldId="299"/>
            <ac:picMk id="3" creationId="{4F4A2125-EACB-AEF3-5737-A7691CCB752E}"/>
          </ac:picMkLst>
        </pc:picChg>
        <pc:picChg chg="add mod">
          <ac:chgData name="梓彬" userId="84a08be4-4e73-4ef9-b752-82c2d94e4466" providerId="ADAL" clId="{7E2B0E74-6717-4AAE-BCE6-542C0BB1669E}" dt="2022-09-12T07:02:53.024" v="168" actId="1076"/>
          <ac:picMkLst>
            <pc:docMk/>
            <pc:sldMk cId="421229987" sldId="299"/>
            <ac:picMk id="8" creationId="{2CED6A36-2275-AB1A-0CE6-514766ABE55D}"/>
          </ac:picMkLst>
        </pc:picChg>
        <pc:picChg chg="del">
          <ac:chgData name="梓彬" userId="84a08be4-4e73-4ef9-b752-82c2d94e4466" providerId="ADAL" clId="{7E2B0E74-6717-4AAE-BCE6-542C0BB1669E}" dt="2022-09-12T06:55:45.237" v="0" actId="478"/>
          <ac:picMkLst>
            <pc:docMk/>
            <pc:sldMk cId="421229987" sldId="299"/>
            <ac:picMk id="9" creationId="{0188CA19-FEED-2E5C-874A-A683A28EE157}"/>
          </ac:picMkLst>
        </pc:picChg>
      </pc:sldChg>
      <pc:sldChg chg="addSp delSp modSp mod">
        <pc:chgData name="梓彬" userId="84a08be4-4e73-4ef9-b752-82c2d94e4466" providerId="ADAL" clId="{7E2B0E74-6717-4AAE-BCE6-542C0BB1669E}" dt="2022-09-12T06:56:53.813" v="9" actId="1076"/>
        <pc:sldMkLst>
          <pc:docMk/>
          <pc:sldMk cId="621892943" sldId="311"/>
        </pc:sldMkLst>
        <pc:picChg chg="del">
          <ac:chgData name="梓彬" userId="84a08be4-4e73-4ef9-b752-82c2d94e4466" providerId="ADAL" clId="{7E2B0E74-6717-4AAE-BCE6-542C0BB1669E}" dt="2022-09-12T06:55:59.077" v="5" actId="478"/>
          <ac:picMkLst>
            <pc:docMk/>
            <pc:sldMk cId="621892943" sldId="311"/>
            <ac:picMk id="3" creationId="{9CE0C461-D3A1-97E5-29DE-C9AC51AD9783}"/>
          </ac:picMkLst>
        </pc:picChg>
        <pc:picChg chg="add mod">
          <ac:chgData name="梓彬" userId="84a08be4-4e73-4ef9-b752-82c2d94e4466" providerId="ADAL" clId="{7E2B0E74-6717-4AAE-BCE6-542C0BB1669E}" dt="2022-09-12T06:56:53.813" v="9" actId="1076"/>
          <ac:picMkLst>
            <pc:docMk/>
            <pc:sldMk cId="621892943" sldId="311"/>
            <ac:picMk id="8" creationId="{46DD9E3F-B82E-F697-6343-6DC3A19A495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A</a:t>
          </a:r>
          <a:r>
            <a:rPr lang="en-US" altLang="zh-CN" b="1" dirty="0">
              <a:solidFill>
                <a:srgbClr val="00B050"/>
              </a:solidFill>
            </a:rPr>
            <a:t>nnouncement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0BED12-BC2F-49C2-B646-A3D658A792FF}" type="presOf" srcId="{32F2416B-09FA-423E-9C02-845FDD114C9D}" destId="{50194297-CF02-435B-8854-5C4B7CF11AAC}" srcOrd="0" destOrd="0" presId="urn:microsoft.com/office/officeart/2005/8/layout/vList2"/>
    <dgm:cxn modelId="{43351B2A-8726-4494-812E-0B325B25A71D}" type="presOf" srcId="{0E8085F9-02A8-4FC2-8D3B-A0AA5F1EC1F7}" destId="{8E22013E-9C26-4AA1-B8B4-D1AA5892233B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6DFBC61A-A5C8-406D-A731-973FB6EF01B0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A</a:t>
          </a:r>
          <a:r>
            <a:rPr lang="en-US" altLang="zh-CN" sz="4900" b="1" kern="1200" dirty="0">
              <a:solidFill>
                <a:srgbClr val="00B050"/>
              </a:solidFill>
            </a:rPr>
            <a:t>nnouncement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E0501-C7E1-F445-9BF5-51DC0712C866}" type="datetimeFigureOut">
              <a:rPr kumimoji="1" lang="zh-CN" altLang="en-US" smtClean="0"/>
              <a:t>2023/9/11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39BED-9A7D-E145-82C5-5B50E7D3B2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25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564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24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236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3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142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23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307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713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51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41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E39BED-9A7D-E145-82C5-5B50E7D3B293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51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2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8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1 </a:t>
            </a:r>
          </a:p>
          <a:p>
            <a:r>
              <a:rPr lang="en-US" altLang="zh-CN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</a:p>
          <a:p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90382-D1DB-4860-9D74-DED364C229E9}"/>
              </a:ext>
            </a:extLst>
          </p:cNvPr>
          <p:cNvSpPr txBox="1"/>
          <p:nvPr/>
        </p:nvSpPr>
        <p:spPr>
          <a:xfrm>
            <a:off x="4283685" y="4809392"/>
            <a:ext cx="3624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Kaiyan ZHENG, FE</a:t>
            </a:r>
          </a:p>
          <a:p>
            <a:pPr algn="ctr"/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Sept. 14 2023 </a:t>
            </a:r>
          </a:p>
          <a:p>
            <a:pPr algn="ctr"/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Bell MT" panose="02020503060305020303" pitchFamily="18" charset="0"/>
              </a:rPr>
              <a:t>kaiyanzheng@link.cuhk.edu.cn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0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we do in tutorials?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Writing python codes to solve problems. Around 3~6 problems in one tutorial.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TAs may explain the algorithms and python codes, or discuss and answer some questions from students about the lectures.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4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What is the computer programming?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Computer programming is the process that professionals use to write code that instructs how a computer, application or software program performs.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Code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Programs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Software / websites / apps …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job can we take after learning computer programming?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4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Why we choose to learn Python?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55330" y="2021700"/>
            <a:ext cx="10178322" cy="3025085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What is the computer programming language?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Your code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…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Machine instructions </a:t>
            </a:r>
            <a:r>
              <a:rPr lang="zh-CN" altLang="en-US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→ 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Execution.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So, why do we choose to learn Python?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026" name="Picture 2" descr="什麼是單片機？學會單片機能幹什麼？如何學習？ - 單片機_雷竞技推荐码怎么获得- 雷竞技推荐码怎么获得,跟雷竞技,雷竞技 pc版">
            <a:extLst>
              <a:ext uri="{FF2B5EF4-FFF2-40B4-BE49-F238E27FC236}">
                <a16:creationId xmlns:a16="http://schemas.microsoft.com/office/drawing/2014/main" id="{A9540B39-7562-4442-9734-8D818E21A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7" y="3836089"/>
            <a:ext cx="3436120" cy="242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979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active Object-Oriented Programming | by Diop Makhtar | Nerd For Tech |  Medium">
            <a:extLst>
              <a:ext uri="{FF2B5EF4-FFF2-40B4-BE49-F238E27FC236}">
                <a16:creationId xmlns:a16="http://schemas.microsoft.com/office/drawing/2014/main" id="{7887566F-79E9-405A-A4A9-1029C5FD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05" y="856570"/>
            <a:ext cx="7700962" cy="46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22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AA491-A1DA-4D1C-8CCD-2B1B199E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Low Level Language and High Level Language.</a:t>
            </a:r>
          </a:p>
          <a:p>
            <a:r>
              <a:rPr lang="en-US" altLang="zh-CN" sz="2800" dirty="0"/>
              <a:t>Assembly language is a low level language. It’s very difficult to use.</a:t>
            </a:r>
          </a:p>
          <a:p>
            <a:r>
              <a:rPr lang="en-US" altLang="zh-CN" sz="2800" dirty="0"/>
              <a:t>C, C++, Python, Java, C#… are high level language.</a:t>
            </a:r>
          </a:p>
          <a:p>
            <a:r>
              <a:rPr lang="en-US" altLang="zh-CN" sz="2800" dirty="0"/>
              <a:t>Executing efficiency VS coding efficiency.</a:t>
            </a:r>
          </a:p>
          <a:p>
            <a:r>
              <a:rPr lang="en-US" altLang="zh-CN" sz="2800" dirty="0"/>
              <a:t>However, …</a:t>
            </a:r>
          </a:p>
          <a:p>
            <a:r>
              <a:rPr lang="en-US" altLang="zh-CN" sz="2800" dirty="0"/>
              <a:t>Learning Python in this term helps you open a gate to the programming world. So grasp this opportunity!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63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Installation Steps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 fontScale="925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Download stable version (3.6 or 3.7) from 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00"/>
                </a:highlight>
                <a:latin typeface="Baskerville Old Face" panose="02020602080505020303" pitchFamily="18" charset="0"/>
                <a:hlinkClick r:id="rId2"/>
              </a:rPr>
              <a:t>https://www.python.org/</a:t>
            </a:r>
            <a:endParaRPr lang="en-US" altLang="zh-CN" sz="3200" b="1" dirty="0">
              <a:solidFill>
                <a:srgbClr val="0070C0"/>
              </a:solidFill>
              <a:highlight>
                <a:srgbClr val="FFFF00"/>
              </a:highlight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 remember to download the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correct version for your own platform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(Windows/Linux/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Install step by step.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Make sure you’ve added Python path to environment variables.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Some students prefer using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”, having more functionalities. You could google 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baidu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to download and install it.</a:t>
            </a:r>
            <a:endParaRPr lang="en-US" altLang="zh-CN" sz="3200" b="1" dirty="0">
              <a:solidFill>
                <a:srgbClr val="7030A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565" y="2157447"/>
            <a:ext cx="3765306" cy="230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8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Search “python” in start menu (Windows)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Open Python desktop app or IDLE.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You can write your code statement under shell (e.g. type “</a:t>
            </a:r>
            <a:r>
              <a:rPr lang="en-US" altLang="zh-CN" sz="32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print(“hello world”);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 Press enter and then the code will be executed. (“hello world” will be printed)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401" y="1407435"/>
            <a:ext cx="2638791" cy="1488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83" y="5289306"/>
            <a:ext cx="7934325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4" y="4765423"/>
            <a:ext cx="55816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8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 IDLE, you can also open or new a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file. Write your code in this file, and then press “F5” (or “Run” -&gt; “Run Module”) to run your program.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17" y="2869528"/>
            <a:ext cx="3865146" cy="2076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23" y="5069831"/>
            <a:ext cx="9505950" cy="1609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039" y="3564463"/>
            <a:ext cx="3495234" cy="9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0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How to write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and run the program 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For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MacOS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you will find a folder named “Python 3.7” being displayed under Application.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Double click “IDLE” and you will see the Shell and can write your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 or write your code in shell directly. </a:t>
            </a: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56" y="4132117"/>
            <a:ext cx="5798905" cy="2286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1" y="3913006"/>
            <a:ext cx="4325815" cy="26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9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 better software…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Rather than utilize idle, I recommend you to download Anaconda, the “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spyder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ide from it is very useful.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IDEs help you manage your program projects.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famous IDEs: Spyder,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Pycharm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</a:t>
            </a:r>
            <a:r>
              <a:rPr lang="en-US" altLang="zh-CN" sz="32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Vscode</a:t>
            </a: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Show time…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011" y="2092037"/>
            <a:ext cx="10178322" cy="4176878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Teaching fellows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Schedule for tutorials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Install Python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About assignments and exams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Some tips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An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Outline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identifier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basic grammars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variables’ type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operator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conditional statement, loop statement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string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list, tuple, dictionary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function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8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knowledge points of </a:t>
              </a:r>
              <a:r>
                <a:rPr lang="en-US" altLang="zh-CN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Python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module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file, I/O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OOP: Object-oriented Programming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0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Key point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1025553" cy="5012147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In order to improve your programming skill, you must try your best to write more code.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comments when coding. The volume of comments need to cover over 1/3 of your codes.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10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About assignments and exams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0911253" cy="5012147"/>
          </a:xfrm>
        </p:spPr>
        <p:txBody>
          <a:bodyPr>
            <a:normAutofit/>
          </a:bodyPr>
          <a:lstStyle/>
          <a:p>
            <a:pPr algn="l"/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Assignments:</a:t>
            </a:r>
            <a:endParaRPr lang="en" altLang="zh-CN" sz="28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You will receive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problem-solving tasks.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Write code to solve the problems and create a PDF file with explanations.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Compress both the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code (.</a:t>
            </a:r>
            <a:r>
              <a:rPr lang="en" altLang="zh-CN" sz="2800" b="0" i="0" u="none" strike="noStrike" dirty="0" err="1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py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) and explanation (.pdf)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into one file.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Upload the zipped file to the blackboard system before the deadline.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Late submissions will incur point deductions.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Submissions more than three days after the deadline will not be accepted.</a:t>
            </a:r>
          </a:p>
        </p:txBody>
      </p:sp>
    </p:spTree>
    <p:extLst>
      <p:ext uri="{BB962C8B-B14F-4D97-AF65-F5344CB8AC3E}">
        <p14:creationId xmlns:p14="http://schemas.microsoft.com/office/powerpoint/2010/main" val="387580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About assignments and exams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93532" y="1626045"/>
            <a:ext cx="10911253" cy="5012147"/>
          </a:xfrm>
        </p:spPr>
        <p:txBody>
          <a:bodyPr>
            <a:normAutofit/>
          </a:bodyPr>
          <a:lstStyle/>
          <a:p>
            <a:pPr algn="l"/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Exams:</a:t>
            </a:r>
            <a:endParaRPr lang="en" altLang="zh-CN" sz="28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Exams are in 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paper format.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They include questions related to lecture notes and coding tasks.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You'll need to demonstrate your understanding of course materials and code-writing skills during exams.</a:t>
            </a:r>
          </a:p>
        </p:txBody>
      </p:sp>
    </p:spTree>
    <p:extLst>
      <p:ext uri="{BB962C8B-B14F-4D97-AF65-F5344CB8AC3E}">
        <p14:creationId xmlns:p14="http://schemas.microsoft.com/office/powerpoint/2010/main" val="3399188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Some tips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8363" y="1511745"/>
            <a:ext cx="10911253" cy="5231955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Learning Approach: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Focus on your lecture notes and practice extensively.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Problem Solving: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Remember that while programs help solve problems, it's your understanding and algorithm design that matter most. Think of the computer as a tool to calculate quickly.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Progressive Learning: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Before the midterm, master basic tools like data types, if-else statements, and loops, which are like a designed calculator. Use them to solve simpler problems on your own.</a:t>
            </a:r>
          </a:p>
          <a:p>
            <a:pPr algn="l">
              <a:buFont typeface="+mj-lt"/>
              <a:buAutoNum type="arabicPeriod"/>
            </a:pPr>
            <a:r>
              <a:rPr lang="en" altLang="zh-CN" sz="2800" b="1" i="0" u="none" strike="noStrike" dirty="0">
                <a:solidFill>
                  <a:srgbClr val="374151"/>
                </a:solidFill>
                <a:effectLst/>
                <a:latin typeface="Söhne"/>
              </a:rPr>
              <a:t>Post-Midterm:</a:t>
            </a:r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 After the midterm, delve into more abstract concepts such as functions, classes, algorithms, and complex data structures like lists and trees. Combine these tools to create complex and functional "machines."</a:t>
            </a:r>
          </a:p>
        </p:txBody>
      </p:sp>
    </p:spTree>
    <p:extLst>
      <p:ext uri="{BB962C8B-B14F-4D97-AF65-F5344CB8AC3E}">
        <p14:creationId xmlns:p14="http://schemas.microsoft.com/office/powerpoint/2010/main" val="425519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Problem: 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Once I need to send an email to a large amount of students, but I only get a file with their student ids. How can I get a file with their email addresses.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Solution:</a:t>
            </a:r>
            <a:b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solve it, just import the id file and add “@link.cuhk.edu.cn” after that, and write into a new file.</a:t>
            </a:r>
          </a:p>
        </p:txBody>
      </p:sp>
    </p:spTree>
    <p:extLst>
      <p:ext uri="{BB962C8B-B14F-4D97-AF65-F5344CB8AC3E}">
        <p14:creationId xmlns:p14="http://schemas.microsoft.com/office/powerpoint/2010/main" val="169153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  <a:latin typeface="3ds SemiBold" panose="02000503020000020004" pitchFamily="2" charset="0"/>
                </a:rPr>
                <a:t>An </a:t>
              </a: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example: get email addresses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40778" y="1740345"/>
            <a:ext cx="10911253" cy="503852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" altLang="zh-CN" sz="3600" b="1" i="0" u="none" strike="noStrike" dirty="0">
                <a:solidFill>
                  <a:srgbClr val="374151"/>
                </a:solidFill>
                <a:effectLst/>
                <a:latin typeface="Söhne"/>
              </a:rPr>
              <a:t>Meaningful Variable Names:</a:t>
            </a:r>
            <a:r>
              <a:rPr lang="en" altLang="zh-CN" sz="3600" b="0" i="0" u="none" strike="noStrike" dirty="0">
                <a:solidFill>
                  <a:srgbClr val="374151"/>
                </a:solidFill>
                <a:effectLst/>
                <a:latin typeface="Söhne"/>
              </a:rPr>
              <a:t> Use descriptive words to represent variables for easy understanding and remembering their purpose.</a:t>
            </a:r>
          </a:p>
          <a:p>
            <a:pPr algn="l">
              <a:buFont typeface="+mj-lt"/>
              <a:buAutoNum type="arabicPeriod"/>
            </a:pPr>
            <a:r>
              <a:rPr lang="en" altLang="zh-CN" sz="3600" b="1" i="0" u="none" strike="noStrike" dirty="0">
                <a:solidFill>
                  <a:srgbClr val="374151"/>
                </a:solidFill>
                <a:effectLst/>
                <a:latin typeface="Söhne"/>
              </a:rPr>
              <a:t>Comments with “#”</a:t>
            </a:r>
            <a:r>
              <a:rPr lang="en" altLang="zh-CN" sz="3600" b="0" i="0" u="none" strike="noStrike" dirty="0">
                <a:solidFill>
                  <a:srgbClr val="374151"/>
                </a:solidFill>
                <a:effectLst/>
                <a:latin typeface="Söhne"/>
              </a:rPr>
              <a:t>: Utilize comments in your code, marked with “#” to explain critical parts of your algorithm and provide clarity.</a:t>
            </a:r>
          </a:p>
        </p:txBody>
      </p:sp>
    </p:spTree>
    <p:extLst>
      <p:ext uri="{BB962C8B-B14F-4D97-AF65-F5344CB8AC3E}">
        <p14:creationId xmlns:p14="http://schemas.microsoft.com/office/powerpoint/2010/main" val="354501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4731930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2257" y="2963008"/>
            <a:ext cx="10647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</a:rPr>
              <a:t>Remember to bring your laptop next time!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10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11368" y="2569995"/>
            <a:ext cx="10864074" cy="1146600"/>
            <a:chOff x="0" y="1783"/>
            <a:chExt cx="10864074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460418" y="89991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Any questions or suggestions?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8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Instructors: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HAN, Xiaoguang (L02)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ZHAO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Junhua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(L03 / L04)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SUN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Qilin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(L05)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Prof HE </a:t>
            </a:r>
            <a:r>
              <a:rPr lang="en-US" altLang="zh-CN" sz="30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Pinjia</a:t>
            </a:r>
            <a:r>
              <a:rPr lang="en-US" altLang="zh-CN" sz="30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(L06)</a:t>
            </a:r>
          </a:p>
        </p:txBody>
      </p:sp>
    </p:spTree>
    <p:extLst>
      <p:ext uri="{BB962C8B-B14F-4D97-AF65-F5344CB8AC3E}">
        <p14:creationId xmlns:p14="http://schemas.microsoft.com/office/powerpoint/2010/main" val="1278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Teaching fellows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11302" y="1819476"/>
            <a:ext cx="10178322" cy="3593591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Office Hour of TAs: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747574-C446-CA2C-0CCA-1718225B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7" y="2366349"/>
            <a:ext cx="8931406" cy="398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9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Timetable</a:t>
              </a:r>
              <a:endParaRPr lang="en-US" sz="4900" b="1" kern="1200" dirty="0">
                <a:solidFill>
                  <a:srgbClr val="00B050"/>
                </a:solidFill>
                <a:latin typeface="Algerian" panose="04020705040A02060702" pitchFamily="82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47A0D7B-0B16-B5F8-7335-F84F7A52E42A}"/>
              </a:ext>
            </a:extLst>
          </p:cNvPr>
          <p:cNvSpPr txBox="1"/>
          <p:nvPr/>
        </p:nvSpPr>
        <p:spPr>
          <a:xfrm>
            <a:off x="1055330" y="1407436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Arrangement of Tutorials: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materials of tutorials can be downloaded from </a:t>
            </a:r>
            <a:r>
              <a:rPr lang="en-US" altLang="zh-CN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Onedrive</a:t>
            </a:r>
            <a:r>
              <a:rPr lang="en-US" altLang="zh-CN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link can be seen in the blackboard.</a:t>
            </a:r>
            <a:endParaRPr lang="en-US" altLang="zh-CN" sz="1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0AB731-9C15-4256-4839-FD5722B69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94" y="1748383"/>
            <a:ext cx="10442672" cy="41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30FB-299D-D803-E6A7-94AB888B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EB06D-9D4E-E844-3D6F-51864D26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The materials of tutorials can be downloaded from </a:t>
            </a:r>
            <a:r>
              <a:rPr lang="en-US" altLang="zh-CN" sz="3600" b="1" dirty="0" err="1">
                <a:solidFill>
                  <a:srgbClr val="0070C0"/>
                </a:solidFill>
                <a:highlight>
                  <a:srgbClr val="FFFF00"/>
                </a:highlight>
                <a:latin typeface="Baskerville Old Face" panose="02020602080505020303" pitchFamily="18" charset="0"/>
              </a:rPr>
              <a:t>Onedrive</a:t>
            </a:r>
            <a:r>
              <a:rPr lang="en-US" altLang="zh-CN" sz="36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, the link can be seen in the </a:t>
            </a:r>
            <a:r>
              <a:rPr lang="en-US" altLang="zh-CN" sz="3600" b="1" dirty="0">
                <a:solidFill>
                  <a:srgbClr val="0070C0"/>
                </a:solidFill>
                <a:highlight>
                  <a:srgbClr val="FFFF00"/>
                </a:highlight>
                <a:latin typeface="Baskerville Old Face" panose="02020602080505020303" pitchFamily="18" charset="0"/>
              </a:rPr>
              <a:t>blackboard.</a:t>
            </a:r>
          </a:p>
          <a:p>
            <a:r>
              <a:rPr kumimoji="1" lang="en" altLang="zh-CN" sz="3600" dirty="0"/>
              <a:t>I and the other two TA are responsible for the Tutorial on Thursday, and we take a shift every </a:t>
            </a:r>
            <a:r>
              <a:rPr kumimoji="1" lang="en-US" altLang="zh-CN" sz="3600" dirty="0"/>
              <a:t>3</a:t>
            </a:r>
            <a:r>
              <a:rPr kumimoji="1" lang="en" altLang="zh-CN" sz="3600" dirty="0"/>
              <a:t> weeks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621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500" y="2606317"/>
            <a:ext cx="10859101" cy="1531573"/>
            <a:chOff x="0" y="1783"/>
            <a:chExt cx="10750512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31459" y="57754"/>
              <a:ext cx="10219053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Survey: How many of you have learned programming before?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4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4ADBD-B555-CFEA-B8DE-04F17454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CSC1001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47BB0-DD4E-F265-C7E5-A8099F43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91591"/>
            <a:ext cx="10178322" cy="4588002"/>
          </a:xfrm>
        </p:spPr>
        <p:txBody>
          <a:bodyPr>
            <a:normAutofit fontScale="92500"/>
          </a:bodyPr>
          <a:lstStyle/>
          <a:p>
            <a:r>
              <a:rPr kumimoji="1" lang="en-US" altLang="zh-CN" sz="2800" dirty="0"/>
              <a:t>Before taking this course, I had absolutely </a:t>
            </a:r>
            <a:r>
              <a:rPr kumimoji="1" lang="en-US" altLang="zh-CN" sz="2800" dirty="0">
                <a:highlight>
                  <a:srgbClr val="FFFF00"/>
                </a:highlight>
              </a:rPr>
              <a:t>no prior programming experience.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It was all new territory for me, just like it might be for some of you. However, I approached the course with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Dedication,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Willingness to learn,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Practice. </a:t>
            </a:r>
          </a:p>
          <a:p>
            <a:r>
              <a:rPr lang="en" altLang="zh-CN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I made sure to thoroughly understand the material and practice regularly.</a:t>
            </a:r>
          </a:p>
          <a:p>
            <a:r>
              <a:rPr kumimoji="1" lang="en" altLang="zh-CN" sz="2800" dirty="0">
                <a:solidFill>
                  <a:srgbClr val="374151"/>
                </a:solidFill>
                <a:latin typeface="Söhne"/>
              </a:rPr>
              <a:t>So don’t be afraid!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6106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5330" y="204864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 dirty="0">
                  <a:solidFill>
                    <a:srgbClr val="00B050"/>
                  </a:solidFill>
                  <a:latin typeface="3ds SemiBold" panose="02000503020000020004" pitchFamily="2" charset="0"/>
                </a:rPr>
                <a:t>Schedule</a:t>
              </a:r>
              <a:r>
                <a:rPr lang="en-US" sz="4900" b="1" kern="1200" dirty="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  <p:pic>
        <p:nvPicPr>
          <p:cNvPr id="8" name="Picture 9">
            <a:extLst>
              <a:ext uri="{FF2B5EF4-FFF2-40B4-BE49-F238E27FC236}">
                <a16:creationId xmlns:a16="http://schemas.microsoft.com/office/drawing/2014/main" id="{D1A7465F-6CD8-AF4A-2D50-A34240B3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591" r="79398"/>
          <a:stretch>
            <a:fillRect/>
          </a:stretch>
        </p:blipFill>
        <p:spPr>
          <a:xfrm>
            <a:off x="1111302" y="1407436"/>
            <a:ext cx="1620520" cy="455041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058AB1C-FA34-D2F7-75BC-62395C35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4" t="-1460"/>
          <a:stretch>
            <a:fillRect/>
          </a:stretch>
        </p:blipFill>
        <p:spPr>
          <a:xfrm>
            <a:off x="2731822" y="1457601"/>
            <a:ext cx="4387215" cy="45002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DDA034F-4E4D-1743-8C9E-3C256B1559A0}"/>
              </a:ext>
            </a:extLst>
          </p:cNvPr>
          <p:cNvSpPr txBox="1"/>
          <p:nvPr/>
        </p:nvSpPr>
        <p:spPr>
          <a:xfrm>
            <a:off x="8806760" y="3169114"/>
            <a:ext cx="27641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I will be here every 3 weeks </a:t>
            </a:r>
            <a:endParaRPr kumimoji="1" lang="zh-CN" altLang="en-US" sz="32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402A61-3F1F-ACCD-DDF5-A540017AE197}"/>
              </a:ext>
            </a:extLst>
          </p:cNvPr>
          <p:cNvCxnSpPr>
            <a:cxnSpLocks/>
          </p:cNvCxnSpPr>
          <p:nvPr/>
        </p:nvCxnSpPr>
        <p:spPr>
          <a:xfrm flipH="1">
            <a:off x="7384081" y="2041001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F2CF54B-4D97-D640-2EEF-C01327B0F831}"/>
              </a:ext>
            </a:extLst>
          </p:cNvPr>
          <p:cNvCxnSpPr>
            <a:cxnSpLocks/>
          </p:cNvCxnSpPr>
          <p:nvPr/>
        </p:nvCxnSpPr>
        <p:spPr>
          <a:xfrm flipH="1">
            <a:off x="7384081" y="2922271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31441D0-EAE1-89A4-16F3-B19A53C6195B}"/>
              </a:ext>
            </a:extLst>
          </p:cNvPr>
          <p:cNvCxnSpPr>
            <a:cxnSpLocks/>
          </p:cNvCxnSpPr>
          <p:nvPr/>
        </p:nvCxnSpPr>
        <p:spPr>
          <a:xfrm flipH="1">
            <a:off x="7384081" y="3707723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5499C4E-1B99-ED6D-559E-03121E9D6283}"/>
              </a:ext>
            </a:extLst>
          </p:cNvPr>
          <p:cNvCxnSpPr>
            <a:cxnSpLocks/>
          </p:cNvCxnSpPr>
          <p:nvPr/>
        </p:nvCxnSpPr>
        <p:spPr>
          <a:xfrm flipH="1">
            <a:off x="7384081" y="4642002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50792B5-3D91-9014-9073-0688A80387D6}"/>
              </a:ext>
            </a:extLst>
          </p:cNvPr>
          <p:cNvCxnSpPr>
            <a:cxnSpLocks/>
          </p:cNvCxnSpPr>
          <p:nvPr/>
        </p:nvCxnSpPr>
        <p:spPr>
          <a:xfrm flipH="1">
            <a:off x="7384081" y="5437131"/>
            <a:ext cx="11136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35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68</TotalTime>
  <Words>1198</Words>
  <Application>Microsoft Macintosh PowerPoint</Application>
  <PresentationFormat>宽屏</PresentationFormat>
  <Paragraphs>149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3ds SemiBold</vt:lpstr>
      <vt:lpstr>等线</vt:lpstr>
      <vt:lpstr>Söhne</vt:lpstr>
      <vt:lpstr>Algerian</vt:lpstr>
      <vt:lpstr>Arial</vt:lpstr>
      <vt:lpstr>Baskerville Old Face</vt:lpstr>
      <vt:lpstr>Bell MT</vt:lpstr>
      <vt:lpstr>Cambria</vt:lpstr>
      <vt:lpstr>Gill Sans MT</vt:lpstr>
      <vt:lpstr>Impact</vt:lpstr>
      <vt:lpstr>Wingdings</vt:lpstr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Note</vt:lpstr>
      <vt:lpstr>PowerPoint 演示文稿</vt:lpstr>
      <vt:lpstr>For CSC1001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Kaiyan Zheng</cp:lastModifiedBy>
  <cp:revision>117</cp:revision>
  <cp:lastPrinted>2017-01-17T05:47:44Z</cp:lastPrinted>
  <dcterms:created xsi:type="dcterms:W3CDTF">2016-01-12T06:06:33Z</dcterms:created>
  <dcterms:modified xsi:type="dcterms:W3CDTF">2023-09-11T12:03:45Z</dcterms:modified>
</cp:coreProperties>
</file>