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notesMasterIdLst>
    <p:notesMasterId r:id="rId19"/>
  </p:notesMasterIdLst>
  <p:sldIdLst>
    <p:sldId id="257" r:id="rId2"/>
    <p:sldId id="296" r:id="rId3"/>
    <p:sldId id="312" r:id="rId4"/>
    <p:sldId id="313" r:id="rId5"/>
    <p:sldId id="352" r:id="rId6"/>
    <p:sldId id="333" r:id="rId7"/>
    <p:sldId id="335" r:id="rId8"/>
    <p:sldId id="353" r:id="rId9"/>
    <p:sldId id="337" r:id="rId10"/>
    <p:sldId id="339" r:id="rId11"/>
    <p:sldId id="351" r:id="rId12"/>
    <p:sldId id="341" r:id="rId13"/>
    <p:sldId id="342" r:id="rId14"/>
    <p:sldId id="343" r:id="rId15"/>
    <p:sldId id="344" r:id="rId16"/>
    <p:sldId id="346" r:id="rId17"/>
    <p:sldId id="348" r:id="rId18"/>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258"/>
    <p:restoredTop sz="75241"/>
  </p:normalViewPr>
  <p:slideViewPr>
    <p:cSldViewPr snapToGrid="0">
      <p:cViewPr varScale="1">
        <p:scale>
          <a:sx n="84" d="100"/>
          <a:sy n="84" d="100"/>
        </p:scale>
        <p:origin x="20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Number System</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custT="1"/>
      <dgm:spPr>
        <a:solidFill>
          <a:schemeClr val="accent1">
            <a:lumMod val="75000"/>
            <a:alpha val="90000"/>
          </a:schemeClr>
        </a:solidFill>
      </dgm:spPr>
      <dgm:t>
        <a:bodyPr/>
        <a:lstStyle/>
        <a:p>
          <a:pPr rtl="0"/>
          <a:r>
            <a:rPr lang="en-US" sz="4800" b="1" dirty="0">
              <a:solidFill>
                <a:srgbClr val="00B050"/>
              </a:solidFill>
            </a:rPr>
            <a:t>Conversion Between Binary, Octal and Hexadecimal</a:t>
          </a:r>
          <a:endParaRPr lang="en-US" sz="4800"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ScaleY="320489" custLinFactNeighborY="-7534">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Binary and Octal</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Binary and Hexadecimal</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Practice 5 </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Practice 6 </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Practice 7 </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Data Representation</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Y="5779">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Use Python as calculator</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Practice 1</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Practice 2</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From Decimal to Others</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Practice 3</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Practice 4</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Think!</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Number System</a:t>
          </a:r>
          <a:endParaRPr lang="en-US" sz="4900" kern="1200" dirty="0">
            <a:solidFill>
              <a:srgbClr val="00B050"/>
            </a:solidFill>
          </a:endParaRPr>
        </a:p>
      </dsp:txBody>
      <dsp:txXfrm>
        <a:off x="55972" y="57755"/>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5520"/>
          <a:ext cx="10515600" cy="1535884"/>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dirty="0">
              <a:solidFill>
                <a:srgbClr val="00B050"/>
              </a:solidFill>
            </a:rPr>
            <a:t>Conversion Between Binary, Octal and Hexadecimal</a:t>
          </a:r>
          <a:endParaRPr lang="en-US" sz="4800" kern="1200" dirty="0">
            <a:solidFill>
              <a:srgbClr val="00B050"/>
            </a:solidFill>
          </a:endParaRPr>
        </a:p>
      </dsp:txBody>
      <dsp:txXfrm>
        <a:off x="74976" y="310496"/>
        <a:ext cx="10365648" cy="13859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Binary and Octal</a:t>
          </a:r>
          <a:endParaRPr lang="en-US" sz="4900" kern="1200" dirty="0">
            <a:solidFill>
              <a:srgbClr val="00B050"/>
            </a:solidFill>
          </a:endParaRPr>
        </a:p>
      </dsp:txBody>
      <dsp:txXfrm>
        <a:off x="55972" y="57755"/>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Binary and Hexadecimal</a:t>
          </a:r>
          <a:endParaRPr lang="en-US" sz="4900" kern="1200" dirty="0">
            <a:solidFill>
              <a:srgbClr val="00B050"/>
            </a:solidFill>
          </a:endParaRPr>
        </a:p>
      </dsp:txBody>
      <dsp:txXfrm>
        <a:off x="55972" y="57755"/>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Practice 5 </a:t>
          </a:r>
          <a:endParaRPr lang="en-US" sz="4900" kern="1200" dirty="0">
            <a:solidFill>
              <a:srgbClr val="00B050"/>
            </a:solidFill>
          </a:endParaRPr>
        </a:p>
      </dsp:txBody>
      <dsp:txXfrm>
        <a:off x="55972" y="57755"/>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Practice 6 </a:t>
          </a:r>
          <a:endParaRPr lang="en-US" sz="4900" kern="1200" dirty="0">
            <a:solidFill>
              <a:srgbClr val="00B050"/>
            </a:solidFill>
          </a:endParaRPr>
        </a:p>
      </dsp:txBody>
      <dsp:txXfrm>
        <a:off x="55972" y="57755"/>
        <a:ext cx="10403656" cy="10346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Practice 7 </a:t>
          </a:r>
          <a:endParaRPr lang="en-US" sz="4900" kern="1200" dirty="0">
            <a:solidFill>
              <a:srgbClr val="00B050"/>
            </a:solidFill>
          </a:endParaRPr>
        </a:p>
      </dsp:txBody>
      <dsp:txXfrm>
        <a:off x="55972" y="57755"/>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3566"/>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Data Representation</a:t>
          </a:r>
          <a:endParaRPr lang="en-US" sz="4900" kern="1200" dirty="0">
            <a:solidFill>
              <a:srgbClr val="00B050"/>
            </a:solidFill>
          </a:endParaRPr>
        </a:p>
      </dsp:txBody>
      <dsp:txXfrm>
        <a:off x="55972" y="59538"/>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Use Python as calculator</a:t>
          </a:r>
          <a:endParaRPr lang="en-US" sz="4900" kern="1200" dirty="0">
            <a:solidFill>
              <a:srgbClr val="00B050"/>
            </a:solidFill>
          </a:endParaRPr>
        </a:p>
      </dsp:txBody>
      <dsp:txXfrm>
        <a:off x="55972" y="57755"/>
        <a:ext cx="10403656"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Practice 1</a:t>
          </a:r>
          <a:endParaRPr lang="en-US" sz="4900" kern="1200" dirty="0">
            <a:solidFill>
              <a:srgbClr val="00B050"/>
            </a:solidFill>
          </a:endParaRPr>
        </a:p>
      </dsp:txBody>
      <dsp:txXfrm>
        <a:off x="55972" y="57755"/>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Practice 2</a:t>
          </a:r>
          <a:endParaRPr lang="en-US" sz="4900" kern="1200" dirty="0">
            <a:solidFill>
              <a:srgbClr val="00B050"/>
            </a:solidFill>
          </a:endParaRPr>
        </a:p>
      </dsp:txBody>
      <dsp:txXfrm>
        <a:off x="55972" y="57755"/>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From Decimal to Others</a:t>
          </a:r>
          <a:endParaRPr lang="en-US" sz="4900" kern="1200" dirty="0">
            <a:solidFill>
              <a:srgbClr val="00B050"/>
            </a:solidFill>
          </a:endParaRPr>
        </a:p>
      </dsp:txBody>
      <dsp:txXfrm>
        <a:off x="55972" y="57755"/>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Practice 3</a:t>
          </a:r>
          <a:endParaRPr lang="en-US" sz="4900" kern="1200" dirty="0">
            <a:solidFill>
              <a:srgbClr val="00B050"/>
            </a:solidFill>
          </a:endParaRPr>
        </a:p>
      </dsp:txBody>
      <dsp:txXfrm>
        <a:off x="55972" y="57755"/>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Practice 4</a:t>
          </a:r>
          <a:endParaRPr lang="en-US" sz="4900" kern="1200" dirty="0">
            <a:solidFill>
              <a:srgbClr val="00B050"/>
            </a:solidFill>
          </a:endParaRPr>
        </a:p>
      </dsp:txBody>
      <dsp:txXfrm>
        <a:off x="55972" y="57755"/>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Think!</a:t>
          </a:r>
          <a:endParaRPr lang="en-US" sz="4900" kern="1200" dirty="0">
            <a:solidFill>
              <a:srgbClr val="00B050"/>
            </a:solidFill>
          </a:endParaRPr>
        </a:p>
      </dsp:txBody>
      <dsp:txXfrm>
        <a:off x="55972" y="57755"/>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48A586E8-44A8-0849-8FEA-11DFBC405E1D}" type="datetimeFigureOut">
              <a:rPr kumimoji="1" lang="zh-CN" altLang="en-US" smtClean="0"/>
              <a:t>2023/9/11</a:t>
            </a:fld>
            <a:endParaRPr kumimoji="1" lang="zh-CN" altLang="en-US"/>
          </a:p>
        </p:txBody>
      </p:sp>
      <p:sp>
        <p:nvSpPr>
          <p:cNvPr id="4" name="幻灯片图像占位符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6FCFE4BB-0DA8-3645-A03E-F9499568C883}" type="slidenum">
              <a:rPr kumimoji="1" lang="zh-CN" altLang="en-US" smtClean="0"/>
              <a:t>‹#›</a:t>
            </a:fld>
            <a:endParaRPr kumimoji="1" lang="zh-CN" altLang="en-US"/>
          </a:p>
        </p:txBody>
      </p:sp>
    </p:spTree>
    <p:extLst>
      <p:ext uri="{BB962C8B-B14F-4D97-AF65-F5344CB8AC3E}">
        <p14:creationId xmlns:p14="http://schemas.microsoft.com/office/powerpoint/2010/main" val="72469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FCFE4BB-0DA8-3645-A03E-F9499568C883}" type="slidenum">
              <a:rPr kumimoji="1" lang="zh-CN" altLang="en-US" smtClean="0"/>
              <a:t>1</a:t>
            </a:fld>
            <a:endParaRPr kumimoji="1" lang="zh-CN" altLang="en-US"/>
          </a:p>
        </p:txBody>
      </p:sp>
    </p:spTree>
    <p:extLst>
      <p:ext uri="{BB962C8B-B14F-4D97-AF65-F5344CB8AC3E}">
        <p14:creationId xmlns:p14="http://schemas.microsoft.com/office/powerpoint/2010/main" val="353744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FCFE4BB-0DA8-3645-A03E-F9499568C883}" type="slidenum">
              <a:rPr kumimoji="1" lang="zh-CN" altLang="en-US" smtClean="0"/>
              <a:t>2</a:t>
            </a:fld>
            <a:endParaRPr kumimoji="1" lang="zh-CN" altLang="en-US"/>
          </a:p>
        </p:txBody>
      </p:sp>
    </p:spTree>
    <p:extLst>
      <p:ext uri="{BB962C8B-B14F-4D97-AF65-F5344CB8AC3E}">
        <p14:creationId xmlns:p14="http://schemas.microsoft.com/office/powerpoint/2010/main" val="88189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Imagine that numbers are like puzzles, and each digit in a number is a piece of that puzzle. These puzzle pieces have different values depending on where they're placed. The first piece, all the way to the left, is like piece number '0' in our puzzle. As we move to the right, we increase the piece number by one each time.</a:t>
            </a:r>
          </a:p>
          <a:p>
            <a:endParaRPr kumimoji="1" lang="en" altLang="zh-CN" dirty="0"/>
          </a:p>
          <a:p>
            <a:r>
              <a:rPr kumimoji="1" lang="en" altLang="zh-CN" dirty="0"/>
              <a:t>Now, we also have a set of special tools called 'weights,' and each piece has its own weight. These weights determine the importance of each piece in the puzzle. The first piece has a weight of '1,' the second piece has a weight of 'base,' the third has a weight of 'base squared,' and so on, where 'base' is the base of our number system.</a:t>
            </a:r>
          </a:p>
          <a:p>
            <a:r>
              <a:rPr kumimoji="1" lang="en" altLang="zh-CN" dirty="0"/>
              <a:t>So, when we want to represent a number, we can think of it as putting together these puzzle pieces. Each piece is like '</a:t>
            </a:r>
            <a:r>
              <a:rPr kumimoji="1" lang="en" altLang="zh-CN" dirty="0" err="1"/>
              <a:t>a_i</a:t>
            </a:r>
            <a:r>
              <a:rPr kumimoji="1" lang="en" altLang="zh-CN" dirty="0"/>
              <a:t>' (where '</a:t>
            </a:r>
            <a:r>
              <a:rPr kumimoji="1" lang="en" altLang="zh-CN" dirty="0" err="1"/>
              <a:t>i</a:t>
            </a:r>
            <a:r>
              <a:rPr kumimoji="1" lang="en" altLang="zh-CN" dirty="0"/>
              <a:t>' is the piece number), and we multiply it by the corresponding weight '</a:t>
            </a:r>
            <a:r>
              <a:rPr kumimoji="1" lang="en" altLang="zh-CN" dirty="0" err="1"/>
              <a:t>b^i</a:t>
            </a:r>
            <a:r>
              <a:rPr kumimoji="1" lang="en" altLang="zh-CN" dirty="0"/>
              <a:t>.' When we add up all these '</a:t>
            </a:r>
            <a:r>
              <a:rPr kumimoji="1" lang="en" altLang="zh-CN" dirty="0" err="1"/>
              <a:t>a_i</a:t>
            </a:r>
            <a:r>
              <a:rPr kumimoji="1" lang="en" altLang="zh-CN" dirty="0"/>
              <a:t> * </a:t>
            </a:r>
            <a:r>
              <a:rPr kumimoji="1" lang="en" altLang="zh-CN" dirty="0" err="1"/>
              <a:t>b^i</a:t>
            </a:r>
            <a:r>
              <a:rPr kumimoji="1" lang="en" altLang="zh-CN" dirty="0"/>
              <a:t>' for every piece '</a:t>
            </a:r>
            <a:r>
              <a:rPr kumimoji="1" lang="en" altLang="zh-CN" dirty="0" err="1"/>
              <a:t>i</a:t>
            </a:r>
            <a:r>
              <a:rPr kumimoji="1" lang="en" altLang="zh-CN" dirty="0"/>
              <a:t>,' we get our complete number. Here n is the number of bases in the system. Like decimal system, n = 10.</a:t>
            </a:r>
          </a:p>
          <a:p>
            <a:endParaRPr kumimoji="1" lang="en" altLang="zh-CN" dirty="0"/>
          </a:p>
          <a:p>
            <a:r>
              <a:rPr kumimoji="1" lang="en" altLang="zh-CN" dirty="0"/>
              <a:t>This concept applies to all number systems, whether it's binary, decimal, hexadecimal, or any other. It's a bit like building a number from its basic parts, with each part having its own unique value and significance in the final result."</a:t>
            </a:r>
          </a:p>
          <a:p>
            <a:endParaRPr kumimoji="1" lang="zh-CN" altLang="en-US" dirty="0"/>
          </a:p>
        </p:txBody>
      </p:sp>
      <p:sp>
        <p:nvSpPr>
          <p:cNvPr id="4" name="灯片编号占位符 3"/>
          <p:cNvSpPr>
            <a:spLocks noGrp="1"/>
          </p:cNvSpPr>
          <p:nvPr>
            <p:ph type="sldNum" sz="quarter" idx="5"/>
          </p:nvPr>
        </p:nvSpPr>
        <p:spPr/>
        <p:txBody>
          <a:bodyPr/>
          <a:lstStyle/>
          <a:p>
            <a:fld id="{6FCFE4BB-0DA8-3645-A03E-F9499568C883}" type="slidenum">
              <a:rPr kumimoji="1" lang="zh-CN" altLang="en-US" smtClean="0"/>
              <a:t>4</a:t>
            </a:fld>
            <a:endParaRPr kumimoji="1" lang="zh-CN" altLang="en-US"/>
          </a:p>
        </p:txBody>
      </p:sp>
    </p:spTree>
    <p:extLst>
      <p:ext uri="{BB962C8B-B14F-4D97-AF65-F5344CB8AC3E}">
        <p14:creationId xmlns:p14="http://schemas.microsoft.com/office/powerpoint/2010/main" val="2775228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FCFE4BB-0DA8-3645-A03E-F9499568C883}" type="slidenum">
              <a:rPr kumimoji="1" lang="zh-CN" altLang="en-US" smtClean="0"/>
              <a:t>5</a:t>
            </a:fld>
            <a:endParaRPr kumimoji="1" lang="zh-CN" altLang="en-US"/>
          </a:p>
        </p:txBody>
      </p:sp>
    </p:spTree>
    <p:extLst>
      <p:ext uri="{BB962C8B-B14F-4D97-AF65-F5344CB8AC3E}">
        <p14:creationId xmlns:p14="http://schemas.microsoft.com/office/powerpoint/2010/main" val="348055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FCFE4BB-0DA8-3645-A03E-F9499568C883}" type="slidenum">
              <a:rPr kumimoji="1" lang="zh-CN" altLang="en-US" smtClean="0"/>
              <a:t>12</a:t>
            </a:fld>
            <a:endParaRPr kumimoji="1" lang="zh-CN" altLang="en-US"/>
          </a:p>
        </p:txBody>
      </p:sp>
    </p:spTree>
    <p:extLst>
      <p:ext uri="{BB962C8B-B14F-4D97-AF65-F5344CB8AC3E}">
        <p14:creationId xmlns:p14="http://schemas.microsoft.com/office/powerpoint/2010/main" val="2803416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FCFE4BB-0DA8-3645-A03E-F9499568C883}" type="slidenum">
              <a:rPr kumimoji="1" lang="zh-CN" altLang="en-US" smtClean="0"/>
              <a:t>13</a:t>
            </a:fld>
            <a:endParaRPr kumimoji="1" lang="zh-CN" altLang="en-US"/>
          </a:p>
        </p:txBody>
      </p:sp>
    </p:spTree>
    <p:extLst>
      <p:ext uri="{BB962C8B-B14F-4D97-AF65-F5344CB8AC3E}">
        <p14:creationId xmlns:p14="http://schemas.microsoft.com/office/powerpoint/2010/main" val="412516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9/11/23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989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401252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129587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93738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9/11/23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772318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5932713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13507377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9/11/23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272115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9/11/23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299546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9/11/23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198627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9/11/23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extLst>
      <p:ext uri="{BB962C8B-B14F-4D97-AF65-F5344CB8AC3E}">
        <p14:creationId xmlns:p14="http://schemas.microsoft.com/office/powerpoint/2010/main" val="242137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9/11/23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533528"/>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2.xml"/><Relationship Id="rId7" Type="http://schemas.openxmlformats.org/officeDocument/2006/relationships/image" Target="../media/image17.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0.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3.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fontScale="92500" lnSpcReduction="20000"/>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altLang="zh-CN" sz="3200" b="1" dirty="0">
                <a:solidFill>
                  <a:srgbClr val="7030A0"/>
                </a:solidFill>
                <a:latin typeface="Algerian" panose="04020705040A02060702" pitchFamily="82" charset="0"/>
              </a:rPr>
              <a:t>2</a:t>
            </a:r>
            <a:r>
              <a:rPr lang="en-US" sz="3200" b="1" dirty="0">
                <a:solidFill>
                  <a:srgbClr val="7030A0"/>
                </a:solidFill>
                <a:latin typeface="Algerian" panose="04020705040A02060702" pitchFamily="82" charset="0"/>
              </a:rPr>
              <a:t> </a:t>
            </a:r>
          </a:p>
          <a:p>
            <a:r>
              <a:rPr lang="en-US" altLang="zh-CN" sz="3200" b="1" dirty="0">
                <a:solidFill>
                  <a:srgbClr val="002060"/>
                </a:solidFill>
                <a:latin typeface="Algerian" panose="04020705040A02060702" pitchFamily="82" charset="0"/>
              </a:rPr>
              <a:t>DATA REPRESENTATION AND CONVERSION</a:t>
            </a:r>
            <a:endParaRPr lang="en-US" altLang="zh-CN" sz="3200" dirty="0"/>
          </a:p>
          <a:p>
            <a:endParaRPr lang="en-US" altLang="zh-CN" sz="3200" b="1" dirty="0">
              <a:solidFill>
                <a:srgbClr val="002060"/>
              </a:solidFill>
              <a:latin typeface="Algerian" panose="04020705040A02060702" pitchFamily="82" charset="0"/>
            </a:endParaRPr>
          </a:p>
          <a:p>
            <a:endParaRPr lang="en-US" altLang="zh-CN" sz="2400" b="1" dirty="0">
              <a:latin typeface="Algerian" panose="04020705040A02060702" pitchFamily="82" charset="0"/>
            </a:endParaRPr>
          </a:p>
          <a:p>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3"/>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
        <p:nvSpPr>
          <p:cNvPr id="5" name="TextBox 4">
            <a:extLst>
              <a:ext uri="{FF2B5EF4-FFF2-40B4-BE49-F238E27FC236}">
                <a16:creationId xmlns:a16="http://schemas.microsoft.com/office/drawing/2014/main" id="{7C7AF9FF-E048-E92B-C53F-92A340C58723}"/>
              </a:ext>
            </a:extLst>
          </p:cNvPr>
          <p:cNvSpPr txBox="1"/>
          <p:nvPr/>
        </p:nvSpPr>
        <p:spPr>
          <a:xfrm>
            <a:off x="4283685" y="4809392"/>
            <a:ext cx="3624630" cy="1015663"/>
          </a:xfrm>
          <a:prstGeom prst="rect">
            <a:avLst/>
          </a:prstGeom>
          <a:noFill/>
        </p:spPr>
        <p:txBody>
          <a:bodyPr wrap="square" rtlCol="0">
            <a:spAutoFit/>
          </a:bodyPr>
          <a:lstStyle/>
          <a:p>
            <a:pPr algn="ctr"/>
            <a:r>
              <a:rPr lang="en-US" altLang="zh-CN" sz="2000" b="1" dirty="0">
                <a:solidFill>
                  <a:schemeClr val="accent2">
                    <a:lumMod val="75000"/>
                  </a:schemeClr>
                </a:solidFill>
                <a:latin typeface="Bell MT" panose="02020503060305020303" pitchFamily="18" charset="0"/>
              </a:rPr>
              <a:t>Kaiyan ZHENG, FE</a:t>
            </a:r>
          </a:p>
          <a:p>
            <a:pPr algn="ctr"/>
            <a:r>
              <a:rPr lang="en-US" altLang="zh-CN" sz="2000" b="1" dirty="0">
                <a:solidFill>
                  <a:schemeClr val="accent6">
                    <a:lumMod val="75000"/>
                  </a:schemeClr>
                </a:solidFill>
                <a:latin typeface="Bell MT" panose="02020503060305020303" pitchFamily="18" charset="0"/>
              </a:rPr>
              <a:t>Sept. 14 2023 </a:t>
            </a:r>
          </a:p>
          <a:p>
            <a:pPr algn="ctr"/>
            <a:r>
              <a:rPr lang="en-US" altLang="zh-CN" sz="2000" b="1" dirty="0" err="1">
                <a:solidFill>
                  <a:schemeClr val="accent6">
                    <a:lumMod val="75000"/>
                  </a:schemeClr>
                </a:solidFill>
                <a:latin typeface="Bell MT" panose="02020503060305020303" pitchFamily="18" charset="0"/>
              </a:rPr>
              <a:t>kaiyanzheng@link.cuhk.edu.cn</a:t>
            </a:r>
            <a:endParaRPr lang="zh-CN" altLang="en-US" sz="2000" b="1" dirty="0">
              <a:solidFill>
                <a:schemeClr val="accent6">
                  <a:lumMod val="75000"/>
                </a:schemeClr>
              </a:solidFill>
              <a:latin typeface="Bell MT" panose="02020503060305020303" pitchFamily="18" charset="0"/>
            </a:endParaRPr>
          </a:p>
        </p:txBody>
      </p:sp>
    </p:spTree>
    <p:extLst>
      <p:ext uri="{BB962C8B-B14F-4D97-AF65-F5344CB8AC3E}">
        <p14:creationId xmlns:p14="http://schemas.microsoft.com/office/powerpoint/2010/main" val="19890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081956628"/>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838200" y="2015479"/>
            <a:ext cx="11048999" cy="242463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Convert decimal number 100.96875 into binary, octal and hexadecimal number.</a:t>
            </a:r>
          </a:p>
          <a:p>
            <a:pPr marL="0" indent="0" algn="ctr">
              <a:buClr>
                <a:srgbClr val="7030A0"/>
              </a:buClr>
              <a:buNone/>
            </a:pPr>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174667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29610835"/>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p:cNvSpPr txBox="1">
                <a:spLocks/>
              </p:cNvSpPr>
              <p:nvPr/>
            </p:nvSpPr>
            <p:spPr>
              <a:xfrm>
                <a:off x="838200" y="1927555"/>
                <a:ext cx="11048999" cy="39457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1.Convert decimal number 0.3 into octal number.</a:t>
                </a:r>
                <a:endParaRPr lang="en-US" altLang="zh-CN" sz="28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2.Convert decimal number </a:t>
                </a:r>
                <a14:m>
                  <m:oMath xmlns:m="http://schemas.openxmlformats.org/officeDocument/2006/math">
                    <m:f>
                      <m:fPr>
                        <m:ctrlPr>
                          <a:rPr lang="en-US" altLang="zh-CN" sz="3200" b="1" i="1" smtClean="0">
                            <a:solidFill>
                              <a:srgbClr val="0070C0"/>
                            </a:solidFill>
                            <a:latin typeface="Cambria Math" panose="02040503050406030204" pitchFamily="18" charset="0"/>
                          </a:rPr>
                        </m:ctrlPr>
                      </m:fPr>
                      <m:num>
                        <m:r>
                          <a:rPr lang="en-US" altLang="zh-CN" sz="3200" b="1" i="1" smtClean="0">
                            <a:solidFill>
                              <a:srgbClr val="0070C0"/>
                            </a:solidFill>
                            <a:latin typeface="Cambria Math" panose="02040503050406030204" pitchFamily="18" charset="0"/>
                          </a:rPr>
                          <m:t>𝟏</m:t>
                        </m:r>
                      </m:num>
                      <m:den>
                        <m:r>
                          <a:rPr lang="en-US" altLang="zh-CN" sz="3200" b="1" i="1" smtClean="0">
                            <a:solidFill>
                              <a:srgbClr val="0070C0"/>
                            </a:solidFill>
                            <a:latin typeface="Cambria Math" panose="02040503050406030204" pitchFamily="18" charset="0"/>
                          </a:rPr>
                          <m:t>𝟑</m:t>
                        </m:r>
                      </m:den>
                    </m:f>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acc>
                      <m:accPr>
                        <m:chr m:val="̇"/>
                        <m:ctrlPr>
                          <a:rPr lang="en-US" altLang="zh-CN" sz="3200" b="1" i="1" smtClean="0">
                            <a:solidFill>
                              <a:srgbClr val="0070C0"/>
                            </a:solidFill>
                            <a:latin typeface="Cambria Math" panose="02040503050406030204" pitchFamily="18" charset="0"/>
                          </a:rPr>
                        </m:ctrlPr>
                      </m:accPr>
                      <m:e>
                        <m:r>
                          <a:rPr lang="en-US" altLang="zh-CN" sz="3200" b="1" i="1" smtClean="0">
                            <a:solidFill>
                              <a:srgbClr val="0070C0"/>
                            </a:solidFill>
                            <a:latin typeface="Cambria Math" panose="02040503050406030204" pitchFamily="18" charset="0"/>
                          </a:rPr>
                          <m:t>𝟑</m:t>
                        </m:r>
                      </m:e>
                    </m:acc>
                  </m:oMath>
                </a14:m>
                <a:r>
                  <a:rPr lang="en-US" altLang="zh-CN" sz="3200" b="1" dirty="0">
                    <a:solidFill>
                      <a:srgbClr val="0070C0"/>
                    </a:solidFill>
                    <a:latin typeface="Baskerville Old Face" panose="02020602080505020303" pitchFamily="18" charset="0"/>
                  </a:rPr>
                  <a:t> into octal number.</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3.Convert decimal number </a:t>
                </a:r>
                <a14:m>
                  <m:oMath xmlns:m="http://schemas.openxmlformats.org/officeDocument/2006/math">
                    <m:r>
                      <a:rPr lang="zh-CN" altLang="en-US" sz="3200" b="1" i="1" smtClean="0">
                        <a:solidFill>
                          <a:srgbClr val="0070C0"/>
                        </a:solidFill>
                        <a:latin typeface="Cambria Math" panose="02040503050406030204" pitchFamily="18" charset="0"/>
                      </a:rPr>
                      <m:t>𝝅</m:t>
                    </m:r>
                  </m:oMath>
                </a14:m>
                <a:r>
                  <a:rPr lang="en-US" altLang="zh-CN" sz="3200" b="1" dirty="0">
                    <a:solidFill>
                      <a:srgbClr val="0070C0"/>
                    </a:solidFill>
                    <a:latin typeface="Baskerville Old Face" panose="02020602080505020303" pitchFamily="18" charset="0"/>
                  </a:rPr>
                  <a:t> into octal number.</a:t>
                </a:r>
              </a:p>
              <a:p>
                <a:pPr marL="0" indent="0">
                  <a:buClr>
                    <a:srgbClr val="7030A0"/>
                  </a:buClr>
                  <a:buNone/>
                </a:pPr>
                <a:endParaRPr lang="en-US" altLang="zh-CN" sz="32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838200" y="1927555"/>
                <a:ext cx="11048999" cy="3945707"/>
              </a:xfrm>
              <a:prstGeom prst="rect">
                <a:avLst/>
              </a:prstGeom>
              <a:blipFill>
                <a:blip r:embed="rId7"/>
                <a:stretch>
                  <a:fillRect l="-1269" t="-1391"/>
                </a:stretch>
              </a:blipFill>
            </p:spPr>
            <p:txBody>
              <a:bodyPr/>
              <a:lstStyle/>
              <a:p>
                <a:r>
                  <a:rPr lang="en-US">
                    <a:noFill/>
                  </a:rPr>
                  <a:t> </a:t>
                </a:r>
              </a:p>
            </p:txBody>
          </p:sp>
        </mc:Fallback>
      </mc:AlternateContent>
    </p:spTree>
    <p:extLst>
      <p:ext uri="{BB962C8B-B14F-4D97-AF65-F5344CB8AC3E}">
        <p14:creationId xmlns:p14="http://schemas.microsoft.com/office/powerpoint/2010/main" val="409779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24592962"/>
              </p:ext>
            </p:extLst>
          </p:nvPr>
        </p:nvGraphicFramePr>
        <p:xfrm>
          <a:off x="838200" y="365126"/>
          <a:ext cx="10515600" cy="2079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838200" y="2602524"/>
            <a:ext cx="11048999" cy="366639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Use one-to-one relationship between </a:t>
            </a:r>
            <a:r>
              <a:rPr lang="en-US" altLang="zh-CN" sz="3200" b="1" dirty="0" err="1">
                <a:solidFill>
                  <a:srgbClr val="0070C0"/>
                </a:solidFill>
                <a:latin typeface="Baskerville Old Face" panose="02020602080505020303" pitchFamily="18" charset="0"/>
              </a:rPr>
              <a:t>i</a:t>
            </a:r>
            <a:r>
              <a:rPr lang="en-US" altLang="zh-CN" sz="3200" b="1" dirty="0">
                <a:solidFill>
                  <a:srgbClr val="0070C0"/>
                </a:solidFill>
                <a:latin typeface="Baskerville Old Face" panose="02020602080505020303" pitchFamily="18" charset="0"/>
              </a:rPr>
              <a:t>) 3-digit binary number and the symbols of octal number, ii) 4-digit binary number and the symbols of hexadecimal number. </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To do conversion between octal and hexadecimal, use binary as a bridge.</a:t>
            </a:r>
          </a:p>
          <a:p>
            <a:pPr marL="0" indent="0" algn="ctr">
              <a:buClr>
                <a:srgbClr val="7030A0"/>
              </a:buClr>
              <a:buNone/>
            </a:pPr>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341365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22978063"/>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838200" y="2015479"/>
            <a:ext cx="11048999" cy="16948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The one-to-one relationship between 3-digit binary number and the symbols of octal number?</a:t>
            </a:r>
          </a:p>
          <a:p>
            <a:pPr marL="0" indent="0" algn="ctr">
              <a:buClr>
                <a:srgbClr val="7030A0"/>
              </a:buClr>
              <a:buNone/>
            </a:pPr>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6" name="Picture 5"/>
          <p:cNvPicPr>
            <a:picLocks noChangeAspect="1"/>
          </p:cNvPicPr>
          <p:nvPr/>
        </p:nvPicPr>
        <p:blipFill>
          <a:blip r:embed="rId8"/>
          <a:stretch>
            <a:fillRect/>
          </a:stretch>
        </p:blipFill>
        <p:spPr>
          <a:xfrm>
            <a:off x="4971651" y="3515977"/>
            <a:ext cx="2377646" cy="3145809"/>
          </a:xfrm>
          <a:prstGeom prst="rect">
            <a:avLst/>
          </a:prstGeom>
        </p:spPr>
      </p:pic>
    </p:spTree>
    <p:extLst>
      <p:ext uri="{BB962C8B-B14F-4D97-AF65-F5344CB8AC3E}">
        <p14:creationId xmlns:p14="http://schemas.microsoft.com/office/powerpoint/2010/main" val="223073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487790058"/>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838200" y="1691341"/>
            <a:ext cx="11048999" cy="17036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The one-to-one relationship between 4-digit binary number and the symbols of hexadecimal number?</a:t>
            </a:r>
          </a:p>
          <a:p>
            <a:pPr marL="0" indent="0" algn="ctr">
              <a:buClr>
                <a:srgbClr val="7030A0"/>
              </a:buClr>
              <a:buNone/>
            </a:pPr>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marL="0" indent="0">
              <a:buClr>
                <a:srgbClr val="7030A0"/>
              </a:buClr>
              <a:buNone/>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1863969" y="2826127"/>
                <a:ext cx="3982915" cy="4031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(0)</m:t>
                          </m:r>
                        </m:e>
                        <m:sub>
                          <m:r>
                            <a:rPr lang="en-US" altLang="zh-CN" sz="3200" b="0" i="1" smtClean="0">
                              <a:latin typeface="Cambria Math" panose="02040503050406030204" pitchFamily="18" charset="0"/>
                            </a:rPr>
                            <m:t>16</m:t>
                          </m:r>
                        </m:sub>
                      </m:sSub>
                      <m:r>
                        <a:rPr lang="en-US" altLang="zh-CN" sz="3200" b="0" i="0"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i="1">
                              <a:latin typeface="Cambria Math" panose="02040503050406030204" pitchFamily="18" charset="0"/>
                            </a:rPr>
                            <m:t>(0000)</m:t>
                          </m:r>
                          <m:r>
                            <m:rPr>
                              <m:nor/>
                            </m:rPr>
                            <a:rPr lang="zh-CN" altLang="en-US" sz="3200" dirty="0"/>
                            <m:t> </m:t>
                          </m:r>
                        </m:e>
                        <m:sub>
                          <m:r>
                            <a:rPr lang="en-US" altLang="zh-CN" sz="3200" b="0" i="1" smtClean="0">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(000</m:t>
                          </m:r>
                          <m:r>
                            <a:rPr lang="en-US" altLang="zh-CN" sz="3200" b="0" i="1" smtClean="0">
                              <a:latin typeface="Cambria Math" panose="02040503050406030204" pitchFamily="18" charset="0"/>
                            </a:rPr>
                            <m:t>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2</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(00</m:t>
                          </m:r>
                          <m:r>
                            <a:rPr lang="en-US" altLang="zh-CN" sz="3200" b="0" i="1" smtClean="0">
                              <a:latin typeface="Cambria Math" panose="02040503050406030204" pitchFamily="18" charset="0"/>
                            </a:rPr>
                            <m:t>1</m:t>
                          </m:r>
                          <m:r>
                            <a:rPr lang="en-US" altLang="zh-CN" sz="3200" i="1">
                              <a:latin typeface="Cambria Math" panose="02040503050406030204" pitchFamily="18" charset="0"/>
                            </a:rPr>
                            <m:t>0)</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3</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(00</m:t>
                          </m:r>
                          <m:r>
                            <a:rPr lang="en-US" altLang="zh-CN" sz="3200" b="0" i="1" smtClean="0">
                              <a:latin typeface="Cambria Math" panose="02040503050406030204" pitchFamily="18" charset="0"/>
                            </a:rPr>
                            <m:t>11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4</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m:t>
                          </m:r>
                          <m:r>
                            <a:rPr lang="en-US" altLang="zh-CN" sz="3200" b="0" i="1" smtClean="0">
                              <a:latin typeface="Cambria Math" panose="02040503050406030204" pitchFamily="18" charset="0"/>
                            </a:rPr>
                            <m:t>100</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5</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m:t>
                          </m:r>
                          <m:r>
                            <a:rPr lang="en-US" altLang="zh-CN" sz="3200" b="0" i="1" smtClean="0">
                              <a:latin typeface="Cambria Math" panose="02040503050406030204" pitchFamily="18" charset="0"/>
                            </a:rPr>
                            <m:t>1</m:t>
                          </m:r>
                          <m:r>
                            <a:rPr lang="en-US" altLang="zh-CN" sz="3200" i="1">
                              <a:latin typeface="Cambria Math" panose="02040503050406030204" pitchFamily="18" charset="0"/>
                            </a:rPr>
                            <m:t>0</m:t>
                          </m:r>
                          <m:r>
                            <a:rPr lang="en-US" altLang="zh-CN" sz="3200" b="0" i="1" smtClean="0">
                              <a:latin typeface="Cambria Math" panose="02040503050406030204" pitchFamily="18" charset="0"/>
                            </a:rPr>
                            <m:t>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6</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m:t>
                          </m:r>
                          <m:r>
                            <a:rPr lang="en-US" altLang="zh-CN" sz="3200" b="0" i="1" smtClean="0">
                              <a:latin typeface="Cambria Math" panose="02040503050406030204" pitchFamily="18" charset="0"/>
                            </a:rPr>
                            <m:t>110</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7</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m:t>
                          </m:r>
                          <m:r>
                            <a:rPr lang="en-US" altLang="zh-CN" sz="3200" b="0" i="1" smtClean="0">
                              <a:latin typeface="Cambria Math" panose="02040503050406030204" pitchFamily="18" charset="0"/>
                            </a:rPr>
                            <m:t>111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863969" y="2826127"/>
                <a:ext cx="3982915" cy="403187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362699" y="2834920"/>
                <a:ext cx="3982915" cy="4031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(8)</m:t>
                          </m:r>
                        </m:e>
                        <m:sub>
                          <m:r>
                            <a:rPr lang="en-US" altLang="zh-CN" sz="3200" b="0" i="1" smtClean="0">
                              <a:latin typeface="Cambria Math" panose="02040503050406030204" pitchFamily="18" charset="0"/>
                            </a:rPr>
                            <m:t>16</m:t>
                          </m:r>
                        </m:sub>
                      </m:sSub>
                      <m:r>
                        <a:rPr lang="en-US" altLang="zh-CN" sz="3200" b="0" i="0"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m:t>
                          </m:r>
                          <m:r>
                            <a:rPr lang="en-US" altLang="zh-CN" sz="3200" i="1">
                              <a:latin typeface="Cambria Math" panose="02040503050406030204" pitchFamily="18" charset="0"/>
                            </a:rPr>
                            <m:t>000)</m:t>
                          </m:r>
                          <m:r>
                            <m:rPr>
                              <m:nor/>
                            </m:rPr>
                            <a:rPr lang="zh-CN" altLang="en-US" sz="3200" dirty="0"/>
                            <m:t> </m:t>
                          </m:r>
                        </m:e>
                        <m:sub>
                          <m:r>
                            <a:rPr lang="en-US" altLang="zh-CN" sz="3200" b="0" i="1" smtClean="0">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9</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m:t>
                          </m:r>
                          <m:r>
                            <a:rPr lang="en-US" altLang="zh-CN" sz="3200" i="1">
                              <a:latin typeface="Cambria Math" panose="02040503050406030204" pitchFamily="18" charset="0"/>
                            </a:rPr>
                            <m:t>00</m:t>
                          </m:r>
                          <m:r>
                            <a:rPr lang="en-US" altLang="zh-CN" sz="3200" b="0" i="1" smtClean="0">
                              <a:latin typeface="Cambria Math" panose="02040503050406030204" pitchFamily="18" charset="0"/>
                            </a:rPr>
                            <m:t>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𝐴</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(00</m:t>
                          </m:r>
                          <m:r>
                            <a:rPr lang="en-US" altLang="zh-CN" sz="3200" b="0" i="1" smtClean="0">
                              <a:latin typeface="Cambria Math" panose="02040503050406030204" pitchFamily="18" charset="0"/>
                            </a:rPr>
                            <m:t>1</m:t>
                          </m:r>
                          <m:r>
                            <a:rPr lang="en-US" altLang="zh-CN" sz="3200" i="1">
                              <a:latin typeface="Cambria Math" panose="02040503050406030204" pitchFamily="18" charset="0"/>
                            </a:rPr>
                            <m:t>0)</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𝐵</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m:t>
                          </m:r>
                          <m:r>
                            <a:rPr lang="en-US" altLang="zh-CN" sz="3200" i="1">
                              <a:latin typeface="Cambria Math" panose="02040503050406030204" pitchFamily="18" charset="0"/>
                            </a:rPr>
                            <m:t>0</m:t>
                          </m:r>
                          <m:r>
                            <a:rPr lang="en-US" altLang="zh-CN" sz="3200" b="0" i="1" smtClean="0">
                              <a:latin typeface="Cambria Math" panose="02040503050406030204" pitchFamily="18" charset="0"/>
                            </a:rPr>
                            <m:t>11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𝐶</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1100</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𝐷</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11</m:t>
                          </m:r>
                          <m:r>
                            <a:rPr lang="en-US" altLang="zh-CN" sz="3200" i="1">
                              <a:latin typeface="Cambria Math" panose="02040503050406030204" pitchFamily="18" charset="0"/>
                            </a:rPr>
                            <m:t>0</m:t>
                          </m:r>
                          <m:r>
                            <a:rPr lang="en-US" altLang="zh-CN" sz="3200" b="0" i="1" smtClean="0">
                              <a:latin typeface="Cambria Math" panose="02040503050406030204" pitchFamily="18" charset="0"/>
                            </a:rPr>
                            <m:t>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𝐸</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1110</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en-US" altLang="zh-CN" sz="3200" dirty="0"/>
              </a:p>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𝐹</m:t>
                          </m:r>
                          <m:r>
                            <a:rPr lang="en-US" altLang="zh-CN" sz="3200" i="1">
                              <a:latin typeface="Cambria Math" panose="02040503050406030204" pitchFamily="18" charset="0"/>
                            </a:rPr>
                            <m:t>)</m:t>
                          </m:r>
                        </m:e>
                        <m:sub>
                          <m:r>
                            <a:rPr lang="en-US" altLang="zh-CN" sz="3200" i="1">
                              <a:latin typeface="Cambria Math" panose="02040503050406030204" pitchFamily="18" charset="0"/>
                            </a:rPr>
                            <m:t>16</m:t>
                          </m:r>
                        </m:sub>
                      </m:sSub>
                      <m:r>
                        <a:rPr lang="en-US" altLang="zh-CN" sz="320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1111</m:t>
                          </m:r>
                          <m:r>
                            <a:rPr lang="en-US" altLang="zh-CN" sz="3200" i="1">
                              <a:latin typeface="Cambria Math" panose="02040503050406030204" pitchFamily="18" charset="0"/>
                            </a:rPr>
                            <m:t>)</m:t>
                          </m:r>
                          <m:r>
                            <m:rPr>
                              <m:nor/>
                            </m:rPr>
                            <a:rPr lang="zh-CN" altLang="en-US" sz="3200" dirty="0"/>
                            <m:t> </m:t>
                          </m:r>
                        </m:e>
                        <m:sub>
                          <m:r>
                            <a:rPr lang="en-US" altLang="zh-CN" sz="3200" i="1">
                              <a:latin typeface="Cambria Math" panose="02040503050406030204" pitchFamily="18" charset="0"/>
                            </a:rPr>
                            <m:t>2</m:t>
                          </m:r>
                        </m:sub>
                      </m:sSub>
                    </m:oMath>
                  </m:oMathPara>
                </a14:m>
                <a:endParaRPr lang="zh-CN" alt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6362699" y="2834920"/>
                <a:ext cx="3982915" cy="4031873"/>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556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59279720"/>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838200" y="1928734"/>
            <a:ext cx="11048999" cy="375988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1.Convert binary number 10100101.01011 to octal and hexadecimal number respectively.</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2.Convert octal number 7654.123 to hexadecimal number.</a:t>
            </a: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marL="0" indent="0">
              <a:buClr>
                <a:srgbClr val="7030A0"/>
              </a:buClr>
              <a:buNone/>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318018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884684074"/>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p:cNvSpPr txBox="1">
                <a:spLocks/>
              </p:cNvSpPr>
              <p:nvPr/>
            </p:nvSpPr>
            <p:spPr>
              <a:xfrm>
                <a:off x="838200" y="1928734"/>
                <a:ext cx="11048999" cy="45599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1.Binary number 100.001 equals to decimal number ____</a:t>
                </a:r>
              </a:p>
              <a:p>
                <a:pPr marL="0" indent="0">
                  <a:buClr>
                    <a:srgbClr val="7030A0"/>
                  </a:buClr>
                  <a:buNone/>
                </a:pPr>
                <a:r>
                  <a:rPr lang="en-US" altLang="zh-CN" sz="3200" b="1" dirty="0">
                    <a:solidFill>
                      <a:srgbClr val="0070C0"/>
                    </a:solidFill>
                    <a:latin typeface="Baskerville Old Face" panose="02020602080505020303" pitchFamily="18" charset="0"/>
                  </a:rPr>
                  <a:t>      A. </a:t>
                </a:r>
                <a14:m>
                  <m:oMath xmlns:m="http://schemas.openxmlformats.org/officeDocument/2006/math">
                    <m:sSup>
                      <m:sSupPr>
                        <m:ctrlPr>
                          <a:rPr lang="en-US" altLang="zh-CN" sz="3200" b="1" i="1" smtClean="0">
                            <a:solidFill>
                              <a:srgbClr val="0070C0"/>
                            </a:solidFill>
                            <a:latin typeface="Cambria Math" panose="02040503050406030204" pitchFamily="18" charset="0"/>
                          </a:rPr>
                        </m:ctrlPr>
                      </m:sSupPr>
                      <m:e>
                        <m:r>
                          <a:rPr lang="en-US" altLang="zh-CN" sz="3200" b="1" i="1" smtClean="0">
                            <a:solidFill>
                              <a:srgbClr val="0070C0"/>
                            </a:solidFill>
                            <a:latin typeface="Cambria Math" panose="02040503050406030204" pitchFamily="18" charset="0"/>
                          </a:rPr>
                          <m:t>𝟐</m:t>
                        </m:r>
                      </m:e>
                      <m:sup>
                        <m:r>
                          <a:rPr lang="en-US" altLang="zh-CN" sz="3200" b="1" i="1" smtClean="0">
                            <a:solidFill>
                              <a:srgbClr val="0070C0"/>
                            </a:solidFill>
                            <a:latin typeface="Cambria Math" panose="02040503050406030204" pitchFamily="18" charset="0"/>
                          </a:rPr>
                          <m:t>𝟑</m:t>
                        </m:r>
                      </m:sup>
                    </m:sSup>
                    <m:r>
                      <a:rPr lang="en-US" altLang="zh-CN" sz="3200" b="1" i="1" smtClean="0">
                        <a:solidFill>
                          <a:srgbClr val="0070C0"/>
                        </a:solidFill>
                        <a:latin typeface="Cambria Math" panose="02040503050406030204" pitchFamily="18" charset="0"/>
                      </a:rPr>
                      <m:t>+</m:t>
                    </m:r>
                    <m:sSup>
                      <m:sSupPr>
                        <m:ctrlPr>
                          <a:rPr lang="en-US" altLang="zh-CN" sz="3200" b="1" i="1" smtClean="0">
                            <a:solidFill>
                              <a:srgbClr val="0070C0"/>
                            </a:solidFill>
                            <a:latin typeface="Cambria Math" panose="02040503050406030204" pitchFamily="18" charset="0"/>
                          </a:rPr>
                        </m:ctrlPr>
                      </m:sSupPr>
                      <m:e>
                        <m:r>
                          <a:rPr lang="en-US" altLang="zh-CN" sz="3200" b="1" i="1" smtClean="0">
                            <a:solidFill>
                              <a:srgbClr val="0070C0"/>
                            </a:solidFill>
                            <a:latin typeface="Cambria Math" panose="02040503050406030204" pitchFamily="18" charset="0"/>
                          </a:rPr>
                          <m:t>𝟐</m:t>
                        </m:r>
                      </m:e>
                      <m:sup>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𝟑</m:t>
                        </m:r>
                      </m:sup>
                    </m:sSup>
                  </m:oMath>
                </a14:m>
                <a:r>
                  <a:rPr lang="en-US" altLang="zh-CN" sz="3200" b="1" dirty="0">
                    <a:solidFill>
                      <a:srgbClr val="0070C0"/>
                    </a:solidFill>
                    <a:latin typeface="Baskerville Old Face" panose="02020602080505020303" pitchFamily="18" charset="0"/>
                  </a:rPr>
                  <a:t>   B. </a:t>
                </a:r>
                <a14:m>
                  <m:oMath xmlns:m="http://schemas.openxmlformats.org/officeDocument/2006/math">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smtClean="0">
                            <a:solidFill>
                              <a:srgbClr val="0070C0"/>
                            </a:solidFill>
                            <a:latin typeface="Cambria Math" panose="02040503050406030204" pitchFamily="18" charset="0"/>
                          </a:rPr>
                          <m:t>𝟐</m:t>
                        </m:r>
                      </m:sup>
                    </m:sSup>
                    <m:r>
                      <a:rPr lang="en-US" altLang="zh-CN" sz="3200" b="1" i="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𝟐</m:t>
                        </m:r>
                      </m:sup>
                    </m:sSup>
                  </m:oMath>
                </a14:m>
                <a:r>
                  <a:rPr lang="en-US" altLang="zh-CN" sz="3200" b="1" dirty="0">
                    <a:solidFill>
                      <a:srgbClr val="0070C0"/>
                    </a:solidFill>
                    <a:latin typeface="Baskerville Old Face" panose="02020602080505020303" pitchFamily="18" charset="0"/>
                  </a:rPr>
                  <a:t>  C. </a:t>
                </a:r>
                <a14:m>
                  <m:oMath xmlns:m="http://schemas.openxmlformats.org/officeDocument/2006/math">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𝟑</m:t>
                        </m:r>
                      </m:sup>
                    </m:sSup>
                    <m:r>
                      <a:rPr lang="en-US" altLang="zh-CN" sz="3200" b="1" i="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𝟐</m:t>
                        </m:r>
                      </m:sup>
                    </m:sSup>
                  </m:oMath>
                </a14:m>
                <a:r>
                  <a:rPr lang="en-US" altLang="zh-CN" sz="3200" b="1" dirty="0">
                    <a:solidFill>
                      <a:srgbClr val="0070C0"/>
                    </a:solidFill>
                    <a:latin typeface="Baskerville Old Face" panose="02020602080505020303" pitchFamily="18" charset="0"/>
                  </a:rPr>
                  <a:t>  D. </a:t>
                </a:r>
                <a14:m>
                  <m:oMath xmlns:m="http://schemas.openxmlformats.org/officeDocument/2006/math">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smtClean="0">
                            <a:solidFill>
                              <a:srgbClr val="0070C0"/>
                            </a:solidFill>
                            <a:latin typeface="Cambria Math" panose="02040503050406030204" pitchFamily="18" charset="0"/>
                          </a:rPr>
                          <m:t>𝟐</m:t>
                        </m:r>
                      </m:sup>
                    </m:sSup>
                    <m:r>
                      <a:rPr lang="en-US" altLang="zh-CN" sz="3200" b="1" i="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𝟑</m:t>
                        </m:r>
                      </m:sup>
                    </m:sSup>
                  </m:oMath>
                </a14:m>
                <a:endParaRPr lang="en-US" altLang="zh-CN" sz="32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2.Binary number 0.110011 equals to decimal number ____</a:t>
                </a:r>
              </a:p>
              <a:p>
                <a:pPr marL="0" indent="0">
                  <a:buClr>
                    <a:srgbClr val="7030A0"/>
                  </a:buClr>
                  <a:buNone/>
                </a:pPr>
                <a:r>
                  <a:rPr lang="en-US" altLang="zh-CN" sz="3200" b="1" dirty="0">
                    <a:solidFill>
                      <a:srgbClr val="0070C0"/>
                    </a:solidFill>
                    <a:latin typeface="Baskerville Old Face" panose="02020602080505020303" pitchFamily="18" charset="0"/>
                  </a:rPr>
                  <a:t>      A. </a:t>
                </a:r>
                <a14:m>
                  <m:oMath xmlns:m="http://schemas.openxmlformats.org/officeDocument/2006/math">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m:t>
                        </m:r>
                      </m:sup>
                    </m:sSup>
                    <m:r>
                      <a:rPr lang="en-US" altLang="zh-CN" sz="3200" b="1" i="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𝟐</m:t>
                        </m:r>
                      </m:sup>
                    </m:sSup>
                    <m:r>
                      <a:rPr lang="en-US" altLang="zh-CN" sz="3200" b="1" i="0" smtClean="0">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𝟒</m:t>
                        </m:r>
                      </m:sup>
                    </m:sSup>
                    <m:r>
                      <a:rPr lang="en-US" altLang="zh-CN" sz="3200" b="1" i="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𝟓</m:t>
                        </m:r>
                      </m:sup>
                    </m:sSup>
                  </m:oMath>
                </a14:m>
                <a:endParaRPr lang="en-US" altLang="zh-CN" sz="3200" b="1" dirty="0">
                  <a:solidFill>
                    <a:srgbClr val="0070C0"/>
                  </a:solidFill>
                  <a:latin typeface="Baskerville Old Face" panose="02020602080505020303" pitchFamily="18" charset="0"/>
                </a:endParaRPr>
              </a:p>
              <a:p>
                <a:pPr marL="0" indent="0">
                  <a:buClr>
                    <a:srgbClr val="7030A0"/>
                  </a:buClr>
                  <a:buNone/>
                </a:pPr>
                <a:r>
                  <a:rPr lang="en-US" altLang="zh-CN" sz="3200" b="1" dirty="0">
                    <a:solidFill>
                      <a:srgbClr val="0070C0"/>
                    </a:solidFill>
                    <a:latin typeface="Baskerville Old Face" panose="02020602080505020303" pitchFamily="18" charset="0"/>
                  </a:rPr>
                  <a:t>      B. 0.63</a:t>
                </a:r>
              </a:p>
              <a:p>
                <a:pPr marL="0" indent="0">
                  <a:buClr>
                    <a:srgbClr val="7030A0"/>
                  </a:buClr>
                  <a:buNone/>
                </a:pPr>
                <a:r>
                  <a:rPr lang="en-US" altLang="zh-CN" sz="3200" b="1" dirty="0">
                    <a:solidFill>
                      <a:srgbClr val="0070C0"/>
                    </a:solidFill>
                    <a:latin typeface="Baskerville Old Face" panose="02020602080505020303" pitchFamily="18" charset="0"/>
                  </a:rPr>
                  <a:t>      C. </a:t>
                </a:r>
                <a14:m>
                  <m:oMath xmlns:m="http://schemas.openxmlformats.org/officeDocument/2006/math">
                    <m:r>
                      <a:rPr lang="en-US" altLang="zh-CN" sz="3200" b="1" i="0" smtClean="0">
                        <a:solidFill>
                          <a:srgbClr val="0070C0"/>
                        </a:solidFill>
                        <a:latin typeface="Cambria Math" panose="02040503050406030204" pitchFamily="18" charset="0"/>
                      </a:rPr>
                      <m:t>𝟏</m:t>
                    </m:r>
                    <m:r>
                      <a:rPr lang="en-US" altLang="zh-CN" sz="3200" b="1" i="0" smtClean="0">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𝟑</m:t>
                        </m:r>
                      </m:sup>
                    </m:sSup>
                    <m:r>
                      <a:rPr lang="en-US" altLang="zh-CN" sz="3200" b="1" i="1" smtClean="0">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𝟓</m:t>
                        </m:r>
                      </m:sup>
                    </m:sSup>
                    <m:r>
                      <a:rPr lang="en-US" altLang="zh-CN" sz="3200" b="1" i="0" smtClean="0">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m:t>
                        </m:r>
                      </m:sup>
                    </m:sSup>
                  </m:oMath>
                </a14:m>
                <a:endParaRPr lang="en-US" altLang="zh-CN" sz="3200" b="1" dirty="0">
                  <a:solidFill>
                    <a:srgbClr val="0070C0"/>
                  </a:solidFill>
                  <a:latin typeface="Baskerville Old Face" panose="02020602080505020303" pitchFamily="18" charset="0"/>
                </a:endParaRPr>
              </a:p>
              <a:p>
                <a:pPr marL="0" indent="0">
                  <a:buClr>
                    <a:srgbClr val="7030A0"/>
                  </a:buClr>
                  <a:buNone/>
                </a:pPr>
                <a:r>
                  <a:rPr lang="en-US" altLang="zh-CN" sz="3200" b="1" dirty="0">
                    <a:solidFill>
                      <a:srgbClr val="0070C0"/>
                    </a:solidFill>
                    <a:latin typeface="Baskerville Old Face" panose="02020602080505020303" pitchFamily="18" charset="0"/>
                  </a:rPr>
                  <a:t>      D. </a:t>
                </a:r>
                <a14:m>
                  <m:oMath xmlns:m="http://schemas.openxmlformats.org/officeDocument/2006/math">
                    <m:r>
                      <a:rPr lang="en-US" altLang="zh-CN" sz="3200" b="1">
                        <a:solidFill>
                          <a:srgbClr val="0070C0"/>
                        </a:solidFill>
                        <a:latin typeface="Cambria Math" panose="02040503050406030204" pitchFamily="18" charset="0"/>
                      </a:rPr>
                      <m:t>𝟏</m:t>
                    </m:r>
                    <m:r>
                      <a:rPr lang="en-US" altLang="zh-CN" sz="3200" b="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𝟑</m:t>
                        </m:r>
                      </m:sup>
                    </m:sSup>
                    <m:r>
                      <a:rPr lang="en-US" altLang="zh-CN" sz="3200" b="1" i="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𝟒</m:t>
                        </m:r>
                      </m:sup>
                    </m:sSup>
                    <m:r>
                      <a:rPr lang="en-US" altLang="zh-CN" sz="3200" b="1">
                        <a:solidFill>
                          <a:srgbClr val="0070C0"/>
                        </a:solidFill>
                        <a:latin typeface="Cambria Math" panose="02040503050406030204" pitchFamily="18" charset="0"/>
                      </a:rPr>
                      <m:t>−</m:t>
                    </m:r>
                    <m:sSup>
                      <m:sSupPr>
                        <m:ctrlPr>
                          <a:rPr lang="en-US" altLang="zh-CN" sz="3200" b="1" i="1">
                            <a:solidFill>
                              <a:srgbClr val="0070C0"/>
                            </a:solidFill>
                            <a:latin typeface="Cambria Math" panose="02040503050406030204" pitchFamily="18" charset="0"/>
                          </a:rPr>
                        </m:ctrlPr>
                      </m:sSupPr>
                      <m:e>
                        <m:r>
                          <a:rPr lang="en-US" altLang="zh-CN" sz="3200" b="1" i="1">
                            <a:solidFill>
                              <a:srgbClr val="0070C0"/>
                            </a:solidFill>
                            <a:latin typeface="Cambria Math" panose="02040503050406030204" pitchFamily="18" charset="0"/>
                          </a:rPr>
                          <m:t>𝟐</m:t>
                        </m:r>
                      </m:e>
                      <m:sup>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m:t>
                        </m:r>
                      </m:sup>
                    </m:sSup>
                  </m:oMath>
                </a14:m>
                <a:endParaRPr lang="en-US" altLang="zh-CN" sz="3200" b="1" dirty="0">
                  <a:solidFill>
                    <a:srgbClr val="0070C0"/>
                  </a:solidFill>
                  <a:latin typeface="Baskerville Old Face" panose="02020602080505020303" pitchFamily="18" charset="0"/>
                </a:endParaRPr>
              </a:p>
              <a:p>
                <a:pPr marL="0" indent="0">
                  <a:buClr>
                    <a:srgbClr val="7030A0"/>
                  </a:buClr>
                  <a:buNone/>
                </a:pPr>
                <a:endParaRPr lang="en-US" altLang="zh-CN" sz="3200" b="1" dirty="0">
                  <a:solidFill>
                    <a:srgbClr val="0070C0"/>
                  </a:solidFill>
                  <a:latin typeface="Baskerville Old Face" panose="02020602080505020303" pitchFamily="18" charset="0"/>
                </a:endParaRPr>
              </a:p>
              <a:p>
                <a:pPr marL="0" indent="0" algn="ctr">
                  <a:buClr>
                    <a:srgbClr val="7030A0"/>
                  </a:buClr>
                  <a:buNone/>
                </a:pPr>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marL="0" indent="0">
                  <a:buClr>
                    <a:srgbClr val="7030A0"/>
                  </a:buClr>
                  <a:buNone/>
                </a:pPr>
                <a:endParaRPr lang="en-US" altLang="zh-CN" sz="3200" b="1" dirty="0">
                  <a:solidFill>
                    <a:srgbClr val="0070C0"/>
                  </a:solidFill>
                  <a:latin typeface="Baskerville Old Face" panose="02020602080505020303" pitchFamily="18" charset="0"/>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838200" y="1928734"/>
                <a:ext cx="11048999" cy="4559989"/>
              </a:xfrm>
              <a:prstGeom prst="rect">
                <a:avLst/>
              </a:prstGeom>
              <a:blipFill>
                <a:blip r:embed="rId7"/>
                <a:stretch>
                  <a:fillRect l="-1159" t="-2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582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08678413"/>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p:cNvSpPr txBox="1">
                <a:spLocks/>
              </p:cNvSpPr>
              <p:nvPr/>
            </p:nvSpPr>
            <p:spPr>
              <a:xfrm>
                <a:off x="838200" y="1928734"/>
                <a:ext cx="11048999" cy="45599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1.Which of the following inequalities is correct?</a:t>
                </a:r>
              </a:p>
              <a:p>
                <a:pPr marL="0" indent="0">
                  <a:buClr>
                    <a:srgbClr val="7030A0"/>
                  </a:buClr>
                  <a:buNone/>
                </a:pPr>
                <a:r>
                  <a:rPr lang="en-US" altLang="zh-CN" sz="3200" b="1" dirty="0">
                    <a:solidFill>
                      <a:srgbClr val="0070C0"/>
                    </a:solidFill>
                    <a:latin typeface="Baskerville Old Face" panose="02020602080505020303" pitchFamily="18" charset="0"/>
                  </a:rPr>
                  <a:t>      A. </a:t>
                </a:r>
                <a14:m>
                  <m:oMath xmlns:m="http://schemas.openxmlformats.org/officeDocument/2006/math">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𝟏𝟏𝟏</m:t>
                        </m:r>
                        <m:r>
                          <a:rPr lang="en-US" altLang="zh-CN" sz="3200" b="1" i="1" smtClean="0">
                            <a:solidFill>
                              <a:srgbClr val="0070C0"/>
                            </a:solidFill>
                            <a:latin typeface="Cambria Math" panose="02040503050406030204" pitchFamily="18" charset="0"/>
                          </a:rPr>
                          <m:t>)</m:t>
                        </m:r>
                      </m:e>
                      <m:sub>
                        <m:r>
                          <a:rPr lang="en-US" altLang="zh-CN" sz="3200" b="1" i="1" smtClean="0">
                            <a:solidFill>
                              <a:srgbClr val="0070C0"/>
                            </a:solidFill>
                            <a:latin typeface="Cambria Math" panose="02040503050406030204" pitchFamily="18" charset="0"/>
                          </a:rPr>
                          <m:t>𝟐</m:t>
                        </m:r>
                      </m:sub>
                    </m:sSub>
                    <m:r>
                      <a:rPr lang="en-US" altLang="zh-CN" sz="3200" b="1" i="1" smtClean="0">
                        <a:solidFill>
                          <a:srgbClr val="0070C0"/>
                        </a:solidFill>
                        <a:latin typeface="Cambria Math" panose="02040503050406030204" pitchFamily="18" charset="0"/>
                      </a:rPr>
                      <m:t>&lt;</m:t>
                    </m:r>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𝟎</m:t>
                        </m:r>
                        <m:r>
                          <a:rPr lang="en-US" altLang="zh-CN" sz="3200" b="1" i="1" smtClean="0">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𝟕𝟕𝟕</m:t>
                        </m:r>
                        <m:r>
                          <a:rPr lang="en-US" altLang="zh-CN" sz="3200" b="1" i="1" smtClean="0">
                            <a:solidFill>
                              <a:srgbClr val="0070C0"/>
                            </a:solidFill>
                            <a:latin typeface="Cambria Math" panose="02040503050406030204" pitchFamily="18" charset="0"/>
                          </a:rPr>
                          <m:t>)</m:t>
                        </m:r>
                      </m:e>
                      <m:sub>
                        <m:r>
                          <a:rPr lang="en-US" altLang="zh-CN" sz="3200" b="1" i="1" smtClean="0">
                            <a:solidFill>
                              <a:srgbClr val="0070C0"/>
                            </a:solidFill>
                            <a:latin typeface="Cambria Math" panose="02040503050406030204" pitchFamily="18" charset="0"/>
                          </a:rPr>
                          <m:t>𝟏𝟎</m:t>
                        </m:r>
                      </m:sub>
                    </m:sSub>
                  </m:oMath>
                </a14:m>
                <a:r>
                  <a:rPr lang="en-US" altLang="zh-CN" sz="3200" b="1" dirty="0">
                    <a:solidFill>
                      <a:srgbClr val="0070C0"/>
                    </a:solidFill>
                    <a:latin typeface="Baskerville Old Face" panose="02020602080505020303" pitchFamily="18" charset="0"/>
                  </a:rPr>
                  <a:t>   B.</a:t>
                </a:r>
                <a14:m>
                  <m:oMath xmlns:m="http://schemas.openxmlformats.org/officeDocument/2006/math">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𝟕𝟖</m:t>
                        </m:r>
                        <m:r>
                          <a:rPr lang="en-US" altLang="zh-CN" sz="3200" b="1" i="1">
                            <a:solidFill>
                              <a:srgbClr val="0070C0"/>
                            </a:solidFill>
                            <a:latin typeface="Cambria Math" panose="02040503050406030204" pitchFamily="18" charset="0"/>
                          </a:rPr>
                          <m:t>)</m:t>
                        </m:r>
                      </m:e>
                      <m:sub>
                        <m:r>
                          <a:rPr lang="en-US" altLang="zh-CN" sz="3200" b="1" i="1" smtClean="0">
                            <a:solidFill>
                              <a:srgbClr val="0070C0"/>
                            </a:solidFill>
                            <a:latin typeface="Cambria Math" panose="02040503050406030204" pitchFamily="18" charset="0"/>
                          </a:rPr>
                          <m:t>𝟏𝟎</m:t>
                        </m:r>
                      </m:sub>
                    </m:sSub>
                    <m:r>
                      <a:rPr lang="en-US" altLang="zh-CN" sz="3200" b="1" i="1" smtClean="0">
                        <a:solidFill>
                          <a:srgbClr val="0070C0"/>
                        </a:solidFill>
                        <a:latin typeface="Cambria Math" panose="02040503050406030204" pitchFamily="18" charset="0"/>
                      </a:rPr>
                      <m:t>&gt;</m:t>
                    </m:r>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𝑪</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m:t>
                        </m:r>
                        <m:r>
                          <a:rPr lang="en-US" altLang="zh-CN" sz="3200" b="1" i="1" smtClean="0">
                            <a:solidFill>
                              <a:srgbClr val="0070C0"/>
                            </a:solidFill>
                            <a:latin typeface="Cambria Math" panose="02040503050406030204" pitchFamily="18" charset="0"/>
                          </a:rPr>
                          <m:t>𝟔</m:t>
                        </m:r>
                      </m:sub>
                    </m:sSub>
                  </m:oMath>
                </a14:m>
                <a:endParaRPr lang="en-US" altLang="zh-CN" sz="3200" b="1" dirty="0">
                  <a:solidFill>
                    <a:srgbClr val="0070C0"/>
                  </a:solidFill>
                  <a:latin typeface="Baskerville Old Face" panose="02020602080505020303" pitchFamily="18" charset="0"/>
                </a:endParaRPr>
              </a:p>
              <a:p>
                <a:pPr marL="0" indent="0">
                  <a:buClr>
                    <a:srgbClr val="7030A0"/>
                  </a:buClr>
                  <a:buNone/>
                </a:pPr>
                <a:r>
                  <a:rPr lang="en-US" altLang="zh-CN" sz="3200" b="1" dirty="0">
                    <a:solidFill>
                      <a:srgbClr val="0070C0"/>
                    </a:solidFill>
                    <a:latin typeface="Baskerville Old Face" panose="02020602080505020303" pitchFamily="18" charset="0"/>
                  </a:rPr>
                  <a:t>      C.</a:t>
                </a:r>
                <a14:m>
                  <m:oMath xmlns:m="http://schemas.openxmlformats.org/officeDocument/2006/math">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𝟔</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𝟏𝟎</m:t>
                        </m:r>
                      </m:sub>
                    </m:sSub>
                    <m:r>
                      <a:rPr lang="en-US" altLang="zh-CN" sz="3200" b="1" i="1">
                        <a:solidFill>
                          <a:srgbClr val="0070C0"/>
                        </a:solidFill>
                        <a:latin typeface="Cambria Math" panose="02040503050406030204" pitchFamily="18" charset="0"/>
                      </a:rPr>
                      <m:t>&gt;</m:t>
                    </m:r>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𝑨𝑩</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𝟏𝟔</m:t>
                        </m:r>
                      </m:sub>
                    </m:sSub>
                  </m:oMath>
                </a14:m>
                <a:r>
                  <a:rPr lang="en-US" altLang="zh-CN" sz="3200" b="1" dirty="0">
                    <a:solidFill>
                      <a:srgbClr val="0070C0"/>
                    </a:solidFill>
                    <a:latin typeface="Baskerville Old Face" panose="02020602080505020303" pitchFamily="18" charset="0"/>
                  </a:rPr>
                  <a:t>         D.</a:t>
                </a:r>
                <a14:m>
                  <m:oMath xmlns:m="http://schemas.openxmlformats.org/officeDocument/2006/math">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𝟏𝟎𝟏</m:t>
                        </m:r>
                        <m:r>
                          <a:rPr lang="en-US" altLang="zh-CN" sz="3200" b="1" i="1">
                            <a:solidFill>
                              <a:srgbClr val="0070C0"/>
                            </a:solidFill>
                            <a:latin typeface="Cambria Math" panose="02040503050406030204" pitchFamily="18" charset="0"/>
                          </a:rPr>
                          <m:t>)</m:t>
                        </m:r>
                      </m:e>
                      <m:sub>
                        <m:r>
                          <a:rPr lang="en-US" altLang="zh-CN" sz="3200" b="1" i="1" smtClean="0">
                            <a:solidFill>
                              <a:srgbClr val="0070C0"/>
                            </a:solidFill>
                            <a:latin typeface="Cambria Math" panose="02040503050406030204" pitchFamily="18" charset="0"/>
                          </a:rPr>
                          <m:t>𝟐</m:t>
                        </m:r>
                      </m:sub>
                    </m:sSub>
                    <m:r>
                      <a:rPr lang="en-US" altLang="zh-CN" sz="3200" b="1" i="1" smtClean="0">
                        <a:solidFill>
                          <a:srgbClr val="0070C0"/>
                        </a:solidFill>
                        <a:latin typeface="Cambria Math" panose="02040503050406030204" pitchFamily="18" charset="0"/>
                      </a:rPr>
                      <m:t>&lt;</m:t>
                    </m:r>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𝑨</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𝟏𝟔</m:t>
                        </m:r>
                      </m:sub>
                    </m:sSub>
                  </m:oMath>
                </a14:m>
                <a:endParaRPr lang="en-US" altLang="zh-CN" sz="32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2.Which of the following equalities is incorrect?</a:t>
                </a:r>
              </a:p>
              <a:p>
                <a:pPr marL="0" indent="0">
                  <a:buClr>
                    <a:srgbClr val="7030A0"/>
                  </a:buClr>
                  <a:buNone/>
                </a:pPr>
                <a:r>
                  <a:rPr lang="en-US" altLang="zh-CN" sz="3200" b="1" dirty="0">
                    <a:solidFill>
                      <a:srgbClr val="0070C0"/>
                    </a:solidFill>
                    <a:latin typeface="Baskerville Old Face" panose="02020602080505020303" pitchFamily="18" charset="0"/>
                  </a:rPr>
                  <a:t>      A.</a:t>
                </a:r>
                <a14:m>
                  <m:oMath xmlns:m="http://schemas.openxmlformats.org/officeDocument/2006/math">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𝟖𝟕𝟓</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𝟏𝟎</m:t>
                        </m:r>
                      </m:sub>
                    </m:sSub>
                    <m:r>
                      <a:rPr lang="en-US" altLang="zh-CN" sz="3200" b="1" i="1" smtClean="0">
                        <a:solidFill>
                          <a:srgbClr val="0070C0"/>
                        </a:solidFill>
                        <a:latin typeface="Cambria Math" panose="02040503050406030204" pitchFamily="18" charset="0"/>
                      </a:rPr>
                      <m:t>=</m:t>
                    </m:r>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a:solidFill>
                              <a:srgbClr val="0070C0"/>
                            </a:solidFill>
                            <a:latin typeface="Cambria Math" panose="02040503050406030204" pitchFamily="18" charset="0"/>
                          </a:rPr>
                          <m:t>𝟎</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𝑬</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𝟏𝟔</m:t>
                        </m:r>
                      </m:sub>
                    </m:sSub>
                  </m:oMath>
                </a14:m>
                <a:r>
                  <a:rPr lang="en-US" altLang="zh-CN" sz="3200" b="1" dirty="0">
                    <a:solidFill>
                      <a:srgbClr val="0070C0"/>
                    </a:solidFill>
                    <a:latin typeface="Baskerville Old Face" panose="02020602080505020303" pitchFamily="18" charset="0"/>
                  </a:rPr>
                  <a:t>       B. </a:t>
                </a:r>
                <a14:m>
                  <m:oMath xmlns:m="http://schemas.openxmlformats.org/officeDocument/2006/math">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𝟏𝟏</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𝟒</m:t>
                        </m:r>
                        <m:r>
                          <a:rPr lang="en-US" altLang="zh-CN" sz="3200" b="1" i="1">
                            <a:solidFill>
                              <a:srgbClr val="0070C0"/>
                            </a:solidFill>
                            <a:latin typeface="Cambria Math" panose="02040503050406030204" pitchFamily="18" charset="0"/>
                          </a:rPr>
                          <m:t>)</m:t>
                        </m:r>
                      </m:e>
                      <m:sub>
                        <m:r>
                          <a:rPr lang="en-US" altLang="zh-CN" sz="3200" b="1" i="1" smtClean="0">
                            <a:solidFill>
                              <a:srgbClr val="0070C0"/>
                            </a:solidFill>
                            <a:latin typeface="Cambria Math" panose="02040503050406030204" pitchFamily="18" charset="0"/>
                          </a:rPr>
                          <m:t>𝟖</m:t>
                        </m:r>
                      </m:sub>
                    </m:sSub>
                    <m:r>
                      <a:rPr lang="en-US" altLang="zh-CN" sz="3200" b="1" i="1">
                        <a:solidFill>
                          <a:srgbClr val="0070C0"/>
                        </a:solidFill>
                        <a:latin typeface="Cambria Math" panose="02040503050406030204" pitchFamily="18" charset="0"/>
                      </a:rPr>
                      <m:t>=</m:t>
                    </m:r>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𝟗</m:t>
                        </m:r>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𝟖</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𝟏𝟔</m:t>
                        </m:r>
                      </m:sub>
                    </m:sSub>
                  </m:oMath>
                </a14:m>
                <a:endParaRPr lang="en-US" altLang="zh-CN" sz="3200" b="1" dirty="0">
                  <a:solidFill>
                    <a:srgbClr val="0070C0"/>
                  </a:solidFill>
                  <a:latin typeface="Baskerville Old Face" panose="02020602080505020303" pitchFamily="18" charset="0"/>
                </a:endParaRPr>
              </a:p>
              <a:p>
                <a:pPr marL="0" indent="0">
                  <a:buClr>
                    <a:srgbClr val="7030A0"/>
                  </a:buClr>
                  <a:buNone/>
                </a:pPr>
                <a:r>
                  <a:rPr lang="en-US" altLang="zh-CN" sz="3200" b="1" dirty="0">
                    <a:solidFill>
                      <a:srgbClr val="0070C0"/>
                    </a:solidFill>
                    <a:latin typeface="Baskerville Old Face" panose="02020602080505020303" pitchFamily="18" charset="0"/>
                  </a:rPr>
                  <a:t>      C.</a:t>
                </a:r>
                <a14:m>
                  <m:oMath xmlns:m="http://schemas.openxmlformats.org/officeDocument/2006/math">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𝟏𝟎</m:t>
                        </m:r>
                      </m:sub>
                    </m:sSub>
                    <m:r>
                      <a:rPr lang="en-US" altLang="zh-CN" sz="3200" b="1" i="1">
                        <a:solidFill>
                          <a:srgbClr val="0070C0"/>
                        </a:solidFill>
                        <a:latin typeface="Cambria Math" panose="02040503050406030204" pitchFamily="18" charset="0"/>
                      </a:rPr>
                      <m:t>=</m:t>
                    </m:r>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𝟏𝟎𝟏𝟎</m:t>
                        </m:r>
                        <m:r>
                          <a:rPr lang="en-US" altLang="zh-CN" sz="3200" b="1" i="1">
                            <a:solidFill>
                              <a:srgbClr val="0070C0"/>
                            </a:solidFill>
                            <a:latin typeface="Cambria Math" panose="02040503050406030204" pitchFamily="18" charset="0"/>
                          </a:rPr>
                          <m:t>)</m:t>
                        </m:r>
                      </m:e>
                      <m:sub>
                        <m:r>
                          <a:rPr lang="en-US" altLang="zh-CN" sz="3200" b="1" i="1" smtClean="0">
                            <a:solidFill>
                              <a:srgbClr val="0070C0"/>
                            </a:solidFill>
                            <a:latin typeface="Cambria Math" panose="02040503050406030204" pitchFamily="18" charset="0"/>
                          </a:rPr>
                          <m:t>𝟐</m:t>
                        </m:r>
                      </m:sub>
                    </m:sSub>
                  </m:oMath>
                </a14:m>
                <a:r>
                  <a:rPr lang="en-US" altLang="zh-CN" sz="3200" b="1" dirty="0">
                    <a:solidFill>
                      <a:srgbClr val="0070C0"/>
                    </a:solidFill>
                    <a:latin typeface="Baskerville Old Face" panose="02020602080505020303" pitchFamily="18" charset="0"/>
                  </a:rPr>
                  <a:t>            D.</a:t>
                </a:r>
                <a:r>
                  <a:rPr lang="en-US" altLang="zh-CN" sz="3200" b="1" dirty="0">
                    <a:solidFill>
                      <a:srgbClr val="0070C0"/>
                    </a:solidFill>
                  </a:rPr>
                  <a:t> </a:t>
                </a:r>
                <a14:m>
                  <m:oMath xmlns:m="http://schemas.openxmlformats.org/officeDocument/2006/math">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𝟏𝟎𝟏𝟏𝟏𝟏</m:t>
                        </m:r>
                        <m:r>
                          <a:rPr lang="en-US" altLang="zh-CN" sz="3200" b="1" i="1">
                            <a:solidFill>
                              <a:srgbClr val="0070C0"/>
                            </a:solidFill>
                            <a:latin typeface="Cambria Math" panose="02040503050406030204" pitchFamily="18" charset="0"/>
                          </a:rPr>
                          <m:t>)</m:t>
                        </m:r>
                      </m:e>
                      <m:sub>
                        <m:r>
                          <a:rPr lang="en-US" altLang="zh-CN" sz="3200" b="1" i="1" smtClean="0">
                            <a:solidFill>
                              <a:srgbClr val="0070C0"/>
                            </a:solidFill>
                            <a:latin typeface="Cambria Math" panose="02040503050406030204" pitchFamily="18" charset="0"/>
                          </a:rPr>
                          <m:t>𝟐</m:t>
                        </m:r>
                      </m:sub>
                    </m:sSub>
                    <m:r>
                      <a:rPr lang="en-US" altLang="zh-CN" sz="3200" b="1" i="1">
                        <a:solidFill>
                          <a:srgbClr val="0070C0"/>
                        </a:solidFill>
                        <a:latin typeface="Cambria Math" panose="02040503050406030204" pitchFamily="18" charset="0"/>
                      </a:rPr>
                      <m:t>=</m:t>
                    </m:r>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𝑨𝑭</m:t>
                        </m:r>
                        <m:r>
                          <a:rPr lang="en-US" altLang="zh-CN" sz="3200" b="1" i="1">
                            <a:solidFill>
                              <a:srgbClr val="0070C0"/>
                            </a:solidFill>
                            <a:latin typeface="Cambria Math" panose="02040503050406030204" pitchFamily="18" charset="0"/>
                          </a:rPr>
                          <m:t>)</m:t>
                        </m:r>
                      </m:e>
                      <m:sub>
                        <m:r>
                          <a:rPr lang="en-US" altLang="zh-CN" sz="3200" b="1" i="1">
                            <a:solidFill>
                              <a:srgbClr val="0070C0"/>
                            </a:solidFill>
                            <a:latin typeface="Cambria Math" panose="02040503050406030204" pitchFamily="18" charset="0"/>
                          </a:rPr>
                          <m:t>𝟏𝟔</m:t>
                        </m:r>
                      </m:sub>
                    </m:sSub>
                  </m:oMath>
                </a14:m>
                <a:endParaRPr lang="en-US" altLang="zh-CN" sz="3200" b="1" dirty="0">
                  <a:solidFill>
                    <a:srgbClr val="0070C0"/>
                  </a:solidFill>
                  <a:latin typeface="Baskerville Old Face" panose="02020602080505020303" pitchFamily="18" charset="0"/>
                </a:endParaRPr>
              </a:p>
              <a:p>
                <a:pPr marL="0" indent="0">
                  <a:buClr>
                    <a:srgbClr val="7030A0"/>
                  </a:buClr>
                  <a:buNone/>
                </a:pPr>
                <a:r>
                  <a:rPr lang="en-US" altLang="zh-CN" sz="3200" b="1" dirty="0">
                    <a:solidFill>
                      <a:srgbClr val="0070C0"/>
                    </a:solidFill>
                    <a:latin typeface="Baskerville Old Face" panose="02020602080505020303" pitchFamily="18" charset="0"/>
                  </a:rPr>
                  <a:t>      </a:t>
                </a:r>
              </a:p>
              <a:p>
                <a:pPr marL="0" indent="0">
                  <a:buClr>
                    <a:srgbClr val="7030A0"/>
                  </a:buClr>
                  <a:buNone/>
                </a:pPr>
                <a:endParaRPr lang="en-US" altLang="zh-CN" sz="3200" b="1" dirty="0">
                  <a:solidFill>
                    <a:srgbClr val="0070C0"/>
                  </a:solidFill>
                  <a:latin typeface="Baskerville Old Face" panose="02020602080505020303" pitchFamily="18" charset="0"/>
                </a:endParaRPr>
              </a:p>
              <a:p>
                <a:pPr marL="0" indent="0" algn="ctr">
                  <a:buClr>
                    <a:srgbClr val="7030A0"/>
                  </a:buClr>
                  <a:buNone/>
                </a:pPr>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marL="0" indent="0">
                  <a:buClr>
                    <a:srgbClr val="7030A0"/>
                  </a:buClr>
                  <a:buNone/>
                </a:pPr>
                <a:endParaRPr lang="en-US" altLang="zh-CN" sz="3200" b="1" dirty="0">
                  <a:solidFill>
                    <a:srgbClr val="0070C0"/>
                  </a:solidFill>
                  <a:latin typeface="Baskerville Old Face" panose="02020602080505020303" pitchFamily="18" charset="0"/>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838200" y="1928734"/>
                <a:ext cx="11048999" cy="4559989"/>
              </a:xfrm>
              <a:prstGeom prst="rect">
                <a:avLst/>
              </a:prstGeom>
              <a:blipFill>
                <a:blip r:embed="rId7"/>
                <a:stretch>
                  <a:fillRect l="-1159" t="-2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605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038" y="1942566"/>
            <a:ext cx="10689861" cy="4801133"/>
          </a:xfrm>
        </p:spPr>
        <p:txBody>
          <a:bodyPr>
            <a:normAutofit fontScale="92500" lnSpcReduction="10000"/>
          </a:body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1.Data representation using positional notation.</a:t>
            </a:r>
          </a:p>
          <a:p>
            <a:pPr lvl="1">
              <a:buClr>
                <a:srgbClr val="7030A0"/>
              </a:buClr>
              <a:buFont typeface="Wingdings" panose="05000000000000000000" pitchFamily="2" charset="2"/>
              <a:buChar char="Ø"/>
            </a:pPr>
            <a:r>
              <a:rPr lang="en-US" altLang="zh-CN" sz="3000" b="1" dirty="0">
                <a:solidFill>
                  <a:srgbClr val="0070C0"/>
                </a:solidFill>
                <a:latin typeface="Baskerville Old Face" panose="02020602080505020303" pitchFamily="18" charset="0"/>
              </a:rPr>
              <a:t>Conversion from binary(2), octal(8) and hexadecimal(16) system to decimal(10) system.</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2.Conversion from decimal system(10) to hexadecimal(16), octal(8) and binary(2) system.</a:t>
            </a:r>
          </a:p>
          <a:p>
            <a:pPr lvl="1">
              <a:buClr>
                <a:srgbClr val="7030A0"/>
              </a:buClr>
              <a:buFont typeface="Wingdings" panose="05000000000000000000" pitchFamily="2" charset="2"/>
              <a:buChar char="Ø"/>
            </a:pPr>
            <a:r>
              <a:rPr lang="en-US" altLang="zh-CN" sz="3000" b="1" dirty="0" err="1">
                <a:solidFill>
                  <a:srgbClr val="0070C0"/>
                </a:solidFill>
                <a:latin typeface="Baskerville Old Face" panose="02020602080505020303" pitchFamily="18" charset="0"/>
              </a:rPr>
              <a:t>i</a:t>
            </a:r>
            <a:r>
              <a:rPr lang="en-US" altLang="zh-CN" sz="3000" b="1" dirty="0">
                <a:solidFill>
                  <a:srgbClr val="0070C0"/>
                </a:solidFill>
                <a:latin typeface="Baskerville Old Face" panose="02020602080505020303" pitchFamily="18" charset="0"/>
              </a:rPr>
              <a:t>. Integer part.</a:t>
            </a:r>
          </a:p>
          <a:p>
            <a:pPr lvl="1">
              <a:buClr>
                <a:srgbClr val="7030A0"/>
              </a:buClr>
              <a:buFont typeface="Wingdings" panose="05000000000000000000" pitchFamily="2" charset="2"/>
              <a:buChar char="Ø"/>
            </a:pPr>
            <a:r>
              <a:rPr lang="en-US" altLang="zh-CN" sz="3000" b="1" dirty="0">
                <a:solidFill>
                  <a:srgbClr val="0070C0"/>
                </a:solidFill>
                <a:latin typeface="Baskerville Old Face" panose="02020602080505020303" pitchFamily="18" charset="0"/>
              </a:rPr>
              <a:t>ii. Fractional part.</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3.One-to-one relationship between </a:t>
            </a:r>
            <a:r>
              <a:rPr lang="en-US" altLang="zh-CN" sz="3200" b="1" dirty="0" err="1">
                <a:solidFill>
                  <a:srgbClr val="0070C0"/>
                </a:solidFill>
                <a:latin typeface="Baskerville Old Face" panose="02020602080505020303" pitchFamily="18" charset="0"/>
              </a:rPr>
              <a:t>i</a:t>
            </a:r>
            <a:r>
              <a:rPr lang="en-US" altLang="zh-CN" sz="3200" b="1" dirty="0">
                <a:solidFill>
                  <a:srgbClr val="0070C0"/>
                </a:solidFill>
                <a:latin typeface="Baskerville Old Face" panose="02020602080505020303" pitchFamily="18" charset="0"/>
              </a:rPr>
              <a:t>) octal and binary system; ii) hexadecimal and binary system.</a:t>
            </a:r>
          </a:p>
        </p:txBody>
      </p:sp>
      <p:grpSp>
        <p:nvGrpSpPr>
          <p:cNvPr id="4" name="Group 3"/>
          <p:cNvGrpSpPr/>
          <p:nvPr/>
        </p:nvGrpSpPr>
        <p:grpSpPr>
          <a:xfrm>
            <a:off x="1083039" y="491191"/>
            <a:ext cx="10515600" cy="1146600"/>
            <a:chOff x="0" y="1783"/>
            <a:chExt cx="10515600" cy="1146600"/>
          </a:xfrm>
        </p:grpSpPr>
        <p:sp>
          <p:nvSpPr>
            <p:cNvPr id="5" name="Rounded Rectangle 4"/>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6"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dirty="0">
                  <a:solidFill>
                    <a:srgbClr val="00B050"/>
                  </a:solidFill>
                  <a:latin typeface="Berlin Sans FB Demi" panose="020E0802020502020306" pitchFamily="34" charset="0"/>
                </a:rPr>
                <a:t>Outline</a:t>
              </a:r>
              <a:r>
                <a:rPr lang="en-US" sz="4900" b="1" kern="1200" dirty="0">
                  <a:solidFill>
                    <a:srgbClr val="00B050"/>
                  </a:solidFill>
                  <a:latin typeface="Algerian" panose="04020705040A02060702" pitchFamily="82" charset="0"/>
                </a:rPr>
                <a:t> </a:t>
              </a:r>
            </a:p>
          </p:txBody>
        </p:sp>
      </p:grpSp>
    </p:spTree>
    <p:extLst>
      <p:ext uri="{BB962C8B-B14F-4D97-AF65-F5344CB8AC3E}">
        <p14:creationId xmlns:p14="http://schemas.microsoft.com/office/powerpoint/2010/main" val="353854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54310711"/>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p:cNvGraphicFramePr>
            <a:graphicFrameLocks noGrp="1"/>
          </p:cNvGraphicFramePr>
          <p:nvPr>
            <p:extLst>
              <p:ext uri="{D42A27DB-BD31-4B8C-83A1-F6EECF244321}">
                <p14:modId xmlns:p14="http://schemas.microsoft.com/office/powerpoint/2010/main" val="625033546"/>
              </p:ext>
            </p:extLst>
          </p:nvPr>
        </p:nvGraphicFramePr>
        <p:xfrm>
          <a:off x="1724269" y="4545623"/>
          <a:ext cx="8773745" cy="2124575"/>
        </p:xfrm>
        <a:graphic>
          <a:graphicData uri="http://schemas.openxmlformats.org/drawingml/2006/table">
            <a:tbl>
              <a:tblPr firstRow="1" bandRow="1">
                <a:tableStyleId>{5C22544A-7EE6-4342-B048-85BDC9FD1C3A}</a:tableStyleId>
              </a:tblPr>
              <a:tblGrid>
                <a:gridCol w="2924582">
                  <a:extLst>
                    <a:ext uri="{9D8B030D-6E8A-4147-A177-3AD203B41FA5}">
                      <a16:colId xmlns:a16="http://schemas.microsoft.com/office/drawing/2014/main" val="201953828"/>
                    </a:ext>
                  </a:extLst>
                </a:gridCol>
                <a:gridCol w="1371079">
                  <a:extLst>
                    <a:ext uri="{9D8B030D-6E8A-4147-A177-3AD203B41FA5}">
                      <a16:colId xmlns:a16="http://schemas.microsoft.com/office/drawing/2014/main" val="189521079"/>
                    </a:ext>
                  </a:extLst>
                </a:gridCol>
                <a:gridCol w="4478084">
                  <a:extLst>
                    <a:ext uri="{9D8B030D-6E8A-4147-A177-3AD203B41FA5}">
                      <a16:colId xmlns:a16="http://schemas.microsoft.com/office/drawing/2014/main" val="1568267118"/>
                    </a:ext>
                  </a:extLst>
                </a:gridCol>
              </a:tblGrid>
              <a:tr h="424915">
                <a:tc>
                  <a:txBody>
                    <a:bodyPr/>
                    <a:lstStyle/>
                    <a:p>
                      <a:pPr algn="ctr"/>
                      <a:r>
                        <a:rPr lang="en-US" altLang="zh-CN" dirty="0"/>
                        <a:t>Number system</a:t>
                      </a:r>
                      <a:endParaRPr lang="zh-CN" altLang="en-US" dirty="0"/>
                    </a:p>
                  </a:txBody>
                  <a:tcPr/>
                </a:tc>
                <a:tc>
                  <a:txBody>
                    <a:bodyPr/>
                    <a:lstStyle/>
                    <a:p>
                      <a:pPr algn="ctr"/>
                      <a:r>
                        <a:rPr lang="en-US" altLang="zh-CN" dirty="0"/>
                        <a:t>Base</a:t>
                      </a:r>
                      <a:endParaRPr lang="zh-CN" altLang="en-US" dirty="0"/>
                    </a:p>
                  </a:txBody>
                  <a:tcPr/>
                </a:tc>
                <a:tc>
                  <a:txBody>
                    <a:bodyPr/>
                    <a:lstStyle/>
                    <a:p>
                      <a:pPr algn="ctr"/>
                      <a:r>
                        <a:rPr lang="en-US" altLang="zh-CN" dirty="0"/>
                        <a:t>Set of symbols</a:t>
                      </a:r>
                      <a:endParaRPr lang="zh-CN" altLang="en-US" dirty="0"/>
                    </a:p>
                  </a:txBody>
                  <a:tcPr/>
                </a:tc>
                <a:extLst>
                  <a:ext uri="{0D108BD9-81ED-4DB2-BD59-A6C34878D82A}">
                    <a16:rowId xmlns:a16="http://schemas.microsoft.com/office/drawing/2014/main" val="2938957577"/>
                  </a:ext>
                </a:extLst>
              </a:tr>
              <a:tr h="424915">
                <a:tc>
                  <a:txBody>
                    <a:bodyPr/>
                    <a:lstStyle/>
                    <a:p>
                      <a:pPr algn="ctr"/>
                      <a:r>
                        <a:rPr lang="en-US" altLang="zh-CN" dirty="0"/>
                        <a:t>Decimal</a:t>
                      </a:r>
                      <a:r>
                        <a:rPr lang="en-US" altLang="zh-CN" baseline="0" dirty="0"/>
                        <a:t> system</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0,1,2,3,4,5,6,7,8,9</a:t>
                      </a:r>
                      <a:endParaRPr lang="zh-CN" altLang="en-US" dirty="0"/>
                    </a:p>
                  </a:txBody>
                  <a:tcPr/>
                </a:tc>
                <a:extLst>
                  <a:ext uri="{0D108BD9-81ED-4DB2-BD59-A6C34878D82A}">
                    <a16:rowId xmlns:a16="http://schemas.microsoft.com/office/drawing/2014/main" val="256669242"/>
                  </a:ext>
                </a:extLst>
              </a:tr>
              <a:tr h="424915">
                <a:tc>
                  <a:txBody>
                    <a:bodyPr/>
                    <a:lstStyle/>
                    <a:p>
                      <a:pPr algn="ctr"/>
                      <a:r>
                        <a:rPr lang="en-US" altLang="zh-CN" dirty="0"/>
                        <a:t>Binary system</a:t>
                      </a:r>
                    </a:p>
                  </a:txBody>
                  <a:tcPr/>
                </a:tc>
                <a:tc>
                  <a:txBody>
                    <a:bodyPr/>
                    <a:lstStyle/>
                    <a:p>
                      <a:pPr algn="ctr"/>
                      <a:r>
                        <a:rPr lang="en-US" altLang="zh-CN" dirty="0"/>
                        <a:t>2</a:t>
                      </a:r>
                      <a:endParaRPr lang="zh-CN" altLang="en-US" dirty="0"/>
                    </a:p>
                  </a:txBody>
                  <a:tcPr/>
                </a:tc>
                <a:tc>
                  <a:txBody>
                    <a:bodyPr/>
                    <a:lstStyle/>
                    <a:p>
                      <a:pPr algn="ctr"/>
                      <a:r>
                        <a:rPr lang="en-US" altLang="zh-CN" dirty="0"/>
                        <a:t>0,1</a:t>
                      </a:r>
                      <a:endParaRPr lang="zh-CN" altLang="en-US" dirty="0"/>
                    </a:p>
                  </a:txBody>
                  <a:tcPr/>
                </a:tc>
                <a:extLst>
                  <a:ext uri="{0D108BD9-81ED-4DB2-BD59-A6C34878D82A}">
                    <a16:rowId xmlns:a16="http://schemas.microsoft.com/office/drawing/2014/main" val="3651588747"/>
                  </a:ext>
                </a:extLst>
              </a:tr>
              <a:tr h="424915">
                <a:tc>
                  <a:txBody>
                    <a:bodyPr/>
                    <a:lstStyle/>
                    <a:p>
                      <a:pPr algn="ctr"/>
                      <a:r>
                        <a:rPr lang="en-US" altLang="zh-CN" dirty="0"/>
                        <a:t>Octal system</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0,1,2,3,4,5,6,7</a:t>
                      </a:r>
                      <a:endParaRPr lang="zh-CN" altLang="en-US" dirty="0"/>
                    </a:p>
                  </a:txBody>
                  <a:tcPr/>
                </a:tc>
                <a:extLst>
                  <a:ext uri="{0D108BD9-81ED-4DB2-BD59-A6C34878D82A}">
                    <a16:rowId xmlns:a16="http://schemas.microsoft.com/office/drawing/2014/main" val="1160845533"/>
                  </a:ext>
                </a:extLst>
              </a:tr>
              <a:tr h="424915">
                <a:tc>
                  <a:txBody>
                    <a:bodyPr/>
                    <a:lstStyle/>
                    <a:p>
                      <a:pPr algn="ctr"/>
                      <a:r>
                        <a:rPr lang="en-US" altLang="zh-CN" dirty="0"/>
                        <a:t>Hexadecimal</a:t>
                      </a:r>
                      <a:r>
                        <a:rPr lang="en-US" altLang="zh-CN" baseline="0" dirty="0"/>
                        <a:t> system</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0,1,2,3,4,5,6,7,8,9,A,B,C,D,E,F</a:t>
                      </a:r>
                      <a:endParaRPr lang="zh-CN" altLang="en-US" dirty="0"/>
                    </a:p>
                  </a:txBody>
                  <a:tcPr/>
                </a:tc>
                <a:extLst>
                  <a:ext uri="{0D108BD9-81ED-4DB2-BD59-A6C34878D82A}">
                    <a16:rowId xmlns:a16="http://schemas.microsoft.com/office/drawing/2014/main" val="3326676970"/>
                  </a:ext>
                </a:extLst>
              </a:tr>
            </a:tbl>
          </a:graphicData>
        </a:graphic>
      </p:graphicFrame>
      <mc:AlternateContent xmlns:mc="http://schemas.openxmlformats.org/markup-compatibility/2006" xmlns:a14="http://schemas.microsoft.com/office/drawing/2010/main">
        <mc:Choice Requires="a14">
          <p:sp>
            <p:nvSpPr>
              <p:cNvPr id="5" name="Content Placeholder 2"/>
              <p:cNvSpPr txBox="1">
                <a:spLocks/>
              </p:cNvSpPr>
              <p:nvPr/>
            </p:nvSpPr>
            <p:spPr>
              <a:xfrm>
                <a:off x="735861" y="1791018"/>
                <a:ext cx="11019453" cy="275460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The basic idea of </a:t>
                </a:r>
                <a:r>
                  <a:rPr lang="en-US" altLang="zh-CN" sz="3200" b="1" dirty="0">
                    <a:solidFill>
                      <a:srgbClr val="FF0000"/>
                    </a:solidFill>
                    <a:latin typeface="Baskerville Old Face" panose="02020602080505020303" pitchFamily="18" charset="0"/>
                  </a:rPr>
                  <a:t>positional notation</a:t>
                </a:r>
                <a:r>
                  <a:rPr lang="en-US" altLang="zh-CN" sz="3200" b="1" dirty="0">
                    <a:solidFill>
                      <a:srgbClr val="0070C0"/>
                    </a:solidFill>
                    <a:latin typeface="Baskerville Old Face" panose="02020602080505020303" pitchFamily="18" charset="0"/>
                  </a:rPr>
                  <a:t>: Each number system contains two elements, a </a:t>
                </a:r>
                <a:r>
                  <a:rPr lang="en-US" altLang="zh-CN" sz="3200" b="1" dirty="0">
                    <a:solidFill>
                      <a:srgbClr val="FF0000"/>
                    </a:solidFill>
                    <a:latin typeface="Baskerville Old Face" panose="02020602080505020303" pitchFamily="18" charset="0"/>
                  </a:rPr>
                  <a:t>base</a:t>
                </a:r>
                <a:r>
                  <a:rPr lang="en-US" altLang="zh-CN" sz="3200" b="1" dirty="0">
                    <a:solidFill>
                      <a:srgbClr val="0070C0"/>
                    </a:solidFill>
                    <a:latin typeface="Baskerville Old Face" panose="02020602080505020303" pitchFamily="18" charset="0"/>
                  </a:rPr>
                  <a:t> and a set of </a:t>
                </a:r>
                <a:r>
                  <a:rPr lang="en-US" altLang="zh-CN" sz="3200" b="1" dirty="0">
                    <a:solidFill>
                      <a:srgbClr val="FF0000"/>
                    </a:solidFill>
                    <a:latin typeface="Baskerville Old Face" panose="02020602080505020303" pitchFamily="18" charset="0"/>
                  </a:rPr>
                  <a:t>symbols</a:t>
                </a:r>
                <a:r>
                  <a:rPr lang="en-US" altLang="zh-CN" sz="3200" b="1" dirty="0">
                    <a:solidFill>
                      <a:srgbClr val="0070C0"/>
                    </a:solidFill>
                    <a:latin typeface="Baskerville Old Face" panose="02020602080505020303" pitchFamily="18" charset="0"/>
                  </a:rPr>
                  <a:t>. Symbols put at different positions have different value(weight). For example, </a:t>
                </a:r>
                <a14:m>
                  <m:oMath xmlns:m="http://schemas.openxmlformats.org/officeDocument/2006/math">
                    <m:sSub>
                      <m:sSubPr>
                        <m:ctrlPr>
                          <a:rPr lang="en-US" altLang="zh-CN" sz="2600" b="1" i="1" smtClean="0">
                            <a:solidFill>
                              <a:srgbClr val="0070C0"/>
                            </a:solidFill>
                            <a:latin typeface="Cambria Math" panose="02040503050406030204" pitchFamily="18" charset="0"/>
                          </a:rPr>
                        </m:ctrlPr>
                      </m:sSubPr>
                      <m:e>
                        <m:d>
                          <m:dPr>
                            <m:ctrlPr>
                              <a:rPr lang="en-US" altLang="zh-CN" sz="2600" b="1" i="1">
                                <a:solidFill>
                                  <a:srgbClr val="0070C0"/>
                                </a:solidFill>
                                <a:latin typeface="Cambria Math" panose="02040503050406030204" pitchFamily="18" charset="0"/>
                              </a:rPr>
                            </m:ctrlPr>
                          </m:dPr>
                          <m:e>
                            <m:r>
                              <a:rPr lang="en-US" altLang="zh-CN" sz="2600" b="1" i="1">
                                <a:solidFill>
                                  <a:srgbClr val="0070C0"/>
                                </a:solidFill>
                                <a:latin typeface="Cambria Math" panose="02040503050406030204" pitchFamily="18" charset="0"/>
                              </a:rPr>
                              <m:t>𝟏𝟗𝟎𝟏</m:t>
                            </m:r>
                            <m:r>
                              <a:rPr lang="en-US" altLang="zh-CN" sz="2600" b="1" i="1">
                                <a:solidFill>
                                  <a:srgbClr val="0070C0"/>
                                </a:solidFill>
                                <a:latin typeface="Cambria Math" panose="02040503050406030204" pitchFamily="18" charset="0"/>
                              </a:rPr>
                              <m:t>.</m:t>
                            </m:r>
                            <m:r>
                              <a:rPr lang="en-US" altLang="zh-CN" sz="2600" b="1" i="1">
                                <a:solidFill>
                                  <a:srgbClr val="0070C0"/>
                                </a:solidFill>
                                <a:latin typeface="Cambria Math" panose="02040503050406030204" pitchFamily="18" charset="0"/>
                              </a:rPr>
                              <m:t>𝟓𝟔</m:t>
                            </m:r>
                          </m:e>
                        </m:d>
                        <m:r>
                          <m:rPr>
                            <m:nor/>
                          </m:rPr>
                          <a:rPr lang="en-US" altLang="zh-CN" sz="2600" b="1" dirty="0">
                            <a:solidFill>
                              <a:srgbClr val="0070C0"/>
                            </a:solidFill>
                            <a:latin typeface="Baskerville Old Face" panose="02020602080505020303" pitchFamily="18" charset="0"/>
                          </a:rPr>
                          <m:t> </m:t>
                        </m:r>
                      </m:e>
                      <m:sub>
                        <m:r>
                          <a:rPr lang="en-US" altLang="zh-CN" sz="2600" b="1" i="1" smtClean="0">
                            <a:solidFill>
                              <a:srgbClr val="0070C0"/>
                            </a:solidFill>
                            <a:latin typeface="Cambria Math" panose="02040503050406030204" pitchFamily="18" charset="0"/>
                          </a:rPr>
                          <m:t>𝟏𝟎</m:t>
                        </m:r>
                      </m:sub>
                    </m:sSub>
                    <m:r>
                      <a:rPr lang="en-US" altLang="zh-CN" sz="2600" b="1" i="1" smtClean="0">
                        <a:solidFill>
                          <a:srgbClr val="0070C0"/>
                        </a:solidFill>
                        <a:latin typeface="Cambria Math" panose="02040503050406030204" pitchFamily="18" charset="0"/>
                      </a:rPr>
                      <m:t>,</m:t>
                    </m:r>
                  </m:oMath>
                </a14:m>
                <a:r>
                  <a:rPr lang="en-US" altLang="zh-CN" sz="3200" b="1" dirty="0">
                    <a:solidFill>
                      <a:srgbClr val="0070C0"/>
                    </a:solidFill>
                    <a:latin typeface="Baskerville Old Face" panose="02020602080505020303" pitchFamily="18" charset="0"/>
                  </a:rPr>
                  <a:t> </a:t>
                </a:r>
                <a14:m>
                  <m:oMath xmlns:m="http://schemas.openxmlformats.org/officeDocument/2006/math">
                    <m:sSub>
                      <m:sSubPr>
                        <m:ctrlPr>
                          <a:rPr lang="en-US" altLang="zh-CN" sz="2600" b="1" i="1">
                            <a:solidFill>
                              <a:srgbClr val="0070C0"/>
                            </a:solidFill>
                            <a:latin typeface="Cambria Math" panose="02040503050406030204" pitchFamily="18" charset="0"/>
                          </a:rPr>
                        </m:ctrlPr>
                      </m:sSubPr>
                      <m:e>
                        <m:d>
                          <m:dPr>
                            <m:ctrlPr>
                              <a:rPr lang="en-US" altLang="zh-CN" sz="2600" b="1" i="1">
                                <a:solidFill>
                                  <a:srgbClr val="0070C0"/>
                                </a:solidFill>
                                <a:latin typeface="Cambria Math" panose="02040503050406030204" pitchFamily="18" charset="0"/>
                              </a:rPr>
                            </m:ctrlPr>
                          </m:dPr>
                          <m:e>
                            <m:r>
                              <a:rPr lang="en-US" altLang="zh-CN" sz="2600" b="1" i="1">
                                <a:solidFill>
                                  <a:srgbClr val="0070C0"/>
                                </a:solidFill>
                                <a:latin typeface="Cambria Math" panose="02040503050406030204" pitchFamily="18" charset="0"/>
                              </a:rPr>
                              <m:t>𝟏𝟎𝟎𝟏</m:t>
                            </m:r>
                            <m:r>
                              <a:rPr lang="en-US" altLang="zh-CN" sz="2600" b="1" i="1">
                                <a:solidFill>
                                  <a:srgbClr val="0070C0"/>
                                </a:solidFill>
                                <a:latin typeface="Cambria Math" panose="02040503050406030204" pitchFamily="18" charset="0"/>
                              </a:rPr>
                              <m:t>.</m:t>
                            </m:r>
                            <m:r>
                              <a:rPr lang="en-US" altLang="zh-CN" sz="2600" b="1" i="1">
                                <a:solidFill>
                                  <a:srgbClr val="0070C0"/>
                                </a:solidFill>
                                <a:latin typeface="Cambria Math" panose="02040503050406030204" pitchFamily="18" charset="0"/>
                              </a:rPr>
                              <m:t>𝟏𝟎𝟎𝟏</m:t>
                            </m:r>
                          </m:e>
                        </m:d>
                      </m:e>
                      <m:sub>
                        <m:r>
                          <a:rPr lang="en-US" altLang="zh-CN" sz="2600" b="1" i="1">
                            <a:solidFill>
                              <a:srgbClr val="0070C0"/>
                            </a:solidFill>
                            <a:latin typeface="Cambria Math" panose="02040503050406030204" pitchFamily="18" charset="0"/>
                          </a:rPr>
                          <m:t>𝟐</m:t>
                        </m:r>
                      </m:sub>
                    </m:sSub>
                    <m:r>
                      <a:rPr lang="en-US" altLang="zh-CN" sz="2600" b="1" i="1">
                        <a:solidFill>
                          <a:srgbClr val="0070C0"/>
                        </a:solidFill>
                        <a:latin typeface="Cambria Math" panose="02040503050406030204" pitchFamily="18" charset="0"/>
                      </a:rPr>
                      <m:t>,</m:t>
                    </m:r>
                  </m:oMath>
                </a14:m>
                <a:r>
                  <a:rPr lang="en-US" altLang="zh-CN" sz="2600" b="1" dirty="0">
                    <a:solidFill>
                      <a:srgbClr val="0070C0"/>
                    </a:solidFill>
                    <a:latin typeface="Baskerville Old Face" panose="02020602080505020303" pitchFamily="18" charset="0"/>
                  </a:rPr>
                  <a:t> </a:t>
                </a:r>
                <a14:m>
                  <m:oMath xmlns:m="http://schemas.openxmlformats.org/officeDocument/2006/math">
                    <m:sSub>
                      <m:sSubPr>
                        <m:ctrlPr>
                          <a:rPr lang="en-US" altLang="zh-CN" sz="2600" b="1" i="1">
                            <a:solidFill>
                              <a:srgbClr val="0070C0"/>
                            </a:solidFill>
                            <a:latin typeface="Cambria Math" panose="02040503050406030204" pitchFamily="18" charset="0"/>
                          </a:rPr>
                        </m:ctrlPr>
                      </m:sSubPr>
                      <m:e>
                        <m:d>
                          <m:dPr>
                            <m:ctrlPr>
                              <a:rPr lang="en-US" altLang="zh-CN" sz="2600" b="1" i="1">
                                <a:solidFill>
                                  <a:srgbClr val="0070C0"/>
                                </a:solidFill>
                                <a:latin typeface="Cambria Math" panose="02040503050406030204" pitchFamily="18" charset="0"/>
                              </a:rPr>
                            </m:ctrlPr>
                          </m:dPr>
                          <m:e>
                            <m:r>
                              <a:rPr lang="en-US" altLang="zh-CN" sz="2600" b="1" i="1">
                                <a:solidFill>
                                  <a:srgbClr val="0070C0"/>
                                </a:solidFill>
                                <a:latin typeface="Cambria Math" panose="02040503050406030204" pitchFamily="18" charset="0"/>
                              </a:rPr>
                              <m:t>𝟏𝟐𝟑</m:t>
                            </m:r>
                            <m:r>
                              <a:rPr lang="en-US" altLang="zh-CN" sz="2600" b="1" i="1">
                                <a:solidFill>
                                  <a:srgbClr val="0070C0"/>
                                </a:solidFill>
                                <a:latin typeface="Cambria Math" panose="02040503050406030204" pitchFamily="18" charset="0"/>
                              </a:rPr>
                              <m:t>.</m:t>
                            </m:r>
                            <m:r>
                              <a:rPr lang="en-US" altLang="zh-CN" sz="2600" b="1" i="1">
                                <a:solidFill>
                                  <a:srgbClr val="0070C0"/>
                                </a:solidFill>
                                <a:latin typeface="Cambria Math" panose="02040503050406030204" pitchFamily="18" charset="0"/>
                              </a:rPr>
                              <m:t>𝟒𝟓</m:t>
                            </m:r>
                          </m:e>
                        </m:d>
                      </m:e>
                      <m:sub>
                        <m:r>
                          <a:rPr lang="en-US" altLang="zh-CN" sz="2600" b="1" i="1">
                            <a:solidFill>
                              <a:srgbClr val="0070C0"/>
                            </a:solidFill>
                            <a:latin typeface="Cambria Math" panose="02040503050406030204" pitchFamily="18" charset="0"/>
                          </a:rPr>
                          <m:t>𝟖</m:t>
                        </m:r>
                      </m:sub>
                    </m:sSub>
                    <m:r>
                      <a:rPr lang="en-US" altLang="zh-CN" sz="2600" b="1" i="1">
                        <a:solidFill>
                          <a:srgbClr val="0070C0"/>
                        </a:solidFill>
                        <a:latin typeface="Cambria Math" panose="02040503050406030204" pitchFamily="18" charset="0"/>
                      </a:rPr>
                      <m:t>,</m:t>
                    </m:r>
                  </m:oMath>
                </a14:m>
                <a:r>
                  <a:rPr lang="en-US" altLang="zh-CN" sz="2600" b="1" dirty="0">
                    <a:solidFill>
                      <a:srgbClr val="0070C0"/>
                    </a:solidFill>
                    <a:latin typeface="Baskerville Old Face" panose="02020602080505020303" pitchFamily="18" charset="0"/>
                  </a:rPr>
                  <a:t> </a:t>
                </a:r>
                <a14:m>
                  <m:oMath xmlns:m="http://schemas.openxmlformats.org/officeDocument/2006/math">
                    <m:sSub>
                      <m:sSubPr>
                        <m:ctrlPr>
                          <a:rPr lang="en-US" altLang="zh-CN" sz="2600" b="1" i="1">
                            <a:solidFill>
                              <a:srgbClr val="0070C0"/>
                            </a:solidFill>
                            <a:latin typeface="Cambria Math" panose="02040503050406030204" pitchFamily="18" charset="0"/>
                          </a:rPr>
                        </m:ctrlPr>
                      </m:sSubPr>
                      <m:e>
                        <m:r>
                          <a:rPr lang="en-US" altLang="zh-CN" sz="2600" b="1" i="1">
                            <a:solidFill>
                              <a:srgbClr val="0070C0"/>
                            </a:solidFill>
                            <a:latin typeface="Cambria Math" panose="02040503050406030204" pitchFamily="18" charset="0"/>
                          </a:rPr>
                          <m:t>(</m:t>
                        </m:r>
                        <m:r>
                          <a:rPr lang="en-US" altLang="zh-CN" sz="2600" b="1" i="1">
                            <a:solidFill>
                              <a:srgbClr val="0070C0"/>
                            </a:solidFill>
                            <a:latin typeface="Cambria Math" panose="02040503050406030204" pitchFamily="18" charset="0"/>
                          </a:rPr>
                          <m:t>𝟒</m:t>
                        </m:r>
                        <m:r>
                          <a:rPr lang="en-US" altLang="zh-CN" sz="2600" b="1" i="1">
                            <a:solidFill>
                              <a:srgbClr val="0070C0"/>
                            </a:solidFill>
                            <a:latin typeface="Cambria Math" panose="02040503050406030204" pitchFamily="18" charset="0"/>
                          </a:rPr>
                          <m:t>𝑬𝑫</m:t>
                        </m:r>
                        <m:r>
                          <a:rPr lang="en-US" altLang="zh-CN" sz="2600" b="1" i="1">
                            <a:solidFill>
                              <a:srgbClr val="0070C0"/>
                            </a:solidFill>
                            <a:latin typeface="Cambria Math" panose="02040503050406030204" pitchFamily="18" charset="0"/>
                          </a:rPr>
                          <m:t>.</m:t>
                        </m:r>
                        <m:r>
                          <a:rPr lang="en-US" altLang="zh-CN" sz="2600" b="1" i="1">
                            <a:solidFill>
                              <a:srgbClr val="0070C0"/>
                            </a:solidFill>
                            <a:latin typeface="Cambria Math" panose="02040503050406030204" pitchFamily="18" charset="0"/>
                          </a:rPr>
                          <m:t>𝑪</m:t>
                        </m:r>
                        <m:r>
                          <a:rPr lang="en-US" altLang="zh-CN" sz="2600" b="1" i="1">
                            <a:solidFill>
                              <a:srgbClr val="0070C0"/>
                            </a:solidFill>
                            <a:latin typeface="Cambria Math" panose="02040503050406030204" pitchFamily="18" charset="0"/>
                          </a:rPr>
                          <m:t>𝟏</m:t>
                        </m:r>
                        <m:r>
                          <a:rPr lang="en-US" altLang="zh-CN" sz="2600" b="1" i="1">
                            <a:solidFill>
                              <a:srgbClr val="0070C0"/>
                            </a:solidFill>
                            <a:latin typeface="Cambria Math" panose="02040503050406030204" pitchFamily="18" charset="0"/>
                          </a:rPr>
                          <m:t>)</m:t>
                        </m:r>
                        <m:r>
                          <m:rPr>
                            <m:nor/>
                          </m:rPr>
                          <a:rPr lang="en-US" altLang="zh-CN" sz="2600" b="1" dirty="0">
                            <a:solidFill>
                              <a:srgbClr val="0070C0"/>
                            </a:solidFill>
                            <a:latin typeface="Baskerville Old Face" panose="02020602080505020303" pitchFamily="18" charset="0"/>
                          </a:rPr>
                          <m:t> </m:t>
                        </m:r>
                      </m:e>
                      <m:sub>
                        <m:r>
                          <a:rPr lang="en-US" altLang="zh-CN" sz="2600" b="1" i="1">
                            <a:solidFill>
                              <a:srgbClr val="0070C0"/>
                            </a:solidFill>
                            <a:latin typeface="Cambria Math" panose="02040503050406030204" pitchFamily="18" charset="0"/>
                          </a:rPr>
                          <m:t>𝟏𝟔</m:t>
                        </m:r>
                      </m:sub>
                    </m:sSub>
                  </m:oMath>
                </a14:m>
                <a:r>
                  <a:rPr lang="en-US" altLang="zh-CN" sz="3200" b="1" dirty="0">
                    <a:solidFill>
                      <a:srgbClr val="0070C0"/>
                    </a:solidFill>
                    <a:latin typeface="Baskerville Old Face" panose="02020602080505020303" pitchFamily="18" charset="0"/>
                  </a:rPr>
                  <a:t> represent numbers in different number system, and they can be decomposed into a </a:t>
                </a:r>
                <a:r>
                  <a:rPr lang="en-US" altLang="zh-CN" sz="3200" b="1" dirty="0">
                    <a:solidFill>
                      <a:srgbClr val="FF0000"/>
                    </a:solidFill>
                    <a:latin typeface="Baskerville Old Face" panose="02020602080505020303" pitchFamily="18" charset="0"/>
                  </a:rPr>
                  <a:t>series</a:t>
                </a:r>
                <a:r>
                  <a:rPr lang="en-US" altLang="zh-CN" sz="3200" b="1" dirty="0">
                    <a:solidFill>
                      <a:srgbClr val="0070C0"/>
                    </a:solidFill>
                    <a:latin typeface="Baskerville Old Face" panose="02020602080505020303" pitchFamily="18" charset="0"/>
                  </a:rPr>
                  <a:t> as shown in the next page. For hexadecimal system: </a:t>
                </a:r>
                <a14:m>
                  <m:oMath xmlns:m="http://schemas.openxmlformats.org/officeDocument/2006/math">
                    <m:r>
                      <a:rPr lang="en-US" altLang="zh-CN" sz="2600" b="1" i="1" smtClean="0">
                        <a:solidFill>
                          <a:srgbClr val="FF0000"/>
                        </a:solidFill>
                        <a:latin typeface="Cambria Math" panose="02040503050406030204" pitchFamily="18" charset="0"/>
                      </a:rPr>
                      <m:t>𝑨</m:t>
                    </m:r>
                    <m:r>
                      <a:rPr lang="en-US" altLang="zh-CN" sz="2600" b="1" i="1" smtClean="0">
                        <a:solidFill>
                          <a:srgbClr val="FF0000"/>
                        </a:solidFill>
                        <a:latin typeface="Cambria Math" panose="02040503050406030204" pitchFamily="18" charset="0"/>
                      </a:rPr>
                      <m:t>≔</m:t>
                    </m:r>
                    <m:r>
                      <a:rPr lang="en-US" altLang="zh-CN" sz="2600" b="1" i="1" smtClean="0">
                        <a:solidFill>
                          <a:srgbClr val="FF0000"/>
                        </a:solidFill>
                        <a:latin typeface="Cambria Math" panose="02040503050406030204" pitchFamily="18" charset="0"/>
                      </a:rPr>
                      <m:t>𝟏𝟎</m:t>
                    </m:r>
                  </m:oMath>
                </a14:m>
                <a:r>
                  <a:rPr lang="en-US" altLang="zh-CN" sz="2600" b="1" dirty="0">
                    <a:solidFill>
                      <a:srgbClr val="FF0000"/>
                    </a:solidFill>
                    <a:latin typeface="Baskerville Old Face" panose="02020602080505020303" pitchFamily="18" charset="0"/>
                  </a:rPr>
                  <a:t>, </a:t>
                </a:r>
                <a14:m>
                  <m:oMath xmlns:m="http://schemas.openxmlformats.org/officeDocument/2006/math">
                    <m:r>
                      <a:rPr lang="en-US" altLang="zh-CN" sz="2600" b="1" i="1" smtClean="0">
                        <a:solidFill>
                          <a:srgbClr val="FF0000"/>
                        </a:solidFill>
                        <a:latin typeface="Cambria Math" panose="02040503050406030204" pitchFamily="18" charset="0"/>
                      </a:rPr>
                      <m:t>𝑩</m:t>
                    </m:r>
                    <m:r>
                      <a:rPr lang="en-US" altLang="zh-CN" sz="2600" b="1" i="1">
                        <a:solidFill>
                          <a:srgbClr val="FF0000"/>
                        </a:solidFill>
                        <a:latin typeface="Cambria Math" panose="02040503050406030204" pitchFamily="18" charset="0"/>
                      </a:rPr>
                      <m:t>≔</m:t>
                    </m:r>
                    <m:r>
                      <a:rPr lang="en-US" altLang="zh-CN" sz="2600" b="1" i="1">
                        <a:solidFill>
                          <a:srgbClr val="FF0000"/>
                        </a:solidFill>
                        <a:latin typeface="Cambria Math" panose="02040503050406030204" pitchFamily="18" charset="0"/>
                      </a:rPr>
                      <m:t>𝟏𝟏</m:t>
                    </m:r>
                  </m:oMath>
                </a14:m>
                <a:r>
                  <a:rPr lang="en-US" altLang="zh-CN" sz="2600" b="1" dirty="0">
                    <a:solidFill>
                      <a:srgbClr val="FF0000"/>
                    </a:solidFill>
                    <a:latin typeface="Baskerville Old Face" panose="02020602080505020303" pitchFamily="18" charset="0"/>
                  </a:rPr>
                  <a:t>, </a:t>
                </a:r>
                <a14:m>
                  <m:oMath xmlns:m="http://schemas.openxmlformats.org/officeDocument/2006/math">
                    <m:r>
                      <a:rPr lang="en-US" altLang="zh-CN" sz="2600" b="1" i="1" smtClean="0">
                        <a:solidFill>
                          <a:srgbClr val="FF0000"/>
                        </a:solidFill>
                        <a:latin typeface="Cambria Math" panose="02040503050406030204" pitchFamily="18" charset="0"/>
                      </a:rPr>
                      <m:t>𝑪</m:t>
                    </m:r>
                    <m:r>
                      <a:rPr lang="en-US" altLang="zh-CN" sz="2600" b="1" i="1">
                        <a:solidFill>
                          <a:srgbClr val="FF0000"/>
                        </a:solidFill>
                        <a:latin typeface="Cambria Math" panose="02040503050406030204" pitchFamily="18" charset="0"/>
                      </a:rPr>
                      <m:t>≔</m:t>
                    </m:r>
                    <m:r>
                      <a:rPr lang="en-US" altLang="zh-CN" sz="2600" b="1" i="1">
                        <a:solidFill>
                          <a:srgbClr val="FF0000"/>
                        </a:solidFill>
                        <a:latin typeface="Cambria Math" panose="02040503050406030204" pitchFamily="18" charset="0"/>
                      </a:rPr>
                      <m:t>𝟏𝟐</m:t>
                    </m:r>
                  </m:oMath>
                </a14:m>
                <a:r>
                  <a:rPr lang="en-US" altLang="zh-CN" sz="2600" b="1" dirty="0">
                    <a:solidFill>
                      <a:srgbClr val="FF0000"/>
                    </a:solidFill>
                    <a:latin typeface="Baskerville Old Face" panose="02020602080505020303" pitchFamily="18" charset="0"/>
                  </a:rPr>
                  <a:t>, </a:t>
                </a:r>
                <a14:m>
                  <m:oMath xmlns:m="http://schemas.openxmlformats.org/officeDocument/2006/math">
                    <m:r>
                      <a:rPr lang="en-US" altLang="zh-CN" sz="2600" b="1" i="1" smtClean="0">
                        <a:solidFill>
                          <a:srgbClr val="FF0000"/>
                        </a:solidFill>
                        <a:latin typeface="Cambria Math" panose="02040503050406030204" pitchFamily="18" charset="0"/>
                      </a:rPr>
                      <m:t>𝑫</m:t>
                    </m:r>
                    <m:r>
                      <a:rPr lang="en-US" altLang="zh-CN" sz="2600" b="1" i="1">
                        <a:solidFill>
                          <a:srgbClr val="FF0000"/>
                        </a:solidFill>
                        <a:latin typeface="Cambria Math" panose="02040503050406030204" pitchFamily="18" charset="0"/>
                      </a:rPr>
                      <m:t>≔</m:t>
                    </m:r>
                    <m:r>
                      <a:rPr lang="en-US" altLang="zh-CN" sz="2600" b="1" i="1">
                        <a:solidFill>
                          <a:srgbClr val="FF0000"/>
                        </a:solidFill>
                        <a:latin typeface="Cambria Math" panose="02040503050406030204" pitchFamily="18" charset="0"/>
                      </a:rPr>
                      <m:t>𝟏𝟑</m:t>
                    </m:r>
                  </m:oMath>
                </a14:m>
                <a:r>
                  <a:rPr lang="en-US" altLang="zh-CN" sz="2600" b="1" dirty="0">
                    <a:solidFill>
                      <a:srgbClr val="FF0000"/>
                    </a:solidFill>
                    <a:latin typeface="Baskerville Old Face" panose="02020602080505020303" pitchFamily="18" charset="0"/>
                  </a:rPr>
                  <a:t>, </a:t>
                </a:r>
                <a14:m>
                  <m:oMath xmlns:m="http://schemas.openxmlformats.org/officeDocument/2006/math">
                    <m:r>
                      <a:rPr lang="en-US" altLang="zh-CN" sz="2600" b="1" i="1" smtClean="0">
                        <a:solidFill>
                          <a:srgbClr val="FF0000"/>
                        </a:solidFill>
                        <a:latin typeface="Cambria Math" panose="02040503050406030204" pitchFamily="18" charset="0"/>
                      </a:rPr>
                      <m:t>𝑬</m:t>
                    </m:r>
                    <m:r>
                      <a:rPr lang="en-US" altLang="zh-CN" sz="2600" b="1" i="1">
                        <a:solidFill>
                          <a:srgbClr val="FF0000"/>
                        </a:solidFill>
                        <a:latin typeface="Cambria Math" panose="02040503050406030204" pitchFamily="18" charset="0"/>
                      </a:rPr>
                      <m:t>≔</m:t>
                    </m:r>
                    <m:r>
                      <a:rPr lang="en-US" altLang="zh-CN" sz="2600" b="1" i="1">
                        <a:solidFill>
                          <a:srgbClr val="FF0000"/>
                        </a:solidFill>
                        <a:latin typeface="Cambria Math" panose="02040503050406030204" pitchFamily="18" charset="0"/>
                      </a:rPr>
                      <m:t>𝟏𝟒</m:t>
                    </m:r>
                  </m:oMath>
                </a14:m>
                <a:r>
                  <a:rPr lang="en-US" altLang="zh-CN" sz="2600" b="1" dirty="0">
                    <a:solidFill>
                      <a:srgbClr val="FF0000"/>
                    </a:solidFill>
                    <a:latin typeface="Baskerville Old Face" panose="02020602080505020303" pitchFamily="18" charset="0"/>
                  </a:rPr>
                  <a:t>, </a:t>
                </a:r>
                <a14:m>
                  <m:oMath xmlns:m="http://schemas.openxmlformats.org/officeDocument/2006/math">
                    <m:r>
                      <a:rPr lang="en-US" altLang="zh-CN" sz="2600" b="1" i="1" smtClean="0">
                        <a:solidFill>
                          <a:srgbClr val="FF0000"/>
                        </a:solidFill>
                        <a:latin typeface="Cambria Math" panose="02040503050406030204" pitchFamily="18" charset="0"/>
                      </a:rPr>
                      <m:t>𝑭</m:t>
                    </m:r>
                    <m:r>
                      <a:rPr lang="en-US" altLang="zh-CN" sz="2600" b="1" i="1">
                        <a:solidFill>
                          <a:srgbClr val="FF0000"/>
                        </a:solidFill>
                        <a:latin typeface="Cambria Math" panose="02040503050406030204" pitchFamily="18" charset="0"/>
                      </a:rPr>
                      <m:t>≔</m:t>
                    </m:r>
                    <m:r>
                      <a:rPr lang="en-US" altLang="zh-CN" sz="2600" b="1" i="1">
                        <a:solidFill>
                          <a:srgbClr val="FF0000"/>
                        </a:solidFill>
                        <a:latin typeface="Cambria Math" panose="02040503050406030204" pitchFamily="18" charset="0"/>
                      </a:rPr>
                      <m:t>𝟏𝟓</m:t>
                    </m:r>
                  </m:oMath>
                </a14:m>
                <a:r>
                  <a:rPr lang="en-US" altLang="zh-CN" sz="2600" b="1" dirty="0">
                    <a:solidFill>
                      <a:srgbClr val="0070C0"/>
                    </a:solidFill>
                    <a:latin typeface="Baskerville Old Face" panose="02020602080505020303" pitchFamily="18" charset="0"/>
                  </a:rPr>
                  <a:t>.</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735861" y="1791018"/>
                <a:ext cx="11019453" cy="2754605"/>
              </a:xfrm>
              <a:prstGeom prst="rect">
                <a:avLst/>
              </a:prstGeom>
              <a:blipFill>
                <a:blip r:embed="rId7"/>
                <a:stretch>
                  <a:fillRect l="-1037" t="-2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522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635532194"/>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838201" y="1742917"/>
                <a:ext cx="11048999" cy="502716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4500" b="1" dirty="0">
                    <a:solidFill>
                      <a:srgbClr val="FF0000"/>
                    </a:solidFill>
                    <a:latin typeface="Baskerville Old Face" panose="02020602080505020303" pitchFamily="18" charset="0"/>
                  </a:rPr>
                  <a:t>Data</a:t>
                </a:r>
                <a:r>
                  <a:rPr lang="en-US" altLang="zh-CN" sz="4500" b="1" dirty="0">
                    <a:solidFill>
                      <a:srgbClr val="0070C0"/>
                    </a:solidFill>
                    <a:latin typeface="Baskerville Old Face" panose="02020602080505020303" pitchFamily="18" charset="0"/>
                  </a:rPr>
                  <a:t> </a:t>
                </a:r>
                <a:r>
                  <a:rPr lang="en-US" altLang="zh-CN" sz="4500" b="1" dirty="0">
                    <a:solidFill>
                      <a:srgbClr val="FF0000"/>
                    </a:solidFill>
                    <a:latin typeface="Baskerville Old Face" panose="02020602080505020303" pitchFamily="18" charset="0"/>
                  </a:rPr>
                  <a:t>Decomposition</a:t>
                </a:r>
                <a:r>
                  <a:rPr lang="en-US" altLang="zh-CN" sz="4500" b="1" dirty="0">
                    <a:solidFill>
                      <a:srgbClr val="0070C0"/>
                    </a:solidFill>
                    <a:latin typeface="Baskerville Old Face" panose="02020602080505020303" pitchFamily="18" charset="0"/>
                    <a:sym typeface="Wingdings" panose="05000000000000000000" pitchFamily="2" charset="2"/>
                  </a:rPr>
                  <a:t>(The first symbol at the left of decimal point </a:t>
                </a:r>
                <a:r>
                  <a:rPr lang="en-US" altLang="zh-CN" sz="4500" b="1" dirty="0">
                    <a:solidFill>
                      <a:srgbClr val="FF0000"/>
                    </a:solidFill>
                    <a:latin typeface="Baskerville Old Face" panose="02020602080505020303" pitchFamily="18" charset="0"/>
                    <a:sym typeface="Wingdings" panose="05000000000000000000" pitchFamily="2" charset="2"/>
                  </a:rPr>
                  <a:t>“.”</a:t>
                </a:r>
                <a:r>
                  <a:rPr lang="en-US" altLang="zh-CN" sz="4500" b="1" dirty="0">
                    <a:solidFill>
                      <a:srgbClr val="0070C0"/>
                    </a:solidFill>
                    <a:latin typeface="Baskerville Old Face" panose="02020602080505020303" pitchFamily="18" charset="0"/>
                    <a:sym typeface="Wingdings" panose="05000000000000000000" pitchFamily="2" charset="2"/>
                  </a:rPr>
                  <a:t> has position </a:t>
                </a:r>
                <a14:m>
                  <m:oMath xmlns:m="http://schemas.openxmlformats.org/officeDocument/2006/math">
                    <m:r>
                      <a:rPr lang="en-US" altLang="zh-CN" sz="4200" b="1" i="1" dirty="0" smtClean="0">
                        <a:solidFill>
                          <a:srgbClr val="0070C0"/>
                        </a:solidFill>
                        <a:latin typeface="Cambria Math" panose="02040503050406030204" pitchFamily="18" charset="0"/>
                        <a:sym typeface="Wingdings" panose="05000000000000000000" pitchFamily="2" charset="2"/>
                      </a:rPr>
                      <m:t>𝒊</m:t>
                    </m:r>
                    <m:r>
                      <a:rPr lang="en-US" altLang="zh-CN" sz="4200" b="1" i="1" dirty="0" smtClean="0">
                        <a:solidFill>
                          <a:srgbClr val="0070C0"/>
                        </a:solidFill>
                        <a:latin typeface="Cambria Math" panose="02040503050406030204" pitchFamily="18" charset="0"/>
                        <a:sym typeface="Wingdings" panose="05000000000000000000" pitchFamily="2" charset="2"/>
                      </a:rPr>
                      <m:t>=</m:t>
                    </m:r>
                    <m:r>
                      <a:rPr lang="en-US" altLang="zh-CN" sz="4200" b="1" i="1" dirty="0" smtClean="0">
                        <a:solidFill>
                          <a:srgbClr val="FF0000"/>
                        </a:solidFill>
                        <a:latin typeface="Cambria Math" panose="02040503050406030204" pitchFamily="18" charset="0"/>
                        <a:sym typeface="Wingdings" panose="05000000000000000000" pitchFamily="2" charset="2"/>
                      </a:rPr>
                      <m:t>𝟎</m:t>
                    </m:r>
                  </m:oMath>
                </a14:m>
                <a:r>
                  <a:rPr lang="en-US" altLang="zh-CN" sz="4500" b="1" dirty="0">
                    <a:solidFill>
                      <a:srgbClr val="0070C0"/>
                    </a:solidFill>
                    <a:latin typeface="Baskerville Old Face" panose="02020602080505020303" pitchFamily="18" charset="0"/>
                    <a:sym typeface="Wingdings" panose="05000000000000000000" pitchFamily="2" charset="2"/>
                  </a:rPr>
                  <a:t>, and increase(</a:t>
                </a:r>
                <a14:m>
                  <m:oMath xmlns:m="http://schemas.openxmlformats.org/officeDocument/2006/math">
                    <m:r>
                      <a:rPr lang="en-US" altLang="zh-CN" sz="4200" b="1" i="1" dirty="0" smtClean="0">
                        <a:solidFill>
                          <a:srgbClr val="0070C0"/>
                        </a:solidFill>
                        <a:latin typeface="Cambria Math" panose="02040503050406030204" pitchFamily="18" charset="0"/>
                        <a:sym typeface="Wingdings" panose="05000000000000000000" pitchFamily="2" charset="2"/>
                      </a:rPr>
                      <m:t>𝒊</m:t>
                    </m:r>
                    <m:r>
                      <a:rPr lang="en-US" altLang="zh-CN" sz="4200" b="1" i="1" dirty="0" smtClean="0">
                        <a:solidFill>
                          <a:srgbClr val="FF0000"/>
                        </a:solidFill>
                        <a:latin typeface="Cambria Math" panose="02040503050406030204" pitchFamily="18" charset="0"/>
                        <a:sym typeface="Wingdings" panose="05000000000000000000" pitchFamily="2" charset="2"/>
                      </a:rPr>
                      <m:t>+</m:t>
                    </m:r>
                    <m:r>
                      <a:rPr lang="en-US" altLang="zh-CN" sz="4200" b="1" i="1" dirty="0" smtClean="0">
                        <a:solidFill>
                          <a:srgbClr val="0070C0"/>
                        </a:solidFill>
                        <a:latin typeface="Cambria Math" panose="02040503050406030204" pitchFamily="18" charset="0"/>
                        <a:sym typeface="Wingdings" panose="05000000000000000000" pitchFamily="2" charset="2"/>
                      </a:rPr>
                      <m:t>=</m:t>
                    </m:r>
                    <m:r>
                      <a:rPr lang="en-US" altLang="zh-CN" sz="4200" b="1" i="1" dirty="0" smtClean="0">
                        <a:solidFill>
                          <a:srgbClr val="0070C0"/>
                        </a:solidFill>
                        <a:latin typeface="Cambria Math" panose="02040503050406030204" pitchFamily="18" charset="0"/>
                        <a:sym typeface="Wingdings" panose="05000000000000000000" pitchFamily="2" charset="2"/>
                      </a:rPr>
                      <m:t>𝟏</m:t>
                    </m:r>
                  </m:oMath>
                </a14:m>
                <a:r>
                  <a:rPr lang="en-US" altLang="zh-CN" sz="4500" b="1" dirty="0">
                    <a:solidFill>
                      <a:srgbClr val="0070C0"/>
                    </a:solidFill>
                    <a:latin typeface="Baskerville Old Face" panose="02020602080505020303" pitchFamily="18" charset="0"/>
                    <a:sym typeface="Wingdings" panose="05000000000000000000" pitchFamily="2" charset="2"/>
                  </a:rPr>
                  <a:t>) towards left while decrease(</a:t>
                </a:r>
                <a14:m>
                  <m:oMath xmlns:m="http://schemas.openxmlformats.org/officeDocument/2006/math">
                    <m:r>
                      <a:rPr lang="en-US" altLang="zh-CN" sz="4200" b="1" i="1" dirty="0" smtClean="0">
                        <a:solidFill>
                          <a:srgbClr val="0070C0"/>
                        </a:solidFill>
                        <a:latin typeface="Cambria Math" panose="02040503050406030204" pitchFamily="18" charset="0"/>
                        <a:sym typeface="Wingdings" panose="05000000000000000000" pitchFamily="2" charset="2"/>
                      </a:rPr>
                      <m:t>𝒊</m:t>
                    </m:r>
                    <m:r>
                      <a:rPr lang="en-US" altLang="zh-CN" sz="4200" b="1" i="1" dirty="0" smtClean="0">
                        <a:solidFill>
                          <a:srgbClr val="FF0000"/>
                        </a:solidFill>
                        <a:latin typeface="Cambria Math" panose="02040503050406030204" pitchFamily="18" charset="0"/>
                        <a:sym typeface="Wingdings" panose="05000000000000000000" pitchFamily="2" charset="2"/>
                      </a:rPr>
                      <m:t>−</m:t>
                    </m:r>
                    <m:r>
                      <a:rPr lang="en-US" altLang="zh-CN" sz="4200" b="1" i="1" dirty="0" smtClean="0">
                        <a:solidFill>
                          <a:srgbClr val="0070C0"/>
                        </a:solidFill>
                        <a:latin typeface="Cambria Math" panose="02040503050406030204" pitchFamily="18" charset="0"/>
                        <a:sym typeface="Wingdings" panose="05000000000000000000" pitchFamily="2" charset="2"/>
                      </a:rPr>
                      <m:t>=</m:t>
                    </m:r>
                    <m:r>
                      <a:rPr lang="en-US" altLang="zh-CN" sz="4200" b="1" i="1" dirty="0" smtClean="0">
                        <a:solidFill>
                          <a:srgbClr val="0070C0"/>
                        </a:solidFill>
                        <a:latin typeface="Cambria Math" panose="02040503050406030204" pitchFamily="18" charset="0"/>
                        <a:sym typeface="Wingdings" panose="05000000000000000000" pitchFamily="2" charset="2"/>
                      </a:rPr>
                      <m:t>𝟏</m:t>
                    </m:r>
                  </m:oMath>
                </a14:m>
                <a:r>
                  <a:rPr lang="en-US" altLang="zh-CN" sz="4500" b="1" dirty="0">
                    <a:solidFill>
                      <a:srgbClr val="0070C0"/>
                    </a:solidFill>
                    <a:latin typeface="Baskerville Old Face" panose="02020602080505020303" pitchFamily="18" charset="0"/>
                    <a:sym typeface="Wingdings" panose="05000000000000000000" pitchFamily="2" charset="2"/>
                  </a:rPr>
                  <a:t>) toward right.):</a:t>
                </a:r>
                <a:endParaRPr lang="en-US" altLang="zh-CN" sz="4500" b="1" dirty="0">
                  <a:solidFill>
                    <a:srgbClr val="0070C0"/>
                  </a:solidFill>
                  <a:latin typeface="Baskerville Old Face" panose="02020602080505020303" pitchFamily="18" charset="0"/>
                </a:endParaRPr>
              </a:p>
              <a:p>
                <a:pPr marL="0" indent="0" algn="ctr">
                  <a:buClr>
                    <a:srgbClr val="7030A0"/>
                  </a:buClr>
                  <a:buNone/>
                </a:pPr>
                <a:r>
                  <a:rPr lang="en-AU" altLang="zh-CN" sz="4500" dirty="0">
                    <a:solidFill>
                      <a:srgbClr val="0070C0"/>
                    </a:solidFill>
                  </a:rPr>
                  <a:t> </a:t>
                </a:r>
                <a:r>
                  <a:rPr lang="en-AU" altLang="zh-CN" sz="3800" b="1" dirty="0">
                    <a:solidFill>
                      <a:srgbClr val="0070C0"/>
                    </a:solidFill>
                    <a:latin typeface="Baskerville Old Face" panose="02020602080505020303" pitchFamily="18" charset="0"/>
                  </a:rPr>
                  <a:t>N</a:t>
                </a:r>
                <a14:m>
                  <m:oMath xmlns:m="http://schemas.openxmlformats.org/officeDocument/2006/math">
                    <m:r>
                      <a:rPr lang="en-AU" altLang="zh-CN" sz="3800" b="1" i="1">
                        <a:solidFill>
                          <a:srgbClr val="0070C0"/>
                        </a:solidFill>
                        <a:latin typeface="Cambria Math" panose="02040503050406030204" pitchFamily="18" charset="0"/>
                      </a:rPr>
                      <m:t>=</m:t>
                    </m:r>
                    <m:sSub>
                      <m:sSubPr>
                        <m:ctrlPr>
                          <a:rPr lang="en-AU" altLang="zh-CN" sz="3800" b="1" i="1">
                            <a:solidFill>
                              <a:srgbClr val="0070C0"/>
                            </a:solidFill>
                            <a:latin typeface="Cambria Math" panose="02040503050406030204" pitchFamily="18" charset="0"/>
                          </a:rPr>
                        </m:ctrlPr>
                      </m:sSubPr>
                      <m:e>
                        <m:r>
                          <a:rPr lang="en-AU" altLang="zh-CN" sz="3800" b="1" i="1">
                            <a:solidFill>
                              <a:srgbClr val="0070C0"/>
                            </a:solidFill>
                            <a:latin typeface="Cambria Math" panose="02040503050406030204" pitchFamily="18" charset="0"/>
                          </a:rPr>
                          <m:t>𝒂</m:t>
                        </m:r>
                      </m:e>
                      <m:sub>
                        <m:r>
                          <a:rPr lang="en-AU" altLang="zh-CN" sz="3800" b="1" i="1">
                            <a:solidFill>
                              <a:srgbClr val="0070C0"/>
                            </a:solidFill>
                            <a:latin typeface="Cambria Math" panose="02040503050406030204" pitchFamily="18" charset="0"/>
                          </a:rPr>
                          <m:t>𝒏</m:t>
                        </m:r>
                      </m:sub>
                    </m:sSub>
                    <m:r>
                      <a:rPr lang="en-AU" altLang="zh-CN" sz="3800" b="1" i="1">
                        <a:solidFill>
                          <a:srgbClr val="0070C0"/>
                        </a:solidFill>
                        <a:latin typeface="Cambria Math" panose="02040503050406030204" pitchFamily="18" charset="0"/>
                        <a:ea typeface="Cambria Math" panose="02040503050406030204" pitchFamily="18" charset="0"/>
                      </a:rPr>
                      <m:t>×</m:t>
                    </m:r>
                    <m:sSup>
                      <m:sSupPr>
                        <m:ctrlPr>
                          <a:rPr lang="en-AU" altLang="zh-CN" sz="3800" b="1" i="1">
                            <a:solidFill>
                              <a:srgbClr val="0070C0"/>
                            </a:solidFill>
                            <a:latin typeface="Cambria Math" panose="02040503050406030204" pitchFamily="18" charset="0"/>
                            <a:ea typeface="Cambria Math" panose="02040503050406030204" pitchFamily="18" charset="0"/>
                          </a:rPr>
                        </m:ctrlPr>
                      </m:sSupPr>
                      <m:e>
                        <m:r>
                          <a:rPr lang="en-US" altLang="zh-CN" sz="3800" b="1" i="1">
                            <a:solidFill>
                              <a:srgbClr val="0070C0"/>
                            </a:solidFill>
                            <a:latin typeface="Cambria Math" panose="02040503050406030204" pitchFamily="18" charset="0"/>
                            <a:ea typeface="Cambria Math" panose="02040503050406030204" pitchFamily="18" charset="0"/>
                          </a:rPr>
                          <m:t>𝒃</m:t>
                        </m:r>
                      </m:e>
                      <m:sup>
                        <m:r>
                          <a:rPr lang="en-AU" altLang="zh-CN" sz="3800" b="1" i="1">
                            <a:solidFill>
                              <a:srgbClr val="0070C0"/>
                            </a:solidFill>
                            <a:latin typeface="Cambria Math" panose="02040503050406030204" pitchFamily="18" charset="0"/>
                            <a:ea typeface="Cambria Math" panose="02040503050406030204" pitchFamily="18" charset="0"/>
                          </a:rPr>
                          <m:t>𝒏</m:t>
                        </m:r>
                      </m:sup>
                    </m:sSup>
                    <m:r>
                      <a:rPr lang="en-AU" altLang="zh-CN" sz="3800" b="1" i="1">
                        <a:solidFill>
                          <a:srgbClr val="0070C0"/>
                        </a:solidFill>
                        <a:latin typeface="Cambria Math" panose="02040503050406030204" pitchFamily="18" charset="0"/>
                        <a:ea typeface="Cambria Math" panose="02040503050406030204" pitchFamily="18" charset="0"/>
                      </a:rPr>
                      <m:t>+</m:t>
                    </m:r>
                    <m:sSub>
                      <m:sSubPr>
                        <m:ctrlPr>
                          <a:rPr lang="en-AU" altLang="zh-CN" sz="3800" b="1" i="1">
                            <a:solidFill>
                              <a:srgbClr val="0070C0"/>
                            </a:solidFill>
                            <a:latin typeface="Cambria Math" panose="02040503050406030204" pitchFamily="18" charset="0"/>
                          </a:rPr>
                        </m:ctrlPr>
                      </m:sSubPr>
                      <m:e>
                        <m:r>
                          <a:rPr lang="en-AU" altLang="zh-CN" sz="3800" b="1" i="1">
                            <a:solidFill>
                              <a:srgbClr val="0070C0"/>
                            </a:solidFill>
                            <a:latin typeface="Cambria Math" panose="02040503050406030204" pitchFamily="18" charset="0"/>
                          </a:rPr>
                          <m:t>𝒂</m:t>
                        </m:r>
                      </m:e>
                      <m:sub>
                        <m:r>
                          <a:rPr lang="en-AU" altLang="zh-CN" sz="3800" b="1" i="1">
                            <a:solidFill>
                              <a:srgbClr val="0070C0"/>
                            </a:solidFill>
                            <a:latin typeface="Cambria Math" panose="02040503050406030204" pitchFamily="18" charset="0"/>
                          </a:rPr>
                          <m:t>𝒏</m:t>
                        </m:r>
                        <m:r>
                          <a:rPr lang="en-AU" altLang="zh-CN" sz="3800" b="1" i="1">
                            <a:solidFill>
                              <a:srgbClr val="0070C0"/>
                            </a:solidFill>
                            <a:latin typeface="Cambria Math" panose="02040503050406030204" pitchFamily="18" charset="0"/>
                          </a:rPr>
                          <m:t>−</m:t>
                        </m:r>
                        <m:r>
                          <a:rPr lang="en-AU" altLang="zh-CN" sz="3800" b="1" i="1">
                            <a:solidFill>
                              <a:srgbClr val="0070C0"/>
                            </a:solidFill>
                            <a:latin typeface="Cambria Math" panose="02040503050406030204" pitchFamily="18" charset="0"/>
                          </a:rPr>
                          <m:t>𝟏</m:t>
                        </m:r>
                      </m:sub>
                    </m:sSub>
                    <m:r>
                      <a:rPr lang="en-AU" altLang="zh-CN" sz="3800" b="1" i="1">
                        <a:solidFill>
                          <a:srgbClr val="0070C0"/>
                        </a:solidFill>
                        <a:latin typeface="Cambria Math" panose="02040503050406030204" pitchFamily="18" charset="0"/>
                        <a:ea typeface="Cambria Math" panose="02040503050406030204" pitchFamily="18" charset="0"/>
                      </a:rPr>
                      <m:t>×</m:t>
                    </m:r>
                    <m:sSup>
                      <m:sSupPr>
                        <m:ctrlPr>
                          <a:rPr lang="en-AU" altLang="zh-CN" sz="3800" b="1" i="1">
                            <a:solidFill>
                              <a:srgbClr val="0070C0"/>
                            </a:solidFill>
                            <a:latin typeface="Cambria Math" panose="02040503050406030204" pitchFamily="18" charset="0"/>
                            <a:ea typeface="Cambria Math" panose="02040503050406030204" pitchFamily="18" charset="0"/>
                          </a:rPr>
                        </m:ctrlPr>
                      </m:sSupPr>
                      <m:e>
                        <m:r>
                          <a:rPr lang="en-US" altLang="zh-CN" sz="3800" b="1" i="1">
                            <a:solidFill>
                              <a:srgbClr val="0070C0"/>
                            </a:solidFill>
                            <a:latin typeface="Cambria Math" panose="02040503050406030204" pitchFamily="18" charset="0"/>
                            <a:ea typeface="Cambria Math" panose="02040503050406030204" pitchFamily="18" charset="0"/>
                          </a:rPr>
                          <m:t>𝒃</m:t>
                        </m:r>
                      </m:e>
                      <m:sup>
                        <m:r>
                          <a:rPr lang="en-AU" altLang="zh-CN" sz="3800" b="1" i="1">
                            <a:solidFill>
                              <a:srgbClr val="0070C0"/>
                            </a:solidFill>
                            <a:latin typeface="Cambria Math" panose="02040503050406030204" pitchFamily="18" charset="0"/>
                            <a:ea typeface="Cambria Math" panose="02040503050406030204" pitchFamily="18" charset="0"/>
                          </a:rPr>
                          <m:t>𝒏</m:t>
                        </m:r>
                        <m:r>
                          <a:rPr lang="en-AU" altLang="zh-CN" sz="3800" b="1" i="1">
                            <a:solidFill>
                              <a:srgbClr val="0070C0"/>
                            </a:solidFill>
                            <a:latin typeface="Cambria Math" panose="02040503050406030204" pitchFamily="18" charset="0"/>
                            <a:ea typeface="Cambria Math" panose="02040503050406030204" pitchFamily="18" charset="0"/>
                          </a:rPr>
                          <m:t>−</m:t>
                        </m:r>
                        <m:r>
                          <a:rPr lang="en-AU" altLang="zh-CN" sz="3800" b="1" i="1">
                            <a:solidFill>
                              <a:srgbClr val="0070C0"/>
                            </a:solidFill>
                            <a:latin typeface="Cambria Math" panose="02040503050406030204" pitchFamily="18" charset="0"/>
                            <a:ea typeface="Cambria Math" panose="02040503050406030204" pitchFamily="18" charset="0"/>
                          </a:rPr>
                          <m:t>𝟏</m:t>
                        </m:r>
                      </m:sup>
                    </m:sSup>
                    <m:r>
                      <a:rPr lang="en-AU" altLang="zh-CN" sz="3800" b="1">
                        <a:solidFill>
                          <a:srgbClr val="0070C0"/>
                        </a:solidFill>
                        <a:latin typeface="Cambria Math" panose="02040503050406030204" pitchFamily="18" charset="0"/>
                        <a:ea typeface="Cambria Math" panose="02040503050406030204" pitchFamily="18" charset="0"/>
                      </a:rPr>
                      <m:t>+</m:t>
                    </m:r>
                    <m:sSub>
                      <m:sSubPr>
                        <m:ctrlPr>
                          <a:rPr lang="en-AU" altLang="zh-CN" sz="3800" b="1" i="1">
                            <a:solidFill>
                              <a:srgbClr val="0070C0"/>
                            </a:solidFill>
                            <a:latin typeface="Cambria Math" panose="02040503050406030204" pitchFamily="18" charset="0"/>
                          </a:rPr>
                        </m:ctrlPr>
                      </m:sSubPr>
                      <m:e>
                        <m:r>
                          <a:rPr lang="en-AU" altLang="zh-CN" sz="3800" b="1" i="1">
                            <a:solidFill>
                              <a:srgbClr val="0070C0"/>
                            </a:solidFill>
                            <a:latin typeface="Cambria Math" panose="02040503050406030204" pitchFamily="18" charset="0"/>
                          </a:rPr>
                          <m:t>𝒂</m:t>
                        </m:r>
                      </m:e>
                      <m:sub>
                        <m:r>
                          <a:rPr lang="en-AU" altLang="zh-CN" sz="3800" b="1" i="1">
                            <a:solidFill>
                              <a:srgbClr val="0070C0"/>
                            </a:solidFill>
                            <a:latin typeface="Cambria Math" panose="02040503050406030204" pitchFamily="18" charset="0"/>
                          </a:rPr>
                          <m:t>𝒏</m:t>
                        </m:r>
                        <m:r>
                          <a:rPr lang="en-AU" altLang="zh-CN" sz="3800" b="1" i="1">
                            <a:solidFill>
                              <a:srgbClr val="0070C0"/>
                            </a:solidFill>
                            <a:latin typeface="Cambria Math" panose="02040503050406030204" pitchFamily="18" charset="0"/>
                          </a:rPr>
                          <m:t>−</m:t>
                        </m:r>
                        <m:r>
                          <a:rPr lang="en-AU" altLang="zh-CN" sz="3800" b="1" i="1">
                            <a:solidFill>
                              <a:srgbClr val="0070C0"/>
                            </a:solidFill>
                            <a:latin typeface="Cambria Math" panose="02040503050406030204" pitchFamily="18" charset="0"/>
                          </a:rPr>
                          <m:t>𝟐</m:t>
                        </m:r>
                      </m:sub>
                    </m:sSub>
                    <m:r>
                      <a:rPr lang="en-AU" altLang="zh-CN" sz="3800" b="1" i="1">
                        <a:solidFill>
                          <a:srgbClr val="0070C0"/>
                        </a:solidFill>
                        <a:latin typeface="Cambria Math" panose="02040503050406030204" pitchFamily="18" charset="0"/>
                        <a:ea typeface="Cambria Math" panose="02040503050406030204" pitchFamily="18" charset="0"/>
                      </a:rPr>
                      <m:t>×</m:t>
                    </m:r>
                    <m:sSup>
                      <m:sSupPr>
                        <m:ctrlPr>
                          <a:rPr lang="en-AU" altLang="zh-CN" sz="3800" b="1" i="1">
                            <a:solidFill>
                              <a:srgbClr val="0070C0"/>
                            </a:solidFill>
                            <a:latin typeface="Cambria Math" panose="02040503050406030204" pitchFamily="18" charset="0"/>
                            <a:ea typeface="Cambria Math" panose="02040503050406030204" pitchFamily="18" charset="0"/>
                          </a:rPr>
                        </m:ctrlPr>
                      </m:sSupPr>
                      <m:e>
                        <m:r>
                          <a:rPr lang="en-US" altLang="zh-CN" sz="3800" b="1" i="1">
                            <a:solidFill>
                              <a:srgbClr val="0070C0"/>
                            </a:solidFill>
                            <a:latin typeface="Cambria Math" panose="02040503050406030204" pitchFamily="18" charset="0"/>
                            <a:ea typeface="Cambria Math" panose="02040503050406030204" pitchFamily="18" charset="0"/>
                          </a:rPr>
                          <m:t>𝒃</m:t>
                        </m:r>
                      </m:e>
                      <m:sup>
                        <m:r>
                          <a:rPr lang="en-AU" altLang="zh-CN" sz="3800" b="1" i="1">
                            <a:solidFill>
                              <a:srgbClr val="0070C0"/>
                            </a:solidFill>
                            <a:latin typeface="Cambria Math" panose="02040503050406030204" pitchFamily="18" charset="0"/>
                            <a:ea typeface="Cambria Math" panose="02040503050406030204" pitchFamily="18" charset="0"/>
                          </a:rPr>
                          <m:t>𝒏</m:t>
                        </m:r>
                        <m:r>
                          <a:rPr lang="en-AU" altLang="zh-CN" sz="3800" b="1" i="1">
                            <a:solidFill>
                              <a:srgbClr val="0070C0"/>
                            </a:solidFill>
                            <a:latin typeface="Cambria Math" panose="02040503050406030204" pitchFamily="18" charset="0"/>
                            <a:ea typeface="Cambria Math" panose="02040503050406030204" pitchFamily="18" charset="0"/>
                          </a:rPr>
                          <m:t>−</m:t>
                        </m:r>
                        <m:r>
                          <a:rPr lang="en-AU" altLang="zh-CN" sz="3800" b="1" i="1">
                            <a:solidFill>
                              <a:srgbClr val="0070C0"/>
                            </a:solidFill>
                            <a:latin typeface="Cambria Math" panose="02040503050406030204" pitchFamily="18" charset="0"/>
                            <a:ea typeface="Cambria Math" panose="02040503050406030204" pitchFamily="18" charset="0"/>
                          </a:rPr>
                          <m:t>𝟐</m:t>
                        </m:r>
                      </m:sup>
                    </m:sSup>
                    <m:r>
                      <a:rPr lang="en-AU" altLang="zh-CN" sz="3800" b="1" i="1">
                        <a:solidFill>
                          <a:srgbClr val="0070C0"/>
                        </a:solidFill>
                        <a:latin typeface="Cambria Math" panose="02040503050406030204" pitchFamily="18" charset="0"/>
                        <a:ea typeface="Cambria Math" panose="02040503050406030204" pitchFamily="18" charset="0"/>
                      </a:rPr>
                      <m:t>…+</m:t>
                    </m:r>
                    <m:sSub>
                      <m:sSubPr>
                        <m:ctrlPr>
                          <a:rPr lang="en-AU" altLang="zh-CN" sz="3800" b="1" i="1">
                            <a:solidFill>
                              <a:srgbClr val="0070C0"/>
                            </a:solidFill>
                            <a:latin typeface="Cambria Math" panose="02040503050406030204" pitchFamily="18" charset="0"/>
                          </a:rPr>
                        </m:ctrlPr>
                      </m:sSubPr>
                      <m:e>
                        <m:r>
                          <a:rPr lang="en-AU" altLang="zh-CN" sz="3800" b="1" i="1">
                            <a:solidFill>
                              <a:srgbClr val="0070C0"/>
                            </a:solidFill>
                            <a:latin typeface="Cambria Math" panose="02040503050406030204" pitchFamily="18" charset="0"/>
                          </a:rPr>
                          <m:t>𝒂</m:t>
                        </m:r>
                      </m:e>
                      <m:sub>
                        <m:r>
                          <a:rPr lang="en-AU" altLang="zh-CN" sz="3800" b="1" i="1">
                            <a:solidFill>
                              <a:srgbClr val="0070C0"/>
                            </a:solidFill>
                            <a:latin typeface="Cambria Math" panose="02040503050406030204" pitchFamily="18" charset="0"/>
                          </a:rPr>
                          <m:t>𝟎</m:t>
                        </m:r>
                      </m:sub>
                    </m:sSub>
                    <m:r>
                      <a:rPr lang="en-AU" altLang="zh-CN" sz="3800" b="1" i="1">
                        <a:solidFill>
                          <a:srgbClr val="0070C0"/>
                        </a:solidFill>
                        <a:latin typeface="Cambria Math" panose="02040503050406030204" pitchFamily="18" charset="0"/>
                        <a:ea typeface="Cambria Math" panose="02040503050406030204" pitchFamily="18" charset="0"/>
                      </a:rPr>
                      <m:t>×</m:t>
                    </m:r>
                    <m:sSup>
                      <m:sSupPr>
                        <m:ctrlPr>
                          <a:rPr lang="en-AU" altLang="zh-CN" sz="3800" b="1" i="1">
                            <a:solidFill>
                              <a:srgbClr val="0070C0"/>
                            </a:solidFill>
                            <a:latin typeface="Cambria Math" panose="02040503050406030204" pitchFamily="18" charset="0"/>
                            <a:ea typeface="Cambria Math" panose="02040503050406030204" pitchFamily="18" charset="0"/>
                          </a:rPr>
                        </m:ctrlPr>
                      </m:sSupPr>
                      <m:e>
                        <m:r>
                          <a:rPr lang="en-US" altLang="zh-CN" sz="3800" b="1" i="1">
                            <a:solidFill>
                              <a:srgbClr val="0070C0"/>
                            </a:solidFill>
                            <a:latin typeface="Cambria Math" panose="02040503050406030204" pitchFamily="18" charset="0"/>
                            <a:ea typeface="Cambria Math" panose="02040503050406030204" pitchFamily="18" charset="0"/>
                          </a:rPr>
                          <m:t>𝒃</m:t>
                        </m:r>
                      </m:e>
                      <m:sup>
                        <m:r>
                          <a:rPr lang="en-AU" altLang="zh-CN" sz="3800" b="1" i="1">
                            <a:solidFill>
                              <a:srgbClr val="0070C0"/>
                            </a:solidFill>
                            <a:latin typeface="Cambria Math" panose="02040503050406030204" pitchFamily="18" charset="0"/>
                            <a:ea typeface="Cambria Math" panose="02040503050406030204" pitchFamily="18" charset="0"/>
                          </a:rPr>
                          <m:t>𝟎</m:t>
                        </m:r>
                      </m:sup>
                    </m:sSup>
                    <m:r>
                      <a:rPr lang="en-US" altLang="zh-CN" sz="3800" b="1">
                        <a:solidFill>
                          <a:srgbClr val="0070C0"/>
                        </a:solidFill>
                        <a:latin typeface="Cambria Math" panose="02040503050406030204" pitchFamily="18" charset="0"/>
                        <a:ea typeface="Cambria Math" panose="02040503050406030204" pitchFamily="18" charset="0"/>
                      </a:rPr>
                      <m:t>(</m:t>
                    </m:r>
                    <m:r>
                      <a:rPr lang="en-US" altLang="zh-CN" sz="3800" b="1">
                        <a:solidFill>
                          <a:srgbClr val="FF0000"/>
                        </a:solidFill>
                        <a:latin typeface="Cambria Math" panose="02040503050406030204" pitchFamily="18" charset="0"/>
                        <a:ea typeface="Cambria Math" panose="02040503050406030204" pitchFamily="18" charset="0"/>
                      </a:rPr>
                      <m:t>𝐈𝐧𝐭𝐞𝐫𝐠𝐞𝐫</m:t>
                    </m:r>
                    <m:r>
                      <a:rPr lang="en-US" altLang="zh-CN" sz="3800" b="1">
                        <a:solidFill>
                          <a:srgbClr val="FF0000"/>
                        </a:solidFill>
                        <a:latin typeface="Cambria Math" panose="02040503050406030204" pitchFamily="18" charset="0"/>
                        <a:ea typeface="Cambria Math" panose="02040503050406030204" pitchFamily="18" charset="0"/>
                      </a:rPr>
                      <m:t> </m:t>
                    </m:r>
                    <m:r>
                      <a:rPr lang="en-US" altLang="zh-CN" sz="3800" b="1">
                        <a:solidFill>
                          <a:srgbClr val="FF0000"/>
                        </a:solidFill>
                        <a:latin typeface="Cambria Math" panose="02040503050406030204" pitchFamily="18" charset="0"/>
                        <a:ea typeface="Cambria Math" panose="02040503050406030204" pitchFamily="18" charset="0"/>
                      </a:rPr>
                      <m:t>𝐩𝐚𝐫𝐭</m:t>
                    </m:r>
                    <m:r>
                      <a:rPr lang="en-US" altLang="zh-CN" sz="3800" b="1">
                        <a:solidFill>
                          <a:srgbClr val="0070C0"/>
                        </a:solidFill>
                        <a:latin typeface="Cambria Math" panose="02040503050406030204" pitchFamily="18" charset="0"/>
                        <a:ea typeface="Cambria Math" panose="02040503050406030204" pitchFamily="18" charset="0"/>
                      </a:rPr>
                      <m:t>)</m:t>
                    </m:r>
                  </m:oMath>
                </a14:m>
                <a:endParaRPr lang="en-US" altLang="zh-CN" sz="3800" b="1" dirty="0">
                  <a:solidFill>
                    <a:srgbClr val="0070C0"/>
                  </a:solidFill>
                  <a:latin typeface="Baskerville Old Face" panose="02020602080505020303" pitchFamily="18" charset="0"/>
                  <a:ea typeface="Cambria Math" panose="02040503050406030204" pitchFamily="18" charset="0"/>
                </a:endParaRPr>
              </a:p>
              <a:p>
                <a:pPr marL="0" indent="0" algn="ctr">
                  <a:buClr>
                    <a:srgbClr val="7030A0"/>
                  </a:buClr>
                  <a:buNone/>
                </a:pPr>
                <a14:m>
                  <m:oMathPara xmlns:m="http://schemas.openxmlformats.org/officeDocument/2006/math">
                    <m:oMathParaPr>
                      <m:jc m:val="centerGroup"/>
                    </m:oMathParaPr>
                    <m:oMath xmlns:m="http://schemas.openxmlformats.org/officeDocument/2006/math">
                      <m:r>
                        <a:rPr lang="en-AU" altLang="zh-CN" sz="3800" b="1" i="1">
                          <a:solidFill>
                            <a:srgbClr val="0070C0"/>
                          </a:solidFill>
                          <a:latin typeface="Cambria Math" panose="02040503050406030204" pitchFamily="18" charset="0"/>
                          <a:ea typeface="Cambria Math" panose="02040503050406030204" pitchFamily="18" charset="0"/>
                        </a:rPr>
                        <m:t>+</m:t>
                      </m:r>
                      <m:sSub>
                        <m:sSubPr>
                          <m:ctrlPr>
                            <a:rPr lang="en-AU" altLang="zh-CN" sz="3800" b="1" i="1">
                              <a:solidFill>
                                <a:srgbClr val="0070C0"/>
                              </a:solidFill>
                              <a:latin typeface="Cambria Math" panose="02040503050406030204" pitchFamily="18" charset="0"/>
                            </a:rPr>
                          </m:ctrlPr>
                        </m:sSubPr>
                        <m:e>
                          <m:r>
                            <a:rPr lang="en-AU" altLang="zh-CN" sz="3800" b="1" i="1">
                              <a:solidFill>
                                <a:srgbClr val="0070C0"/>
                              </a:solidFill>
                              <a:latin typeface="Cambria Math" panose="02040503050406030204" pitchFamily="18" charset="0"/>
                            </a:rPr>
                            <m:t>𝒂</m:t>
                          </m:r>
                        </m:e>
                        <m:sub>
                          <m:r>
                            <a:rPr lang="en-US" altLang="zh-CN" sz="3800" b="1" i="1">
                              <a:solidFill>
                                <a:srgbClr val="0070C0"/>
                              </a:solidFill>
                              <a:latin typeface="Cambria Math" panose="02040503050406030204" pitchFamily="18" charset="0"/>
                            </a:rPr>
                            <m:t>−</m:t>
                          </m:r>
                          <m:r>
                            <a:rPr lang="en-AU" altLang="zh-CN" sz="3800" b="1" i="1">
                              <a:solidFill>
                                <a:srgbClr val="0070C0"/>
                              </a:solidFill>
                              <a:latin typeface="Cambria Math" panose="02040503050406030204" pitchFamily="18" charset="0"/>
                            </a:rPr>
                            <m:t>𝟏</m:t>
                          </m:r>
                        </m:sub>
                      </m:sSub>
                      <m:r>
                        <a:rPr lang="en-AU" altLang="zh-CN" sz="3800" b="1" i="1">
                          <a:solidFill>
                            <a:srgbClr val="0070C0"/>
                          </a:solidFill>
                          <a:latin typeface="Cambria Math" panose="02040503050406030204" pitchFamily="18" charset="0"/>
                          <a:ea typeface="Cambria Math" panose="02040503050406030204" pitchFamily="18" charset="0"/>
                        </a:rPr>
                        <m:t>×</m:t>
                      </m:r>
                      <m:sSup>
                        <m:sSupPr>
                          <m:ctrlPr>
                            <a:rPr lang="en-AU" altLang="zh-CN" sz="3800" b="1" i="1">
                              <a:solidFill>
                                <a:srgbClr val="0070C0"/>
                              </a:solidFill>
                              <a:latin typeface="Cambria Math" panose="02040503050406030204" pitchFamily="18" charset="0"/>
                              <a:ea typeface="Cambria Math" panose="02040503050406030204" pitchFamily="18" charset="0"/>
                            </a:rPr>
                          </m:ctrlPr>
                        </m:sSupPr>
                        <m:e>
                          <m:r>
                            <a:rPr lang="en-US" altLang="zh-CN" sz="3800" b="1" i="1">
                              <a:solidFill>
                                <a:srgbClr val="0070C0"/>
                              </a:solidFill>
                              <a:latin typeface="Cambria Math" panose="02040503050406030204" pitchFamily="18" charset="0"/>
                              <a:ea typeface="Cambria Math" panose="02040503050406030204" pitchFamily="18" charset="0"/>
                            </a:rPr>
                            <m:t>𝒃</m:t>
                          </m:r>
                        </m:e>
                        <m:sup>
                          <m:r>
                            <a:rPr lang="en-AU" altLang="zh-CN" sz="3800" b="1" i="1">
                              <a:solidFill>
                                <a:srgbClr val="0070C0"/>
                              </a:solidFill>
                              <a:latin typeface="Cambria Math" panose="02040503050406030204" pitchFamily="18" charset="0"/>
                              <a:ea typeface="Cambria Math" panose="02040503050406030204" pitchFamily="18" charset="0"/>
                            </a:rPr>
                            <m:t>−</m:t>
                          </m:r>
                          <m:r>
                            <a:rPr lang="en-AU" altLang="zh-CN" sz="3800" b="1" i="1">
                              <a:solidFill>
                                <a:srgbClr val="0070C0"/>
                              </a:solidFill>
                              <a:latin typeface="Cambria Math" panose="02040503050406030204" pitchFamily="18" charset="0"/>
                              <a:ea typeface="Cambria Math" panose="02040503050406030204" pitchFamily="18" charset="0"/>
                            </a:rPr>
                            <m:t>𝟏</m:t>
                          </m:r>
                        </m:sup>
                      </m:sSup>
                      <m:r>
                        <a:rPr lang="en-AU" altLang="zh-CN" sz="3800" b="1" i="1">
                          <a:solidFill>
                            <a:srgbClr val="0070C0"/>
                          </a:solidFill>
                          <a:latin typeface="Cambria Math" panose="02040503050406030204" pitchFamily="18" charset="0"/>
                          <a:ea typeface="Cambria Math" panose="02040503050406030204" pitchFamily="18" charset="0"/>
                        </a:rPr>
                        <m:t>+</m:t>
                      </m:r>
                      <m:sSub>
                        <m:sSubPr>
                          <m:ctrlPr>
                            <a:rPr lang="en-AU" altLang="zh-CN" sz="3800" b="1" i="1">
                              <a:solidFill>
                                <a:srgbClr val="0070C0"/>
                              </a:solidFill>
                              <a:latin typeface="Cambria Math" panose="02040503050406030204" pitchFamily="18" charset="0"/>
                            </a:rPr>
                          </m:ctrlPr>
                        </m:sSubPr>
                        <m:e>
                          <m:r>
                            <a:rPr lang="en-AU" altLang="zh-CN" sz="3800" b="1" i="1">
                              <a:solidFill>
                                <a:srgbClr val="0070C0"/>
                              </a:solidFill>
                              <a:latin typeface="Cambria Math" panose="02040503050406030204" pitchFamily="18" charset="0"/>
                            </a:rPr>
                            <m:t>𝒂</m:t>
                          </m:r>
                        </m:e>
                        <m:sub>
                          <m:r>
                            <a:rPr lang="en-US" altLang="zh-CN" sz="3800" b="1" i="1">
                              <a:solidFill>
                                <a:srgbClr val="0070C0"/>
                              </a:solidFill>
                              <a:latin typeface="Cambria Math" panose="02040503050406030204" pitchFamily="18" charset="0"/>
                            </a:rPr>
                            <m:t>−</m:t>
                          </m:r>
                          <m:r>
                            <a:rPr lang="en-AU" altLang="zh-CN" sz="3800" b="1" i="1">
                              <a:solidFill>
                                <a:srgbClr val="0070C0"/>
                              </a:solidFill>
                              <a:latin typeface="Cambria Math" panose="02040503050406030204" pitchFamily="18" charset="0"/>
                            </a:rPr>
                            <m:t>𝟐</m:t>
                          </m:r>
                        </m:sub>
                      </m:sSub>
                      <m:r>
                        <a:rPr lang="en-AU" altLang="zh-CN" sz="3800" b="1" i="1">
                          <a:solidFill>
                            <a:srgbClr val="0070C0"/>
                          </a:solidFill>
                          <a:latin typeface="Cambria Math" panose="02040503050406030204" pitchFamily="18" charset="0"/>
                          <a:ea typeface="Cambria Math" panose="02040503050406030204" pitchFamily="18" charset="0"/>
                        </a:rPr>
                        <m:t>×</m:t>
                      </m:r>
                      <m:sSup>
                        <m:sSupPr>
                          <m:ctrlPr>
                            <a:rPr lang="en-AU" altLang="zh-CN" sz="3800" b="1" i="1">
                              <a:solidFill>
                                <a:srgbClr val="0070C0"/>
                              </a:solidFill>
                              <a:latin typeface="Cambria Math" panose="02040503050406030204" pitchFamily="18" charset="0"/>
                              <a:ea typeface="Cambria Math" panose="02040503050406030204" pitchFamily="18" charset="0"/>
                            </a:rPr>
                          </m:ctrlPr>
                        </m:sSupPr>
                        <m:e>
                          <m:r>
                            <a:rPr lang="en-US" altLang="zh-CN" sz="3800" b="1" i="1">
                              <a:solidFill>
                                <a:srgbClr val="0070C0"/>
                              </a:solidFill>
                              <a:latin typeface="Cambria Math" panose="02040503050406030204" pitchFamily="18" charset="0"/>
                              <a:ea typeface="Cambria Math" panose="02040503050406030204" pitchFamily="18" charset="0"/>
                            </a:rPr>
                            <m:t>𝒃</m:t>
                          </m:r>
                        </m:e>
                        <m:sup>
                          <m:r>
                            <a:rPr lang="en-AU" altLang="zh-CN" sz="3800" b="1" i="1">
                              <a:solidFill>
                                <a:srgbClr val="0070C0"/>
                              </a:solidFill>
                              <a:latin typeface="Cambria Math" panose="02040503050406030204" pitchFamily="18" charset="0"/>
                              <a:ea typeface="Cambria Math" panose="02040503050406030204" pitchFamily="18" charset="0"/>
                            </a:rPr>
                            <m:t>−</m:t>
                          </m:r>
                          <m:r>
                            <a:rPr lang="en-AU" altLang="zh-CN" sz="3800" b="1" i="1">
                              <a:solidFill>
                                <a:srgbClr val="0070C0"/>
                              </a:solidFill>
                              <a:latin typeface="Cambria Math" panose="02040503050406030204" pitchFamily="18" charset="0"/>
                              <a:ea typeface="Cambria Math" panose="02040503050406030204" pitchFamily="18" charset="0"/>
                            </a:rPr>
                            <m:t>𝟐</m:t>
                          </m:r>
                        </m:sup>
                      </m:sSup>
                      <m:r>
                        <a:rPr lang="en-AU" altLang="zh-CN" sz="3800" b="1" i="1">
                          <a:solidFill>
                            <a:srgbClr val="0070C0"/>
                          </a:solidFill>
                          <a:latin typeface="Cambria Math" panose="02040503050406030204" pitchFamily="18" charset="0"/>
                          <a:ea typeface="Cambria Math" panose="02040503050406030204" pitchFamily="18" charset="0"/>
                        </a:rPr>
                        <m:t>…</m:t>
                      </m:r>
                      <m:r>
                        <a:rPr lang="en-US" altLang="zh-CN" sz="3800" b="1">
                          <a:solidFill>
                            <a:srgbClr val="0070C0"/>
                          </a:solidFill>
                          <a:latin typeface="Cambria Math" panose="02040503050406030204" pitchFamily="18" charset="0"/>
                          <a:ea typeface="Cambria Math" panose="02040503050406030204" pitchFamily="18" charset="0"/>
                        </a:rPr>
                        <m:t>(</m:t>
                      </m:r>
                      <m:r>
                        <a:rPr lang="en-US" altLang="zh-CN" sz="3800" b="1">
                          <a:solidFill>
                            <a:srgbClr val="FF0000"/>
                          </a:solidFill>
                          <a:latin typeface="Cambria Math" panose="02040503050406030204" pitchFamily="18" charset="0"/>
                          <a:ea typeface="Cambria Math" panose="02040503050406030204" pitchFamily="18" charset="0"/>
                        </a:rPr>
                        <m:t>𝐅𝐫𝐚𝐜𝐭𝐢𝐨𝐧𝐚𝐥</m:t>
                      </m:r>
                      <m:r>
                        <a:rPr lang="en-US" altLang="zh-CN" sz="3800" b="1">
                          <a:solidFill>
                            <a:srgbClr val="FF0000"/>
                          </a:solidFill>
                          <a:latin typeface="Cambria Math" panose="02040503050406030204" pitchFamily="18" charset="0"/>
                          <a:ea typeface="Cambria Math" panose="02040503050406030204" pitchFamily="18" charset="0"/>
                        </a:rPr>
                        <m:t> </m:t>
                      </m:r>
                      <m:r>
                        <a:rPr lang="en-US" altLang="zh-CN" sz="3800" b="1">
                          <a:solidFill>
                            <a:srgbClr val="FF0000"/>
                          </a:solidFill>
                          <a:latin typeface="Cambria Math" panose="02040503050406030204" pitchFamily="18" charset="0"/>
                          <a:ea typeface="Cambria Math" panose="02040503050406030204" pitchFamily="18" charset="0"/>
                        </a:rPr>
                        <m:t>𝐩𝐚𝐫𝐭</m:t>
                      </m:r>
                      <m:r>
                        <a:rPr lang="en-US" altLang="zh-CN" sz="3800" b="1">
                          <a:solidFill>
                            <a:srgbClr val="0070C0"/>
                          </a:solidFill>
                          <a:latin typeface="Cambria Math" panose="02040503050406030204" pitchFamily="18" charset="0"/>
                          <a:ea typeface="Cambria Math" panose="02040503050406030204" pitchFamily="18" charset="0"/>
                        </a:rPr>
                        <m:t>)</m:t>
                      </m:r>
                    </m:oMath>
                  </m:oMathPara>
                </a14:m>
                <a:endParaRPr lang="en-US" altLang="zh-CN" sz="38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4500" b="1" dirty="0">
                    <a:solidFill>
                      <a:srgbClr val="0070C0"/>
                    </a:solidFill>
                    <a:latin typeface="Baskerville Old Face" panose="02020602080505020303" pitchFamily="18" charset="0"/>
                  </a:rPr>
                  <a:t>Every number can be decomposed into the sum of a series of numbers, each is represented by a set of positional value(</a:t>
                </a:r>
                <a14:m>
                  <m:oMath xmlns:m="http://schemas.openxmlformats.org/officeDocument/2006/math">
                    <m:r>
                      <a:rPr lang="en-US" altLang="zh-CN" sz="4500" b="1" i="1" dirty="0" smtClean="0">
                        <a:solidFill>
                          <a:srgbClr val="0070C0"/>
                        </a:solidFill>
                        <a:latin typeface="Cambria Math" panose="02040503050406030204" pitchFamily="18" charset="0"/>
                      </a:rPr>
                      <m:t>{</m:t>
                    </m:r>
                    <m:sSub>
                      <m:sSubPr>
                        <m:ctrlPr>
                          <a:rPr lang="en-US" altLang="zh-CN" sz="4500" b="1" i="1" dirty="0" smtClean="0">
                            <a:solidFill>
                              <a:srgbClr val="0070C0"/>
                            </a:solidFill>
                            <a:latin typeface="Cambria Math" panose="02040503050406030204" pitchFamily="18" charset="0"/>
                          </a:rPr>
                        </m:ctrlPr>
                      </m:sSubPr>
                      <m:e>
                        <m:r>
                          <a:rPr lang="en-US" altLang="zh-CN" sz="4500" b="1" i="1" dirty="0" smtClean="0">
                            <a:solidFill>
                              <a:srgbClr val="0070C0"/>
                            </a:solidFill>
                            <a:latin typeface="Cambria Math" panose="02040503050406030204" pitchFamily="18" charset="0"/>
                          </a:rPr>
                          <m:t>𝒂</m:t>
                        </m:r>
                      </m:e>
                      <m:sub>
                        <m:r>
                          <a:rPr lang="en-US" altLang="zh-CN" sz="4500" b="1" i="1" dirty="0" smtClean="0">
                            <a:solidFill>
                              <a:srgbClr val="0070C0"/>
                            </a:solidFill>
                            <a:latin typeface="Cambria Math" panose="02040503050406030204" pitchFamily="18" charset="0"/>
                          </a:rPr>
                          <m:t>𝒊</m:t>
                        </m:r>
                      </m:sub>
                    </m:sSub>
                    <m:r>
                      <a:rPr lang="en-US" altLang="zh-CN" sz="4500" b="1" i="1" dirty="0" smtClean="0">
                        <a:solidFill>
                          <a:srgbClr val="0070C0"/>
                        </a:solidFill>
                        <a:latin typeface="Cambria Math" panose="02040503050406030204" pitchFamily="18" charset="0"/>
                      </a:rPr>
                      <m:t>|</m:t>
                    </m:r>
                    <m:r>
                      <a:rPr lang="en-US" altLang="zh-CN" sz="4500" b="1" i="1" dirty="0" smtClean="0">
                        <a:solidFill>
                          <a:srgbClr val="0070C0"/>
                        </a:solidFill>
                        <a:latin typeface="Cambria Math" panose="02040503050406030204" pitchFamily="18" charset="0"/>
                      </a:rPr>
                      <m:t>𝒊</m:t>
                    </m:r>
                    <m:r>
                      <a:rPr lang="en-US" altLang="zh-CN" sz="4500" b="1" i="1" dirty="0" smtClean="0">
                        <a:solidFill>
                          <a:srgbClr val="0070C0"/>
                        </a:solidFill>
                        <a:latin typeface="Cambria Math" panose="02040503050406030204" pitchFamily="18" charset="0"/>
                        <a:ea typeface="Cambria Math" panose="02040503050406030204" pitchFamily="18" charset="0"/>
                      </a:rPr>
                      <m:t>∈</m:t>
                    </m:r>
                    <m:r>
                      <a:rPr lang="en-US" altLang="zh-CN" sz="4500" b="1" i="1" dirty="0" smtClean="0">
                        <a:solidFill>
                          <a:srgbClr val="0070C0"/>
                        </a:solidFill>
                        <a:latin typeface="Cambria Math" panose="02040503050406030204" pitchFamily="18" charset="0"/>
                        <a:ea typeface="Cambria Math" panose="02040503050406030204" pitchFamily="18" charset="0"/>
                      </a:rPr>
                      <m:t>𝒁</m:t>
                    </m:r>
                    <m:r>
                      <a:rPr lang="en-US" altLang="zh-CN" sz="4500" b="1" i="1" dirty="0" smtClean="0">
                        <a:solidFill>
                          <a:srgbClr val="0070C0"/>
                        </a:solidFill>
                        <a:latin typeface="Cambria Math" panose="02040503050406030204" pitchFamily="18" charset="0"/>
                      </a:rPr>
                      <m:t>}</m:t>
                    </m:r>
                  </m:oMath>
                </a14:m>
                <a:r>
                  <a:rPr lang="en-US" altLang="zh-CN" sz="4500" b="1" dirty="0">
                    <a:solidFill>
                      <a:srgbClr val="0070C0"/>
                    </a:solidFill>
                    <a:latin typeface="Baskerville Old Face" panose="02020602080505020303" pitchFamily="18" charset="0"/>
                  </a:rPr>
                  <a:t>) times the corresponding weight(</a:t>
                </a:r>
                <a14:m>
                  <m:oMath xmlns:m="http://schemas.openxmlformats.org/officeDocument/2006/math">
                    <m:r>
                      <a:rPr lang="en-US" altLang="zh-CN" sz="4500" b="1" i="1" smtClean="0">
                        <a:solidFill>
                          <a:srgbClr val="0070C0"/>
                        </a:solidFill>
                        <a:latin typeface="Cambria Math" panose="02040503050406030204" pitchFamily="18" charset="0"/>
                      </a:rPr>
                      <m:t>{</m:t>
                    </m:r>
                    <m:sSup>
                      <m:sSupPr>
                        <m:ctrlPr>
                          <a:rPr lang="en-US" altLang="zh-CN" sz="4500" b="1" i="1" smtClean="0">
                            <a:solidFill>
                              <a:srgbClr val="0070C0"/>
                            </a:solidFill>
                            <a:latin typeface="Cambria Math" panose="02040503050406030204" pitchFamily="18" charset="0"/>
                          </a:rPr>
                        </m:ctrlPr>
                      </m:sSupPr>
                      <m:e>
                        <m:r>
                          <a:rPr lang="en-US" altLang="zh-CN" sz="4500" b="1" i="1" smtClean="0">
                            <a:solidFill>
                              <a:srgbClr val="0070C0"/>
                            </a:solidFill>
                            <a:latin typeface="Cambria Math" panose="02040503050406030204" pitchFamily="18" charset="0"/>
                          </a:rPr>
                          <m:t>𝒃</m:t>
                        </m:r>
                      </m:e>
                      <m:sup>
                        <m:r>
                          <a:rPr lang="en-US" altLang="zh-CN" sz="4500" b="1" i="1" smtClean="0">
                            <a:solidFill>
                              <a:srgbClr val="0070C0"/>
                            </a:solidFill>
                            <a:latin typeface="Cambria Math" panose="02040503050406030204" pitchFamily="18" charset="0"/>
                          </a:rPr>
                          <m:t>𝒊</m:t>
                        </m:r>
                      </m:sup>
                    </m:sSup>
                    <m:r>
                      <a:rPr lang="en-US" altLang="zh-CN" sz="4500" b="1" i="1" smtClean="0">
                        <a:solidFill>
                          <a:srgbClr val="0070C0"/>
                        </a:solidFill>
                        <a:latin typeface="Cambria Math" panose="02040503050406030204" pitchFamily="18" charset="0"/>
                      </a:rPr>
                      <m:t>|</m:t>
                    </m:r>
                    <m:r>
                      <a:rPr lang="en-US" altLang="zh-CN" sz="4500" b="1" i="1" smtClean="0">
                        <a:solidFill>
                          <a:srgbClr val="0070C0"/>
                        </a:solidFill>
                        <a:latin typeface="Cambria Math" panose="02040503050406030204" pitchFamily="18" charset="0"/>
                      </a:rPr>
                      <m:t>𝒊</m:t>
                    </m:r>
                    <m:r>
                      <a:rPr lang="en-US" altLang="zh-CN" sz="4500" b="1" i="1" smtClean="0">
                        <a:solidFill>
                          <a:srgbClr val="0070C0"/>
                        </a:solidFill>
                        <a:latin typeface="Cambria Math" panose="02040503050406030204" pitchFamily="18" charset="0"/>
                        <a:ea typeface="Cambria Math" panose="02040503050406030204" pitchFamily="18" charset="0"/>
                      </a:rPr>
                      <m:t>∈</m:t>
                    </m:r>
                    <m:r>
                      <a:rPr lang="en-US" altLang="zh-CN" sz="4500" b="1" i="1" smtClean="0">
                        <a:solidFill>
                          <a:srgbClr val="0070C0"/>
                        </a:solidFill>
                        <a:latin typeface="Cambria Math" panose="02040503050406030204" pitchFamily="18" charset="0"/>
                        <a:ea typeface="Cambria Math" panose="02040503050406030204" pitchFamily="18" charset="0"/>
                      </a:rPr>
                      <m:t>𝒁</m:t>
                    </m:r>
                    <m:r>
                      <a:rPr lang="en-US" altLang="zh-CN" sz="4500" b="1" i="1" smtClean="0">
                        <a:solidFill>
                          <a:srgbClr val="0070C0"/>
                        </a:solidFill>
                        <a:latin typeface="Cambria Math" panose="02040503050406030204" pitchFamily="18" charset="0"/>
                      </a:rPr>
                      <m:t>}</m:t>
                    </m:r>
                  </m:oMath>
                </a14:m>
                <a:r>
                  <a:rPr lang="en-US" altLang="zh-CN" sz="4500" b="1" dirty="0">
                    <a:solidFill>
                      <a:srgbClr val="0070C0"/>
                    </a:solidFill>
                    <a:latin typeface="Baskerville Old Face" panose="02020602080505020303" pitchFamily="18" charset="0"/>
                  </a:rPr>
                  <a:t>),where</a:t>
                </a:r>
              </a:p>
              <a:p>
                <a:pPr lvl="1">
                  <a:buClr>
                    <a:srgbClr val="7030A0"/>
                  </a:buClr>
                  <a:buFont typeface="Wingdings" panose="05000000000000000000" pitchFamily="2" charset="2"/>
                  <a:buChar char="Ø"/>
                </a:pPr>
                <a:r>
                  <a:rPr lang="en-US" altLang="zh-CN" sz="4500" b="1" dirty="0">
                    <a:solidFill>
                      <a:srgbClr val="0070C0"/>
                    </a:solidFill>
                    <a:latin typeface="Baskerville Old Face" panose="02020602080505020303" pitchFamily="18" charset="0"/>
                  </a:rPr>
                  <a:t>For decimal system: b=10, </a:t>
                </a:r>
                <a14:m>
                  <m:oMath xmlns:m="http://schemas.openxmlformats.org/officeDocument/2006/math">
                    <m:sSub>
                      <m:sSubPr>
                        <m:ctrlPr>
                          <a:rPr lang="en-US" altLang="zh-CN" sz="3800" b="1" i="1" dirty="0">
                            <a:solidFill>
                              <a:srgbClr val="0070C0"/>
                            </a:solidFill>
                            <a:latin typeface="Cambria Math" panose="02040503050406030204" pitchFamily="18" charset="0"/>
                          </a:rPr>
                        </m:ctrlPr>
                      </m:sSubPr>
                      <m:e>
                        <m:r>
                          <a:rPr lang="en-US" altLang="zh-CN" sz="3800" b="1" i="1" dirty="0">
                            <a:solidFill>
                              <a:srgbClr val="0070C0"/>
                            </a:solidFill>
                            <a:latin typeface="Cambria Math" panose="02040503050406030204" pitchFamily="18" charset="0"/>
                          </a:rPr>
                          <m:t>𝒂</m:t>
                        </m:r>
                      </m:e>
                      <m:sub>
                        <m:r>
                          <a:rPr lang="en-US" altLang="zh-CN" sz="3800" b="1" i="1" dirty="0">
                            <a:solidFill>
                              <a:srgbClr val="0070C0"/>
                            </a:solidFill>
                            <a:latin typeface="Cambria Math" panose="02040503050406030204" pitchFamily="18" charset="0"/>
                          </a:rPr>
                          <m:t>𝒊</m:t>
                        </m:r>
                      </m:sub>
                    </m:sSub>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𝟎</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𝟏</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𝟐</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𝟑</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𝟒</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𝟓</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𝟔</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𝟕</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𝟖</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𝟗</m:t>
                    </m:r>
                    <m:r>
                      <a:rPr lang="en-US" altLang="zh-CN" sz="3800" b="1" i="1" dirty="0" smtClean="0">
                        <a:solidFill>
                          <a:srgbClr val="0070C0"/>
                        </a:solidFill>
                        <a:latin typeface="Cambria Math" panose="02040503050406030204" pitchFamily="18" charset="0"/>
                        <a:ea typeface="Cambria Math" panose="02040503050406030204" pitchFamily="18" charset="0"/>
                      </a:rPr>
                      <m:t>}</m:t>
                    </m:r>
                  </m:oMath>
                </a14:m>
                <a:r>
                  <a:rPr lang="en-US" altLang="zh-CN" sz="3800" b="1" dirty="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4500" b="1" dirty="0">
                    <a:solidFill>
                      <a:srgbClr val="0070C0"/>
                    </a:solidFill>
                    <a:latin typeface="Baskerville Old Face" panose="02020602080505020303" pitchFamily="18" charset="0"/>
                  </a:rPr>
                  <a:t>For binary system: b=2,</a:t>
                </a:r>
                <a:r>
                  <a:rPr lang="en-US" altLang="zh-CN" sz="4500" b="1" dirty="0">
                    <a:solidFill>
                      <a:srgbClr val="0070C0"/>
                    </a:solidFill>
                  </a:rPr>
                  <a:t> </a:t>
                </a:r>
                <a14:m>
                  <m:oMath xmlns:m="http://schemas.openxmlformats.org/officeDocument/2006/math">
                    <m:sSub>
                      <m:sSubPr>
                        <m:ctrlPr>
                          <a:rPr lang="en-US" altLang="zh-CN" sz="3800" b="1" i="1" dirty="0">
                            <a:solidFill>
                              <a:srgbClr val="0070C0"/>
                            </a:solidFill>
                            <a:latin typeface="Cambria Math" panose="02040503050406030204" pitchFamily="18" charset="0"/>
                          </a:rPr>
                        </m:ctrlPr>
                      </m:sSubPr>
                      <m:e>
                        <m:r>
                          <a:rPr lang="en-US" altLang="zh-CN" sz="3800" b="1" i="1" dirty="0">
                            <a:solidFill>
                              <a:srgbClr val="0070C0"/>
                            </a:solidFill>
                            <a:latin typeface="Cambria Math" panose="02040503050406030204" pitchFamily="18" charset="0"/>
                          </a:rPr>
                          <m:t>𝒂</m:t>
                        </m:r>
                      </m:e>
                      <m:sub>
                        <m:r>
                          <a:rPr lang="en-US" altLang="zh-CN" sz="3800" b="1" i="1" dirty="0">
                            <a:solidFill>
                              <a:srgbClr val="0070C0"/>
                            </a:solidFill>
                            <a:latin typeface="Cambria Math" panose="02040503050406030204" pitchFamily="18" charset="0"/>
                          </a:rPr>
                          <m:t>𝒊</m:t>
                        </m:r>
                      </m:sub>
                    </m:sSub>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𝟎</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𝟏</m:t>
                    </m:r>
                    <m:r>
                      <a:rPr lang="en-US" altLang="zh-CN" sz="3800" b="1" i="1" dirty="0">
                        <a:solidFill>
                          <a:srgbClr val="0070C0"/>
                        </a:solidFill>
                        <a:latin typeface="Cambria Math" panose="02040503050406030204" pitchFamily="18" charset="0"/>
                        <a:ea typeface="Cambria Math" panose="02040503050406030204" pitchFamily="18" charset="0"/>
                      </a:rPr>
                      <m:t>}</m:t>
                    </m:r>
                  </m:oMath>
                </a14:m>
                <a:r>
                  <a:rPr lang="en-US" altLang="zh-CN" sz="3800" b="1" dirty="0">
                    <a:solidFill>
                      <a:srgbClr val="0070C0"/>
                    </a:solidFill>
                    <a:latin typeface="Baskerville Old Face" panose="02020602080505020303" pitchFamily="18" charset="0"/>
                  </a:rPr>
                  <a:t>.</a:t>
                </a:r>
                <a:endParaRPr lang="en-US" altLang="zh-CN" sz="45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4500" b="1" dirty="0">
                    <a:solidFill>
                      <a:srgbClr val="0070C0"/>
                    </a:solidFill>
                    <a:latin typeface="Baskerville Old Face" panose="02020602080505020303" pitchFamily="18" charset="0"/>
                  </a:rPr>
                  <a:t>For octal system: b=8, </a:t>
                </a:r>
                <a14:m>
                  <m:oMath xmlns:m="http://schemas.openxmlformats.org/officeDocument/2006/math">
                    <m:sSub>
                      <m:sSubPr>
                        <m:ctrlPr>
                          <a:rPr lang="en-US" altLang="zh-CN" sz="3800" b="1" i="1" dirty="0">
                            <a:solidFill>
                              <a:srgbClr val="0070C0"/>
                            </a:solidFill>
                            <a:latin typeface="Cambria Math" panose="02040503050406030204" pitchFamily="18" charset="0"/>
                          </a:rPr>
                        </m:ctrlPr>
                      </m:sSubPr>
                      <m:e>
                        <m:r>
                          <a:rPr lang="en-US" altLang="zh-CN" sz="3800" b="1" i="1" dirty="0">
                            <a:solidFill>
                              <a:srgbClr val="0070C0"/>
                            </a:solidFill>
                            <a:latin typeface="Cambria Math" panose="02040503050406030204" pitchFamily="18" charset="0"/>
                          </a:rPr>
                          <m:t>𝒂</m:t>
                        </m:r>
                      </m:e>
                      <m:sub>
                        <m:r>
                          <a:rPr lang="en-US" altLang="zh-CN" sz="3800" b="1" i="1" dirty="0">
                            <a:solidFill>
                              <a:srgbClr val="0070C0"/>
                            </a:solidFill>
                            <a:latin typeface="Cambria Math" panose="02040503050406030204" pitchFamily="18" charset="0"/>
                          </a:rPr>
                          <m:t>𝒊</m:t>
                        </m:r>
                      </m:sub>
                    </m:sSub>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𝟎</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𝟏</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𝟐</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𝟑</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𝟒</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𝟓</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𝟔</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𝟕</m:t>
                    </m:r>
                    <m:r>
                      <a:rPr lang="en-US" altLang="zh-CN" sz="3800" b="1" i="1" dirty="0">
                        <a:solidFill>
                          <a:srgbClr val="0070C0"/>
                        </a:solidFill>
                        <a:latin typeface="Cambria Math" panose="02040503050406030204" pitchFamily="18" charset="0"/>
                        <a:ea typeface="Cambria Math" panose="02040503050406030204" pitchFamily="18" charset="0"/>
                      </a:rPr>
                      <m:t>}</m:t>
                    </m:r>
                  </m:oMath>
                </a14:m>
                <a:r>
                  <a:rPr lang="en-US" altLang="zh-CN" sz="3800" b="1" dirty="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r>
                  <a:rPr lang="en-US" altLang="zh-CN" sz="4500" b="1" dirty="0">
                    <a:solidFill>
                      <a:srgbClr val="0070C0"/>
                    </a:solidFill>
                    <a:latin typeface="Baskerville Old Face" panose="02020602080505020303" pitchFamily="18" charset="0"/>
                  </a:rPr>
                  <a:t>For hexadecimal system: b=16, </a:t>
                </a:r>
                <a14:m>
                  <m:oMath xmlns:m="http://schemas.openxmlformats.org/officeDocument/2006/math">
                    <m:sSub>
                      <m:sSubPr>
                        <m:ctrlPr>
                          <a:rPr lang="en-US" altLang="zh-CN" sz="3800" b="1" i="1" dirty="0">
                            <a:solidFill>
                              <a:srgbClr val="0070C0"/>
                            </a:solidFill>
                            <a:latin typeface="Cambria Math" panose="02040503050406030204" pitchFamily="18" charset="0"/>
                          </a:rPr>
                        </m:ctrlPr>
                      </m:sSubPr>
                      <m:e>
                        <m:r>
                          <a:rPr lang="en-US" altLang="zh-CN" sz="3800" b="1" i="1" dirty="0">
                            <a:solidFill>
                              <a:srgbClr val="0070C0"/>
                            </a:solidFill>
                            <a:latin typeface="Cambria Math" panose="02040503050406030204" pitchFamily="18" charset="0"/>
                          </a:rPr>
                          <m:t>𝒂</m:t>
                        </m:r>
                      </m:e>
                      <m:sub>
                        <m:r>
                          <a:rPr lang="en-US" altLang="zh-CN" sz="3800" b="1" i="1" dirty="0">
                            <a:solidFill>
                              <a:srgbClr val="0070C0"/>
                            </a:solidFill>
                            <a:latin typeface="Cambria Math" panose="02040503050406030204" pitchFamily="18" charset="0"/>
                          </a:rPr>
                          <m:t>𝒊</m:t>
                        </m:r>
                      </m:sub>
                    </m:sSub>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𝟎</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𝟏</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𝟐</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𝟑</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𝟒</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𝟓</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𝟔</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𝟕</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𝟖</m:t>
                    </m:r>
                    <m:r>
                      <a:rPr lang="en-US" altLang="zh-CN" sz="3800" b="1" i="1" dirty="0">
                        <a:solidFill>
                          <a:srgbClr val="0070C0"/>
                        </a:solidFill>
                        <a:latin typeface="Cambria Math" panose="02040503050406030204" pitchFamily="18" charset="0"/>
                        <a:ea typeface="Cambria Math" panose="02040503050406030204" pitchFamily="18" charset="0"/>
                      </a:rPr>
                      <m:t>,</m:t>
                    </m:r>
                    <m:r>
                      <a:rPr lang="en-US" altLang="zh-CN" sz="3800" b="1" i="1" dirty="0">
                        <a:solidFill>
                          <a:srgbClr val="0070C0"/>
                        </a:solidFill>
                        <a:latin typeface="Cambria Math" panose="02040503050406030204" pitchFamily="18" charset="0"/>
                        <a:ea typeface="Cambria Math" panose="02040503050406030204" pitchFamily="18" charset="0"/>
                      </a:rPr>
                      <m:t>𝟗</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𝑨</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𝑩</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𝑪</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𝑫</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𝑬</m:t>
                    </m:r>
                    <m:r>
                      <a:rPr lang="en-US" altLang="zh-CN" sz="3800" b="1" i="1" dirty="0" smtClean="0">
                        <a:solidFill>
                          <a:srgbClr val="0070C0"/>
                        </a:solidFill>
                        <a:latin typeface="Cambria Math" panose="02040503050406030204" pitchFamily="18" charset="0"/>
                        <a:ea typeface="Cambria Math" panose="02040503050406030204" pitchFamily="18" charset="0"/>
                      </a:rPr>
                      <m:t>,</m:t>
                    </m:r>
                    <m:r>
                      <a:rPr lang="en-US" altLang="zh-CN" sz="3800" b="1" i="1" dirty="0" smtClean="0">
                        <a:solidFill>
                          <a:srgbClr val="0070C0"/>
                        </a:solidFill>
                        <a:latin typeface="Cambria Math" panose="02040503050406030204" pitchFamily="18" charset="0"/>
                        <a:ea typeface="Cambria Math" panose="02040503050406030204" pitchFamily="18" charset="0"/>
                      </a:rPr>
                      <m:t>𝑭</m:t>
                    </m:r>
                    <m:r>
                      <a:rPr lang="en-US" altLang="zh-CN" sz="3800" b="1" i="1" dirty="0" smtClean="0">
                        <a:solidFill>
                          <a:srgbClr val="0070C0"/>
                        </a:solidFill>
                        <a:latin typeface="Cambria Math" panose="02040503050406030204" pitchFamily="18" charset="0"/>
                        <a:ea typeface="Cambria Math" panose="02040503050406030204" pitchFamily="18" charset="0"/>
                      </a:rPr>
                      <m:t>)}</m:t>
                    </m:r>
                  </m:oMath>
                </a14:m>
                <a:r>
                  <a:rPr lang="en-US" altLang="zh-CN" sz="3800" b="1" dirty="0">
                    <a:solidFill>
                      <a:srgbClr val="0070C0"/>
                    </a:solidFill>
                    <a:latin typeface="Baskerville Old Face" panose="02020602080505020303" pitchFamily="18" charset="0"/>
                  </a:rPr>
                  <a:t>, </a:t>
                </a:r>
                <a:r>
                  <a:rPr lang="en-US" altLang="zh-CN" sz="4500" b="1" dirty="0">
                    <a:solidFill>
                      <a:srgbClr val="0070C0"/>
                    </a:solidFill>
                    <a:latin typeface="Baskerville Old Face" panose="02020602080505020303" pitchFamily="18" charset="0"/>
                  </a:rPr>
                  <a:t>where</a:t>
                </a:r>
                <a:r>
                  <a:rPr lang="en-US" altLang="zh-CN" sz="3800" b="1" dirty="0">
                    <a:solidFill>
                      <a:srgbClr val="0070C0"/>
                    </a:solidFill>
                    <a:latin typeface="Baskerville Old Face" panose="02020602080505020303" pitchFamily="18" charset="0"/>
                  </a:rPr>
                  <a:t> </a:t>
                </a:r>
                <a14:m>
                  <m:oMath xmlns:m="http://schemas.openxmlformats.org/officeDocument/2006/math">
                    <m:r>
                      <a:rPr lang="en-US" altLang="zh-CN" sz="3800" b="1" i="1" smtClean="0">
                        <a:solidFill>
                          <a:srgbClr val="0070C0"/>
                        </a:solidFill>
                        <a:latin typeface="Cambria Math" panose="02040503050406030204" pitchFamily="18" charset="0"/>
                      </a:rPr>
                      <m:t>𝑨</m:t>
                    </m:r>
                    <m:r>
                      <a:rPr lang="en-US" altLang="zh-CN" sz="3800" b="1" i="1" smtClean="0">
                        <a:solidFill>
                          <a:srgbClr val="0070C0"/>
                        </a:solidFill>
                        <a:latin typeface="Cambria Math" panose="02040503050406030204" pitchFamily="18" charset="0"/>
                      </a:rPr>
                      <m:t>≔</m:t>
                    </m:r>
                    <m:r>
                      <a:rPr lang="en-US" altLang="zh-CN" sz="3800" b="1" i="1" smtClean="0">
                        <a:solidFill>
                          <a:srgbClr val="0070C0"/>
                        </a:solidFill>
                        <a:latin typeface="Cambria Math" panose="02040503050406030204" pitchFamily="18" charset="0"/>
                      </a:rPr>
                      <m:t>𝟏𝟎</m:t>
                    </m:r>
                  </m:oMath>
                </a14:m>
                <a:r>
                  <a:rPr lang="en-US" altLang="zh-CN" sz="3800" b="1" dirty="0">
                    <a:solidFill>
                      <a:srgbClr val="0070C0"/>
                    </a:solidFill>
                    <a:latin typeface="Baskerville Old Face" panose="02020602080505020303" pitchFamily="18" charset="0"/>
                  </a:rPr>
                  <a:t>, </a:t>
                </a:r>
                <a14:m>
                  <m:oMath xmlns:m="http://schemas.openxmlformats.org/officeDocument/2006/math">
                    <m:r>
                      <a:rPr lang="en-US" altLang="zh-CN" sz="3800" b="1" i="1">
                        <a:solidFill>
                          <a:srgbClr val="0070C0"/>
                        </a:solidFill>
                        <a:latin typeface="Cambria Math" panose="02040503050406030204" pitchFamily="18" charset="0"/>
                      </a:rPr>
                      <m:t>𝑩</m:t>
                    </m:r>
                    <m:r>
                      <a:rPr lang="en-US" altLang="zh-CN" sz="3800" b="1" i="1">
                        <a:solidFill>
                          <a:srgbClr val="0070C0"/>
                        </a:solidFill>
                        <a:latin typeface="Cambria Math" panose="02040503050406030204" pitchFamily="18" charset="0"/>
                      </a:rPr>
                      <m:t>≔</m:t>
                    </m:r>
                    <m:r>
                      <a:rPr lang="en-US" altLang="zh-CN" sz="3800" b="1" i="1">
                        <a:solidFill>
                          <a:srgbClr val="0070C0"/>
                        </a:solidFill>
                        <a:latin typeface="Cambria Math" panose="02040503050406030204" pitchFamily="18" charset="0"/>
                      </a:rPr>
                      <m:t>𝟏𝟏</m:t>
                    </m:r>
                  </m:oMath>
                </a14:m>
                <a:r>
                  <a:rPr lang="en-US" altLang="zh-CN" sz="3800" b="1" dirty="0">
                    <a:solidFill>
                      <a:srgbClr val="0070C0"/>
                    </a:solidFill>
                    <a:latin typeface="Baskerville Old Face" panose="02020602080505020303" pitchFamily="18" charset="0"/>
                  </a:rPr>
                  <a:t>, </a:t>
                </a:r>
                <a14:m>
                  <m:oMath xmlns:m="http://schemas.openxmlformats.org/officeDocument/2006/math">
                    <m:r>
                      <a:rPr lang="en-US" altLang="zh-CN" sz="3800" b="1" i="1">
                        <a:solidFill>
                          <a:srgbClr val="0070C0"/>
                        </a:solidFill>
                        <a:latin typeface="Cambria Math" panose="02040503050406030204" pitchFamily="18" charset="0"/>
                      </a:rPr>
                      <m:t>𝑪</m:t>
                    </m:r>
                    <m:r>
                      <a:rPr lang="en-US" altLang="zh-CN" sz="3800" b="1" i="1">
                        <a:solidFill>
                          <a:srgbClr val="0070C0"/>
                        </a:solidFill>
                        <a:latin typeface="Cambria Math" panose="02040503050406030204" pitchFamily="18" charset="0"/>
                      </a:rPr>
                      <m:t>≔</m:t>
                    </m:r>
                    <m:r>
                      <a:rPr lang="en-US" altLang="zh-CN" sz="3800" b="1" i="1">
                        <a:solidFill>
                          <a:srgbClr val="0070C0"/>
                        </a:solidFill>
                        <a:latin typeface="Cambria Math" panose="02040503050406030204" pitchFamily="18" charset="0"/>
                      </a:rPr>
                      <m:t>𝟏𝟐</m:t>
                    </m:r>
                  </m:oMath>
                </a14:m>
                <a:r>
                  <a:rPr lang="en-US" altLang="zh-CN" sz="3800" b="1" dirty="0">
                    <a:solidFill>
                      <a:srgbClr val="0070C0"/>
                    </a:solidFill>
                    <a:latin typeface="Baskerville Old Face" panose="02020602080505020303" pitchFamily="18" charset="0"/>
                  </a:rPr>
                  <a:t>, </a:t>
                </a:r>
                <a14:m>
                  <m:oMath xmlns:m="http://schemas.openxmlformats.org/officeDocument/2006/math">
                    <m:r>
                      <a:rPr lang="en-US" altLang="zh-CN" sz="3800" b="1" i="1">
                        <a:solidFill>
                          <a:srgbClr val="0070C0"/>
                        </a:solidFill>
                        <a:latin typeface="Cambria Math" panose="02040503050406030204" pitchFamily="18" charset="0"/>
                      </a:rPr>
                      <m:t>𝑫</m:t>
                    </m:r>
                    <m:r>
                      <a:rPr lang="en-US" altLang="zh-CN" sz="3800" b="1" i="1">
                        <a:solidFill>
                          <a:srgbClr val="0070C0"/>
                        </a:solidFill>
                        <a:latin typeface="Cambria Math" panose="02040503050406030204" pitchFamily="18" charset="0"/>
                      </a:rPr>
                      <m:t>≔</m:t>
                    </m:r>
                    <m:r>
                      <a:rPr lang="en-US" altLang="zh-CN" sz="3800" b="1" i="1">
                        <a:solidFill>
                          <a:srgbClr val="0070C0"/>
                        </a:solidFill>
                        <a:latin typeface="Cambria Math" panose="02040503050406030204" pitchFamily="18" charset="0"/>
                      </a:rPr>
                      <m:t>𝟏𝟑</m:t>
                    </m:r>
                  </m:oMath>
                </a14:m>
                <a:r>
                  <a:rPr lang="en-US" altLang="zh-CN" sz="3800" b="1" dirty="0">
                    <a:solidFill>
                      <a:srgbClr val="0070C0"/>
                    </a:solidFill>
                    <a:latin typeface="Baskerville Old Face" panose="02020602080505020303" pitchFamily="18" charset="0"/>
                  </a:rPr>
                  <a:t>, </a:t>
                </a:r>
                <a14:m>
                  <m:oMath xmlns:m="http://schemas.openxmlformats.org/officeDocument/2006/math">
                    <m:r>
                      <a:rPr lang="en-US" altLang="zh-CN" sz="3800" b="1" i="1">
                        <a:solidFill>
                          <a:srgbClr val="0070C0"/>
                        </a:solidFill>
                        <a:latin typeface="Cambria Math" panose="02040503050406030204" pitchFamily="18" charset="0"/>
                      </a:rPr>
                      <m:t>𝑬</m:t>
                    </m:r>
                    <m:r>
                      <a:rPr lang="en-US" altLang="zh-CN" sz="3800" b="1" i="1">
                        <a:solidFill>
                          <a:srgbClr val="0070C0"/>
                        </a:solidFill>
                        <a:latin typeface="Cambria Math" panose="02040503050406030204" pitchFamily="18" charset="0"/>
                      </a:rPr>
                      <m:t>≔</m:t>
                    </m:r>
                    <m:r>
                      <a:rPr lang="en-US" altLang="zh-CN" sz="3800" b="1" i="1">
                        <a:solidFill>
                          <a:srgbClr val="0070C0"/>
                        </a:solidFill>
                        <a:latin typeface="Cambria Math" panose="02040503050406030204" pitchFamily="18" charset="0"/>
                      </a:rPr>
                      <m:t>𝟏𝟒</m:t>
                    </m:r>
                  </m:oMath>
                </a14:m>
                <a:r>
                  <a:rPr lang="en-US" altLang="zh-CN" sz="3800" b="1" dirty="0">
                    <a:solidFill>
                      <a:srgbClr val="0070C0"/>
                    </a:solidFill>
                    <a:latin typeface="Baskerville Old Face" panose="02020602080505020303" pitchFamily="18" charset="0"/>
                  </a:rPr>
                  <a:t>, </a:t>
                </a:r>
                <a14:m>
                  <m:oMath xmlns:m="http://schemas.openxmlformats.org/officeDocument/2006/math">
                    <m:r>
                      <a:rPr lang="en-US" altLang="zh-CN" sz="3800" b="1" i="1">
                        <a:solidFill>
                          <a:srgbClr val="0070C0"/>
                        </a:solidFill>
                        <a:latin typeface="Cambria Math" panose="02040503050406030204" pitchFamily="18" charset="0"/>
                      </a:rPr>
                      <m:t>𝑭</m:t>
                    </m:r>
                    <m:r>
                      <a:rPr lang="en-US" altLang="zh-CN" sz="3800" b="1" i="1">
                        <a:solidFill>
                          <a:srgbClr val="0070C0"/>
                        </a:solidFill>
                        <a:latin typeface="Cambria Math" panose="02040503050406030204" pitchFamily="18" charset="0"/>
                      </a:rPr>
                      <m:t>≔</m:t>
                    </m:r>
                    <m:r>
                      <a:rPr lang="en-US" altLang="zh-CN" sz="3800" b="1" i="1">
                        <a:solidFill>
                          <a:srgbClr val="0070C0"/>
                        </a:solidFill>
                        <a:latin typeface="Cambria Math" panose="02040503050406030204" pitchFamily="18" charset="0"/>
                      </a:rPr>
                      <m:t>𝟏𝟓</m:t>
                    </m:r>
                  </m:oMath>
                </a14:m>
                <a:r>
                  <a:rPr lang="en-US" altLang="zh-CN" sz="3800" b="1" dirty="0">
                    <a:solidFill>
                      <a:srgbClr val="0070C0"/>
                    </a:solidFill>
                    <a:latin typeface="Baskerville Old Face" panose="02020602080505020303" pitchFamily="18" charset="0"/>
                  </a:rPr>
                  <a:t>.</a:t>
                </a:r>
              </a:p>
              <a:p>
                <a:pPr lvl="1">
                  <a:buClr>
                    <a:srgbClr val="7030A0"/>
                  </a:buClr>
                  <a:buFont typeface="Wingdings" panose="05000000000000000000" pitchFamily="2" charset="2"/>
                  <a:buChar char="Ø"/>
                </a:pPr>
                <a:endParaRPr lang="en-US" altLang="zh-CN" sz="45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45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1" y="1742917"/>
                <a:ext cx="11048999" cy="5027160"/>
              </a:xfrm>
              <a:prstGeom prst="rect">
                <a:avLst/>
              </a:prstGeom>
              <a:blipFill>
                <a:blip r:embed="rId8"/>
                <a:stretch>
                  <a:fillRect l="-828" t="-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548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838200" y="2041855"/>
            <a:ext cx="11048999" cy="48864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600" b="1" dirty="0">
                <a:solidFill>
                  <a:srgbClr val="0070C0"/>
                </a:solidFill>
                <a:latin typeface="Baskerville Old Face" panose="02020602080505020303" pitchFamily="18" charset="0"/>
              </a:rPr>
              <a:t> In Python Shell, you could just type the computational formulas and press Enter, the result will be auto calculated and displayed.</a:t>
            </a:r>
            <a:br>
              <a:rPr lang="en-US" altLang="zh-CN" sz="3600" b="1" dirty="0">
                <a:solidFill>
                  <a:srgbClr val="0070C0"/>
                </a:solidFill>
                <a:latin typeface="Baskerville Old Face" panose="02020602080505020303" pitchFamily="18" charset="0"/>
              </a:rPr>
            </a:br>
            <a:br>
              <a:rPr lang="en-US" altLang="zh-CN" sz="3600" b="1" dirty="0">
                <a:solidFill>
                  <a:srgbClr val="0070C0"/>
                </a:solidFill>
                <a:latin typeface="Baskerville Old Face" panose="02020602080505020303" pitchFamily="18" charset="0"/>
              </a:rPr>
            </a:br>
            <a:endParaRPr lang="en-US" altLang="zh-CN" sz="36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3600" b="1" dirty="0">
                <a:solidFill>
                  <a:srgbClr val="0070C0"/>
                </a:solidFill>
                <a:latin typeface="Baskerville Old Face" panose="02020602080505020303" pitchFamily="18" charset="0"/>
              </a:rPr>
              <a:t> Create a new </a:t>
            </a:r>
            <a:r>
              <a:rPr lang="en-US" altLang="zh-CN" sz="3600" b="1" dirty="0" err="1">
                <a:solidFill>
                  <a:srgbClr val="0070C0"/>
                </a:solidFill>
                <a:latin typeface="Baskerville Old Face" panose="02020602080505020303" pitchFamily="18" charset="0"/>
              </a:rPr>
              <a:t>py</a:t>
            </a:r>
            <a:r>
              <a:rPr lang="en-US" altLang="zh-CN" sz="3600" b="1" dirty="0">
                <a:solidFill>
                  <a:srgbClr val="0070C0"/>
                </a:solidFill>
                <a:latin typeface="Baskerville Old Face" panose="02020602080505020303" pitchFamily="18" charset="0"/>
              </a:rPr>
              <a:t> file, define different variables, do calculation for these variables, and print the result.</a:t>
            </a:r>
          </a:p>
          <a:p>
            <a:pPr marL="457200" lvl="1" indent="0">
              <a:buClr>
                <a:srgbClr val="7030A0"/>
              </a:buClr>
              <a:buNone/>
            </a:pPr>
            <a:endParaRPr lang="en-US" altLang="zh-CN" sz="36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8"/>
          <a:stretch>
            <a:fillRect/>
          </a:stretch>
        </p:blipFill>
        <p:spPr>
          <a:xfrm>
            <a:off x="1956655" y="3835643"/>
            <a:ext cx="3644046" cy="1294838"/>
          </a:xfrm>
          <a:prstGeom prst="rect">
            <a:avLst/>
          </a:prstGeom>
        </p:spPr>
      </p:pic>
      <p:pic>
        <p:nvPicPr>
          <p:cNvPr id="3" name="Picture 2"/>
          <p:cNvPicPr>
            <a:picLocks noChangeAspect="1"/>
          </p:cNvPicPr>
          <p:nvPr/>
        </p:nvPicPr>
        <p:blipFill>
          <a:blip r:embed="rId9"/>
          <a:stretch>
            <a:fillRect/>
          </a:stretch>
        </p:blipFill>
        <p:spPr>
          <a:xfrm>
            <a:off x="6572616" y="3195603"/>
            <a:ext cx="3723176" cy="2030824"/>
          </a:xfrm>
          <a:prstGeom prst="rect">
            <a:avLst/>
          </a:prstGeom>
        </p:spPr>
      </p:pic>
    </p:spTree>
    <p:extLst>
      <p:ext uri="{BB962C8B-B14F-4D97-AF65-F5344CB8AC3E}">
        <p14:creationId xmlns:p14="http://schemas.microsoft.com/office/powerpoint/2010/main" val="226419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27984516"/>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838200" y="2041855"/>
            <a:ext cx="11048999" cy="48864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err="1">
                <a:solidFill>
                  <a:srgbClr val="0070C0"/>
                </a:solidFill>
                <a:latin typeface="Baskerville Old Face" panose="02020602080505020303" pitchFamily="18" charset="0"/>
              </a:rPr>
              <a:t>i</a:t>
            </a:r>
            <a:r>
              <a:rPr lang="en-US" altLang="zh-CN" sz="3200" b="1" dirty="0">
                <a:solidFill>
                  <a:srgbClr val="0070C0"/>
                </a:solidFill>
                <a:latin typeface="Baskerville Old Face" panose="02020602080505020303" pitchFamily="18" charset="0"/>
              </a:rPr>
              <a:t>) Binary number 100.1 equals to decimal number </a:t>
            </a:r>
            <a:r>
              <a:rPr lang="en-US" altLang="zh-CN" sz="2800" b="1" dirty="0">
                <a:solidFill>
                  <a:srgbClr val="0070C0"/>
                </a:solidFill>
              </a:rPr>
              <a:t>_________</a:t>
            </a:r>
            <a:endParaRPr lang="en-US" altLang="zh-CN" sz="28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ii) Octal number 100.1 equals to decimal number </a:t>
            </a:r>
            <a:r>
              <a:rPr lang="en-US" altLang="zh-CN" sz="3200" b="1" dirty="0">
                <a:solidFill>
                  <a:srgbClr val="0070C0"/>
                </a:solidFill>
              </a:rPr>
              <a:t>_________</a:t>
            </a:r>
            <a:endParaRPr lang="en-US" altLang="zh-CN" sz="32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iii) Hexadecimal number 100.1 equals to decimal number </a:t>
            </a:r>
            <a:r>
              <a:rPr lang="en-US" altLang="zh-CN" sz="3200" b="1" dirty="0">
                <a:solidFill>
                  <a:srgbClr val="0070C0"/>
                </a:solidFill>
              </a:rPr>
              <a:t>_________</a:t>
            </a:r>
            <a:endParaRPr lang="en-US" altLang="zh-CN" sz="32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276590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081625975"/>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838200" y="1927555"/>
            <a:ext cx="11048999" cy="39457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Convert binary number 10101010.0101 into decimal number.</a:t>
            </a:r>
            <a:endParaRPr lang="en-US" altLang="zh-CN" sz="28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Convert octal number 6.6, 66.66, 666.666, and 6666.6666 into decimal number.</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Convert hexadecimal number 3D5.F9 into decimal number.</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110324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p:cNvSpPr txBox="1">
                <a:spLocks/>
              </p:cNvSpPr>
              <p:nvPr/>
            </p:nvSpPr>
            <p:spPr>
              <a:xfrm>
                <a:off x="838200" y="1945139"/>
                <a:ext cx="11048999" cy="39457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For integer part, use </a:t>
                </a:r>
                <a:r>
                  <a:rPr lang="en-US" altLang="zh-CN" sz="3200" b="1" dirty="0">
                    <a:solidFill>
                      <a:srgbClr val="FF0000"/>
                    </a:solidFill>
                    <a:latin typeface="Baskerville Old Face" panose="02020602080505020303" pitchFamily="18" charset="0"/>
                  </a:rPr>
                  <a:t>division</a:t>
                </a:r>
                <a:r>
                  <a:rPr lang="en-US" altLang="zh-CN" sz="3200" b="1" dirty="0">
                    <a:solidFill>
                      <a:srgbClr val="0070C0"/>
                    </a:solidFill>
                    <a:latin typeface="Baskerville Old Face" panose="02020602080505020303" pitchFamily="18" charset="0"/>
                  </a:rPr>
                  <a:t> by the bases. Because </a:t>
                </a:r>
                <a:r>
                  <a:rPr lang="en-AU" altLang="zh-CN" sz="2600" b="1" dirty="0">
                    <a:solidFill>
                      <a:srgbClr val="0070C0"/>
                    </a:solidFill>
                    <a:latin typeface="Baskerville Old Face" panose="02020602080505020303" pitchFamily="18" charset="0"/>
                  </a:rPr>
                  <a:t>N</a:t>
                </a:r>
                <a14:m>
                  <m:oMath xmlns:m="http://schemas.openxmlformats.org/officeDocument/2006/math">
                    <m:r>
                      <a:rPr lang="en-AU" altLang="zh-CN" sz="2600" b="1" i="1">
                        <a:solidFill>
                          <a:srgbClr val="0070C0"/>
                        </a:solidFill>
                        <a:latin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𝒏</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600" b="1" i="1">
                            <a:solidFill>
                              <a:srgbClr val="0070C0"/>
                            </a:solidFill>
                            <a:latin typeface="Cambria Math" panose="02040503050406030204" pitchFamily="18" charset="0"/>
                            <a:ea typeface="Cambria Math" panose="02040503050406030204" pitchFamily="18" charset="0"/>
                          </a:rPr>
                        </m:ctrlPr>
                      </m:sSupPr>
                      <m:e>
                        <m:r>
                          <a:rPr lang="en-US" altLang="zh-CN" sz="2600" b="1" i="1">
                            <a:solidFill>
                              <a:srgbClr val="0070C0"/>
                            </a:solidFill>
                            <a:latin typeface="Cambria Math" panose="02040503050406030204" pitchFamily="18" charset="0"/>
                            <a:ea typeface="Cambria Math" panose="02040503050406030204" pitchFamily="18" charset="0"/>
                          </a:rPr>
                          <m:t>𝒃</m:t>
                        </m:r>
                      </m:e>
                      <m:sup>
                        <m:r>
                          <a:rPr lang="en-AU" altLang="zh-CN" sz="2600" b="1" i="1">
                            <a:solidFill>
                              <a:srgbClr val="0070C0"/>
                            </a:solidFill>
                            <a:latin typeface="Cambria Math" panose="02040503050406030204" pitchFamily="18" charset="0"/>
                            <a:ea typeface="Cambria Math" panose="02040503050406030204" pitchFamily="18" charset="0"/>
                          </a:rPr>
                          <m:t>𝒏</m:t>
                        </m:r>
                      </m:sup>
                    </m:sSup>
                    <m:r>
                      <a:rPr lang="en-AU" altLang="zh-CN" sz="2600" b="1" i="1">
                        <a:solidFill>
                          <a:srgbClr val="0070C0"/>
                        </a:solidFill>
                        <a:latin typeface="Cambria Math" panose="02040503050406030204" pitchFamily="18" charset="0"/>
                        <a:ea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𝒏</m:t>
                        </m:r>
                        <m:r>
                          <a:rPr lang="en-AU" altLang="zh-CN" sz="2600" b="1" i="1">
                            <a:solidFill>
                              <a:srgbClr val="0070C0"/>
                            </a:solidFill>
                            <a:latin typeface="Cambria Math" panose="02040503050406030204" pitchFamily="18" charset="0"/>
                          </a:rPr>
                          <m:t>−</m:t>
                        </m:r>
                        <m:r>
                          <a:rPr lang="en-AU" altLang="zh-CN" sz="2600" b="1" i="1">
                            <a:solidFill>
                              <a:srgbClr val="0070C0"/>
                            </a:solidFill>
                            <a:latin typeface="Cambria Math" panose="02040503050406030204" pitchFamily="18" charset="0"/>
                          </a:rPr>
                          <m:t>𝟏</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600" b="1" i="1">
                            <a:solidFill>
                              <a:srgbClr val="0070C0"/>
                            </a:solidFill>
                            <a:latin typeface="Cambria Math" panose="02040503050406030204" pitchFamily="18" charset="0"/>
                            <a:ea typeface="Cambria Math" panose="02040503050406030204" pitchFamily="18" charset="0"/>
                          </a:rPr>
                        </m:ctrlPr>
                      </m:sSupPr>
                      <m:e>
                        <m:r>
                          <a:rPr lang="en-US" altLang="zh-CN" sz="2600" b="1" i="1">
                            <a:solidFill>
                              <a:srgbClr val="0070C0"/>
                            </a:solidFill>
                            <a:latin typeface="Cambria Math" panose="02040503050406030204" pitchFamily="18" charset="0"/>
                            <a:ea typeface="Cambria Math" panose="02040503050406030204" pitchFamily="18" charset="0"/>
                          </a:rPr>
                          <m:t>𝒃</m:t>
                        </m:r>
                      </m:e>
                      <m:sup>
                        <m:r>
                          <a:rPr lang="en-AU" altLang="zh-CN" sz="2600" b="1" i="1">
                            <a:solidFill>
                              <a:srgbClr val="0070C0"/>
                            </a:solidFill>
                            <a:latin typeface="Cambria Math" panose="02040503050406030204" pitchFamily="18" charset="0"/>
                            <a:ea typeface="Cambria Math" panose="02040503050406030204" pitchFamily="18" charset="0"/>
                          </a:rPr>
                          <m:t>𝒏</m:t>
                        </m:r>
                        <m:r>
                          <a:rPr lang="en-AU" altLang="zh-CN" sz="2600" b="1" i="1">
                            <a:solidFill>
                              <a:srgbClr val="0070C0"/>
                            </a:solidFill>
                            <a:latin typeface="Cambria Math" panose="02040503050406030204" pitchFamily="18" charset="0"/>
                            <a:ea typeface="Cambria Math" panose="02040503050406030204" pitchFamily="18" charset="0"/>
                          </a:rPr>
                          <m:t>−</m:t>
                        </m:r>
                        <m:r>
                          <a:rPr lang="en-AU" altLang="zh-CN" sz="2600" b="1" i="1">
                            <a:solidFill>
                              <a:srgbClr val="0070C0"/>
                            </a:solidFill>
                            <a:latin typeface="Cambria Math" panose="02040503050406030204" pitchFamily="18" charset="0"/>
                            <a:ea typeface="Cambria Math" panose="02040503050406030204" pitchFamily="18" charset="0"/>
                          </a:rPr>
                          <m:t>𝟏</m:t>
                        </m:r>
                      </m:sup>
                    </m:sSup>
                    <m:r>
                      <a:rPr lang="en-AU" altLang="zh-CN" sz="2600" b="1">
                        <a:solidFill>
                          <a:srgbClr val="0070C0"/>
                        </a:solidFill>
                        <a:latin typeface="Cambria Math" panose="02040503050406030204" pitchFamily="18" charset="0"/>
                        <a:ea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𝒏</m:t>
                        </m:r>
                        <m:r>
                          <a:rPr lang="en-AU" altLang="zh-CN" sz="2600" b="1" i="1">
                            <a:solidFill>
                              <a:srgbClr val="0070C0"/>
                            </a:solidFill>
                            <a:latin typeface="Cambria Math" panose="02040503050406030204" pitchFamily="18" charset="0"/>
                          </a:rPr>
                          <m:t>−</m:t>
                        </m:r>
                        <m:r>
                          <a:rPr lang="en-AU" altLang="zh-CN" sz="2600" b="1" i="1">
                            <a:solidFill>
                              <a:srgbClr val="0070C0"/>
                            </a:solidFill>
                            <a:latin typeface="Cambria Math" panose="02040503050406030204" pitchFamily="18" charset="0"/>
                          </a:rPr>
                          <m:t>𝟐</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600" b="1" i="1">
                            <a:solidFill>
                              <a:srgbClr val="0070C0"/>
                            </a:solidFill>
                            <a:latin typeface="Cambria Math" panose="02040503050406030204" pitchFamily="18" charset="0"/>
                            <a:ea typeface="Cambria Math" panose="02040503050406030204" pitchFamily="18" charset="0"/>
                          </a:rPr>
                        </m:ctrlPr>
                      </m:sSupPr>
                      <m:e>
                        <m:r>
                          <a:rPr lang="en-US" altLang="zh-CN" sz="2600" b="1" i="1">
                            <a:solidFill>
                              <a:srgbClr val="0070C0"/>
                            </a:solidFill>
                            <a:latin typeface="Cambria Math" panose="02040503050406030204" pitchFamily="18" charset="0"/>
                            <a:ea typeface="Cambria Math" panose="02040503050406030204" pitchFamily="18" charset="0"/>
                          </a:rPr>
                          <m:t>𝒃</m:t>
                        </m:r>
                      </m:e>
                      <m:sup>
                        <m:r>
                          <a:rPr lang="en-AU" altLang="zh-CN" sz="2600" b="1" i="1">
                            <a:solidFill>
                              <a:srgbClr val="0070C0"/>
                            </a:solidFill>
                            <a:latin typeface="Cambria Math" panose="02040503050406030204" pitchFamily="18" charset="0"/>
                            <a:ea typeface="Cambria Math" panose="02040503050406030204" pitchFamily="18" charset="0"/>
                          </a:rPr>
                          <m:t>𝒏</m:t>
                        </m:r>
                        <m:r>
                          <a:rPr lang="en-AU" altLang="zh-CN" sz="2600" b="1" i="1">
                            <a:solidFill>
                              <a:srgbClr val="0070C0"/>
                            </a:solidFill>
                            <a:latin typeface="Cambria Math" panose="02040503050406030204" pitchFamily="18" charset="0"/>
                            <a:ea typeface="Cambria Math" panose="02040503050406030204" pitchFamily="18" charset="0"/>
                          </a:rPr>
                          <m:t>−</m:t>
                        </m:r>
                        <m:r>
                          <a:rPr lang="en-AU" altLang="zh-CN" sz="2600" b="1" i="1">
                            <a:solidFill>
                              <a:srgbClr val="0070C0"/>
                            </a:solidFill>
                            <a:latin typeface="Cambria Math" panose="02040503050406030204" pitchFamily="18" charset="0"/>
                            <a:ea typeface="Cambria Math" panose="02040503050406030204" pitchFamily="18" charset="0"/>
                          </a:rPr>
                          <m:t>𝟐</m:t>
                        </m:r>
                      </m:sup>
                    </m:sSup>
                    <m:r>
                      <a:rPr lang="en-AU" altLang="zh-CN" sz="2600" b="1" i="1">
                        <a:solidFill>
                          <a:srgbClr val="0070C0"/>
                        </a:solidFill>
                        <a:latin typeface="Cambria Math" panose="02040503050406030204" pitchFamily="18" charset="0"/>
                        <a:ea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𝟎</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600" b="1" i="1">
                            <a:solidFill>
                              <a:srgbClr val="0070C0"/>
                            </a:solidFill>
                            <a:latin typeface="Cambria Math" panose="02040503050406030204" pitchFamily="18" charset="0"/>
                            <a:ea typeface="Cambria Math" panose="02040503050406030204" pitchFamily="18" charset="0"/>
                          </a:rPr>
                        </m:ctrlPr>
                      </m:sSupPr>
                      <m:e>
                        <m:r>
                          <a:rPr lang="en-US" altLang="zh-CN" sz="2600" b="1" i="1">
                            <a:solidFill>
                              <a:srgbClr val="0070C0"/>
                            </a:solidFill>
                            <a:latin typeface="Cambria Math" panose="02040503050406030204" pitchFamily="18" charset="0"/>
                            <a:ea typeface="Cambria Math" panose="02040503050406030204" pitchFamily="18" charset="0"/>
                          </a:rPr>
                          <m:t>𝒃</m:t>
                        </m:r>
                      </m:e>
                      <m:sup>
                        <m:r>
                          <a:rPr lang="en-AU" altLang="zh-CN" sz="2600" b="1" i="1">
                            <a:solidFill>
                              <a:srgbClr val="0070C0"/>
                            </a:solidFill>
                            <a:latin typeface="Cambria Math" panose="02040503050406030204" pitchFamily="18" charset="0"/>
                            <a:ea typeface="Cambria Math" panose="02040503050406030204" pitchFamily="18" charset="0"/>
                          </a:rPr>
                          <m:t>𝟎</m:t>
                        </m:r>
                      </m:sup>
                    </m:sSup>
                    <m:r>
                      <a:rPr lang="en-US" altLang="zh-CN" sz="2600" b="1">
                        <a:solidFill>
                          <a:srgbClr val="0070C0"/>
                        </a:solidFill>
                        <a:latin typeface="Cambria Math" panose="02040503050406030204" pitchFamily="18" charset="0"/>
                        <a:ea typeface="Cambria Math" panose="02040503050406030204" pitchFamily="18" charset="0"/>
                      </a:rPr>
                      <m:t>(</m:t>
                    </m:r>
                    <m:r>
                      <a:rPr lang="en-US" altLang="zh-CN" sz="2600" b="1">
                        <a:solidFill>
                          <a:srgbClr val="FF0000"/>
                        </a:solidFill>
                        <a:latin typeface="Cambria Math" panose="02040503050406030204" pitchFamily="18" charset="0"/>
                        <a:ea typeface="Cambria Math" panose="02040503050406030204" pitchFamily="18" charset="0"/>
                      </a:rPr>
                      <m:t>𝐈𝐧𝐭𝐞𝐫𝐠𝐞𝐫</m:t>
                    </m:r>
                    <m:r>
                      <a:rPr lang="en-US" altLang="zh-CN" sz="2600" b="1">
                        <a:solidFill>
                          <a:srgbClr val="FF0000"/>
                        </a:solidFill>
                        <a:latin typeface="Cambria Math" panose="02040503050406030204" pitchFamily="18" charset="0"/>
                        <a:ea typeface="Cambria Math" panose="02040503050406030204" pitchFamily="18" charset="0"/>
                      </a:rPr>
                      <m:t> </m:t>
                    </m:r>
                    <m:r>
                      <a:rPr lang="en-US" altLang="zh-CN" sz="2600" b="1">
                        <a:solidFill>
                          <a:srgbClr val="FF0000"/>
                        </a:solidFill>
                        <a:latin typeface="Cambria Math" panose="02040503050406030204" pitchFamily="18" charset="0"/>
                        <a:ea typeface="Cambria Math" panose="02040503050406030204" pitchFamily="18" charset="0"/>
                      </a:rPr>
                      <m:t>𝐩𝐚𝐫𝐭</m:t>
                    </m:r>
                    <m:r>
                      <a:rPr lang="en-US" altLang="zh-CN" sz="2600" b="1">
                        <a:solidFill>
                          <a:srgbClr val="0070C0"/>
                        </a:solidFill>
                        <a:latin typeface="Cambria Math" panose="02040503050406030204" pitchFamily="18" charset="0"/>
                        <a:ea typeface="Cambria Math" panose="02040503050406030204" pitchFamily="18" charset="0"/>
                      </a:rPr>
                      <m:t>)</m:t>
                    </m:r>
                  </m:oMath>
                </a14:m>
                <a:r>
                  <a:rPr lang="en-US" altLang="zh-CN" sz="2600" b="1" dirty="0">
                    <a:solidFill>
                      <a:srgbClr val="0070C0"/>
                    </a:solidFill>
                    <a:latin typeface="Baskerville Old Face" panose="02020602080505020303" pitchFamily="18" charset="0"/>
                    <a:ea typeface="Cambria Math" panose="02040503050406030204" pitchFamily="18" charset="0"/>
                  </a:rPr>
                  <a:t>, </a:t>
                </a:r>
                <a:r>
                  <a:rPr lang="en-US" altLang="zh-CN" sz="3200" b="1" dirty="0">
                    <a:solidFill>
                      <a:srgbClr val="0070C0"/>
                    </a:solidFill>
                    <a:latin typeface="Baskerville Old Face" panose="02020602080505020303" pitchFamily="18" charset="0"/>
                    <a:ea typeface="Cambria Math" panose="02040503050406030204" pitchFamily="18" charset="0"/>
                  </a:rPr>
                  <a:t>so </a:t>
                </a:r>
                <a:br>
                  <a:rPr lang="en-US" altLang="zh-CN" sz="3200" b="1" dirty="0">
                    <a:solidFill>
                      <a:srgbClr val="0070C0"/>
                    </a:solidFill>
                    <a:latin typeface="Baskerville Old Face" panose="02020602080505020303" pitchFamily="18" charset="0"/>
                    <a:ea typeface="Cambria Math" panose="02040503050406030204" pitchFamily="18" charset="0"/>
                  </a:rPr>
                </a:br>
                <a:r>
                  <a:rPr lang="en-US" altLang="zh-CN" sz="2600" b="1" dirty="0" err="1">
                    <a:solidFill>
                      <a:srgbClr val="0070C0"/>
                    </a:solidFill>
                    <a:latin typeface="Baskerville Old Face" panose="02020602080505020303" pitchFamily="18" charset="0"/>
                    <a:ea typeface="Cambria Math" panose="02040503050406030204" pitchFamily="18" charset="0"/>
                  </a:rPr>
                  <a:t>i</a:t>
                </a:r>
                <a:r>
                  <a:rPr lang="en-US" altLang="zh-CN" sz="2600" b="1" dirty="0">
                    <a:solidFill>
                      <a:srgbClr val="0070C0"/>
                    </a:solidFill>
                    <a:latin typeface="Baskerville Old Face" panose="02020602080505020303" pitchFamily="18" charset="0"/>
                    <a:ea typeface="Cambria Math" panose="02040503050406030204" pitchFamily="18" charset="0"/>
                  </a:rPr>
                  <a:t>) mod(</a:t>
                </a:r>
                <a:r>
                  <a:rPr lang="en-US" altLang="zh-CN" sz="2600" b="1" dirty="0" err="1">
                    <a:solidFill>
                      <a:srgbClr val="0070C0"/>
                    </a:solidFill>
                    <a:latin typeface="Baskerville Old Face" panose="02020602080505020303" pitchFamily="18" charset="0"/>
                    <a:ea typeface="Cambria Math" panose="02040503050406030204" pitchFamily="18" charset="0"/>
                  </a:rPr>
                  <a:t>N,b</a:t>
                </a:r>
                <a:r>
                  <a:rPr lang="en-US" altLang="zh-CN" sz="2600" b="1" dirty="0">
                    <a:solidFill>
                      <a:srgbClr val="0070C0"/>
                    </a:solidFill>
                    <a:latin typeface="Baskerville Old Face" panose="02020602080505020303" pitchFamily="18" charset="0"/>
                    <a:ea typeface="Cambria Math" panose="02040503050406030204" pitchFamily="18" charset="0"/>
                  </a:rPr>
                  <a:t>)=</a:t>
                </a:r>
                <a14:m>
                  <m:oMath xmlns:m="http://schemas.openxmlformats.org/officeDocument/2006/math">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𝟎</m:t>
                        </m:r>
                      </m:sub>
                    </m:sSub>
                  </m:oMath>
                </a14:m>
                <a:r>
                  <a:rPr lang="en-US" altLang="zh-CN" sz="2600" b="1" dirty="0">
                    <a:solidFill>
                      <a:srgbClr val="0070C0"/>
                    </a:solidFill>
                    <a:latin typeface="Baskerville Old Face" panose="02020602080505020303" pitchFamily="18" charset="0"/>
                    <a:ea typeface="Cambria Math" panose="02040503050406030204" pitchFamily="18" charset="0"/>
                  </a:rPr>
                  <a:t> </a:t>
                </a:r>
                <a:br>
                  <a:rPr lang="en-US" altLang="zh-CN" sz="2600" b="1" dirty="0">
                    <a:solidFill>
                      <a:srgbClr val="0070C0"/>
                    </a:solidFill>
                    <a:latin typeface="Baskerville Old Face" panose="02020602080505020303" pitchFamily="18" charset="0"/>
                    <a:ea typeface="Cambria Math" panose="02040503050406030204" pitchFamily="18" charset="0"/>
                  </a:rPr>
                </a:br>
                <a:r>
                  <a:rPr lang="en-US" altLang="zh-CN" sz="2600" b="1" dirty="0">
                    <a:solidFill>
                      <a:srgbClr val="0070C0"/>
                    </a:solidFill>
                    <a:latin typeface="Baskerville Old Face" panose="02020602080505020303" pitchFamily="18" charset="0"/>
                    <a:ea typeface="Cambria Math" panose="02040503050406030204" pitchFamily="18" charset="0"/>
                  </a:rPr>
                  <a:t>ii) mod(N//b, b)=</a:t>
                </a:r>
                <a14:m>
                  <m:oMath xmlns:m="http://schemas.openxmlformats.org/officeDocument/2006/math">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smtClean="0">
                            <a:solidFill>
                              <a:srgbClr val="0070C0"/>
                            </a:solidFill>
                            <a:latin typeface="Cambria Math" panose="02040503050406030204" pitchFamily="18" charset="0"/>
                          </a:rPr>
                          <m:t>𝟏</m:t>
                        </m:r>
                      </m:sub>
                    </m:sSub>
                  </m:oMath>
                </a14:m>
                <a:r>
                  <a:rPr lang="en-US" altLang="zh-CN" sz="2600" b="1" dirty="0">
                    <a:solidFill>
                      <a:srgbClr val="0070C0"/>
                    </a:solidFill>
                    <a:latin typeface="Baskerville Old Face" panose="02020602080505020303" pitchFamily="18" charset="0"/>
                    <a:ea typeface="Cambria Math" panose="02040503050406030204" pitchFamily="18" charset="0"/>
                  </a:rPr>
                  <a:t> </a:t>
                </a:r>
                <a:br>
                  <a:rPr lang="en-US" altLang="zh-CN" sz="2600" b="1" dirty="0">
                    <a:solidFill>
                      <a:srgbClr val="0070C0"/>
                    </a:solidFill>
                    <a:latin typeface="Baskerville Old Face" panose="02020602080505020303" pitchFamily="18" charset="0"/>
                    <a:ea typeface="Cambria Math" panose="02040503050406030204" pitchFamily="18" charset="0"/>
                  </a:rPr>
                </a:br>
                <a:r>
                  <a:rPr lang="en-US" altLang="zh-CN" sz="2600" b="1" dirty="0">
                    <a:solidFill>
                      <a:srgbClr val="0070C0"/>
                    </a:solidFill>
                    <a:latin typeface="Baskerville Old Face" panose="02020602080505020303" pitchFamily="18" charset="0"/>
                    <a:ea typeface="Cambria Math" panose="02040503050406030204" pitchFamily="18" charset="0"/>
                  </a:rPr>
                  <a:t>iii) mod(N//b//</a:t>
                </a:r>
                <a:r>
                  <a:rPr lang="en-US" altLang="zh-CN" sz="2600" b="1" dirty="0" err="1">
                    <a:solidFill>
                      <a:srgbClr val="0070C0"/>
                    </a:solidFill>
                    <a:latin typeface="Baskerville Old Face" panose="02020602080505020303" pitchFamily="18" charset="0"/>
                    <a:ea typeface="Cambria Math" panose="02040503050406030204" pitchFamily="18" charset="0"/>
                  </a:rPr>
                  <a:t>b,b</a:t>
                </a:r>
                <a:r>
                  <a:rPr lang="en-US" altLang="zh-CN" sz="2600" b="1" dirty="0">
                    <a:solidFill>
                      <a:srgbClr val="0070C0"/>
                    </a:solidFill>
                    <a:latin typeface="Baskerville Old Face" panose="02020602080505020303" pitchFamily="18" charset="0"/>
                    <a:ea typeface="Cambria Math" panose="02040503050406030204" pitchFamily="18" charset="0"/>
                  </a:rPr>
                  <a:t>)=</a:t>
                </a:r>
                <a14:m>
                  <m:oMath xmlns:m="http://schemas.openxmlformats.org/officeDocument/2006/math">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smtClean="0">
                            <a:solidFill>
                              <a:srgbClr val="0070C0"/>
                            </a:solidFill>
                            <a:latin typeface="Cambria Math" panose="02040503050406030204" pitchFamily="18" charset="0"/>
                          </a:rPr>
                          <m:t>𝟐</m:t>
                        </m:r>
                      </m:sub>
                    </m:sSub>
                  </m:oMath>
                </a14:m>
                <a:r>
                  <a:rPr lang="en-US" altLang="zh-CN" sz="2600" b="1" dirty="0">
                    <a:solidFill>
                      <a:srgbClr val="0070C0"/>
                    </a:solidFill>
                    <a:latin typeface="Baskerville Old Face" panose="02020602080505020303" pitchFamily="18" charset="0"/>
                    <a:ea typeface="Cambria Math" panose="02040503050406030204" pitchFamily="18" charset="0"/>
                  </a:rPr>
                  <a:t>…</a:t>
                </a:r>
                <a:r>
                  <a:rPr lang="en-US" altLang="zh-CN" sz="3200" b="1" dirty="0">
                    <a:solidFill>
                      <a:srgbClr val="0070C0"/>
                    </a:solidFill>
                    <a:latin typeface="Baskerville Old Face" panose="02020602080505020303" pitchFamily="18" charset="0"/>
                    <a:ea typeface="Cambria Math" panose="02040503050406030204" pitchFamily="18" charset="0"/>
                  </a:rPr>
                  <a:t>until finally </a:t>
                </a:r>
                <a:r>
                  <a:rPr lang="en-US" altLang="zh-CN" sz="2600" b="1" dirty="0">
                    <a:solidFill>
                      <a:srgbClr val="0070C0"/>
                    </a:solidFill>
                    <a:latin typeface="Baskerville Old Face" panose="02020602080505020303" pitchFamily="18" charset="0"/>
                    <a:ea typeface="Cambria Math" panose="02040503050406030204" pitchFamily="18" charset="0"/>
                  </a:rPr>
                  <a:t>mod(</a:t>
                </a:r>
                <a14:m>
                  <m:oMath xmlns:m="http://schemas.openxmlformats.org/officeDocument/2006/math">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𝒏</m:t>
                        </m:r>
                      </m:sub>
                    </m:sSub>
                    <m:r>
                      <a:rPr lang="en-AU" altLang="zh-CN" sz="2600" b="1" i="1">
                        <a:solidFill>
                          <a:srgbClr val="0070C0"/>
                        </a:solidFill>
                        <a:latin typeface="Cambria Math" panose="02040503050406030204" pitchFamily="18" charset="0"/>
                        <a:ea typeface="Cambria Math" panose="02040503050406030204" pitchFamily="18" charset="0"/>
                      </a:rPr>
                      <m:t>×</m:t>
                    </m:r>
                    <m:r>
                      <a:rPr lang="en-US" altLang="zh-CN" sz="2600" b="1" i="1" smtClean="0">
                        <a:solidFill>
                          <a:srgbClr val="0070C0"/>
                        </a:solidFill>
                        <a:latin typeface="Cambria Math" panose="02040503050406030204" pitchFamily="18" charset="0"/>
                        <a:ea typeface="Cambria Math" panose="02040503050406030204" pitchFamily="18" charset="0"/>
                      </a:rPr>
                      <m:t>𝒃</m:t>
                    </m:r>
                  </m:oMath>
                </a14:m>
                <a:r>
                  <a:rPr lang="en-US" altLang="zh-CN" sz="2600" b="1" dirty="0">
                    <a:solidFill>
                      <a:srgbClr val="0070C0"/>
                    </a:solidFill>
                    <a:latin typeface="Baskerville Old Face" panose="02020602080505020303" pitchFamily="18" charset="0"/>
                    <a:ea typeface="Cambria Math" panose="02040503050406030204" pitchFamily="18" charset="0"/>
                  </a:rPr>
                  <a:t>, </a:t>
                </a:r>
                <a14:m>
                  <m:oMath xmlns:m="http://schemas.openxmlformats.org/officeDocument/2006/math">
                    <m:r>
                      <a:rPr lang="en-US" altLang="zh-CN" sz="2600" b="1" i="1">
                        <a:solidFill>
                          <a:srgbClr val="0070C0"/>
                        </a:solidFill>
                        <a:latin typeface="Cambria Math" panose="02040503050406030204" pitchFamily="18" charset="0"/>
                        <a:ea typeface="Cambria Math" panose="02040503050406030204" pitchFamily="18" charset="0"/>
                      </a:rPr>
                      <m:t>𝒃</m:t>
                    </m:r>
                  </m:oMath>
                </a14:m>
                <a:r>
                  <a:rPr lang="en-US" altLang="zh-CN" sz="2600" b="1" dirty="0">
                    <a:solidFill>
                      <a:srgbClr val="0070C0"/>
                    </a:solidFill>
                    <a:latin typeface="Baskerville Old Face" panose="02020602080505020303" pitchFamily="18" charset="0"/>
                    <a:ea typeface="Cambria Math" panose="02040503050406030204" pitchFamily="18" charset="0"/>
                  </a:rPr>
                  <a:t>)=</a:t>
                </a:r>
                <a14:m>
                  <m:oMath xmlns:m="http://schemas.openxmlformats.org/officeDocument/2006/math">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𝒏</m:t>
                        </m:r>
                      </m:sub>
                    </m:sSub>
                  </m:oMath>
                </a14:m>
                <a:r>
                  <a:rPr lang="en-US" altLang="zh-CN" sz="3200" b="1" dirty="0">
                    <a:solidFill>
                      <a:srgbClr val="0070C0"/>
                    </a:solidFill>
                    <a:latin typeface="Baskerville Old Face" panose="02020602080505020303" pitchFamily="18" charset="0"/>
                    <a:ea typeface="Cambria Math" panose="02040503050406030204" pitchFamily="18" charset="0"/>
                  </a:rPr>
                  <a:t>. </a:t>
                </a:r>
                <a:br>
                  <a:rPr lang="en-US" altLang="zh-CN" sz="3200" b="1" dirty="0">
                    <a:solidFill>
                      <a:srgbClr val="0070C0"/>
                    </a:solidFill>
                    <a:latin typeface="Baskerville Old Face" panose="02020602080505020303" pitchFamily="18" charset="0"/>
                    <a:ea typeface="Cambria Math" panose="02040503050406030204" pitchFamily="18" charset="0"/>
                  </a:rPr>
                </a:br>
                <a:r>
                  <a:rPr lang="en-US" altLang="zh-CN" sz="3200" b="1" dirty="0">
                    <a:solidFill>
                      <a:srgbClr val="0070C0"/>
                    </a:solidFill>
                    <a:latin typeface="Baskerville Old Face" panose="02020602080505020303" pitchFamily="18" charset="0"/>
                    <a:ea typeface="Cambria Math" panose="02040503050406030204" pitchFamily="18" charset="0"/>
                  </a:rPr>
                  <a:t>So the representation for </a:t>
                </a:r>
                <a:r>
                  <a:rPr lang="en-AU" altLang="zh-CN" sz="2600" b="1" dirty="0">
                    <a:solidFill>
                      <a:srgbClr val="0070C0"/>
                    </a:solidFill>
                    <a:latin typeface="Baskerville Old Face" panose="02020602080505020303" pitchFamily="18" charset="0"/>
                  </a:rPr>
                  <a:t>N=</a:t>
                </a:r>
                <a14:m>
                  <m:oMath xmlns:m="http://schemas.openxmlformats.org/officeDocument/2006/math">
                    <m:sSub>
                      <m:sSubPr>
                        <m:ctrlPr>
                          <a:rPr lang="en-AU" altLang="zh-CN" sz="2600" b="1" i="1" smtClean="0">
                            <a:solidFill>
                              <a:srgbClr val="0070C0"/>
                            </a:solidFill>
                            <a:latin typeface="Cambria Math" panose="02040503050406030204" pitchFamily="18" charset="0"/>
                          </a:rPr>
                        </m:ctrlPr>
                      </m:sSubPr>
                      <m:e>
                        <m:r>
                          <a:rPr lang="en-US" altLang="zh-CN" sz="2600" b="1" i="1">
                            <a:solidFill>
                              <a:srgbClr val="0070C0"/>
                            </a:solidFill>
                            <a:latin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𝒏</m:t>
                            </m:r>
                          </m:sub>
                        </m:sSub>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AU" altLang="zh-CN" sz="2600" b="1" i="1">
                                <a:solidFill>
                                  <a:srgbClr val="0070C0"/>
                                </a:solidFill>
                                <a:latin typeface="Cambria Math" panose="02040503050406030204" pitchFamily="18" charset="0"/>
                              </a:rPr>
                              <m:t>𝒏</m:t>
                            </m:r>
                            <m:r>
                              <a:rPr lang="en-US" altLang="zh-CN" sz="2600" b="1" i="1">
                                <a:solidFill>
                                  <a:srgbClr val="0070C0"/>
                                </a:solidFill>
                                <a:latin typeface="Cambria Math" panose="02040503050406030204" pitchFamily="18" charset="0"/>
                              </a:rPr>
                              <m:t>−</m:t>
                            </m:r>
                            <m:r>
                              <a:rPr lang="en-US" altLang="zh-CN" sz="2600" b="1" i="1">
                                <a:solidFill>
                                  <a:srgbClr val="0070C0"/>
                                </a:solidFill>
                                <a:latin typeface="Cambria Math" panose="02040503050406030204" pitchFamily="18" charset="0"/>
                              </a:rPr>
                              <m:t>𝟏</m:t>
                            </m:r>
                          </m:sub>
                        </m:sSub>
                        <m:r>
                          <a:rPr lang="en-US" altLang="zh-CN" sz="2600" b="1" i="1">
                            <a:solidFill>
                              <a:srgbClr val="0070C0"/>
                            </a:solidFill>
                            <a:latin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𝟎</m:t>
                            </m:r>
                          </m:sub>
                        </m:sSub>
                        <m:r>
                          <a:rPr lang="en-US" altLang="zh-CN" sz="2600" b="1" i="1">
                            <a:solidFill>
                              <a:srgbClr val="0070C0"/>
                            </a:solidFill>
                            <a:latin typeface="Cambria Math" panose="02040503050406030204" pitchFamily="18" charset="0"/>
                          </a:rPr>
                          <m:t>)</m:t>
                        </m:r>
                        <m:r>
                          <m:rPr>
                            <m:nor/>
                          </m:rPr>
                          <a:rPr lang="en-US" altLang="zh-CN" sz="2600" b="1" dirty="0">
                            <a:solidFill>
                              <a:srgbClr val="0070C0"/>
                            </a:solidFill>
                            <a:latin typeface="Baskerville Old Face" panose="02020602080505020303" pitchFamily="18" charset="0"/>
                            <a:ea typeface="Cambria Math" panose="02040503050406030204" pitchFamily="18" charset="0"/>
                          </a:rPr>
                          <m:t> </m:t>
                        </m:r>
                      </m:e>
                      <m:sub>
                        <m:r>
                          <a:rPr lang="en-US" altLang="zh-CN" sz="2600" b="1" i="1" smtClean="0">
                            <a:solidFill>
                              <a:srgbClr val="0070C0"/>
                            </a:solidFill>
                            <a:latin typeface="Cambria Math" panose="02040503050406030204" pitchFamily="18" charset="0"/>
                          </a:rPr>
                          <m:t>𝒃</m:t>
                        </m:r>
                      </m:sub>
                    </m:sSub>
                  </m:oMath>
                </a14:m>
                <a:r>
                  <a:rPr lang="en-US" altLang="zh-CN" sz="2600" b="1" dirty="0">
                    <a:solidFill>
                      <a:srgbClr val="0070C0"/>
                    </a:solidFill>
                    <a:latin typeface="Baskerville Old Face" panose="02020602080505020303" pitchFamily="18" charset="0"/>
                  </a:rPr>
                  <a:t>.</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For fractional part, use </a:t>
                </a:r>
                <a:r>
                  <a:rPr lang="en-US" altLang="zh-CN" sz="3200" b="1" dirty="0">
                    <a:solidFill>
                      <a:srgbClr val="FF0000"/>
                    </a:solidFill>
                    <a:latin typeface="Baskerville Old Face" panose="02020602080505020303" pitchFamily="18" charset="0"/>
                  </a:rPr>
                  <a:t>multiplication</a:t>
                </a:r>
                <a:r>
                  <a:rPr lang="en-US" altLang="zh-CN" sz="3200" b="1" dirty="0">
                    <a:solidFill>
                      <a:srgbClr val="0070C0"/>
                    </a:solidFill>
                    <a:latin typeface="Baskerville Old Face" panose="02020602080505020303" pitchFamily="18" charset="0"/>
                  </a:rPr>
                  <a:t> by the bases. Because </a:t>
                </a:r>
                <a14:m>
                  <m:oMath xmlns:m="http://schemas.openxmlformats.org/officeDocument/2006/math">
                    <m:r>
                      <a:rPr lang="en-US" altLang="zh-CN" sz="2800" b="1" i="0" smtClean="0">
                        <a:solidFill>
                          <a:srgbClr val="0070C0"/>
                        </a:solidFill>
                        <a:latin typeface="Cambria Math" panose="02040503050406030204" pitchFamily="18" charset="0"/>
                      </a:rPr>
                      <m:t>𝐍</m:t>
                    </m:r>
                    <m:r>
                      <a:rPr lang="en-US" altLang="zh-CN" sz="2800" b="1" i="0" smtClean="0">
                        <a:solidFill>
                          <a:srgbClr val="0070C0"/>
                        </a:solidFill>
                        <a:latin typeface="Cambria Math" panose="02040503050406030204" pitchFamily="18" charset="0"/>
                      </a:rPr>
                      <m:t>=</m:t>
                    </m:r>
                    <m:r>
                      <a:rPr lang="en-US" altLang="zh-CN" sz="2800" b="1" i="0" smtClean="0">
                        <a:solidFill>
                          <a:srgbClr val="0070C0"/>
                        </a:solidFill>
                        <a:latin typeface="Cambria Math" panose="02040503050406030204" pitchFamily="18" charset="0"/>
                      </a:rPr>
                      <m:t>𝟎</m:t>
                    </m:r>
                    <m:r>
                      <a:rPr lang="en-US" altLang="zh-CN" sz="2800" b="1" i="0" smtClean="0">
                        <a:solidFill>
                          <a:srgbClr val="0070C0"/>
                        </a:solidFill>
                        <a:latin typeface="Cambria Math" panose="02040503050406030204" pitchFamily="18" charset="0"/>
                      </a:rPr>
                      <m:t>+</m:t>
                    </m:r>
                    <m:sSub>
                      <m:sSubPr>
                        <m:ctrlPr>
                          <a:rPr lang="en-AU" altLang="zh-CN" sz="2800" b="1" i="1">
                            <a:solidFill>
                              <a:srgbClr val="0070C0"/>
                            </a:solidFill>
                            <a:latin typeface="Cambria Math" panose="02040503050406030204" pitchFamily="18" charset="0"/>
                          </a:rPr>
                        </m:ctrlPr>
                      </m:sSubPr>
                      <m:e>
                        <m:r>
                          <a:rPr lang="en-AU" altLang="zh-CN" sz="2800" b="1" i="1">
                            <a:solidFill>
                              <a:srgbClr val="0070C0"/>
                            </a:solidFill>
                            <a:latin typeface="Cambria Math" panose="02040503050406030204" pitchFamily="18" charset="0"/>
                          </a:rPr>
                          <m:t>𝒂</m:t>
                        </m:r>
                      </m:e>
                      <m:sub>
                        <m:r>
                          <a:rPr lang="en-US" altLang="zh-CN" sz="2800" b="1" i="1">
                            <a:solidFill>
                              <a:srgbClr val="0070C0"/>
                            </a:solidFill>
                            <a:latin typeface="Cambria Math" panose="02040503050406030204" pitchFamily="18" charset="0"/>
                          </a:rPr>
                          <m:t>−</m:t>
                        </m:r>
                        <m:r>
                          <a:rPr lang="en-AU" altLang="zh-CN" sz="2800" b="1" i="1">
                            <a:solidFill>
                              <a:srgbClr val="0070C0"/>
                            </a:solidFill>
                            <a:latin typeface="Cambria Math" panose="02040503050406030204" pitchFamily="18" charset="0"/>
                          </a:rPr>
                          <m:t>𝟏</m:t>
                        </m:r>
                      </m:sub>
                    </m:sSub>
                    <m:r>
                      <a:rPr lang="en-AU" altLang="zh-CN" sz="2800" b="1" i="1">
                        <a:solidFill>
                          <a:srgbClr val="0070C0"/>
                        </a:solidFill>
                        <a:latin typeface="Cambria Math" panose="02040503050406030204" pitchFamily="18" charset="0"/>
                        <a:ea typeface="Cambria Math" panose="02040503050406030204" pitchFamily="18" charset="0"/>
                      </a:rPr>
                      <m:t>×</m:t>
                    </m:r>
                    <m:sSup>
                      <m:sSupPr>
                        <m:ctrlPr>
                          <a:rPr lang="en-AU" altLang="zh-CN" sz="2800" b="1" i="1">
                            <a:solidFill>
                              <a:srgbClr val="0070C0"/>
                            </a:solidFill>
                            <a:latin typeface="Cambria Math" panose="02040503050406030204" pitchFamily="18" charset="0"/>
                            <a:ea typeface="Cambria Math" panose="02040503050406030204" pitchFamily="18" charset="0"/>
                          </a:rPr>
                        </m:ctrlPr>
                      </m:sSupPr>
                      <m:e>
                        <m:r>
                          <a:rPr lang="en-US" altLang="zh-CN" sz="2800" b="1" i="1">
                            <a:solidFill>
                              <a:srgbClr val="0070C0"/>
                            </a:solidFill>
                            <a:latin typeface="Cambria Math" panose="02040503050406030204" pitchFamily="18" charset="0"/>
                            <a:ea typeface="Cambria Math" panose="02040503050406030204" pitchFamily="18" charset="0"/>
                          </a:rPr>
                          <m:t>𝒃</m:t>
                        </m:r>
                      </m:e>
                      <m:sup>
                        <m:r>
                          <a:rPr lang="en-AU" altLang="zh-CN" sz="2800" b="1" i="1">
                            <a:solidFill>
                              <a:srgbClr val="0070C0"/>
                            </a:solidFill>
                            <a:latin typeface="Cambria Math" panose="02040503050406030204" pitchFamily="18" charset="0"/>
                            <a:ea typeface="Cambria Math" panose="02040503050406030204" pitchFamily="18" charset="0"/>
                          </a:rPr>
                          <m:t>−</m:t>
                        </m:r>
                        <m:r>
                          <a:rPr lang="en-AU" altLang="zh-CN" sz="2800" b="1" i="1">
                            <a:solidFill>
                              <a:srgbClr val="0070C0"/>
                            </a:solidFill>
                            <a:latin typeface="Cambria Math" panose="02040503050406030204" pitchFamily="18" charset="0"/>
                            <a:ea typeface="Cambria Math" panose="02040503050406030204" pitchFamily="18" charset="0"/>
                          </a:rPr>
                          <m:t>𝟏</m:t>
                        </m:r>
                      </m:sup>
                    </m:sSup>
                    <m:r>
                      <a:rPr lang="en-AU" altLang="zh-CN" sz="2800" b="1" i="1">
                        <a:solidFill>
                          <a:srgbClr val="0070C0"/>
                        </a:solidFill>
                        <a:latin typeface="Cambria Math" panose="02040503050406030204" pitchFamily="18" charset="0"/>
                        <a:ea typeface="Cambria Math" panose="02040503050406030204" pitchFamily="18" charset="0"/>
                      </a:rPr>
                      <m:t>+</m:t>
                    </m:r>
                    <m:sSub>
                      <m:sSubPr>
                        <m:ctrlPr>
                          <a:rPr lang="en-AU" altLang="zh-CN" sz="2800" b="1" i="1">
                            <a:solidFill>
                              <a:srgbClr val="0070C0"/>
                            </a:solidFill>
                            <a:latin typeface="Cambria Math" panose="02040503050406030204" pitchFamily="18" charset="0"/>
                          </a:rPr>
                        </m:ctrlPr>
                      </m:sSubPr>
                      <m:e>
                        <m:r>
                          <a:rPr lang="en-AU" altLang="zh-CN" sz="2800" b="1" i="1">
                            <a:solidFill>
                              <a:srgbClr val="0070C0"/>
                            </a:solidFill>
                            <a:latin typeface="Cambria Math" panose="02040503050406030204" pitchFamily="18" charset="0"/>
                          </a:rPr>
                          <m:t>𝒂</m:t>
                        </m:r>
                      </m:e>
                      <m:sub>
                        <m:r>
                          <a:rPr lang="en-US" altLang="zh-CN" sz="2800" b="1" i="1">
                            <a:solidFill>
                              <a:srgbClr val="0070C0"/>
                            </a:solidFill>
                            <a:latin typeface="Cambria Math" panose="02040503050406030204" pitchFamily="18" charset="0"/>
                          </a:rPr>
                          <m:t>−</m:t>
                        </m:r>
                        <m:r>
                          <a:rPr lang="en-AU" altLang="zh-CN" sz="2800" b="1" i="1">
                            <a:solidFill>
                              <a:srgbClr val="0070C0"/>
                            </a:solidFill>
                            <a:latin typeface="Cambria Math" panose="02040503050406030204" pitchFamily="18" charset="0"/>
                          </a:rPr>
                          <m:t>𝟐</m:t>
                        </m:r>
                      </m:sub>
                    </m:sSub>
                    <m:r>
                      <a:rPr lang="en-AU" altLang="zh-CN" sz="2800" b="1" i="1">
                        <a:solidFill>
                          <a:srgbClr val="0070C0"/>
                        </a:solidFill>
                        <a:latin typeface="Cambria Math" panose="02040503050406030204" pitchFamily="18" charset="0"/>
                        <a:ea typeface="Cambria Math" panose="02040503050406030204" pitchFamily="18" charset="0"/>
                      </a:rPr>
                      <m:t>×</m:t>
                    </m:r>
                    <m:sSup>
                      <m:sSupPr>
                        <m:ctrlPr>
                          <a:rPr lang="en-AU" altLang="zh-CN" sz="2800" b="1" i="1">
                            <a:solidFill>
                              <a:srgbClr val="0070C0"/>
                            </a:solidFill>
                            <a:latin typeface="Cambria Math" panose="02040503050406030204" pitchFamily="18" charset="0"/>
                            <a:ea typeface="Cambria Math" panose="02040503050406030204" pitchFamily="18" charset="0"/>
                          </a:rPr>
                        </m:ctrlPr>
                      </m:sSupPr>
                      <m:e>
                        <m:r>
                          <a:rPr lang="en-US" altLang="zh-CN" sz="2800" b="1" i="1">
                            <a:solidFill>
                              <a:srgbClr val="0070C0"/>
                            </a:solidFill>
                            <a:latin typeface="Cambria Math" panose="02040503050406030204" pitchFamily="18" charset="0"/>
                            <a:ea typeface="Cambria Math" panose="02040503050406030204" pitchFamily="18" charset="0"/>
                          </a:rPr>
                          <m:t>𝒃</m:t>
                        </m:r>
                      </m:e>
                      <m:sup>
                        <m:r>
                          <a:rPr lang="en-AU" altLang="zh-CN" sz="2800" b="1" i="1">
                            <a:solidFill>
                              <a:srgbClr val="0070C0"/>
                            </a:solidFill>
                            <a:latin typeface="Cambria Math" panose="02040503050406030204" pitchFamily="18" charset="0"/>
                            <a:ea typeface="Cambria Math" panose="02040503050406030204" pitchFamily="18" charset="0"/>
                          </a:rPr>
                          <m:t>−</m:t>
                        </m:r>
                        <m:r>
                          <a:rPr lang="en-AU" altLang="zh-CN" sz="2800" b="1" i="1">
                            <a:solidFill>
                              <a:srgbClr val="0070C0"/>
                            </a:solidFill>
                            <a:latin typeface="Cambria Math" panose="02040503050406030204" pitchFamily="18" charset="0"/>
                            <a:ea typeface="Cambria Math" panose="02040503050406030204" pitchFamily="18" charset="0"/>
                          </a:rPr>
                          <m:t>𝟐</m:t>
                        </m:r>
                      </m:sup>
                    </m:sSup>
                    <m:r>
                      <a:rPr lang="en-US" altLang="zh-CN" sz="2800" b="1" i="1" smtClean="0">
                        <a:solidFill>
                          <a:srgbClr val="0070C0"/>
                        </a:solidFill>
                        <a:latin typeface="Cambria Math" panose="02040503050406030204" pitchFamily="18" charset="0"/>
                        <a:ea typeface="Cambria Math" panose="02040503050406030204" pitchFamily="18" charset="0"/>
                      </a:rPr>
                      <m:t>+</m:t>
                    </m:r>
                    <m:r>
                      <a:rPr lang="en-AU" altLang="zh-CN" sz="2800" b="1" i="1">
                        <a:solidFill>
                          <a:srgbClr val="0070C0"/>
                        </a:solidFill>
                        <a:latin typeface="Cambria Math" panose="02040503050406030204" pitchFamily="18" charset="0"/>
                        <a:ea typeface="Cambria Math" panose="02040503050406030204" pitchFamily="18" charset="0"/>
                      </a:rPr>
                      <m:t>…</m:t>
                    </m:r>
                    <m:r>
                      <a:rPr lang="en-US" altLang="zh-CN" sz="2800" b="1">
                        <a:solidFill>
                          <a:srgbClr val="0070C0"/>
                        </a:solidFill>
                        <a:latin typeface="Cambria Math" panose="02040503050406030204" pitchFamily="18" charset="0"/>
                        <a:ea typeface="Cambria Math" panose="02040503050406030204" pitchFamily="18" charset="0"/>
                      </a:rPr>
                      <m:t>(</m:t>
                    </m:r>
                    <m:r>
                      <a:rPr lang="en-US" altLang="zh-CN" sz="2800" b="1">
                        <a:solidFill>
                          <a:srgbClr val="FF0000"/>
                        </a:solidFill>
                        <a:latin typeface="Cambria Math" panose="02040503050406030204" pitchFamily="18" charset="0"/>
                        <a:ea typeface="Cambria Math" panose="02040503050406030204" pitchFamily="18" charset="0"/>
                      </a:rPr>
                      <m:t>𝐅𝐫𝐚𝐜𝐭𝐢𝐨𝐧𝐚𝐥</m:t>
                    </m:r>
                    <m:r>
                      <a:rPr lang="en-US" altLang="zh-CN" sz="2800" b="1">
                        <a:solidFill>
                          <a:srgbClr val="FF0000"/>
                        </a:solidFill>
                        <a:latin typeface="Cambria Math" panose="02040503050406030204" pitchFamily="18" charset="0"/>
                        <a:ea typeface="Cambria Math" panose="02040503050406030204" pitchFamily="18" charset="0"/>
                      </a:rPr>
                      <m:t> </m:t>
                    </m:r>
                    <m:r>
                      <a:rPr lang="en-US" altLang="zh-CN" sz="2800" b="1">
                        <a:solidFill>
                          <a:srgbClr val="FF0000"/>
                        </a:solidFill>
                        <a:latin typeface="Cambria Math" panose="02040503050406030204" pitchFamily="18" charset="0"/>
                        <a:ea typeface="Cambria Math" panose="02040503050406030204" pitchFamily="18" charset="0"/>
                      </a:rPr>
                      <m:t>𝐩𝐚𝐫𝐭</m:t>
                    </m:r>
                    <m:r>
                      <a:rPr lang="en-US" altLang="zh-CN" sz="2800" b="1">
                        <a:solidFill>
                          <a:srgbClr val="0070C0"/>
                        </a:solidFill>
                        <a:latin typeface="Cambria Math" panose="02040503050406030204" pitchFamily="18" charset="0"/>
                        <a:ea typeface="Cambria Math" panose="02040503050406030204" pitchFamily="18" charset="0"/>
                      </a:rPr>
                      <m:t>)</m:t>
                    </m:r>
                  </m:oMath>
                </a14:m>
                <a:r>
                  <a:rPr lang="en-US" altLang="zh-CN" sz="2800" b="1" dirty="0">
                    <a:solidFill>
                      <a:srgbClr val="0070C0"/>
                    </a:solidFill>
                    <a:latin typeface="Baskerville Old Face" panose="02020602080505020303" pitchFamily="18" charset="0"/>
                  </a:rPr>
                  <a:t>,</a:t>
                </a:r>
                <a:r>
                  <a:rPr lang="en-US" altLang="zh-CN" sz="3200" b="1" dirty="0">
                    <a:solidFill>
                      <a:srgbClr val="0070C0"/>
                    </a:solidFill>
                    <a:latin typeface="Baskerville Old Face" panose="02020602080505020303" pitchFamily="18" charset="0"/>
                  </a:rPr>
                  <a:t> so </a:t>
                </a:r>
                <a:br>
                  <a:rPr lang="en-US" altLang="zh-CN" sz="3200" b="1" dirty="0">
                    <a:solidFill>
                      <a:srgbClr val="0070C0"/>
                    </a:solidFill>
                    <a:latin typeface="Baskerville Old Face" panose="02020602080505020303" pitchFamily="18" charset="0"/>
                  </a:rPr>
                </a:br>
                <a:r>
                  <a:rPr lang="en-US" altLang="zh-CN" sz="2600" b="1" dirty="0" err="1">
                    <a:solidFill>
                      <a:srgbClr val="0070C0"/>
                    </a:solidFill>
                    <a:latin typeface="Baskerville Old Face" panose="02020602080505020303" pitchFamily="18" charset="0"/>
                  </a:rPr>
                  <a:t>i</a:t>
                </a:r>
                <a:r>
                  <a:rPr lang="en-US" altLang="zh-CN" sz="2600" b="1" dirty="0">
                    <a:solidFill>
                      <a:srgbClr val="0070C0"/>
                    </a:solidFill>
                    <a:latin typeface="Baskerville Old Face" panose="02020602080505020303" pitchFamily="18" charset="0"/>
                  </a:rPr>
                  <a:t>) </a:t>
                </a:r>
                <a14:m>
                  <m:oMath xmlns:m="http://schemas.openxmlformats.org/officeDocument/2006/math">
                    <m:r>
                      <a:rPr lang="en-US" altLang="zh-CN" sz="2600" b="1" i="0" smtClean="0">
                        <a:solidFill>
                          <a:srgbClr val="0070C0"/>
                        </a:solidFill>
                        <a:latin typeface="Cambria Math" panose="02040503050406030204" pitchFamily="18" charset="0"/>
                      </a:rPr>
                      <m:t>𝐍</m:t>
                    </m:r>
                    <m:r>
                      <a:rPr lang="en-US" altLang="zh-CN" sz="2600" b="1" i="1" smtClean="0">
                        <a:solidFill>
                          <a:srgbClr val="0070C0"/>
                        </a:solidFill>
                        <a:latin typeface="Cambria Math" panose="02040503050406030204" pitchFamily="18" charset="0"/>
                        <a:ea typeface="Cambria Math" panose="02040503050406030204" pitchFamily="18" charset="0"/>
                      </a:rPr>
                      <m:t>×</m:t>
                    </m:r>
                    <m:r>
                      <a:rPr lang="en-US" altLang="zh-CN" sz="2600" b="1" i="1" smtClean="0">
                        <a:solidFill>
                          <a:srgbClr val="0070C0"/>
                        </a:solidFill>
                        <a:latin typeface="Cambria Math" panose="02040503050406030204" pitchFamily="18" charset="0"/>
                        <a:ea typeface="Cambria Math" panose="02040503050406030204" pitchFamily="18" charset="0"/>
                      </a:rPr>
                      <m:t>𝒃</m:t>
                    </m:r>
                    <m:r>
                      <a:rPr lang="en-US" altLang="zh-CN" sz="2600" b="1" i="1" smtClean="0">
                        <a:solidFill>
                          <a:srgbClr val="0070C0"/>
                        </a:solidFill>
                        <a:latin typeface="Cambria Math" panose="02040503050406030204" pitchFamily="18" charset="0"/>
                        <a:ea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𝟏</m:t>
                        </m:r>
                      </m:sub>
                    </m:sSub>
                    <m:r>
                      <a:rPr lang="en-US" altLang="zh-CN" sz="2600" b="1" i="1" smtClean="0">
                        <a:solidFill>
                          <a:srgbClr val="0070C0"/>
                        </a:solidFill>
                        <a:latin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𝟐</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600" b="1" i="1">
                            <a:solidFill>
                              <a:srgbClr val="0070C0"/>
                            </a:solidFill>
                            <a:latin typeface="Cambria Math" panose="02040503050406030204" pitchFamily="18" charset="0"/>
                            <a:ea typeface="Cambria Math" panose="02040503050406030204" pitchFamily="18" charset="0"/>
                          </a:rPr>
                        </m:ctrlPr>
                      </m:sSupPr>
                      <m:e>
                        <m:r>
                          <a:rPr lang="en-US" altLang="zh-CN" sz="2600" b="1" i="1">
                            <a:solidFill>
                              <a:srgbClr val="0070C0"/>
                            </a:solidFill>
                            <a:latin typeface="Cambria Math" panose="02040503050406030204" pitchFamily="18" charset="0"/>
                            <a:ea typeface="Cambria Math" panose="02040503050406030204" pitchFamily="18" charset="0"/>
                          </a:rPr>
                          <m:t>𝒃</m:t>
                        </m:r>
                      </m:e>
                      <m:sup>
                        <m:r>
                          <a:rPr lang="en-AU" altLang="zh-CN" sz="2600" b="1" i="1">
                            <a:solidFill>
                              <a:srgbClr val="0070C0"/>
                            </a:solidFill>
                            <a:latin typeface="Cambria Math" panose="02040503050406030204" pitchFamily="18" charset="0"/>
                            <a:ea typeface="Cambria Math" panose="02040503050406030204" pitchFamily="18" charset="0"/>
                          </a:rPr>
                          <m:t>−</m:t>
                        </m:r>
                        <m:r>
                          <a:rPr lang="en-AU" altLang="zh-CN" sz="2600" b="1" i="1">
                            <a:solidFill>
                              <a:srgbClr val="0070C0"/>
                            </a:solidFill>
                            <a:latin typeface="Cambria Math" panose="02040503050406030204" pitchFamily="18" charset="0"/>
                            <a:ea typeface="Cambria Math" panose="02040503050406030204" pitchFamily="18" charset="0"/>
                          </a:rPr>
                          <m:t>𝟏</m:t>
                        </m:r>
                      </m:sup>
                    </m:sSup>
                    <m:r>
                      <a:rPr lang="en-AU" altLang="zh-CN" sz="2600" b="1" i="1">
                        <a:solidFill>
                          <a:srgbClr val="0070C0"/>
                        </a:solidFill>
                        <a:latin typeface="Cambria Math" panose="02040503050406030204" pitchFamily="18" charset="0"/>
                        <a:ea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𝟑</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400" b="1" i="1">
                            <a:solidFill>
                              <a:srgbClr val="0070C0"/>
                            </a:solidFill>
                            <a:latin typeface="Cambria Math" panose="02040503050406030204" pitchFamily="18" charset="0"/>
                            <a:ea typeface="Cambria Math" panose="02040503050406030204" pitchFamily="18" charset="0"/>
                          </a:rPr>
                        </m:ctrlPr>
                      </m:sSupPr>
                      <m:e>
                        <m:r>
                          <a:rPr lang="en-US" altLang="zh-CN" sz="2400" b="1" i="1">
                            <a:solidFill>
                              <a:srgbClr val="0070C0"/>
                            </a:solidFill>
                            <a:latin typeface="Cambria Math" panose="02040503050406030204" pitchFamily="18" charset="0"/>
                            <a:ea typeface="Cambria Math" panose="02040503050406030204" pitchFamily="18" charset="0"/>
                          </a:rPr>
                          <m:t>𝒃</m:t>
                        </m:r>
                      </m:e>
                      <m:sup>
                        <m:r>
                          <a:rPr lang="en-AU" altLang="zh-CN" sz="2400" b="1" i="1">
                            <a:solidFill>
                              <a:srgbClr val="0070C0"/>
                            </a:solidFill>
                            <a:latin typeface="Cambria Math" panose="02040503050406030204" pitchFamily="18" charset="0"/>
                            <a:ea typeface="Cambria Math" panose="02040503050406030204" pitchFamily="18" charset="0"/>
                          </a:rPr>
                          <m:t>−</m:t>
                        </m:r>
                        <m:r>
                          <a:rPr lang="en-AU" altLang="zh-CN" sz="2400" b="1" i="1">
                            <a:solidFill>
                              <a:srgbClr val="0070C0"/>
                            </a:solidFill>
                            <a:latin typeface="Cambria Math" panose="02040503050406030204" pitchFamily="18" charset="0"/>
                            <a:ea typeface="Cambria Math" panose="02040503050406030204" pitchFamily="18" charset="0"/>
                          </a:rPr>
                          <m:t>𝟐</m:t>
                        </m:r>
                      </m:sup>
                    </m:sSup>
                  </m:oMath>
                </a14:m>
                <a:r>
                  <a:rPr lang="en-US" altLang="zh-CN" sz="2600" b="1" dirty="0">
                    <a:solidFill>
                      <a:srgbClr val="0070C0"/>
                    </a:solidFill>
                    <a:ea typeface="Cambria Math" panose="02040503050406030204" pitchFamily="18" charset="0"/>
                  </a:rPr>
                  <a:t> </a:t>
                </a:r>
                <a14:m>
                  <m:oMath xmlns:m="http://schemas.openxmlformats.org/officeDocument/2006/math">
                    <m:r>
                      <a:rPr lang="en-US" altLang="zh-CN" sz="2600" b="1" i="1">
                        <a:solidFill>
                          <a:srgbClr val="0070C0"/>
                        </a:solidFill>
                        <a:latin typeface="Cambria Math" panose="02040503050406030204" pitchFamily="18" charset="0"/>
                        <a:ea typeface="Cambria Math" panose="02040503050406030204" pitchFamily="18" charset="0"/>
                      </a:rPr>
                      <m:t>+…</m:t>
                    </m:r>
                  </m:oMath>
                </a14:m>
                <a:br>
                  <a:rPr lang="en-US" altLang="zh-CN" sz="2600" b="1" dirty="0">
                    <a:solidFill>
                      <a:srgbClr val="0070C0"/>
                    </a:solidFill>
                    <a:latin typeface="Baskerville Old Face" panose="02020602080505020303" pitchFamily="18" charset="0"/>
                  </a:rPr>
                </a:br>
                <a:r>
                  <a:rPr lang="en-US" altLang="zh-CN" sz="2600" b="1" dirty="0">
                    <a:solidFill>
                      <a:srgbClr val="0070C0"/>
                    </a:solidFill>
                    <a:latin typeface="Baskerville Old Face" panose="02020602080505020303" pitchFamily="18" charset="0"/>
                  </a:rPr>
                  <a:t>ii) </a:t>
                </a:r>
                <a14:m>
                  <m:oMath xmlns:m="http://schemas.openxmlformats.org/officeDocument/2006/math">
                    <m:d>
                      <m:dPr>
                        <m:ctrlPr>
                          <a:rPr lang="en-US" altLang="zh-CN" sz="2600" b="1" i="1" smtClean="0">
                            <a:solidFill>
                              <a:srgbClr val="0070C0"/>
                            </a:solidFill>
                            <a:latin typeface="Cambria Math" panose="02040503050406030204" pitchFamily="18" charset="0"/>
                          </a:rPr>
                        </m:ctrlPr>
                      </m:dPr>
                      <m:e>
                        <m:r>
                          <a:rPr lang="en-US" altLang="zh-CN" sz="2600" b="1">
                            <a:solidFill>
                              <a:srgbClr val="0070C0"/>
                            </a:solidFill>
                            <a:latin typeface="Cambria Math" panose="02040503050406030204" pitchFamily="18" charset="0"/>
                          </a:rPr>
                          <m:t>𝐍</m:t>
                        </m:r>
                        <m:r>
                          <a:rPr lang="en-US" altLang="zh-CN" sz="2600" b="1" i="1">
                            <a:solidFill>
                              <a:srgbClr val="0070C0"/>
                            </a:solidFill>
                            <a:latin typeface="Cambria Math" panose="02040503050406030204" pitchFamily="18" charset="0"/>
                            <a:ea typeface="Cambria Math" panose="02040503050406030204" pitchFamily="18" charset="0"/>
                          </a:rPr>
                          <m:t>×</m:t>
                        </m:r>
                        <m:r>
                          <a:rPr lang="en-US" altLang="zh-CN" sz="2600" b="1" i="1">
                            <a:solidFill>
                              <a:srgbClr val="0070C0"/>
                            </a:solidFill>
                            <a:latin typeface="Cambria Math" panose="02040503050406030204" pitchFamily="18" charset="0"/>
                            <a:ea typeface="Cambria Math" panose="02040503050406030204" pitchFamily="18" charset="0"/>
                          </a:rPr>
                          <m:t>𝒃</m:t>
                        </m:r>
                        <m:r>
                          <a:rPr lang="en-US" altLang="zh-CN" sz="2600" b="1" i="1" smtClean="0">
                            <a:solidFill>
                              <a:srgbClr val="0070C0"/>
                            </a:solidFill>
                            <a:latin typeface="Cambria Math" panose="02040503050406030204" pitchFamily="18" charset="0"/>
                            <a:ea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m:t>
                            </m:r>
                            <m:r>
                              <a:rPr lang="en-US" altLang="zh-CN" sz="2600" b="1" i="1">
                                <a:solidFill>
                                  <a:srgbClr val="0070C0"/>
                                </a:solidFill>
                                <a:latin typeface="Cambria Math" panose="02040503050406030204" pitchFamily="18" charset="0"/>
                              </a:rPr>
                              <m:t>𝟏</m:t>
                            </m:r>
                          </m:sub>
                        </m:sSub>
                      </m:e>
                    </m:d>
                    <m:r>
                      <a:rPr lang="en-US" altLang="zh-CN" sz="2600" b="1" i="1" smtClean="0">
                        <a:solidFill>
                          <a:srgbClr val="0070C0"/>
                        </a:solidFill>
                        <a:latin typeface="Cambria Math" panose="02040503050406030204" pitchFamily="18" charset="0"/>
                        <a:ea typeface="Cambria Math" panose="02040503050406030204" pitchFamily="18" charset="0"/>
                      </a:rPr>
                      <m:t>×</m:t>
                    </m:r>
                    <m:r>
                      <a:rPr lang="en-US" altLang="zh-CN" sz="2600" b="1" i="1" smtClean="0">
                        <a:solidFill>
                          <a:srgbClr val="0070C0"/>
                        </a:solidFill>
                        <a:latin typeface="Cambria Math" panose="02040503050406030204" pitchFamily="18" charset="0"/>
                        <a:ea typeface="Cambria Math" panose="02040503050406030204" pitchFamily="18" charset="0"/>
                      </a:rPr>
                      <m:t>𝒃</m:t>
                    </m:r>
                    <m:r>
                      <a:rPr lang="en-US" altLang="zh-CN" sz="2600" b="1" i="1">
                        <a:solidFill>
                          <a:srgbClr val="0070C0"/>
                        </a:solidFill>
                        <a:latin typeface="Cambria Math" panose="02040503050406030204" pitchFamily="18" charset="0"/>
                        <a:ea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𝟐</m:t>
                        </m:r>
                      </m:sub>
                    </m:sSub>
                    <m:r>
                      <a:rPr lang="en-US" altLang="zh-CN" sz="2600" b="1" i="1">
                        <a:solidFill>
                          <a:srgbClr val="0070C0"/>
                        </a:solidFill>
                        <a:latin typeface="Cambria Math" panose="02040503050406030204" pitchFamily="18" charset="0"/>
                      </a:rPr>
                      <m:t>+</m:t>
                    </m:r>
                    <m:sSub>
                      <m:sSubPr>
                        <m:ctrlPr>
                          <a:rPr lang="en-AU" altLang="zh-CN" sz="2600" b="1" i="1">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𝟑</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600" b="1" i="1">
                            <a:solidFill>
                              <a:srgbClr val="0070C0"/>
                            </a:solidFill>
                            <a:latin typeface="Cambria Math" panose="02040503050406030204" pitchFamily="18" charset="0"/>
                            <a:ea typeface="Cambria Math" panose="02040503050406030204" pitchFamily="18" charset="0"/>
                          </a:rPr>
                        </m:ctrlPr>
                      </m:sSupPr>
                      <m:e>
                        <m:r>
                          <a:rPr lang="en-US" altLang="zh-CN" sz="2600" b="1" i="1">
                            <a:solidFill>
                              <a:srgbClr val="0070C0"/>
                            </a:solidFill>
                            <a:latin typeface="Cambria Math" panose="02040503050406030204" pitchFamily="18" charset="0"/>
                            <a:ea typeface="Cambria Math" panose="02040503050406030204" pitchFamily="18" charset="0"/>
                          </a:rPr>
                          <m:t>𝒃</m:t>
                        </m:r>
                      </m:e>
                      <m:sup>
                        <m:r>
                          <a:rPr lang="en-AU" altLang="zh-CN" sz="2600" b="1" i="1">
                            <a:solidFill>
                              <a:srgbClr val="0070C0"/>
                            </a:solidFill>
                            <a:latin typeface="Cambria Math" panose="02040503050406030204" pitchFamily="18" charset="0"/>
                            <a:ea typeface="Cambria Math" panose="02040503050406030204" pitchFamily="18" charset="0"/>
                          </a:rPr>
                          <m:t>−</m:t>
                        </m:r>
                        <m:r>
                          <a:rPr lang="en-AU" altLang="zh-CN" sz="2600" b="1" i="1">
                            <a:solidFill>
                              <a:srgbClr val="0070C0"/>
                            </a:solidFill>
                            <a:latin typeface="Cambria Math" panose="02040503050406030204" pitchFamily="18" charset="0"/>
                            <a:ea typeface="Cambria Math" panose="02040503050406030204" pitchFamily="18" charset="0"/>
                          </a:rPr>
                          <m:t>𝟏</m:t>
                        </m:r>
                      </m:sup>
                    </m:sSup>
                    <m:r>
                      <a:rPr lang="en-AU" altLang="zh-CN" sz="2600" b="1" i="1" smtClean="0">
                        <a:solidFill>
                          <a:srgbClr val="0070C0"/>
                        </a:solidFill>
                        <a:latin typeface="Cambria Math" panose="02040503050406030204" pitchFamily="18" charset="0"/>
                        <a:ea typeface="Cambria Math" panose="02040503050406030204" pitchFamily="18" charset="0"/>
                      </a:rPr>
                      <m:t>+</m:t>
                    </m:r>
                    <m:sSub>
                      <m:sSubPr>
                        <m:ctrlPr>
                          <a:rPr lang="en-AU" altLang="zh-CN" sz="2600" b="1" i="1" smtClean="0">
                            <a:solidFill>
                              <a:srgbClr val="0070C0"/>
                            </a:solidFill>
                            <a:latin typeface="Cambria Math" panose="02040503050406030204" pitchFamily="18" charset="0"/>
                          </a:rPr>
                        </m:ctrlPr>
                      </m:sSubPr>
                      <m:e>
                        <m:r>
                          <a:rPr lang="en-AU" altLang="zh-CN" sz="2600" b="1" i="1">
                            <a:solidFill>
                              <a:srgbClr val="0070C0"/>
                            </a:solidFill>
                            <a:latin typeface="Cambria Math" panose="02040503050406030204" pitchFamily="18" charset="0"/>
                          </a:rPr>
                          <m:t>𝒂</m:t>
                        </m:r>
                      </m:e>
                      <m:sub>
                        <m:r>
                          <a:rPr lang="en-US" altLang="zh-CN" sz="2600" b="1" i="1">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𝟒</m:t>
                        </m:r>
                      </m:sub>
                    </m:sSub>
                    <m:r>
                      <a:rPr lang="en-AU" altLang="zh-CN" sz="2600" b="1" i="1">
                        <a:solidFill>
                          <a:srgbClr val="0070C0"/>
                        </a:solidFill>
                        <a:latin typeface="Cambria Math" panose="02040503050406030204" pitchFamily="18" charset="0"/>
                        <a:ea typeface="Cambria Math" panose="02040503050406030204" pitchFamily="18" charset="0"/>
                      </a:rPr>
                      <m:t>×</m:t>
                    </m:r>
                    <m:sSup>
                      <m:sSupPr>
                        <m:ctrlPr>
                          <a:rPr lang="en-AU" altLang="zh-CN" sz="2600" b="1" i="1">
                            <a:solidFill>
                              <a:srgbClr val="0070C0"/>
                            </a:solidFill>
                            <a:latin typeface="Cambria Math" panose="02040503050406030204" pitchFamily="18" charset="0"/>
                            <a:ea typeface="Cambria Math" panose="02040503050406030204" pitchFamily="18" charset="0"/>
                          </a:rPr>
                        </m:ctrlPr>
                      </m:sSupPr>
                      <m:e>
                        <m:r>
                          <a:rPr lang="en-US" altLang="zh-CN" sz="2600" b="1" i="1">
                            <a:solidFill>
                              <a:srgbClr val="0070C0"/>
                            </a:solidFill>
                            <a:latin typeface="Cambria Math" panose="02040503050406030204" pitchFamily="18" charset="0"/>
                            <a:ea typeface="Cambria Math" panose="02040503050406030204" pitchFamily="18" charset="0"/>
                          </a:rPr>
                          <m:t>𝒃</m:t>
                        </m:r>
                      </m:e>
                      <m:sup>
                        <m:r>
                          <a:rPr lang="en-AU" altLang="zh-CN" sz="2600" b="1" i="1">
                            <a:solidFill>
                              <a:srgbClr val="0070C0"/>
                            </a:solidFill>
                            <a:latin typeface="Cambria Math" panose="02040503050406030204" pitchFamily="18" charset="0"/>
                            <a:ea typeface="Cambria Math" panose="02040503050406030204" pitchFamily="18" charset="0"/>
                          </a:rPr>
                          <m:t>−</m:t>
                        </m:r>
                        <m:r>
                          <a:rPr lang="en-AU" altLang="zh-CN" sz="2600" b="1" i="1">
                            <a:solidFill>
                              <a:srgbClr val="0070C0"/>
                            </a:solidFill>
                            <a:latin typeface="Cambria Math" panose="02040503050406030204" pitchFamily="18" charset="0"/>
                            <a:ea typeface="Cambria Math" panose="02040503050406030204" pitchFamily="18" charset="0"/>
                          </a:rPr>
                          <m:t>𝟐</m:t>
                        </m:r>
                      </m:sup>
                    </m:sSup>
                    <m:r>
                      <a:rPr lang="en-US" altLang="zh-CN" sz="2600" b="1" i="1" smtClean="0">
                        <a:solidFill>
                          <a:srgbClr val="0070C0"/>
                        </a:solidFill>
                        <a:latin typeface="Cambria Math" panose="02040503050406030204" pitchFamily="18" charset="0"/>
                        <a:ea typeface="Cambria Math" panose="02040503050406030204" pitchFamily="18" charset="0"/>
                      </a:rPr>
                      <m:t>+…</m:t>
                    </m:r>
                  </m:oMath>
                </a14:m>
                <a:r>
                  <a:rPr lang="en-US" altLang="zh-CN" sz="2600" b="1" dirty="0">
                    <a:solidFill>
                      <a:srgbClr val="0070C0"/>
                    </a:solidFill>
                    <a:latin typeface="Baskerville Old Face" panose="02020602080505020303" pitchFamily="18" charset="0"/>
                  </a:rPr>
                  <a:t> </a:t>
                </a:r>
                <a:br>
                  <a:rPr lang="en-US" altLang="zh-CN" sz="2600" b="1" dirty="0">
                    <a:solidFill>
                      <a:srgbClr val="0070C0"/>
                    </a:solidFill>
                    <a:latin typeface="Baskerville Old Face" panose="02020602080505020303" pitchFamily="18" charset="0"/>
                  </a:rPr>
                </a:br>
                <a:r>
                  <a:rPr lang="en-US" altLang="zh-CN" sz="2600" b="1" dirty="0">
                    <a:solidFill>
                      <a:srgbClr val="0070C0"/>
                    </a:solidFill>
                    <a:latin typeface="Baskerville Old Face" panose="02020602080505020303" pitchFamily="18" charset="0"/>
                  </a:rPr>
                  <a:t>iii)… </a:t>
                </a:r>
                <a:r>
                  <a:rPr lang="en-US" altLang="zh-CN" sz="3200" b="1" dirty="0">
                    <a:solidFill>
                      <a:srgbClr val="0070C0"/>
                    </a:solidFill>
                    <a:latin typeface="Baskerville Old Face" panose="02020602080505020303" pitchFamily="18" charset="0"/>
                  </a:rPr>
                  <a:t>until finally </a:t>
                </a:r>
                <a14:m>
                  <m:oMath xmlns:m="http://schemas.openxmlformats.org/officeDocument/2006/math">
                    <m:sSub>
                      <m:sSubPr>
                        <m:ctrlPr>
                          <a:rPr lang="en-AU" altLang="zh-CN" sz="3200" b="1" i="1">
                            <a:solidFill>
                              <a:srgbClr val="0070C0"/>
                            </a:solidFill>
                            <a:latin typeface="Cambria Math" panose="02040503050406030204" pitchFamily="18" charset="0"/>
                          </a:rPr>
                        </m:ctrlPr>
                      </m:sSubPr>
                      <m:e>
                        <m:r>
                          <a:rPr lang="en-AU" altLang="zh-CN" sz="3200" b="1" i="1">
                            <a:solidFill>
                              <a:srgbClr val="0070C0"/>
                            </a:solidFill>
                            <a:latin typeface="Cambria Math" panose="02040503050406030204" pitchFamily="18" charset="0"/>
                          </a:rPr>
                          <m:t>𝒂</m:t>
                        </m:r>
                      </m:e>
                      <m:sub>
                        <m:r>
                          <a:rPr lang="en-US" altLang="zh-CN" sz="3200" b="1" i="1">
                            <a:solidFill>
                              <a:srgbClr val="0070C0"/>
                            </a:solidFill>
                            <a:latin typeface="Cambria Math" panose="02040503050406030204" pitchFamily="18" charset="0"/>
                          </a:rPr>
                          <m:t>−</m:t>
                        </m:r>
                        <m:r>
                          <a:rPr lang="en-US" altLang="zh-CN" sz="3200" b="1" i="1" smtClean="0">
                            <a:solidFill>
                              <a:srgbClr val="0070C0"/>
                            </a:solidFill>
                            <a:latin typeface="Cambria Math" panose="02040503050406030204" pitchFamily="18" charset="0"/>
                          </a:rPr>
                          <m:t>𝒏</m:t>
                        </m:r>
                      </m:sub>
                    </m:sSub>
                  </m:oMath>
                </a14:m>
                <a:r>
                  <a:rPr lang="en-US" altLang="zh-CN" sz="3200" b="1" dirty="0">
                    <a:solidFill>
                      <a:srgbClr val="0070C0"/>
                    </a:solidFill>
                    <a:latin typeface="Baskerville Old Face" panose="02020602080505020303" pitchFamily="18" charset="0"/>
                  </a:rPr>
                  <a:t> left, no negative power terms of b. </a:t>
                </a:r>
                <a:br>
                  <a:rPr lang="en-US" altLang="zh-CN" sz="3200" b="1" dirty="0">
                    <a:solidFill>
                      <a:srgbClr val="0070C0"/>
                    </a:solidFill>
                    <a:latin typeface="Baskerville Old Face" panose="02020602080505020303" pitchFamily="18" charset="0"/>
                  </a:rPr>
                </a:br>
                <a:r>
                  <a:rPr lang="en-US" altLang="zh-CN" sz="3200" b="1" dirty="0">
                    <a:solidFill>
                      <a:srgbClr val="0070C0"/>
                    </a:solidFill>
                    <a:latin typeface="Baskerville Old Face" panose="02020602080505020303" pitchFamily="18" charset="0"/>
                  </a:rPr>
                  <a:t>Then the representation for</a:t>
                </a:r>
                <a:r>
                  <a:rPr lang="en-US" altLang="zh-CN" sz="2600" b="1" dirty="0">
                    <a:solidFill>
                      <a:srgbClr val="0070C0"/>
                    </a:solidFill>
                    <a:latin typeface="Baskerville Old Face" panose="02020602080505020303" pitchFamily="18" charset="0"/>
                  </a:rPr>
                  <a:t> </a:t>
                </a:r>
                <a14:m>
                  <m:oMath xmlns:m="http://schemas.openxmlformats.org/officeDocument/2006/math">
                    <m:r>
                      <a:rPr lang="en-US" altLang="zh-CN" sz="2600" b="1" i="1" smtClean="0">
                        <a:solidFill>
                          <a:srgbClr val="0070C0"/>
                        </a:solidFill>
                        <a:latin typeface="Cambria Math" panose="02040503050406030204" pitchFamily="18" charset="0"/>
                      </a:rPr>
                      <m:t>𝑵</m:t>
                    </m:r>
                    <m:r>
                      <a:rPr lang="en-US" altLang="zh-CN" sz="2600" b="1" i="1" smtClean="0">
                        <a:solidFill>
                          <a:srgbClr val="0070C0"/>
                        </a:solidFill>
                        <a:latin typeface="Cambria Math" panose="02040503050406030204" pitchFamily="18" charset="0"/>
                      </a:rPr>
                      <m:t>=</m:t>
                    </m:r>
                    <m:sSub>
                      <m:sSubPr>
                        <m:ctrlPr>
                          <a:rPr lang="en-US" altLang="zh-CN" sz="2600" b="1" i="1" smtClean="0">
                            <a:solidFill>
                              <a:srgbClr val="0070C0"/>
                            </a:solidFill>
                            <a:latin typeface="Cambria Math" panose="02040503050406030204" pitchFamily="18" charset="0"/>
                          </a:rPr>
                        </m:ctrlPr>
                      </m:sSubPr>
                      <m:e>
                        <m:r>
                          <a:rPr lang="en-US" altLang="zh-CN" sz="2600" b="1" i="1" smtClean="0">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𝟎</m:t>
                        </m:r>
                        <m:r>
                          <a:rPr lang="en-US" altLang="zh-CN" sz="2600" b="1" i="1" smtClean="0">
                            <a:solidFill>
                              <a:srgbClr val="0070C0"/>
                            </a:solidFill>
                            <a:latin typeface="Cambria Math" panose="02040503050406030204" pitchFamily="18" charset="0"/>
                          </a:rPr>
                          <m:t>.</m:t>
                        </m:r>
                        <m:sSub>
                          <m:sSubPr>
                            <m:ctrlPr>
                              <a:rPr lang="en-US" altLang="zh-CN" sz="2600" b="1" i="1" smtClean="0">
                                <a:solidFill>
                                  <a:srgbClr val="0070C0"/>
                                </a:solidFill>
                                <a:latin typeface="Cambria Math" panose="02040503050406030204" pitchFamily="18" charset="0"/>
                              </a:rPr>
                            </m:ctrlPr>
                          </m:sSubPr>
                          <m:e>
                            <m:r>
                              <a:rPr lang="en-US" altLang="zh-CN" sz="2600" b="1" i="1" smtClean="0">
                                <a:solidFill>
                                  <a:srgbClr val="0070C0"/>
                                </a:solidFill>
                                <a:latin typeface="Cambria Math" panose="02040503050406030204" pitchFamily="18" charset="0"/>
                              </a:rPr>
                              <m:t>𝒂</m:t>
                            </m:r>
                          </m:e>
                          <m:sub>
                            <m:r>
                              <a:rPr lang="en-US" altLang="zh-CN" sz="2600" b="1" i="1" smtClean="0">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𝟏</m:t>
                            </m:r>
                          </m:sub>
                        </m:sSub>
                        <m:sSub>
                          <m:sSubPr>
                            <m:ctrlPr>
                              <a:rPr lang="en-US" altLang="zh-CN" sz="2600" b="1" i="1" smtClean="0">
                                <a:solidFill>
                                  <a:srgbClr val="0070C0"/>
                                </a:solidFill>
                                <a:latin typeface="Cambria Math" panose="02040503050406030204" pitchFamily="18" charset="0"/>
                              </a:rPr>
                            </m:ctrlPr>
                          </m:sSubPr>
                          <m:e>
                            <m:r>
                              <a:rPr lang="en-US" altLang="zh-CN" sz="2600" b="1" i="1" smtClean="0">
                                <a:solidFill>
                                  <a:srgbClr val="0070C0"/>
                                </a:solidFill>
                                <a:latin typeface="Cambria Math" panose="02040503050406030204" pitchFamily="18" charset="0"/>
                              </a:rPr>
                              <m:t>𝒂</m:t>
                            </m:r>
                          </m:e>
                          <m:sub>
                            <m:r>
                              <a:rPr lang="en-US" altLang="zh-CN" sz="2600" b="1" i="1" smtClean="0">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𝟐</m:t>
                            </m:r>
                          </m:sub>
                        </m:sSub>
                        <m:r>
                          <a:rPr lang="en-US" altLang="zh-CN" sz="2600" b="1" i="1" smtClean="0">
                            <a:solidFill>
                              <a:srgbClr val="0070C0"/>
                            </a:solidFill>
                            <a:latin typeface="Cambria Math" panose="02040503050406030204" pitchFamily="18" charset="0"/>
                          </a:rPr>
                          <m:t>…</m:t>
                        </m:r>
                        <m:sSub>
                          <m:sSubPr>
                            <m:ctrlPr>
                              <a:rPr lang="en-US" altLang="zh-CN" sz="2600" b="1" i="1" smtClean="0">
                                <a:solidFill>
                                  <a:srgbClr val="0070C0"/>
                                </a:solidFill>
                                <a:latin typeface="Cambria Math" panose="02040503050406030204" pitchFamily="18" charset="0"/>
                              </a:rPr>
                            </m:ctrlPr>
                          </m:sSubPr>
                          <m:e>
                            <m:r>
                              <a:rPr lang="en-US" altLang="zh-CN" sz="2600" b="1" i="1" smtClean="0">
                                <a:solidFill>
                                  <a:srgbClr val="0070C0"/>
                                </a:solidFill>
                                <a:latin typeface="Cambria Math" panose="02040503050406030204" pitchFamily="18" charset="0"/>
                              </a:rPr>
                              <m:t>𝒂</m:t>
                            </m:r>
                          </m:e>
                          <m:sub>
                            <m:r>
                              <a:rPr lang="en-US" altLang="zh-CN" sz="2600" b="1" i="1" smtClean="0">
                                <a:solidFill>
                                  <a:srgbClr val="0070C0"/>
                                </a:solidFill>
                                <a:latin typeface="Cambria Math" panose="02040503050406030204" pitchFamily="18" charset="0"/>
                              </a:rPr>
                              <m:t>−</m:t>
                            </m:r>
                            <m:r>
                              <a:rPr lang="en-US" altLang="zh-CN" sz="2600" b="1" i="1" smtClean="0">
                                <a:solidFill>
                                  <a:srgbClr val="0070C0"/>
                                </a:solidFill>
                                <a:latin typeface="Cambria Math" panose="02040503050406030204" pitchFamily="18" charset="0"/>
                              </a:rPr>
                              <m:t>𝒏</m:t>
                            </m:r>
                          </m:sub>
                        </m:sSub>
                        <m:r>
                          <a:rPr lang="en-US" altLang="zh-CN" sz="2600" b="1" i="1" smtClean="0">
                            <a:solidFill>
                              <a:srgbClr val="0070C0"/>
                            </a:solidFill>
                            <a:latin typeface="Cambria Math" panose="02040503050406030204" pitchFamily="18" charset="0"/>
                          </a:rPr>
                          <m:t>)</m:t>
                        </m:r>
                      </m:e>
                      <m:sub>
                        <m:r>
                          <a:rPr lang="en-US" altLang="zh-CN" sz="2600" b="1" i="1" smtClean="0">
                            <a:solidFill>
                              <a:srgbClr val="0070C0"/>
                            </a:solidFill>
                            <a:latin typeface="Cambria Math" panose="02040503050406030204" pitchFamily="18" charset="0"/>
                          </a:rPr>
                          <m:t>𝒃</m:t>
                        </m:r>
                      </m:sub>
                    </m:sSub>
                  </m:oMath>
                </a14:m>
                <a:r>
                  <a:rPr lang="en-US" altLang="zh-CN" sz="3200" b="1" dirty="0">
                    <a:solidFill>
                      <a:srgbClr val="0070C0"/>
                    </a:solidFill>
                    <a:latin typeface="Baskerville Old Face" panose="02020602080505020303" pitchFamily="18" charset="0"/>
                  </a:rPr>
                  <a:t>.</a:t>
                </a: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838200" y="1945139"/>
                <a:ext cx="11048999" cy="3945707"/>
              </a:xfrm>
              <a:prstGeom prst="rect">
                <a:avLst/>
              </a:prstGeom>
              <a:blipFill>
                <a:blip r:embed="rId7"/>
                <a:stretch>
                  <a:fillRect l="-607" t="-2009"/>
                </a:stretch>
              </a:blipFill>
            </p:spPr>
            <p:txBody>
              <a:bodyPr/>
              <a:lstStyle/>
              <a:p>
                <a:r>
                  <a:rPr lang="en-US">
                    <a:noFill/>
                  </a:rPr>
                  <a:t> </a:t>
                </a:r>
              </a:p>
            </p:txBody>
          </p:sp>
        </mc:Fallback>
      </mc:AlternateContent>
    </p:spTree>
    <p:extLst>
      <p:ext uri="{BB962C8B-B14F-4D97-AF65-F5344CB8AC3E}">
        <p14:creationId xmlns:p14="http://schemas.microsoft.com/office/powerpoint/2010/main" val="218981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47097132"/>
              </p:ext>
            </p:extLst>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p:cNvSpPr txBox="1">
                <a:spLocks/>
              </p:cNvSpPr>
              <p:nvPr/>
            </p:nvSpPr>
            <p:spPr>
              <a:xfrm>
                <a:off x="838200" y="1945139"/>
                <a:ext cx="11048999" cy="39457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Year 2019 can also be represented as</a:t>
                </a:r>
              </a:p>
              <a:p>
                <a:pPr marL="0" indent="0" algn="ctr">
                  <a:buClr>
                    <a:srgbClr val="7030A0"/>
                  </a:buClr>
                  <a:buNone/>
                </a:pPr>
                <a14:m>
                  <m:oMath xmlns:m="http://schemas.openxmlformats.org/officeDocument/2006/math">
                    <m:r>
                      <a:rPr lang="en-US" altLang="zh-CN" sz="3200" b="1" i="1" smtClean="0">
                        <a:solidFill>
                          <a:srgbClr val="0070C0"/>
                        </a:solidFill>
                        <a:latin typeface="Cambria Math" panose="02040503050406030204" pitchFamily="18" charset="0"/>
                      </a:rPr>
                      <m:t>𝒀𝒆𝒂𝒓</m:t>
                    </m:r>
                    <m:r>
                      <a:rPr lang="en-US" altLang="zh-CN" sz="3200" b="1" i="1" smtClean="0">
                        <a:solidFill>
                          <a:srgbClr val="0070C0"/>
                        </a:solidFill>
                        <a:latin typeface="Cambria Math" panose="02040503050406030204" pitchFamily="18" charset="0"/>
                      </a:rPr>
                      <m:t> </m:t>
                    </m:r>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          )</m:t>
                        </m:r>
                      </m:e>
                      <m:sub>
                        <m:r>
                          <a:rPr lang="en-US" altLang="zh-CN" sz="3200" b="1" i="1" smtClean="0">
                            <a:solidFill>
                              <a:srgbClr val="0070C0"/>
                            </a:solidFill>
                            <a:latin typeface="Cambria Math" panose="02040503050406030204" pitchFamily="18" charset="0"/>
                          </a:rPr>
                          <m:t>𝟏𝟔</m:t>
                        </m:r>
                      </m:sub>
                    </m:sSub>
                    <m:r>
                      <a:rPr lang="en-US" altLang="zh-CN" sz="3200" b="1" i="1" smtClean="0">
                        <a:solidFill>
                          <a:srgbClr val="0070C0"/>
                        </a:solidFill>
                        <a:latin typeface="Cambria Math" panose="02040503050406030204" pitchFamily="18" charset="0"/>
                      </a:rPr>
                      <m:t>         </m:t>
                    </m:r>
                    <m:r>
                      <a:rPr lang="en-US" altLang="zh-CN" sz="3200" b="1" i="1" smtClean="0">
                        <a:solidFill>
                          <a:srgbClr val="0070C0"/>
                        </a:solidFill>
                        <a:latin typeface="Cambria Math" panose="02040503050406030204" pitchFamily="18" charset="0"/>
                      </a:rPr>
                      <m:t>𝒀𝒆𝒂𝒓</m:t>
                    </m:r>
                    <m:r>
                      <a:rPr lang="en-US" altLang="zh-CN" sz="3200" b="1" i="1" smtClean="0">
                        <a:solidFill>
                          <a:srgbClr val="0070C0"/>
                        </a:solidFill>
                        <a:latin typeface="Cambria Math" panose="02040503050406030204" pitchFamily="18" charset="0"/>
                      </a:rPr>
                      <m:t> </m:t>
                    </m:r>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          )</m:t>
                        </m:r>
                      </m:e>
                      <m:sub>
                        <m:r>
                          <a:rPr lang="en-US" altLang="zh-CN" sz="3200" b="1" i="1" smtClean="0">
                            <a:solidFill>
                              <a:srgbClr val="0070C0"/>
                            </a:solidFill>
                            <a:latin typeface="Cambria Math" panose="02040503050406030204" pitchFamily="18" charset="0"/>
                          </a:rPr>
                          <m:t>𝟖</m:t>
                        </m:r>
                      </m:sub>
                    </m:sSub>
                    <m:r>
                      <a:rPr lang="en-US" altLang="zh-CN" sz="3200" b="1" i="1" smtClean="0">
                        <a:solidFill>
                          <a:srgbClr val="0070C0"/>
                        </a:solidFill>
                        <a:latin typeface="Cambria Math" panose="02040503050406030204" pitchFamily="18" charset="0"/>
                      </a:rPr>
                      <m:t>        </m:t>
                    </m:r>
                    <m:r>
                      <a:rPr lang="en-US" altLang="zh-CN" sz="3200" b="1" i="1" smtClean="0">
                        <a:solidFill>
                          <a:srgbClr val="0070C0"/>
                        </a:solidFill>
                        <a:latin typeface="Cambria Math" panose="02040503050406030204" pitchFamily="18" charset="0"/>
                      </a:rPr>
                      <m:t>𝒀𝒆𝒂𝒓</m:t>
                    </m:r>
                    <m:r>
                      <a:rPr lang="en-US" altLang="zh-CN" sz="3200" b="1" i="1" smtClean="0">
                        <a:solidFill>
                          <a:srgbClr val="0070C0"/>
                        </a:solidFill>
                        <a:latin typeface="Cambria Math" panose="02040503050406030204" pitchFamily="18" charset="0"/>
                      </a:rPr>
                      <m:t> </m:t>
                    </m:r>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            )</m:t>
                        </m:r>
                      </m:e>
                      <m:sub>
                        <m:r>
                          <a:rPr lang="en-US" altLang="zh-CN" sz="3200" b="1" i="1" smtClean="0">
                            <a:solidFill>
                              <a:srgbClr val="0070C0"/>
                            </a:solidFill>
                            <a:latin typeface="Cambria Math" panose="02040503050406030204" pitchFamily="18" charset="0"/>
                          </a:rPr>
                          <m:t>𝟐</m:t>
                        </m:r>
                      </m:sub>
                    </m:sSub>
                  </m:oMath>
                </a14:m>
                <a:r>
                  <a:rPr lang="en-US" altLang="zh-CN" sz="3200" b="1" dirty="0">
                    <a:solidFill>
                      <a:srgbClr val="0070C0"/>
                    </a:solidFill>
                    <a:latin typeface="Baskerville Old Face" panose="02020602080505020303" pitchFamily="18" charset="0"/>
                  </a:rPr>
                  <a:t> </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838200" y="1945139"/>
                <a:ext cx="11048999" cy="3945707"/>
              </a:xfrm>
              <a:prstGeom prst="rect">
                <a:avLst/>
              </a:prstGeom>
              <a:blipFill>
                <a:blip r:embed="rId7"/>
                <a:stretch>
                  <a:fillRect l="-1269" t="-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0041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55</TotalTime>
  <Words>1472</Words>
  <Application>Microsoft Macintosh PowerPoint</Application>
  <PresentationFormat>宽屏</PresentationFormat>
  <Paragraphs>144</Paragraphs>
  <Slides>17</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等线</vt:lpstr>
      <vt:lpstr>Algerian</vt:lpstr>
      <vt:lpstr>Arial</vt:lpstr>
      <vt:lpstr>Baskerville Old Face</vt:lpstr>
      <vt:lpstr>Bell MT</vt:lpstr>
      <vt:lpstr>Berlin Sans FB Demi</vt:lpstr>
      <vt:lpstr>Cambria</vt:lpstr>
      <vt:lpstr>Cambria Math</vt:lpstr>
      <vt:lpstr>Gill Sans MT</vt:lpstr>
      <vt:lpstr>Impact</vt:lpstr>
      <vt:lpstr>Wingdings</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Kaiyan Zheng</cp:lastModifiedBy>
  <cp:revision>135</cp:revision>
  <cp:lastPrinted>2017-01-17T05:47:44Z</cp:lastPrinted>
  <dcterms:created xsi:type="dcterms:W3CDTF">2016-01-12T06:06:33Z</dcterms:created>
  <dcterms:modified xsi:type="dcterms:W3CDTF">2023-09-11T12:03:51Z</dcterms:modified>
</cp:coreProperties>
</file>