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29" r:id="rId1"/>
  </p:sldMasterIdLst>
  <p:sldIdLst>
    <p:sldId id="257" r:id="rId2"/>
    <p:sldId id="296" r:id="rId3"/>
    <p:sldId id="312" r:id="rId4"/>
    <p:sldId id="313" r:id="rId5"/>
    <p:sldId id="333" r:id="rId6"/>
    <p:sldId id="353" r:id="rId7"/>
    <p:sldId id="334" r:id="rId8"/>
    <p:sldId id="336" r:id="rId9"/>
    <p:sldId id="335" r:id="rId10"/>
    <p:sldId id="338" r:id="rId11"/>
    <p:sldId id="337" r:id="rId12"/>
    <p:sldId id="321" r:id="rId13"/>
    <p:sldId id="339" r:id="rId14"/>
    <p:sldId id="323" r:id="rId15"/>
    <p:sldId id="351" r:id="rId16"/>
    <p:sldId id="352" r:id="rId17"/>
    <p:sldId id="341" r:id="rId18"/>
    <p:sldId id="342" r:id="rId19"/>
    <p:sldId id="343" r:id="rId20"/>
    <p:sldId id="344" r:id="rId21"/>
    <p:sldId id="345" r:id="rId22"/>
    <p:sldId id="346" r:id="rId23"/>
    <p:sldId id="347" r:id="rId24"/>
    <p:sldId id="348" r:id="rId25"/>
    <p:sldId id="349" r:id="rId26"/>
  </p:sldIdLst>
  <p:sldSz cx="12192000" cy="6858000"/>
  <p:notesSz cx="7048500" cy="10185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8"/>
    <p:restoredTop sz="94690"/>
  </p:normalViewPr>
  <p:slideViewPr>
    <p:cSldViewPr snapToGrid="0">
      <p:cViewPr varScale="1">
        <p:scale>
          <a:sx n="119" d="100"/>
          <a:sy n="119" d="100"/>
        </p:scale>
        <p:origin x="5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" loCatId="list" qsTypeId="urn:microsoft.com/office/officeart/2005/8/quickstyle/simple1" qsCatId="simple" csTypeId="urn:microsoft.com/office/officeart/2005/8/colors/accent5_5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 dirty="0">
              <a:solidFill>
                <a:srgbClr val="00B050"/>
              </a:solidFill>
            </a:rPr>
            <a:t>Number System</a:t>
          </a:r>
          <a:endParaRPr lang="en-US" dirty="0">
            <a:solidFill>
              <a:srgbClr val="00B050"/>
            </a:solidFill>
          </a:endParaRPr>
        </a:p>
      </dgm:t>
    </dgm:pt>
    <dgm:pt modelId="{9A9D0BBD-81CC-4ADD-B35B-803AAE39C930}" type="parTrans" cxnId="{35269393-7A07-4D9F-92F8-0A8402EC7C01}">
      <dgm:prSet/>
      <dgm:spPr/>
      <dgm:t>
        <a:bodyPr/>
        <a:lstStyle/>
        <a:p>
          <a:endParaRPr lang="en-US"/>
        </a:p>
      </dgm:t>
    </dgm:pt>
    <dgm:pt modelId="{7CD21E5E-EF6D-4A05-88C0-FACFE117F380}" type="sibTrans" cxnId="{35269393-7A07-4D9F-92F8-0A8402EC7C01}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</dgm:pt>
    <dgm:pt modelId="{8E22013E-9C26-4AA1-B8B4-D1AA5892233B}" type="pres">
      <dgm:prSet presAssocID="{0E8085F9-02A8-4FC2-8D3B-A0AA5F1EC1F7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3AF7C06-F6C8-4BB9-92F6-08A3D91BB732}" type="presOf" srcId="{0E8085F9-02A8-4FC2-8D3B-A0AA5F1EC1F7}" destId="{8E22013E-9C26-4AA1-B8B4-D1AA5892233B}" srcOrd="0" destOrd="0" presId="urn:microsoft.com/office/officeart/2005/8/layout/vList2"/>
    <dgm:cxn modelId="{C2578537-3A4F-46AC-9300-60B2A4F1B91A}" type="presOf" srcId="{32F2416B-09FA-423E-9C02-845FDD114C9D}" destId="{50194297-CF02-435B-8854-5C4B7CF11AAC}" srcOrd="0" destOrd="0" presId="urn:microsoft.com/office/officeart/2005/8/layout/vList2"/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75D7C567-6F22-493E-8162-2F11CF9E4DF2}" type="presParOf" srcId="{50194297-CF02-435B-8854-5C4B7CF11AAC}" destId="{8E22013E-9C26-4AA1-B8B4-D1AA5892233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" loCatId="list" qsTypeId="urn:microsoft.com/office/officeart/2005/8/quickstyle/simple1" qsCatId="simple" csTypeId="urn:microsoft.com/office/officeart/2005/8/colors/accent5_5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 dirty="0">
              <a:solidFill>
                <a:srgbClr val="00B050"/>
              </a:solidFill>
            </a:rPr>
            <a:t>Solution</a:t>
          </a:r>
          <a:r>
            <a:rPr lang="en-US" b="1" dirty="0"/>
            <a:t> </a:t>
          </a:r>
          <a:endParaRPr lang="en-US" dirty="0"/>
        </a:p>
      </dgm:t>
    </dgm:pt>
    <dgm:pt modelId="{9A9D0BBD-81CC-4ADD-B35B-803AAE39C930}" type="parTrans" cxnId="{35269393-7A07-4D9F-92F8-0A8402EC7C01}">
      <dgm:prSet/>
      <dgm:spPr/>
      <dgm:t>
        <a:bodyPr/>
        <a:lstStyle/>
        <a:p>
          <a:endParaRPr lang="en-US"/>
        </a:p>
      </dgm:t>
    </dgm:pt>
    <dgm:pt modelId="{7CD21E5E-EF6D-4A05-88C0-FACFE117F380}" type="sibTrans" cxnId="{35269393-7A07-4D9F-92F8-0A8402EC7C01}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</dgm:pt>
    <dgm:pt modelId="{8E22013E-9C26-4AA1-B8B4-D1AA5892233B}" type="pres">
      <dgm:prSet presAssocID="{0E8085F9-02A8-4FC2-8D3B-A0AA5F1EC1F7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B88F5E1E-AAA6-4EA4-8414-4DAAF45027B9}" type="presOf" srcId="{32F2416B-09FA-423E-9C02-845FDD114C9D}" destId="{50194297-CF02-435B-8854-5C4B7CF11AAC}" srcOrd="0" destOrd="0" presId="urn:microsoft.com/office/officeart/2005/8/layout/vList2"/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48039DE1-7676-4EB7-9084-1E6DE84DF5BB}" type="presOf" srcId="{0E8085F9-02A8-4FC2-8D3B-A0AA5F1EC1F7}" destId="{8E22013E-9C26-4AA1-B8B4-D1AA5892233B}" srcOrd="0" destOrd="0" presId="urn:microsoft.com/office/officeart/2005/8/layout/vList2"/>
    <dgm:cxn modelId="{A3DFCD55-D70A-45AD-B031-A0990173B118}" type="presParOf" srcId="{50194297-CF02-435B-8854-5C4B7CF11AAC}" destId="{8E22013E-9C26-4AA1-B8B4-D1AA5892233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" loCatId="list" qsTypeId="urn:microsoft.com/office/officeart/2005/8/quickstyle/simple1" qsCatId="simple" csTypeId="urn:microsoft.com/office/officeart/2005/8/colors/accent5_5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 dirty="0">
              <a:solidFill>
                <a:srgbClr val="00B050"/>
              </a:solidFill>
            </a:rPr>
            <a:t>Practice 4</a:t>
          </a:r>
          <a:endParaRPr lang="en-US" dirty="0">
            <a:solidFill>
              <a:srgbClr val="00B050"/>
            </a:solidFill>
          </a:endParaRPr>
        </a:p>
      </dgm:t>
    </dgm:pt>
    <dgm:pt modelId="{9A9D0BBD-81CC-4ADD-B35B-803AAE39C930}" type="parTrans" cxnId="{35269393-7A07-4D9F-92F8-0A8402EC7C01}">
      <dgm:prSet/>
      <dgm:spPr/>
      <dgm:t>
        <a:bodyPr/>
        <a:lstStyle/>
        <a:p>
          <a:endParaRPr lang="en-US"/>
        </a:p>
      </dgm:t>
    </dgm:pt>
    <dgm:pt modelId="{7CD21E5E-EF6D-4A05-88C0-FACFE117F380}" type="sibTrans" cxnId="{35269393-7A07-4D9F-92F8-0A8402EC7C01}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</dgm:pt>
    <dgm:pt modelId="{8E22013E-9C26-4AA1-B8B4-D1AA5892233B}" type="pres">
      <dgm:prSet presAssocID="{0E8085F9-02A8-4FC2-8D3B-A0AA5F1EC1F7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3AF7C06-F6C8-4BB9-92F6-08A3D91BB732}" type="presOf" srcId="{0E8085F9-02A8-4FC2-8D3B-A0AA5F1EC1F7}" destId="{8E22013E-9C26-4AA1-B8B4-D1AA5892233B}" srcOrd="0" destOrd="0" presId="urn:microsoft.com/office/officeart/2005/8/layout/vList2"/>
    <dgm:cxn modelId="{C2578537-3A4F-46AC-9300-60B2A4F1B91A}" type="presOf" srcId="{32F2416B-09FA-423E-9C02-845FDD114C9D}" destId="{50194297-CF02-435B-8854-5C4B7CF11AAC}" srcOrd="0" destOrd="0" presId="urn:microsoft.com/office/officeart/2005/8/layout/vList2"/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75D7C567-6F22-493E-8162-2F11CF9E4DF2}" type="presParOf" srcId="{50194297-CF02-435B-8854-5C4B7CF11AAC}" destId="{8E22013E-9C26-4AA1-B8B4-D1AA5892233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" loCatId="list" qsTypeId="urn:microsoft.com/office/officeart/2005/8/quickstyle/simple1" qsCatId="simple" csTypeId="urn:microsoft.com/office/officeart/2005/8/colors/accent5_5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 dirty="0">
              <a:solidFill>
                <a:srgbClr val="00B050"/>
              </a:solidFill>
            </a:rPr>
            <a:t>Think!</a:t>
          </a:r>
          <a:endParaRPr lang="en-US" dirty="0">
            <a:solidFill>
              <a:srgbClr val="00B050"/>
            </a:solidFill>
          </a:endParaRPr>
        </a:p>
      </dgm:t>
    </dgm:pt>
    <dgm:pt modelId="{9A9D0BBD-81CC-4ADD-B35B-803AAE39C930}" type="parTrans" cxnId="{35269393-7A07-4D9F-92F8-0A8402EC7C01}">
      <dgm:prSet/>
      <dgm:spPr/>
      <dgm:t>
        <a:bodyPr/>
        <a:lstStyle/>
        <a:p>
          <a:endParaRPr lang="en-US"/>
        </a:p>
      </dgm:t>
    </dgm:pt>
    <dgm:pt modelId="{7CD21E5E-EF6D-4A05-88C0-FACFE117F380}" type="sibTrans" cxnId="{35269393-7A07-4D9F-92F8-0A8402EC7C01}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</dgm:pt>
    <dgm:pt modelId="{8E22013E-9C26-4AA1-B8B4-D1AA5892233B}" type="pres">
      <dgm:prSet presAssocID="{0E8085F9-02A8-4FC2-8D3B-A0AA5F1EC1F7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3AF7C06-F6C8-4BB9-92F6-08A3D91BB732}" type="presOf" srcId="{0E8085F9-02A8-4FC2-8D3B-A0AA5F1EC1F7}" destId="{8E22013E-9C26-4AA1-B8B4-D1AA5892233B}" srcOrd="0" destOrd="0" presId="urn:microsoft.com/office/officeart/2005/8/layout/vList2"/>
    <dgm:cxn modelId="{C2578537-3A4F-46AC-9300-60B2A4F1B91A}" type="presOf" srcId="{32F2416B-09FA-423E-9C02-845FDD114C9D}" destId="{50194297-CF02-435B-8854-5C4B7CF11AAC}" srcOrd="0" destOrd="0" presId="urn:microsoft.com/office/officeart/2005/8/layout/vList2"/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75D7C567-6F22-493E-8162-2F11CF9E4DF2}" type="presParOf" srcId="{50194297-CF02-435B-8854-5C4B7CF11AAC}" destId="{8E22013E-9C26-4AA1-B8B4-D1AA5892233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" loCatId="list" qsTypeId="urn:microsoft.com/office/officeart/2005/8/quickstyle/simple1" qsCatId="simple" csTypeId="urn:microsoft.com/office/officeart/2005/8/colors/accent5_5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 dirty="0">
              <a:solidFill>
                <a:srgbClr val="00B050"/>
              </a:solidFill>
            </a:rPr>
            <a:t>Solution?</a:t>
          </a:r>
          <a:endParaRPr lang="en-US" dirty="0">
            <a:solidFill>
              <a:srgbClr val="00B050"/>
            </a:solidFill>
          </a:endParaRPr>
        </a:p>
      </dgm:t>
    </dgm:pt>
    <dgm:pt modelId="{9A9D0BBD-81CC-4ADD-B35B-803AAE39C930}" type="parTrans" cxnId="{35269393-7A07-4D9F-92F8-0A8402EC7C01}">
      <dgm:prSet/>
      <dgm:spPr/>
      <dgm:t>
        <a:bodyPr/>
        <a:lstStyle/>
        <a:p>
          <a:endParaRPr lang="en-US"/>
        </a:p>
      </dgm:t>
    </dgm:pt>
    <dgm:pt modelId="{7CD21E5E-EF6D-4A05-88C0-FACFE117F380}" type="sibTrans" cxnId="{35269393-7A07-4D9F-92F8-0A8402EC7C01}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</dgm:pt>
    <dgm:pt modelId="{8E22013E-9C26-4AA1-B8B4-D1AA5892233B}" type="pres">
      <dgm:prSet presAssocID="{0E8085F9-02A8-4FC2-8D3B-A0AA5F1EC1F7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3AF7C06-F6C8-4BB9-92F6-08A3D91BB732}" type="presOf" srcId="{0E8085F9-02A8-4FC2-8D3B-A0AA5F1EC1F7}" destId="{8E22013E-9C26-4AA1-B8B4-D1AA5892233B}" srcOrd="0" destOrd="0" presId="urn:microsoft.com/office/officeart/2005/8/layout/vList2"/>
    <dgm:cxn modelId="{C2578537-3A4F-46AC-9300-60B2A4F1B91A}" type="presOf" srcId="{32F2416B-09FA-423E-9C02-845FDD114C9D}" destId="{50194297-CF02-435B-8854-5C4B7CF11AAC}" srcOrd="0" destOrd="0" presId="urn:microsoft.com/office/officeart/2005/8/layout/vList2"/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75D7C567-6F22-493E-8162-2F11CF9E4DF2}" type="presParOf" srcId="{50194297-CF02-435B-8854-5C4B7CF11AAC}" destId="{8E22013E-9C26-4AA1-B8B4-D1AA5892233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" loCatId="list" qsTypeId="urn:microsoft.com/office/officeart/2005/8/quickstyle/simple1" qsCatId="simple" csTypeId="urn:microsoft.com/office/officeart/2005/8/colors/accent5_5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 custT="1"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sz="4800" b="1" dirty="0">
              <a:solidFill>
                <a:srgbClr val="00B050"/>
              </a:solidFill>
            </a:rPr>
            <a:t>Conversion Between Binary, Octal and Hexadecimal</a:t>
          </a:r>
          <a:endParaRPr lang="en-US" sz="4800" dirty="0">
            <a:solidFill>
              <a:srgbClr val="00B050"/>
            </a:solidFill>
          </a:endParaRPr>
        </a:p>
      </dgm:t>
    </dgm:pt>
    <dgm:pt modelId="{9A9D0BBD-81CC-4ADD-B35B-803AAE39C930}" type="parTrans" cxnId="{35269393-7A07-4D9F-92F8-0A8402EC7C01}">
      <dgm:prSet/>
      <dgm:spPr/>
      <dgm:t>
        <a:bodyPr/>
        <a:lstStyle/>
        <a:p>
          <a:endParaRPr lang="en-US"/>
        </a:p>
      </dgm:t>
    </dgm:pt>
    <dgm:pt modelId="{7CD21E5E-EF6D-4A05-88C0-FACFE117F380}" type="sibTrans" cxnId="{35269393-7A07-4D9F-92F8-0A8402EC7C01}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</dgm:pt>
    <dgm:pt modelId="{8E22013E-9C26-4AA1-B8B4-D1AA5892233B}" type="pres">
      <dgm:prSet presAssocID="{0E8085F9-02A8-4FC2-8D3B-A0AA5F1EC1F7}" presName="parentText" presStyleLbl="node1" presStyleIdx="0" presStyleCnt="1" custScaleY="320489" custLinFactNeighborY="-7534">
        <dgm:presLayoutVars>
          <dgm:chMax val="0"/>
          <dgm:bulletEnabled val="1"/>
        </dgm:presLayoutVars>
      </dgm:prSet>
      <dgm:spPr/>
    </dgm:pt>
  </dgm:ptLst>
  <dgm:cxnLst>
    <dgm:cxn modelId="{13AF7C06-F6C8-4BB9-92F6-08A3D91BB732}" type="presOf" srcId="{0E8085F9-02A8-4FC2-8D3B-A0AA5F1EC1F7}" destId="{8E22013E-9C26-4AA1-B8B4-D1AA5892233B}" srcOrd="0" destOrd="0" presId="urn:microsoft.com/office/officeart/2005/8/layout/vList2"/>
    <dgm:cxn modelId="{C2578537-3A4F-46AC-9300-60B2A4F1B91A}" type="presOf" srcId="{32F2416B-09FA-423E-9C02-845FDD114C9D}" destId="{50194297-CF02-435B-8854-5C4B7CF11AAC}" srcOrd="0" destOrd="0" presId="urn:microsoft.com/office/officeart/2005/8/layout/vList2"/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75D7C567-6F22-493E-8162-2F11CF9E4DF2}" type="presParOf" srcId="{50194297-CF02-435B-8854-5C4B7CF11AAC}" destId="{8E22013E-9C26-4AA1-B8B4-D1AA5892233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" loCatId="list" qsTypeId="urn:microsoft.com/office/officeart/2005/8/quickstyle/simple1" qsCatId="simple" csTypeId="urn:microsoft.com/office/officeart/2005/8/colors/accent5_5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 dirty="0">
              <a:solidFill>
                <a:srgbClr val="00B050"/>
              </a:solidFill>
            </a:rPr>
            <a:t>Binary and Octal</a:t>
          </a:r>
          <a:endParaRPr lang="en-US" dirty="0">
            <a:solidFill>
              <a:srgbClr val="00B050"/>
            </a:solidFill>
          </a:endParaRPr>
        </a:p>
      </dgm:t>
    </dgm:pt>
    <dgm:pt modelId="{9A9D0BBD-81CC-4ADD-B35B-803AAE39C930}" type="parTrans" cxnId="{35269393-7A07-4D9F-92F8-0A8402EC7C01}">
      <dgm:prSet/>
      <dgm:spPr/>
      <dgm:t>
        <a:bodyPr/>
        <a:lstStyle/>
        <a:p>
          <a:endParaRPr lang="en-US"/>
        </a:p>
      </dgm:t>
    </dgm:pt>
    <dgm:pt modelId="{7CD21E5E-EF6D-4A05-88C0-FACFE117F380}" type="sibTrans" cxnId="{35269393-7A07-4D9F-92F8-0A8402EC7C01}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</dgm:pt>
    <dgm:pt modelId="{8E22013E-9C26-4AA1-B8B4-D1AA5892233B}" type="pres">
      <dgm:prSet presAssocID="{0E8085F9-02A8-4FC2-8D3B-A0AA5F1EC1F7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3AF7C06-F6C8-4BB9-92F6-08A3D91BB732}" type="presOf" srcId="{0E8085F9-02A8-4FC2-8D3B-A0AA5F1EC1F7}" destId="{8E22013E-9C26-4AA1-B8B4-D1AA5892233B}" srcOrd="0" destOrd="0" presId="urn:microsoft.com/office/officeart/2005/8/layout/vList2"/>
    <dgm:cxn modelId="{C2578537-3A4F-46AC-9300-60B2A4F1B91A}" type="presOf" srcId="{32F2416B-09FA-423E-9C02-845FDD114C9D}" destId="{50194297-CF02-435B-8854-5C4B7CF11AAC}" srcOrd="0" destOrd="0" presId="urn:microsoft.com/office/officeart/2005/8/layout/vList2"/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75D7C567-6F22-493E-8162-2F11CF9E4DF2}" type="presParOf" srcId="{50194297-CF02-435B-8854-5C4B7CF11AAC}" destId="{8E22013E-9C26-4AA1-B8B4-D1AA5892233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" loCatId="list" qsTypeId="urn:microsoft.com/office/officeart/2005/8/quickstyle/simple1" qsCatId="simple" csTypeId="urn:microsoft.com/office/officeart/2005/8/colors/accent5_5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 dirty="0">
              <a:solidFill>
                <a:srgbClr val="00B050"/>
              </a:solidFill>
            </a:rPr>
            <a:t>Binary and Hexadecimal</a:t>
          </a:r>
          <a:endParaRPr lang="en-US" dirty="0">
            <a:solidFill>
              <a:srgbClr val="00B050"/>
            </a:solidFill>
          </a:endParaRPr>
        </a:p>
      </dgm:t>
    </dgm:pt>
    <dgm:pt modelId="{9A9D0BBD-81CC-4ADD-B35B-803AAE39C930}" type="parTrans" cxnId="{35269393-7A07-4D9F-92F8-0A8402EC7C01}">
      <dgm:prSet/>
      <dgm:spPr/>
      <dgm:t>
        <a:bodyPr/>
        <a:lstStyle/>
        <a:p>
          <a:endParaRPr lang="en-US"/>
        </a:p>
      </dgm:t>
    </dgm:pt>
    <dgm:pt modelId="{7CD21E5E-EF6D-4A05-88C0-FACFE117F380}" type="sibTrans" cxnId="{35269393-7A07-4D9F-92F8-0A8402EC7C01}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</dgm:pt>
    <dgm:pt modelId="{8E22013E-9C26-4AA1-B8B4-D1AA5892233B}" type="pres">
      <dgm:prSet presAssocID="{0E8085F9-02A8-4FC2-8D3B-A0AA5F1EC1F7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3AF7C06-F6C8-4BB9-92F6-08A3D91BB732}" type="presOf" srcId="{0E8085F9-02A8-4FC2-8D3B-A0AA5F1EC1F7}" destId="{8E22013E-9C26-4AA1-B8B4-D1AA5892233B}" srcOrd="0" destOrd="0" presId="urn:microsoft.com/office/officeart/2005/8/layout/vList2"/>
    <dgm:cxn modelId="{C2578537-3A4F-46AC-9300-60B2A4F1B91A}" type="presOf" srcId="{32F2416B-09FA-423E-9C02-845FDD114C9D}" destId="{50194297-CF02-435B-8854-5C4B7CF11AAC}" srcOrd="0" destOrd="0" presId="urn:microsoft.com/office/officeart/2005/8/layout/vList2"/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75D7C567-6F22-493E-8162-2F11CF9E4DF2}" type="presParOf" srcId="{50194297-CF02-435B-8854-5C4B7CF11AAC}" destId="{8E22013E-9C26-4AA1-B8B4-D1AA5892233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" loCatId="list" qsTypeId="urn:microsoft.com/office/officeart/2005/8/quickstyle/simple1" qsCatId="simple" csTypeId="urn:microsoft.com/office/officeart/2005/8/colors/accent5_5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 dirty="0">
              <a:solidFill>
                <a:srgbClr val="00B050"/>
              </a:solidFill>
            </a:rPr>
            <a:t>Practice 5 </a:t>
          </a:r>
          <a:endParaRPr lang="en-US" dirty="0">
            <a:solidFill>
              <a:srgbClr val="00B050"/>
            </a:solidFill>
          </a:endParaRPr>
        </a:p>
      </dgm:t>
    </dgm:pt>
    <dgm:pt modelId="{9A9D0BBD-81CC-4ADD-B35B-803AAE39C930}" type="parTrans" cxnId="{35269393-7A07-4D9F-92F8-0A8402EC7C01}">
      <dgm:prSet/>
      <dgm:spPr/>
      <dgm:t>
        <a:bodyPr/>
        <a:lstStyle/>
        <a:p>
          <a:endParaRPr lang="en-US"/>
        </a:p>
      </dgm:t>
    </dgm:pt>
    <dgm:pt modelId="{7CD21E5E-EF6D-4A05-88C0-FACFE117F380}" type="sibTrans" cxnId="{35269393-7A07-4D9F-92F8-0A8402EC7C01}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</dgm:pt>
    <dgm:pt modelId="{8E22013E-9C26-4AA1-B8B4-D1AA5892233B}" type="pres">
      <dgm:prSet presAssocID="{0E8085F9-02A8-4FC2-8D3B-A0AA5F1EC1F7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3AF7C06-F6C8-4BB9-92F6-08A3D91BB732}" type="presOf" srcId="{0E8085F9-02A8-4FC2-8D3B-A0AA5F1EC1F7}" destId="{8E22013E-9C26-4AA1-B8B4-D1AA5892233B}" srcOrd="0" destOrd="0" presId="urn:microsoft.com/office/officeart/2005/8/layout/vList2"/>
    <dgm:cxn modelId="{C2578537-3A4F-46AC-9300-60B2A4F1B91A}" type="presOf" srcId="{32F2416B-09FA-423E-9C02-845FDD114C9D}" destId="{50194297-CF02-435B-8854-5C4B7CF11AAC}" srcOrd="0" destOrd="0" presId="urn:microsoft.com/office/officeart/2005/8/layout/vList2"/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75D7C567-6F22-493E-8162-2F11CF9E4DF2}" type="presParOf" srcId="{50194297-CF02-435B-8854-5C4B7CF11AAC}" destId="{8E22013E-9C26-4AA1-B8B4-D1AA5892233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" loCatId="list" qsTypeId="urn:microsoft.com/office/officeart/2005/8/quickstyle/simple1" qsCatId="simple" csTypeId="urn:microsoft.com/office/officeart/2005/8/colors/accent5_5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 dirty="0">
              <a:solidFill>
                <a:srgbClr val="00B050"/>
              </a:solidFill>
            </a:rPr>
            <a:t>Solution</a:t>
          </a:r>
          <a:endParaRPr lang="en-US" dirty="0">
            <a:solidFill>
              <a:srgbClr val="00B050"/>
            </a:solidFill>
          </a:endParaRPr>
        </a:p>
      </dgm:t>
    </dgm:pt>
    <dgm:pt modelId="{9A9D0BBD-81CC-4ADD-B35B-803AAE39C930}" type="parTrans" cxnId="{35269393-7A07-4D9F-92F8-0A8402EC7C01}">
      <dgm:prSet/>
      <dgm:spPr/>
      <dgm:t>
        <a:bodyPr/>
        <a:lstStyle/>
        <a:p>
          <a:endParaRPr lang="en-US"/>
        </a:p>
      </dgm:t>
    </dgm:pt>
    <dgm:pt modelId="{7CD21E5E-EF6D-4A05-88C0-FACFE117F380}" type="sibTrans" cxnId="{35269393-7A07-4D9F-92F8-0A8402EC7C01}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</dgm:pt>
    <dgm:pt modelId="{8E22013E-9C26-4AA1-B8B4-D1AA5892233B}" type="pres">
      <dgm:prSet presAssocID="{0E8085F9-02A8-4FC2-8D3B-A0AA5F1EC1F7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3AF7C06-F6C8-4BB9-92F6-08A3D91BB732}" type="presOf" srcId="{0E8085F9-02A8-4FC2-8D3B-A0AA5F1EC1F7}" destId="{8E22013E-9C26-4AA1-B8B4-D1AA5892233B}" srcOrd="0" destOrd="0" presId="urn:microsoft.com/office/officeart/2005/8/layout/vList2"/>
    <dgm:cxn modelId="{C2578537-3A4F-46AC-9300-60B2A4F1B91A}" type="presOf" srcId="{32F2416B-09FA-423E-9C02-845FDD114C9D}" destId="{50194297-CF02-435B-8854-5C4B7CF11AAC}" srcOrd="0" destOrd="0" presId="urn:microsoft.com/office/officeart/2005/8/layout/vList2"/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75D7C567-6F22-493E-8162-2F11CF9E4DF2}" type="presParOf" srcId="{50194297-CF02-435B-8854-5C4B7CF11AAC}" destId="{8E22013E-9C26-4AA1-B8B4-D1AA5892233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" loCatId="list" qsTypeId="urn:microsoft.com/office/officeart/2005/8/quickstyle/simple1" qsCatId="simple" csTypeId="urn:microsoft.com/office/officeart/2005/8/colors/accent5_5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 dirty="0">
              <a:solidFill>
                <a:srgbClr val="00B050"/>
              </a:solidFill>
            </a:rPr>
            <a:t>Practice 6 </a:t>
          </a:r>
          <a:endParaRPr lang="en-US" dirty="0">
            <a:solidFill>
              <a:srgbClr val="00B050"/>
            </a:solidFill>
          </a:endParaRPr>
        </a:p>
      </dgm:t>
    </dgm:pt>
    <dgm:pt modelId="{9A9D0BBD-81CC-4ADD-B35B-803AAE39C930}" type="parTrans" cxnId="{35269393-7A07-4D9F-92F8-0A8402EC7C01}">
      <dgm:prSet/>
      <dgm:spPr/>
      <dgm:t>
        <a:bodyPr/>
        <a:lstStyle/>
        <a:p>
          <a:endParaRPr lang="en-US"/>
        </a:p>
      </dgm:t>
    </dgm:pt>
    <dgm:pt modelId="{7CD21E5E-EF6D-4A05-88C0-FACFE117F380}" type="sibTrans" cxnId="{35269393-7A07-4D9F-92F8-0A8402EC7C01}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</dgm:pt>
    <dgm:pt modelId="{8E22013E-9C26-4AA1-B8B4-D1AA5892233B}" type="pres">
      <dgm:prSet presAssocID="{0E8085F9-02A8-4FC2-8D3B-A0AA5F1EC1F7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3AF7C06-F6C8-4BB9-92F6-08A3D91BB732}" type="presOf" srcId="{0E8085F9-02A8-4FC2-8D3B-A0AA5F1EC1F7}" destId="{8E22013E-9C26-4AA1-B8B4-D1AA5892233B}" srcOrd="0" destOrd="0" presId="urn:microsoft.com/office/officeart/2005/8/layout/vList2"/>
    <dgm:cxn modelId="{C2578537-3A4F-46AC-9300-60B2A4F1B91A}" type="presOf" srcId="{32F2416B-09FA-423E-9C02-845FDD114C9D}" destId="{50194297-CF02-435B-8854-5C4B7CF11AAC}" srcOrd="0" destOrd="0" presId="urn:microsoft.com/office/officeart/2005/8/layout/vList2"/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75D7C567-6F22-493E-8162-2F11CF9E4DF2}" type="presParOf" srcId="{50194297-CF02-435B-8854-5C4B7CF11AAC}" destId="{8E22013E-9C26-4AA1-B8B4-D1AA5892233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" loCatId="list" qsTypeId="urn:microsoft.com/office/officeart/2005/8/quickstyle/simple1" qsCatId="simple" csTypeId="urn:microsoft.com/office/officeart/2005/8/colors/accent5_5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 dirty="0">
              <a:solidFill>
                <a:srgbClr val="00B050"/>
              </a:solidFill>
            </a:rPr>
            <a:t>Data Representation</a:t>
          </a:r>
          <a:endParaRPr lang="en-US" dirty="0">
            <a:solidFill>
              <a:srgbClr val="00B050"/>
            </a:solidFill>
          </a:endParaRPr>
        </a:p>
      </dgm:t>
    </dgm:pt>
    <dgm:pt modelId="{9A9D0BBD-81CC-4ADD-B35B-803AAE39C930}" type="parTrans" cxnId="{35269393-7A07-4D9F-92F8-0A8402EC7C01}">
      <dgm:prSet/>
      <dgm:spPr/>
      <dgm:t>
        <a:bodyPr/>
        <a:lstStyle/>
        <a:p>
          <a:endParaRPr lang="en-US"/>
        </a:p>
      </dgm:t>
    </dgm:pt>
    <dgm:pt modelId="{7CD21E5E-EF6D-4A05-88C0-FACFE117F380}" type="sibTrans" cxnId="{35269393-7A07-4D9F-92F8-0A8402EC7C01}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</dgm:pt>
    <dgm:pt modelId="{8E22013E-9C26-4AA1-B8B4-D1AA5892233B}" type="pres">
      <dgm:prSet presAssocID="{0E8085F9-02A8-4FC2-8D3B-A0AA5F1EC1F7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3AF7C06-F6C8-4BB9-92F6-08A3D91BB732}" type="presOf" srcId="{0E8085F9-02A8-4FC2-8D3B-A0AA5F1EC1F7}" destId="{8E22013E-9C26-4AA1-B8B4-D1AA5892233B}" srcOrd="0" destOrd="0" presId="urn:microsoft.com/office/officeart/2005/8/layout/vList2"/>
    <dgm:cxn modelId="{C2578537-3A4F-46AC-9300-60B2A4F1B91A}" type="presOf" srcId="{32F2416B-09FA-423E-9C02-845FDD114C9D}" destId="{50194297-CF02-435B-8854-5C4B7CF11AAC}" srcOrd="0" destOrd="0" presId="urn:microsoft.com/office/officeart/2005/8/layout/vList2"/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75D7C567-6F22-493E-8162-2F11CF9E4DF2}" type="presParOf" srcId="{50194297-CF02-435B-8854-5C4B7CF11AAC}" destId="{8E22013E-9C26-4AA1-B8B4-D1AA5892233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" loCatId="list" qsTypeId="urn:microsoft.com/office/officeart/2005/8/quickstyle/simple1" qsCatId="simple" csTypeId="urn:microsoft.com/office/officeart/2005/8/colors/accent5_5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 dirty="0">
              <a:solidFill>
                <a:srgbClr val="00B050"/>
              </a:solidFill>
            </a:rPr>
            <a:t>Solution </a:t>
          </a:r>
          <a:endParaRPr lang="en-US" dirty="0">
            <a:solidFill>
              <a:srgbClr val="00B050"/>
            </a:solidFill>
          </a:endParaRPr>
        </a:p>
      </dgm:t>
    </dgm:pt>
    <dgm:pt modelId="{9A9D0BBD-81CC-4ADD-B35B-803AAE39C930}" type="parTrans" cxnId="{35269393-7A07-4D9F-92F8-0A8402EC7C01}">
      <dgm:prSet/>
      <dgm:spPr/>
      <dgm:t>
        <a:bodyPr/>
        <a:lstStyle/>
        <a:p>
          <a:endParaRPr lang="en-US"/>
        </a:p>
      </dgm:t>
    </dgm:pt>
    <dgm:pt modelId="{7CD21E5E-EF6D-4A05-88C0-FACFE117F380}" type="sibTrans" cxnId="{35269393-7A07-4D9F-92F8-0A8402EC7C01}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</dgm:pt>
    <dgm:pt modelId="{8E22013E-9C26-4AA1-B8B4-D1AA5892233B}" type="pres">
      <dgm:prSet presAssocID="{0E8085F9-02A8-4FC2-8D3B-A0AA5F1EC1F7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3AF7C06-F6C8-4BB9-92F6-08A3D91BB732}" type="presOf" srcId="{0E8085F9-02A8-4FC2-8D3B-A0AA5F1EC1F7}" destId="{8E22013E-9C26-4AA1-B8B4-D1AA5892233B}" srcOrd="0" destOrd="0" presId="urn:microsoft.com/office/officeart/2005/8/layout/vList2"/>
    <dgm:cxn modelId="{C2578537-3A4F-46AC-9300-60B2A4F1B91A}" type="presOf" srcId="{32F2416B-09FA-423E-9C02-845FDD114C9D}" destId="{50194297-CF02-435B-8854-5C4B7CF11AAC}" srcOrd="0" destOrd="0" presId="urn:microsoft.com/office/officeart/2005/8/layout/vList2"/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75D7C567-6F22-493E-8162-2F11CF9E4DF2}" type="presParOf" srcId="{50194297-CF02-435B-8854-5C4B7CF11AAC}" destId="{8E22013E-9C26-4AA1-B8B4-D1AA5892233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" loCatId="list" qsTypeId="urn:microsoft.com/office/officeart/2005/8/quickstyle/simple1" qsCatId="simple" csTypeId="urn:microsoft.com/office/officeart/2005/8/colors/accent5_5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 dirty="0">
              <a:solidFill>
                <a:srgbClr val="00B050"/>
              </a:solidFill>
            </a:rPr>
            <a:t>Practice 7 </a:t>
          </a:r>
          <a:endParaRPr lang="en-US" dirty="0">
            <a:solidFill>
              <a:srgbClr val="00B050"/>
            </a:solidFill>
          </a:endParaRPr>
        </a:p>
      </dgm:t>
    </dgm:pt>
    <dgm:pt modelId="{9A9D0BBD-81CC-4ADD-B35B-803AAE39C930}" type="parTrans" cxnId="{35269393-7A07-4D9F-92F8-0A8402EC7C01}">
      <dgm:prSet/>
      <dgm:spPr/>
      <dgm:t>
        <a:bodyPr/>
        <a:lstStyle/>
        <a:p>
          <a:endParaRPr lang="en-US"/>
        </a:p>
      </dgm:t>
    </dgm:pt>
    <dgm:pt modelId="{7CD21E5E-EF6D-4A05-88C0-FACFE117F380}" type="sibTrans" cxnId="{35269393-7A07-4D9F-92F8-0A8402EC7C01}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</dgm:pt>
    <dgm:pt modelId="{8E22013E-9C26-4AA1-B8B4-D1AA5892233B}" type="pres">
      <dgm:prSet presAssocID="{0E8085F9-02A8-4FC2-8D3B-A0AA5F1EC1F7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3AF7C06-F6C8-4BB9-92F6-08A3D91BB732}" type="presOf" srcId="{0E8085F9-02A8-4FC2-8D3B-A0AA5F1EC1F7}" destId="{8E22013E-9C26-4AA1-B8B4-D1AA5892233B}" srcOrd="0" destOrd="0" presId="urn:microsoft.com/office/officeart/2005/8/layout/vList2"/>
    <dgm:cxn modelId="{C2578537-3A4F-46AC-9300-60B2A4F1B91A}" type="presOf" srcId="{32F2416B-09FA-423E-9C02-845FDD114C9D}" destId="{50194297-CF02-435B-8854-5C4B7CF11AAC}" srcOrd="0" destOrd="0" presId="urn:microsoft.com/office/officeart/2005/8/layout/vList2"/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75D7C567-6F22-493E-8162-2F11CF9E4DF2}" type="presParOf" srcId="{50194297-CF02-435B-8854-5C4B7CF11AAC}" destId="{8E22013E-9C26-4AA1-B8B4-D1AA5892233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" loCatId="list" qsTypeId="urn:microsoft.com/office/officeart/2005/8/quickstyle/simple1" qsCatId="simple" csTypeId="urn:microsoft.com/office/officeart/2005/8/colors/accent5_5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 dirty="0">
              <a:solidFill>
                <a:srgbClr val="00B050"/>
              </a:solidFill>
            </a:rPr>
            <a:t>Solution </a:t>
          </a:r>
          <a:endParaRPr lang="en-US" dirty="0">
            <a:solidFill>
              <a:srgbClr val="00B050"/>
            </a:solidFill>
          </a:endParaRPr>
        </a:p>
      </dgm:t>
    </dgm:pt>
    <dgm:pt modelId="{9A9D0BBD-81CC-4ADD-B35B-803AAE39C930}" type="parTrans" cxnId="{35269393-7A07-4D9F-92F8-0A8402EC7C01}">
      <dgm:prSet/>
      <dgm:spPr/>
      <dgm:t>
        <a:bodyPr/>
        <a:lstStyle/>
        <a:p>
          <a:endParaRPr lang="en-US"/>
        </a:p>
      </dgm:t>
    </dgm:pt>
    <dgm:pt modelId="{7CD21E5E-EF6D-4A05-88C0-FACFE117F380}" type="sibTrans" cxnId="{35269393-7A07-4D9F-92F8-0A8402EC7C01}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</dgm:pt>
    <dgm:pt modelId="{8E22013E-9C26-4AA1-B8B4-D1AA5892233B}" type="pres">
      <dgm:prSet presAssocID="{0E8085F9-02A8-4FC2-8D3B-A0AA5F1EC1F7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3AF7C06-F6C8-4BB9-92F6-08A3D91BB732}" type="presOf" srcId="{0E8085F9-02A8-4FC2-8D3B-A0AA5F1EC1F7}" destId="{8E22013E-9C26-4AA1-B8B4-D1AA5892233B}" srcOrd="0" destOrd="0" presId="urn:microsoft.com/office/officeart/2005/8/layout/vList2"/>
    <dgm:cxn modelId="{C2578537-3A4F-46AC-9300-60B2A4F1B91A}" type="presOf" srcId="{32F2416B-09FA-423E-9C02-845FDD114C9D}" destId="{50194297-CF02-435B-8854-5C4B7CF11AAC}" srcOrd="0" destOrd="0" presId="urn:microsoft.com/office/officeart/2005/8/layout/vList2"/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75D7C567-6F22-493E-8162-2F11CF9E4DF2}" type="presParOf" srcId="{50194297-CF02-435B-8854-5C4B7CF11AAC}" destId="{8E22013E-9C26-4AA1-B8B4-D1AA5892233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" loCatId="list" qsTypeId="urn:microsoft.com/office/officeart/2005/8/quickstyle/simple1" qsCatId="simple" csTypeId="urn:microsoft.com/office/officeart/2005/8/colors/accent5_5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 dirty="0">
              <a:solidFill>
                <a:srgbClr val="00B050"/>
              </a:solidFill>
            </a:rPr>
            <a:t>Use Python as calculator</a:t>
          </a:r>
          <a:endParaRPr lang="en-US" dirty="0">
            <a:solidFill>
              <a:srgbClr val="00B050"/>
            </a:solidFill>
          </a:endParaRPr>
        </a:p>
      </dgm:t>
    </dgm:pt>
    <dgm:pt modelId="{9A9D0BBD-81CC-4ADD-B35B-803AAE39C930}" type="parTrans" cxnId="{35269393-7A07-4D9F-92F8-0A8402EC7C01}">
      <dgm:prSet/>
      <dgm:spPr/>
      <dgm:t>
        <a:bodyPr/>
        <a:lstStyle/>
        <a:p>
          <a:endParaRPr lang="en-US"/>
        </a:p>
      </dgm:t>
    </dgm:pt>
    <dgm:pt modelId="{7CD21E5E-EF6D-4A05-88C0-FACFE117F380}" type="sibTrans" cxnId="{35269393-7A07-4D9F-92F8-0A8402EC7C01}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</dgm:pt>
    <dgm:pt modelId="{8E22013E-9C26-4AA1-B8B4-D1AA5892233B}" type="pres">
      <dgm:prSet presAssocID="{0E8085F9-02A8-4FC2-8D3B-A0AA5F1EC1F7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3AF7C06-F6C8-4BB9-92F6-08A3D91BB732}" type="presOf" srcId="{0E8085F9-02A8-4FC2-8D3B-A0AA5F1EC1F7}" destId="{8E22013E-9C26-4AA1-B8B4-D1AA5892233B}" srcOrd="0" destOrd="0" presId="urn:microsoft.com/office/officeart/2005/8/layout/vList2"/>
    <dgm:cxn modelId="{C2578537-3A4F-46AC-9300-60B2A4F1B91A}" type="presOf" srcId="{32F2416B-09FA-423E-9C02-845FDD114C9D}" destId="{50194297-CF02-435B-8854-5C4B7CF11AAC}" srcOrd="0" destOrd="0" presId="urn:microsoft.com/office/officeart/2005/8/layout/vList2"/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75D7C567-6F22-493E-8162-2F11CF9E4DF2}" type="presParOf" srcId="{50194297-CF02-435B-8854-5C4B7CF11AAC}" destId="{8E22013E-9C26-4AA1-B8B4-D1AA5892233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" loCatId="list" qsTypeId="urn:microsoft.com/office/officeart/2005/8/quickstyle/simple1" qsCatId="simple" csTypeId="urn:microsoft.com/office/officeart/2005/8/colors/accent5_5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 dirty="0">
              <a:solidFill>
                <a:srgbClr val="00B050"/>
              </a:solidFill>
            </a:rPr>
            <a:t>Practice 1</a:t>
          </a:r>
          <a:endParaRPr lang="en-US" dirty="0">
            <a:solidFill>
              <a:srgbClr val="00B050"/>
            </a:solidFill>
          </a:endParaRPr>
        </a:p>
      </dgm:t>
    </dgm:pt>
    <dgm:pt modelId="{9A9D0BBD-81CC-4ADD-B35B-803AAE39C930}" type="parTrans" cxnId="{35269393-7A07-4D9F-92F8-0A8402EC7C01}">
      <dgm:prSet/>
      <dgm:spPr/>
      <dgm:t>
        <a:bodyPr/>
        <a:lstStyle/>
        <a:p>
          <a:endParaRPr lang="en-US"/>
        </a:p>
      </dgm:t>
    </dgm:pt>
    <dgm:pt modelId="{7CD21E5E-EF6D-4A05-88C0-FACFE117F380}" type="sibTrans" cxnId="{35269393-7A07-4D9F-92F8-0A8402EC7C01}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</dgm:pt>
    <dgm:pt modelId="{8E22013E-9C26-4AA1-B8B4-D1AA5892233B}" type="pres">
      <dgm:prSet presAssocID="{0E8085F9-02A8-4FC2-8D3B-A0AA5F1EC1F7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3AF7C06-F6C8-4BB9-92F6-08A3D91BB732}" type="presOf" srcId="{0E8085F9-02A8-4FC2-8D3B-A0AA5F1EC1F7}" destId="{8E22013E-9C26-4AA1-B8B4-D1AA5892233B}" srcOrd="0" destOrd="0" presId="urn:microsoft.com/office/officeart/2005/8/layout/vList2"/>
    <dgm:cxn modelId="{C2578537-3A4F-46AC-9300-60B2A4F1B91A}" type="presOf" srcId="{32F2416B-09FA-423E-9C02-845FDD114C9D}" destId="{50194297-CF02-435B-8854-5C4B7CF11AAC}" srcOrd="0" destOrd="0" presId="urn:microsoft.com/office/officeart/2005/8/layout/vList2"/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75D7C567-6F22-493E-8162-2F11CF9E4DF2}" type="presParOf" srcId="{50194297-CF02-435B-8854-5C4B7CF11AAC}" destId="{8E22013E-9C26-4AA1-B8B4-D1AA5892233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" loCatId="list" qsTypeId="urn:microsoft.com/office/officeart/2005/8/quickstyle/simple1" qsCatId="simple" csTypeId="urn:microsoft.com/office/officeart/2005/8/colors/accent5_5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 dirty="0">
              <a:solidFill>
                <a:srgbClr val="00B050"/>
              </a:solidFill>
            </a:rPr>
            <a:t>Solution</a:t>
          </a:r>
          <a:endParaRPr lang="en-US" dirty="0">
            <a:solidFill>
              <a:srgbClr val="00B050"/>
            </a:solidFill>
          </a:endParaRPr>
        </a:p>
      </dgm:t>
    </dgm:pt>
    <dgm:pt modelId="{9A9D0BBD-81CC-4ADD-B35B-803AAE39C930}" type="parTrans" cxnId="{35269393-7A07-4D9F-92F8-0A8402EC7C01}">
      <dgm:prSet/>
      <dgm:spPr/>
      <dgm:t>
        <a:bodyPr/>
        <a:lstStyle/>
        <a:p>
          <a:endParaRPr lang="en-US"/>
        </a:p>
      </dgm:t>
    </dgm:pt>
    <dgm:pt modelId="{7CD21E5E-EF6D-4A05-88C0-FACFE117F380}" type="sibTrans" cxnId="{35269393-7A07-4D9F-92F8-0A8402EC7C01}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</dgm:pt>
    <dgm:pt modelId="{8E22013E-9C26-4AA1-B8B4-D1AA5892233B}" type="pres">
      <dgm:prSet presAssocID="{0E8085F9-02A8-4FC2-8D3B-A0AA5F1EC1F7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3AF7C06-F6C8-4BB9-92F6-08A3D91BB732}" type="presOf" srcId="{0E8085F9-02A8-4FC2-8D3B-A0AA5F1EC1F7}" destId="{8E22013E-9C26-4AA1-B8B4-D1AA5892233B}" srcOrd="0" destOrd="0" presId="urn:microsoft.com/office/officeart/2005/8/layout/vList2"/>
    <dgm:cxn modelId="{C2578537-3A4F-46AC-9300-60B2A4F1B91A}" type="presOf" srcId="{32F2416B-09FA-423E-9C02-845FDD114C9D}" destId="{50194297-CF02-435B-8854-5C4B7CF11AAC}" srcOrd="0" destOrd="0" presId="urn:microsoft.com/office/officeart/2005/8/layout/vList2"/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75D7C567-6F22-493E-8162-2F11CF9E4DF2}" type="presParOf" srcId="{50194297-CF02-435B-8854-5C4B7CF11AAC}" destId="{8E22013E-9C26-4AA1-B8B4-D1AA5892233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" loCatId="list" qsTypeId="urn:microsoft.com/office/officeart/2005/8/quickstyle/simple1" qsCatId="simple" csTypeId="urn:microsoft.com/office/officeart/2005/8/colors/accent5_5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 dirty="0">
              <a:solidFill>
                <a:srgbClr val="00B050"/>
              </a:solidFill>
            </a:rPr>
            <a:t>Solution</a:t>
          </a:r>
          <a:endParaRPr lang="en-US" dirty="0">
            <a:solidFill>
              <a:srgbClr val="00B050"/>
            </a:solidFill>
          </a:endParaRPr>
        </a:p>
      </dgm:t>
    </dgm:pt>
    <dgm:pt modelId="{9A9D0BBD-81CC-4ADD-B35B-803AAE39C930}" type="parTrans" cxnId="{35269393-7A07-4D9F-92F8-0A8402EC7C01}">
      <dgm:prSet/>
      <dgm:spPr/>
      <dgm:t>
        <a:bodyPr/>
        <a:lstStyle/>
        <a:p>
          <a:endParaRPr lang="en-US"/>
        </a:p>
      </dgm:t>
    </dgm:pt>
    <dgm:pt modelId="{7CD21E5E-EF6D-4A05-88C0-FACFE117F380}" type="sibTrans" cxnId="{35269393-7A07-4D9F-92F8-0A8402EC7C01}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</dgm:pt>
    <dgm:pt modelId="{8E22013E-9C26-4AA1-B8B4-D1AA5892233B}" type="pres">
      <dgm:prSet presAssocID="{0E8085F9-02A8-4FC2-8D3B-A0AA5F1EC1F7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3AF7C06-F6C8-4BB9-92F6-08A3D91BB732}" type="presOf" srcId="{0E8085F9-02A8-4FC2-8D3B-A0AA5F1EC1F7}" destId="{8E22013E-9C26-4AA1-B8B4-D1AA5892233B}" srcOrd="0" destOrd="0" presId="urn:microsoft.com/office/officeart/2005/8/layout/vList2"/>
    <dgm:cxn modelId="{C2578537-3A4F-46AC-9300-60B2A4F1B91A}" type="presOf" srcId="{32F2416B-09FA-423E-9C02-845FDD114C9D}" destId="{50194297-CF02-435B-8854-5C4B7CF11AAC}" srcOrd="0" destOrd="0" presId="urn:microsoft.com/office/officeart/2005/8/layout/vList2"/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75D7C567-6F22-493E-8162-2F11CF9E4DF2}" type="presParOf" srcId="{50194297-CF02-435B-8854-5C4B7CF11AAC}" destId="{8E22013E-9C26-4AA1-B8B4-D1AA5892233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" loCatId="list" qsTypeId="urn:microsoft.com/office/officeart/2005/8/quickstyle/simple1" qsCatId="simple" csTypeId="urn:microsoft.com/office/officeart/2005/8/colors/accent5_5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 dirty="0">
              <a:solidFill>
                <a:srgbClr val="00B050"/>
              </a:solidFill>
            </a:rPr>
            <a:t>Practice 2</a:t>
          </a:r>
          <a:endParaRPr lang="en-US" dirty="0">
            <a:solidFill>
              <a:srgbClr val="00B050"/>
            </a:solidFill>
          </a:endParaRPr>
        </a:p>
      </dgm:t>
    </dgm:pt>
    <dgm:pt modelId="{9A9D0BBD-81CC-4ADD-B35B-803AAE39C930}" type="parTrans" cxnId="{35269393-7A07-4D9F-92F8-0A8402EC7C01}">
      <dgm:prSet/>
      <dgm:spPr/>
      <dgm:t>
        <a:bodyPr/>
        <a:lstStyle/>
        <a:p>
          <a:endParaRPr lang="en-US"/>
        </a:p>
      </dgm:t>
    </dgm:pt>
    <dgm:pt modelId="{7CD21E5E-EF6D-4A05-88C0-FACFE117F380}" type="sibTrans" cxnId="{35269393-7A07-4D9F-92F8-0A8402EC7C01}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</dgm:pt>
    <dgm:pt modelId="{8E22013E-9C26-4AA1-B8B4-D1AA5892233B}" type="pres">
      <dgm:prSet presAssocID="{0E8085F9-02A8-4FC2-8D3B-A0AA5F1EC1F7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3AF7C06-F6C8-4BB9-92F6-08A3D91BB732}" type="presOf" srcId="{0E8085F9-02A8-4FC2-8D3B-A0AA5F1EC1F7}" destId="{8E22013E-9C26-4AA1-B8B4-D1AA5892233B}" srcOrd="0" destOrd="0" presId="urn:microsoft.com/office/officeart/2005/8/layout/vList2"/>
    <dgm:cxn modelId="{C2578537-3A4F-46AC-9300-60B2A4F1B91A}" type="presOf" srcId="{32F2416B-09FA-423E-9C02-845FDD114C9D}" destId="{50194297-CF02-435B-8854-5C4B7CF11AAC}" srcOrd="0" destOrd="0" presId="urn:microsoft.com/office/officeart/2005/8/layout/vList2"/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75D7C567-6F22-493E-8162-2F11CF9E4DF2}" type="presParOf" srcId="{50194297-CF02-435B-8854-5C4B7CF11AAC}" destId="{8E22013E-9C26-4AA1-B8B4-D1AA5892233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" loCatId="list" qsTypeId="urn:microsoft.com/office/officeart/2005/8/quickstyle/simple1" qsCatId="simple" csTypeId="urn:microsoft.com/office/officeart/2005/8/colors/accent5_5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 dirty="0">
              <a:solidFill>
                <a:srgbClr val="00B050"/>
              </a:solidFill>
            </a:rPr>
            <a:t>From Decimal to Others</a:t>
          </a:r>
          <a:endParaRPr lang="en-US" dirty="0">
            <a:solidFill>
              <a:srgbClr val="00B050"/>
            </a:solidFill>
          </a:endParaRPr>
        </a:p>
      </dgm:t>
    </dgm:pt>
    <dgm:pt modelId="{9A9D0BBD-81CC-4ADD-B35B-803AAE39C930}" type="parTrans" cxnId="{35269393-7A07-4D9F-92F8-0A8402EC7C01}">
      <dgm:prSet/>
      <dgm:spPr/>
      <dgm:t>
        <a:bodyPr/>
        <a:lstStyle/>
        <a:p>
          <a:endParaRPr lang="en-US"/>
        </a:p>
      </dgm:t>
    </dgm:pt>
    <dgm:pt modelId="{7CD21E5E-EF6D-4A05-88C0-FACFE117F380}" type="sibTrans" cxnId="{35269393-7A07-4D9F-92F8-0A8402EC7C01}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</dgm:pt>
    <dgm:pt modelId="{8E22013E-9C26-4AA1-B8B4-D1AA5892233B}" type="pres">
      <dgm:prSet presAssocID="{0E8085F9-02A8-4FC2-8D3B-A0AA5F1EC1F7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3AF7C06-F6C8-4BB9-92F6-08A3D91BB732}" type="presOf" srcId="{0E8085F9-02A8-4FC2-8D3B-A0AA5F1EC1F7}" destId="{8E22013E-9C26-4AA1-B8B4-D1AA5892233B}" srcOrd="0" destOrd="0" presId="urn:microsoft.com/office/officeart/2005/8/layout/vList2"/>
    <dgm:cxn modelId="{C2578537-3A4F-46AC-9300-60B2A4F1B91A}" type="presOf" srcId="{32F2416B-09FA-423E-9C02-845FDD114C9D}" destId="{50194297-CF02-435B-8854-5C4B7CF11AAC}" srcOrd="0" destOrd="0" presId="urn:microsoft.com/office/officeart/2005/8/layout/vList2"/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75D7C567-6F22-493E-8162-2F11CF9E4DF2}" type="presParOf" srcId="{50194297-CF02-435B-8854-5C4B7CF11AAC}" destId="{8E22013E-9C26-4AA1-B8B4-D1AA5892233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" loCatId="list" qsTypeId="urn:microsoft.com/office/officeart/2005/8/quickstyle/simple1" qsCatId="simple" csTypeId="urn:microsoft.com/office/officeart/2005/8/colors/accent5_5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 dirty="0">
              <a:solidFill>
                <a:srgbClr val="00B050"/>
              </a:solidFill>
            </a:rPr>
            <a:t>Practice 3</a:t>
          </a:r>
          <a:endParaRPr lang="en-US" dirty="0">
            <a:solidFill>
              <a:srgbClr val="00B050"/>
            </a:solidFill>
          </a:endParaRPr>
        </a:p>
      </dgm:t>
    </dgm:pt>
    <dgm:pt modelId="{9A9D0BBD-81CC-4ADD-B35B-803AAE39C930}" type="parTrans" cxnId="{35269393-7A07-4D9F-92F8-0A8402EC7C01}">
      <dgm:prSet/>
      <dgm:spPr/>
      <dgm:t>
        <a:bodyPr/>
        <a:lstStyle/>
        <a:p>
          <a:endParaRPr lang="en-US"/>
        </a:p>
      </dgm:t>
    </dgm:pt>
    <dgm:pt modelId="{7CD21E5E-EF6D-4A05-88C0-FACFE117F380}" type="sibTrans" cxnId="{35269393-7A07-4D9F-92F8-0A8402EC7C01}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</dgm:pt>
    <dgm:pt modelId="{8E22013E-9C26-4AA1-B8B4-D1AA5892233B}" type="pres">
      <dgm:prSet presAssocID="{0E8085F9-02A8-4FC2-8D3B-A0AA5F1EC1F7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3AF7C06-F6C8-4BB9-92F6-08A3D91BB732}" type="presOf" srcId="{0E8085F9-02A8-4FC2-8D3B-A0AA5F1EC1F7}" destId="{8E22013E-9C26-4AA1-B8B4-D1AA5892233B}" srcOrd="0" destOrd="0" presId="urn:microsoft.com/office/officeart/2005/8/layout/vList2"/>
    <dgm:cxn modelId="{C2578537-3A4F-46AC-9300-60B2A4F1B91A}" type="presOf" srcId="{32F2416B-09FA-423E-9C02-845FDD114C9D}" destId="{50194297-CF02-435B-8854-5C4B7CF11AAC}" srcOrd="0" destOrd="0" presId="urn:microsoft.com/office/officeart/2005/8/layout/vList2"/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75D7C567-6F22-493E-8162-2F11CF9E4DF2}" type="presParOf" srcId="{50194297-CF02-435B-8854-5C4B7CF11AAC}" destId="{8E22013E-9C26-4AA1-B8B4-D1AA5892233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0" y="1783"/>
          <a:ext cx="10515600" cy="1146600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b="1" kern="1200" dirty="0">
              <a:solidFill>
                <a:srgbClr val="00B050"/>
              </a:solidFill>
            </a:rPr>
            <a:t>Number System</a:t>
          </a:r>
          <a:endParaRPr lang="en-US" sz="4900" kern="1200" dirty="0">
            <a:solidFill>
              <a:srgbClr val="00B050"/>
            </a:solidFill>
          </a:endParaRPr>
        </a:p>
      </dsp:txBody>
      <dsp:txXfrm>
        <a:off x="55972" y="57755"/>
        <a:ext cx="10403656" cy="103465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0" y="1783"/>
          <a:ext cx="10515600" cy="1146600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b="1" kern="1200" dirty="0">
              <a:solidFill>
                <a:srgbClr val="00B050"/>
              </a:solidFill>
            </a:rPr>
            <a:t>Solution</a:t>
          </a:r>
          <a:r>
            <a:rPr lang="en-US" sz="4900" b="1" kern="1200" dirty="0"/>
            <a:t> </a:t>
          </a:r>
          <a:endParaRPr lang="en-US" sz="4900" kern="1200" dirty="0"/>
        </a:p>
      </dsp:txBody>
      <dsp:txXfrm>
        <a:off x="55972" y="57755"/>
        <a:ext cx="10403656" cy="103465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0" y="1783"/>
          <a:ext cx="10515600" cy="1146600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b="1" kern="1200" dirty="0">
              <a:solidFill>
                <a:srgbClr val="00B050"/>
              </a:solidFill>
            </a:rPr>
            <a:t>Practice 4</a:t>
          </a:r>
          <a:endParaRPr lang="en-US" sz="4900" kern="1200" dirty="0">
            <a:solidFill>
              <a:srgbClr val="00B050"/>
            </a:solidFill>
          </a:endParaRPr>
        </a:p>
      </dsp:txBody>
      <dsp:txXfrm>
        <a:off x="55972" y="57755"/>
        <a:ext cx="10403656" cy="1034656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0" y="1783"/>
          <a:ext cx="10515600" cy="1146600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b="1" kern="1200" dirty="0">
              <a:solidFill>
                <a:srgbClr val="00B050"/>
              </a:solidFill>
            </a:rPr>
            <a:t>Think!</a:t>
          </a:r>
          <a:endParaRPr lang="en-US" sz="4900" kern="1200" dirty="0">
            <a:solidFill>
              <a:srgbClr val="00B050"/>
            </a:solidFill>
          </a:endParaRPr>
        </a:p>
      </dsp:txBody>
      <dsp:txXfrm>
        <a:off x="55972" y="57755"/>
        <a:ext cx="10403656" cy="1034656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0" y="1783"/>
          <a:ext cx="10515600" cy="1146600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b="1" kern="1200" dirty="0">
              <a:solidFill>
                <a:srgbClr val="00B050"/>
              </a:solidFill>
            </a:rPr>
            <a:t>Solution?</a:t>
          </a:r>
          <a:endParaRPr lang="en-US" sz="4900" kern="1200" dirty="0">
            <a:solidFill>
              <a:srgbClr val="00B050"/>
            </a:solidFill>
          </a:endParaRPr>
        </a:p>
      </dsp:txBody>
      <dsp:txXfrm>
        <a:off x="55972" y="57755"/>
        <a:ext cx="10403656" cy="1034656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0" y="235520"/>
          <a:ext cx="10515600" cy="1535884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1" kern="1200" dirty="0">
              <a:solidFill>
                <a:srgbClr val="00B050"/>
              </a:solidFill>
            </a:rPr>
            <a:t>Conversion Between Binary, Octal and Hexadecimal</a:t>
          </a:r>
          <a:endParaRPr lang="en-US" sz="4800" kern="1200" dirty="0">
            <a:solidFill>
              <a:srgbClr val="00B050"/>
            </a:solidFill>
          </a:endParaRPr>
        </a:p>
      </dsp:txBody>
      <dsp:txXfrm>
        <a:off x="74976" y="310496"/>
        <a:ext cx="10365648" cy="1385932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0" y="1783"/>
          <a:ext cx="10515600" cy="1146600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b="1" kern="1200" dirty="0">
              <a:solidFill>
                <a:srgbClr val="00B050"/>
              </a:solidFill>
            </a:rPr>
            <a:t>Binary and Octal</a:t>
          </a:r>
          <a:endParaRPr lang="en-US" sz="4900" kern="1200" dirty="0">
            <a:solidFill>
              <a:srgbClr val="00B050"/>
            </a:solidFill>
          </a:endParaRPr>
        </a:p>
      </dsp:txBody>
      <dsp:txXfrm>
        <a:off x="55972" y="57755"/>
        <a:ext cx="10403656" cy="1034656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0" y="1783"/>
          <a:ext cx="10515600" cy="1146600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b="1" kern="1200" dirty="0">
              <a:solidFill>
                <a:srgbClr val="00B050"/>
              </a:solidFill>
            </a:rPr>
            <a:t>Binary and Hexadecimal</a:t>
          </a:r>
          <a:endParaRPr lang="en-US" sz="4900" kern="1200" dirty="0">
            <a:solidFill>
              <a:srgbClr val="00B050"/>
            </a:solidFill>
          </a:endParaRPr>
        </a:p>
      </dsp:txBody>
      <dsp:txXfrm>
        <a:off x="55972" y="57755"/>
        <a:ext cx="10403656" cy="1034656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0" y="1783"/>
          <a:ext cx="10515600" cy="1146600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b="1" kern="1200" dirty="0">
              <a:solidFill>
                <a:srgbClr val="00B050"/>
              </a:solidFill>
            </a:rPr>
            <a:t>Practice 5 </a:t>
          </a:r>
          <a:endParaRPr lang="en-US" sz="4900" kern="1200" dirty="0">
            <a:solidFill>
              <a:srgbClr val="00B050"/>
            </a:solidFill>
          </a:endParaRPr>
        </a:p>
      </dsp:txBody>
      <dsp:txXfrm>
        <a:off x="55972" y="57755"/>
        <a:ext cx="10403656" cy="1034656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0" y="1783"/>
          <a:ext cx="10515600" cy="1146600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b="1" kern="1200" dirty="0">
              <a:solidFill>
                <a:srgbClr val="00B050"/>
              </a:solidFill>
            </a:rPr>
            <a:t>Solution</a:t>
          </a:r>
          <a:endParaRPr lang="en-US" sz="4900" kern="1200" dirty="0">
            <a:solidFill>
              <a:srgbClr val="00B050"/>
            </a:solidFill>
          </a:endParaRPr>
        </a:p>
      </dsp:txBody>
      <dsp:txXfrm>
        <a:off x="55972" y="57755"/>
        <a:ext cx="10403656" cy="1034656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0" y="1783"/>
          <a:ext cx="10515600" cy="1146600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b="1" kern="1200" dirty="0">
              <a:solidFill>
                <a:srgbClr val="00B050"/>
              </a:solidFill>
            </a:rPr>
            <a:t>Practice 6 </a:t>
          </a:r>
          <a:endParaRPr lang="en-US" sz="4900" kern="1200" dirty="0">
            <a:solidFill>
              <a:srgbClr val="00B050"/>
            </a:solidFill>
          </a:endParaRPr>
        </a:p>
      </dsp:txBody>
      <dsp:txXfrm>
        <a:off x="55972" y="57755"/>
        <a:ext cx="10403656" cy="10346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0" y="1783"/>
          <a:ext cx="10515600" cy="1146600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b="1" kern="1200" dirty="0">
              <a:solidFill>
                <a:srgbClr val="00B050"/>
              </a:solidFill>
            </a:rPr>
            <a:t>Data Representation</a:t>
          </a:r>
          <a:endParaRPr lang="en-US" sz="4900" kern="1200" dirty="0">
            <a:solidFill>
              <a:srgbClr val="00B050"/>
            </a:solidFill>
          </a:endParaRPr>
        </a:p>
      </dsp:txBody>
      <dsp:txXfrm>
        <a:off x="55972" y="57755"/>
        <a:ext cx="10403656" cy="1034656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0" y="1783"/>
          <a:ext cx="10515600" cy="1146600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b="1" kern="1200" dirty="0">
              <a:solidFill>
                <a:srgbClr val="00B050"/>
              </a:solidFill>
            </a:rPr>
            <a:t>Solution </a:t>
          </a:r>
          <a:endParaRPr lang="en-US" sz="4900" kern="1200" dirty="0">
            <a:solidFill>
              <a:srgbClr val="00B050"/>
            </a:solidFill>
          </a:endParaRPr>
        </a:p>
      </dsp:txBody>
      <dsp:txXfrm>
        <a:off x="55972" y="57755"/>
        <a:ext cx="10403656" cy="1034656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0" y="1783"/>
          <a:ext cx="10515600" cy="1146600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b="1" kern="1200" dirty="0">
              <a:solidFill>
                <a:srgbClr val="00B050"/>
              </a:solidFill>
            </a:rPr>
            <a:t>Practice 7 </a:t>
          </a:r>
          <a:endParaRPr lang="en-US" sz="4900" kern="1200" dirty="0">
            <a:solidFill>
              <a:srgbClr val="00B050"/>
            </a:solidFill>
          </a:endParaRPr>
        </a:p>
      </dsp:txBody>
      <dsp:txXfrm>
        <a:off x="55972" y="57755"/>
        <a:ext cx="10403656" cy="1034656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0" y="1783"/>
          <a:ext cx="10515600" cy="1146600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b="1" kern="1200" dirty="0">
              <a:solidFill>
                <a:srgbClr val="00B050"/>
              </a:solidFill>
            </a:rPr>
            <a:t>Solution </a:t>
          </a:r>
          <a:endParaRPr lang="en-US" sz="4900" kern="1200" dirty="0">
            <a:solidFill>
              <a:srgbClr val="00B050"/>
            </a:solidFill>
          </a:endParaRPr>
        </a:p>
      </dsp:txBody>
      <dsp:txXfrm>
        <a:off x="55972" y="57755"/>
        <a:ext cx="10403656" cy="103465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0" y="1783"/>
          <a:ext cx="10515600" cy="1146600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b="1" kern="1200" dirty="0">
              <a:solidFill>
                <a:srgbClr val="00B050"/>
              </a:solidFill>
            </a:rPr>
            <a:t>Use Python as calculator</a:t>
          </a:r>
          <a:endParaRPr lang="en-US" sz="4900" kern="1200" dirty="0">
            <a:solidFill>
              <a:srgbClr val="00B050"/>
            </a:solidFill>
          </a:endParaRPr>
        </a:p>
      </dsp:txBody>
      <dsp:txXfrm>
        <a:off x="55972" y="57755"/>
        <a:ext cx="10403656" cy="103465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0" y="1783"/>
          <a:ext cx="10515600" cy="1146600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b="1" kern="1200" dirty="0">
              <a:solidFill>
                <a:srgbClr val="00B050"/>
              </a:solidFill>
            </a:rPr>
            <a:t>Practice 1</a:t>
          </a:r>
          <a:endParaRPr lang="en-US" sz="4900" kern="1200" dirty="0">
            <a:solidFill>
              <a:srgbClr val="00B050"/>
            </a:solidFill>
          </a:endParaRPr>
        </a:p>
      </dsp:txBody>
      <dsp:txXfrm>
        <a:off x="55972" y="57755"/>
        <a:ext cx="10403656" cy="103465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0" y="1783"/>
          <a:ext cx="10515600" cy="1146600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b="1" kern="1200" dirty="0">
              <a:solidFill>
                <a:srgbClr val="00B050"/>
              </a:solidFill>
            </a:rPr>
            <a:t>Solution</a:t>
          </a:r>
          <a:endParaRPr lang="en-US" sz="4900" kern="1200" dirty="0">
            <a:solidFill>
              <a:srgbClr val="00B050"/>
            </a:solidFill>
          </a:endParaRPr>
        </a:p>
      </dsp:txBody>
      <dsp:txXfrm>
        <a:off x="55972" y="57755"/>
        <a:ext cx="10403656" cy="103465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0" y="1783"/>
          <a:ext cx="10515600" cy="1146600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b="1" kern="1200" dirty="0">
              <a:solidFill>
                <a:srgbClr val="00B050"/>
              </a:solidFill>
            </a:rPr>
            <a:t>Solution</a:t>
          </a:r>
          <a:endParaRPr lang="en-US" sz="4900" kern="1200" dirty="0">
            <a:solidFill>
              <a:srgbClr val="00B050"/>
            </a:solidFill>
          </a:endParaRPr>
        </a:p>
      </dsp:txBody>
      <dsp:txXfrm>
        <a:off x="55972" y="57755"/>
        <a:ext cx="10403656" cy="103465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0" y="1783"/>
          <a:ext cx="10515600" cy="1146600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b="1" kern="1200" dirty="0">
              <a:solidFill>
                <a:srgbClr val="00B050"/>
              </a:solidFill>
            </a:rPr>
            <a:t>Practice 2</a:t>
          </a:r>
          <a:endParaRPr lang="en-US" sz="4900" kern="1200" dirty="0">
            <a:solidFill>
              <a:srgbClr val="00B050"/>
            </a:solidFill>
          </a:endParaRPr>
        </a:p>
      </dsp:txBody>
      <dsp:txXfrm>
        <a:off x="55972" y="57755"/>
        <a:ext cx="10403656" cy="103465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0" y="1783"/>
          <a:ext cx="10515600" cy="1146600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b="1" kern="1200" dirty="0">
              <a:solidFill>
                <a:srgbClr val="00B050"/>
              </a:solidFill>
            </a:rPr>
            <a:t>From Decimal to Others</a:t>
          </a:r>
          <a:endParaRPr lang="en-US" sz="4900" kern="1200" dirty="0">
            <a:solidFill>
              <a:srgbClr val="00B050"/>
            </a:solidFill>
          </a:endParaRPr>
        </a:p>
      </dsp:txBody>
      <dsp:txXfrm>
        <a:off x="55972" y="57755"/>
        <a:ext cx="10403656" cy="103465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0" y="1783"/>
          <a:ext cx="10515600" cy="1146600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b="1" kern="1200" dirty="0">
              <a:solidFill>
                <a:srgbClr val="00B050"/>
              </a:solidFill>
            </a:rPr>
            <a:t>Practice 3</a:t>
          </a:r>
          <a:endParaRPr lang="en-US" sz="4900" kern="1200" dirty="0">
            <a:solidFill>
              <a:srgbClr val="00B050"/>
            </a:solidFill>
          </a:endParaRPr>
        </a:p>
      </dsp:txBody>
      <dsp:txXfrm>
        <a:off x="55972" y="57755"/>
        <a:ext cx="10403656" cy="10346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00E1B6D-CB0E-4747-8721-9A4B69626617}" type="datetimeFigureOut">
              <a:rPr lang="en-US" smtClean="0"/>
              <a:t>9/14/23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AC770CD-E693-47DC-A6AB-30FC6333656A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99891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1B6D-CB0E-4747-8721-9A4B69626617}" type="datetimeFigureOut">
              <a:rPr lang="en-US" smtClean="0"/>
              <a:t>9/14/23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70CD-E693-47DC-A6AB-30FC63336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523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1B6D-CB0E-4747-8721-9A4B69626617}" type="datetimeFigureOut">
              <a:rPr lang="en-US" smtClean="0"/>
              <a:t>9/14/23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70CD-E693-47DC-A6AB-30FC63336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878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1B6D-CB0E-4747-8721-9A4B69626617}" type="datetimeFigureOut">
              <a:rPr lang="en-US" smtClean="0"/>
              <a:t>9/14/23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70CD-E693-47DC-A6AB-30FC63336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388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00E1B6D-CB0E-4747-8721-9A4B69626617}" type="datetimeFigureOut">
              <a:rPr lang="en-US" smtClean="0"/>
              <a:t>9/14/23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AC770CD-E693-47DC-A6AB-30FC6333656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1772318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1B6D-CB0E-4747-8721-9A4B69626617}" type="datetimeFigureOut">
              <a:rPr lang="en-US" smtClean="0"/>
              <a:t>9/14/23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70CD-E693-47DC-A6AB-30FC63336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2713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1B6D-CB0E-4747-8721-9A4B69626617}" type="datetimeFigureOut">
              <a:rPr lang="en-US" smtClean="0"/>
              <a:t>9/14/23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70CD-E693-47DC-A6AB-30FC63336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7377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1B6D-CB0E-4747-8721-9A4B69626617}" type="datetimeFigureOut">
              <a:rPr lang="en-US" smtClean="0"/>
              <a:t>9/14/23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70CD-E693-47DC-A6AB-30FC63336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151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1B6D-CB0E-4747-8721-9A4B69626617}" type="datetimeFigureOut">
              <a:rPr lang="en-US" smtClean="0"/>
              <a:t>9/14/23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70CD-E693-47DC-A6AB-30FC63336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464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E00E1B6D-CB0E-4747-8721-9A4B69626617}" type="datetimeFigureOut">
              <a:rPr lang="en-US" smtClean="0"/>
              <a:t>9/14/23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5AC770CD-E693-47DC-A6AB-30FC6333656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719862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E00E1B6D-CB0E-4747-8721-9A4B69626617}" type="datetimeFigureOut">
              <a:rPr lang="en-US" smtClean="0"/>
              <a:t>9/14/23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5AC770CD-E693-47DC-A6AB-30FC63336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378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00E1B6D-CB0E-4747-8721-9A4B69626617}" type="datetimeFigureOut">
              <a:rPr lang="en-US" smtClean="0"/>
              <a:t>9/14/23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AC770CD-E693-47DC-A6AB-30FC6333656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26533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30" r:id="rId1"/>
    <p:sldLayoutId id="2147484231" r:id="rId2"/>
    <p:sldLayoutId id="2147484232" r:id="rId3"/>
    <p:sldLayoutId id="2147484233" r:id="rId4"/>
    <p:sldLayoutId id="2147484234" r:id="rId5"/>
    <p:sldLayoutId id="2147484235" r:id="rId6"/>
    <p:sldLayoutId id="2147484236" r:id="rId7"/>
    <p:sldLayoutId id="2147484237" r:id="rId8"/>
    <p:sldLayoutId id="2147484238" r:id="rId9"/>
    <p:sldLayoutId id="2147484239" r:id="rId10"/>
    <p:sldLayoutId id="214748424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11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80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Layout" Target="../diagrams/layout10.xml"/><Relationship Id="rId7" Type="http://schemas.openxmlformats.org/officeDocument/2006/relationships/image" Target="../media/image12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Relationship Id="rId9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7" Type="http://schemas.openxmlformats.org/officeDocument/2006/relationships/image" Target="../media/image17.pn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diagramLayout" Target="../diagrams/layout13.xml"/><Relationship Id="rId7" Type="http://schemas.openxmlformats.org/officeDocument/2006/relationships/image" Target="../media/image18.png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Relationship Id="rId9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7" Type="http://schemas.openxmlformats.org/officeDocument/2006/relationships/image" Target="../media/image21.png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diagramLayout" Target="../diagrams/layout16.xml"/><Relationship Id="rId7" Type="http://schemas.openxmlformats.org/officeDocument/2006/relationships/image" Target="../media/image170.png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7" Type="http://schemas.openxmlformats.org/officeDocument/2006/relationships/image" Target="../media/image190.png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7" Type="http://schemas.openxmlformats.org/officeDocument/2006/relationships/image" Target="../media/image200.png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png"/><Relationship Id="rId3" Type="http://schemas.openxmlformats.org/officeDocument/2006/relationships/diagramLayout" Target="../diagrams/layout20.xml"/><Relationship Id="rId7" Type="http://schemas.openxmlformats.org/officeDocument/2006/relationships/image" Target="../media/image210.png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7" Type="http://schemas.openxmlformats.org/officeDocument/2006/relationships/image" Target="../media/image23.png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7" Type="http://schemas.openxmlformats.org/officeDocument/2006/relationships/image" Target="../media/image24.png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4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5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50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openxmlformats.org/officeDocument/2006/relationships/image" Target="../media/image10.png"/><Relationship Id="rId5" Type="http://schemas.openxmlformats.org/officeDocument/2006/relationships/diagramColors" Target="../diagrams/colors5.xml"/><Relationship Id="rId10" Type="http://schemas.openxmlformats.org/officeDocument/2006/relationships/image" Target="../media/image9.png"/><Relationship Id="rId4" Type="http://schemas.openxmlformats.org/officeDocument/2006/relationships/diagramQuickStyle" Target="../diagrams/quickStyle5.xml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60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9615" y="1611601"/>
            <a:ext cx="11658599" cy="2387600"/>
          </a:xfrm>
        </p:spPr>
        <p:txBody>
          <a:bodyPr>
            <a:normAutofit/>
          </a:bodyPr>
          <a:lstStyle/>
          <a:p>
            <a:r>
              <a:rPr lang="en-AU" sz="3200" b="1" i="1" dirty="0">
                <a:solidFill>
                  <a:srgbClr val="00B050"/>
                </a:solidFill>
              </a:rPr>
              <a:t>Introduction to Computer Science: </a:t>
            </a:r>
            <a:br>
              <a:rPr lang="en-AU" sz="3200" b="1" i="1" dirty="0"/>
            </a:br>
            <a:r>
              <a:rPr lang="en-AU" sz="3200" b="1" i="1" dirty="0">
                <a:solidFill>
                  <a:srgbClr val="0070C0"/>
                </a:solidFill>
              </a:rPr>
              <a:t>Programming Methodology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140126"/>
            <a:ext cx="9144000" cy="1669266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altLang="zh-CN" sz="3200" b="1" dirty="0">
                <a:solidFill>
                  <a:srgbClr val="7030A0"/>
                </a:solidFill>
                <a:latin typeface="Algerian" panose="04020705040A02060702" pitchFamily="82" charset="0"/>
              </a:rPr>
              <a:t>Tutorial</a:t>
            </a:r>
            <a:r>
              <a:rPr lang="en-US" sz="3200" b="1" dirty="0">
                <a:solidFill>
                  <a:srgbClr val="7030A0"/>
                </a:solidFill>
                <a:latin typeface="Algerian" panose="04020705040A02060702" pitchFamily="82" charset="0"/>
              </a:rPr>
              <a:t> </a:t>
            </a:r>
            <a:r>
              <a:rPr lang="en-US" altLang="zh-CN" sz="3200" b="1" dirty="0">
                <a:solidFill>
                  <a:srgbClr val="7030A0"/>
                </a:solidFill>
                <a:latin typeface="Algerian" panose="04020705040A02060702" pitchFamily="82" charset="0"/>
              </a:rPr>
              <a:t>2</a:t>
            </a:r>
            <a:r>
              <a:rPr lang="en-US" sz="3200" b="1" dirty="0">
                <a:solidFill>
                  <a:srgbClr val="7030A0"/>
                </a:solidFill>
                <a:latin typeface="Algerian" panose="04020705040A02060702" pitchFamily="82" charset="0"/>
              </a:rPr>
              <a:t> </a:t>
            </a:r>
          </a:p>
          <a:p>
            <a:r>
              <a:rPr lang="en-US" altLang="zh-CN" sz="3200" b="1" dirty="0">
                <a:solidFill>
                  <a:srgbClr val="002060"/>
                </a:solidFill>
                <a:latin typeface="Algerian" panose="04020705040A02060702" pitchFamily="82" charset="0"/>
              </a:rPr>
              <a:t>DATA REPRESENTATION AND CONVERSION</a:t>
            </a:r>
            <a:endParaRPr lang="en-US" altLang="zh-CN" sz="3200" dirty="0"/>
          </a:p>
          <a:p>
            <a:endParaRPr lang="en-US" altLang="zh-CN" sz="3200" b="1" dirty="0">
              <a:solidFill>
                <a:srgbClr val="002060"/>
              </a:solidFill>
              <a:latin typeface="Algerian" panose="04020705040A02060702" pitchFamily="82" charset="0"/>
            </a:endParaRPr>
          </a:p>
          <a:p>
            <a:endParaRPr lang="en-US" altLang="zh-CN" sz="2400" b="1" dirty="0">
              <a:latin typeface="Algerian" panose="04020705040A02060702" pitchFamily="82" charset="0"/>
            </a:endParaRPr>
          </a:p>
          <a:p>
            <a:endParaRPr lang="en-US" altLang="zh-CN" b="1" dirty="0"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240" y="188229"/>
            <a:ext cx="6909744" cy="1204796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effectLst>
            <a:outerShdw dist="50800" sx="1000" sy="1000" algn="ctr" rotWithShape="0">
              <a:schemeClr val="bg1"/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52343CE-25CF-EB9F-3859-0D0848AE6262}"/>
              </a:ext>
            </a:extLst>
          </p:cNvPr>
          <p:cNvSpPr txBox="1"/>
          <p:nvPr/>
        </p:nvSpPr>
        <p:spPr>
          <a:xfrm>
            <a:off x="4283685" y="4809392"/>
            <a:ext cx="36246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  <a:latin typeface="Bell MT" panose="02020503060305020303" pitchFamily="18" charset="0"/>
              </a:rPr>
              <a:t>Kaiyan ZHENG, FE</a:t>
            </a:r>
          </a:p>
          <a:p>
            <a:pPr algn="ctr"/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  <a:latin typeface="Bell MT" panose="02020503060305020303" pitchFamily="18" charset="0"/>
              </a:rPr>
              <a:t>Sept. 11 2023 </a:t>
            </a:r>
          </a:p>
          <a:p>
            <a:pPr algn="ctr"/>
            <a:r>
              <a:rPr lang="en-US" altLang="zh-CN" sz="2000" b="1" dirty="0" err="1">
                <a:solidFill>
                  <a:schemeClr val="accent6">
                    <a:lumMod val="75000"/>
                  </a:schemeClr>
                </a:solidFill>
                <a:latin typeface="Bell MT" panose="02020503060305020303" pitchFamily="18" charset="0"/>
              </a:rPr>
              <a:t>kaiyanzheng@link.cuhk.edu.cn</a:t>
            </a:r>
            <a:endParaRPr lang="zh-CN" altLang="en-US" sz="2000" b="1" dirty="0">
              <a:solidFill>
                <a:schemeClr val="accent6">
                  <a:lumMod val="75000"/>
                </a:schemeClr>
              </a:solidFill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901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383400589"/>
              </p:ext>
            </p:extLst>
          </p:nvPr>
        </p:nvGraphicFramePr>
        <p:xfrm>
          <a:off x="838200" y="365126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838200" y="1945139"/>
                <a:ext cx="11048999" cy="394570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8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rgbClr val="7030A0"/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For integer part, use </a:t>
                </a:r>
                <a:r>
                  <a:rPr lang="en-US" altLang="zh-CN" sz="3200" b="1" dirty="0">
                    <a:solidFill>
                      <a:srgbClr val="FF0000"/>
                    </a:solidFill>
                    <a:latin typeface="Baskerville Old Face" panose="02020602080505020303" pitchFamily="18" charset="0"/>
                  </a:rPr>
                  <a:t>division</a:t>
                </a:r>
                <a: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by the bases. Because </a:t>
                </a:r>
                <a:r>
                  <a:rPr lang="en-AU" altLang="zh-CN" sz="26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N</a:t>
                </a:r>
                <a14:m>
                  <m:oMath xmlns:m="http://schemas.openxmlformats.org/officeDocument/2006/math">
                    <m:r>
                      <a:rPr lang="en-AU" altLang="zh-CN" sz="26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AU" altLang="zh-CN" sz="26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sup>
                    </m:sSup>
                    <m:r>
                      <a:rPr lang="en-AU" altLang="zh-CN" sz="26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AU" altLang="zh-CN" sz="26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  <m: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AU" altLang="zh-CN" sz="2600" b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AU" altLang="zh-CN" sz="26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  <m: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AU" altLang="zh-CN" sz="26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…+</m:t>
                    </m:r>
                    <m:sSub>
                      <m:sSubPr>
                        <m:ctrlP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AU" altLang="zh-CN" sz="26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p>
                    </m:sSup>
                    <m:r>
                      <a:rPr lang="en-US" altLang="zh-CN" sz="2600" b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600" b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𝐈𝐧𝐭𝐞𝐫𝐠𝐞𝐫</m:t>
                    </m:r>
                    <m:r>
                      <a:rPr lang="en-US" altLang="zh-CN" sz="2600" b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600" b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𝐩𝐚𝐫𝐭</m:t>
                    </m:r>
                    <m:r>
                      <a:rPr lang="en-US" altLang="zh-CN" sz="2600" b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600" b="1" dirty="0">
                    <a:solidFill>
                      <a:srgbClr val="0070C0"/>
                    </a:solidFill>
                    <a:latin typeface="Baskerville Old Face" panose="02020602080505020303" pitchFamily="18" charset="0"/>
                    <a:ea typeface="Cambria Math" panose="02040503050406030204" pitchFamily="18" charset="0"/>
                  </a:rPr>
                  <a:t>, </a:t>
                </a:r>
                <a: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  <a:ea typeface="Cambria Math" panose="02040503050406030204" pitchFamily="18" charset="0"/>
                  </a:rPr>
                  <a:t>so </a:t>
                </a:r>
                <a:b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  <a:ea typeface="Cambria Math" panose="02040503050406030204" pitchFamily="18" charset="0"/>
                  </a:rPr>
                </a:br>
                <a:r>
                  <a:rPr lang="en-US" altLang="zh-CN" sz="2600" b="1" dirty="0" err="1">
                    <a:solidFill>
                      <a:srgbClr val="0070C0"/>
                    </a:solidFill>
                    <a:latin typeface="Baskerville Old Face" panose="02020602080505020303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altLang="zh-CN" sz="2600" b="1" dirty="0">
                    <a:solidFill>
                      <a:srgbClr val="0070C0"/>
                    </a:solidFill>
                    <a:latin typeface="Baskerville Old Face" panose="02020602080505020303" pitchFamily="18" charset="0"/>
                    <a:ea typeface="Cambria Math" panose="02040503050406030204" pitchFamily="18" charset="0"/>
                  </a:rPr>
                  <a:t>) mod(</a:t>
                </a:r>
                <a:r>
                  <a:rPr lang="en-US" altLang="zh-CN" sz="2600" b="1" dirty="0" err="1">
                    <a:solidFill>
                      <a:srgbClr val="0070C0"/>
                    </a:solidFill>
                    <a:latin typeface="Baskerville Old Face" panose="02020602080505020303" pitchFamily="18" charset="0"/>
                    <a:ea typeface="Cambria Math" panose="02040503050406030204" pitchFamily="18" charset="0"/>
                  </a:rPr>
                  <a:t>N,b</a:t>
                </a:r>
                <a:r>
                  <a:rPr lang="en-US" altLang="zh-CN" sz="2600" b="1" dirty="0">
                    <a:solidFill>
                      <a:srgbClr val="0070C0"/>
                    </a:solidFill>
                    <a:latin typeface="Baskerville Old Face" panose="02020602080505020303" pitchFamily="18" charset="0"/>
                    <a:ea typeface="Cambria Math" panose="02040503050406030204" pitchFamily="18" charset="0"/>
                  </a:rPr>
                  <a:t>)=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altLang="zh-CN" sz="2600" b="1" dirty="0">
                    <a:solidFill>
                      <a:srgbClr val="0070C0"/>
                    </a:solidFill>
                    <a:latin typeface="Baskerville Old Face" panose="02020602080505020303" pitchFamily="18" charset="0"/>
                    <a:ea typeface="Cambria Math" panose="02040503050406030204" pitchFamily="18" charset="0"/>
                  </a:rPr>
                  <a:t> </a:t>
                </a:r>
                <a:br>
                  <a:rPr lang="en-US" altLang="zh-CN" sz="2600" b="1" dirty="0">
                    <a:solidFill>
                      <a:srgbClr val="0070C0"/>
                    </a:solidFill>
                    <a:latin typeface="Baskerville Old Face" panose="02020602080505020303" pitchFamily="18" charset="0"/>
                    <a:ea typeface="Cambria Math" panose="02040503050406030204" pitchFamily="18" charset="0"/>
                  </a:rPr>
                </a:br>
                <a:r>
                  <a:rPr lang="en-US" altLang="zh-CN" sz="2600" b="1" dirty="0">
                    <a:solidFill>
                      <a:srgbClr val="0070C0"/>
                    </a:solidFill>
                    <a:latin typeface="Baskerville Old Face" panose="02020602080505020303" pitchFamily="18" charset="0"/>
                    <a:ea typeface="Cambria Math" panose="02040503050406030204" pitchFamily="18" charset="0"/>
                  </a:rPr>
                  <a:t>ii) mod(N//b, b)=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sz="2600" b="1" dirty="0">
                    <a:solidFill>
                      <a:srgbClr val="0070C0"/>
                    </a:solidFill>
                    <a:latin typeface="Baskerville Old Face" panose="02020602080505020303" pitchFamily="18" charset="0"/>
                    <a:ea typeface="Cambria Math" panose="02040503050406030204" pitchFamily="18" charset="0"/>
                  </a:rPr>
                  <a:t> </a:t>
                </a:r>
                <a:br>
                  <a:rPr lang="en-US" altLang="zh-CN" sz="2600" b="1" dirty="0">
                    <a:solidFill>
                      <a:srgbClr val="0070C0"/>
                    </a:solidFill>
                    <a:latin typeface="Baskerville Old Face" panose="02020602080505020303" pitchFamily="18" charset="0"/>
                    <a:ea typeface="Cambria Math" panose="02040503050406030204" pitchFamily="18" charset="0"/>
                  </a:rPr>
                </a:br>
                <a:r>
                  <a:rPr lang="en-US" altLang="zh-CN" sz="2600" b="1" dirty="0">
                    <a:solidFill>
                      <a:srgbClr val="0070C0"/>
                    </a:solidFill>
                    <a:latin typeface="Baskerville Old Face" panose="02020602080505020303" pitchFamily="18" charset="0"/>
                    <a:ea typeface="Cambria Math" panose="02040503050406030204" pitchFamily="18" charset="0"/>
                  </a:rPr>
                  <a:t>iii) mod(N//b//</a:t>
                </a:r>
                <a:r>
                  <a:rPr lang="en-US" altLang="zh-CN" sz="2600" b="1" dirty="0" err="1">
                    <a:solidFill>
                      <a:srgbClr val="0070C0"/>
                    </a:solidFill>
                    <a:latin typeface="Baskerville Old Face" panose="02020602080505020303" pitchFamily="18" charset="0"/>
                    <a:ea typeface="Cambria Math" panose="02040503050406030204" pitchFamily="18" charset="0"/>
                  </a:rPr>
                  <a:t>b,b</a:t>
                </a:r>
                <a:r>
                  <a:rPr lang="en-US" altLang="zh-CN" sz="2600" b="1" dirty="0">
                    <a:solidFill>
                      <a:srgbClr val="0070C0"/>
                    </a:solidFill>
                    <a:latin typeface="Baskerville Old Face" panose="02020602080505020303" pitchFamily="18" charset="0"/>
                    <a:ea typeface="Cambria Math" panose="02040503050406030204" pitchFamily="18" charset="0"/>
                  </a:rPr>
                  <a:t>)=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sz="2600" b="1" dirty="0">
                    <a:solidFill>
                      <a:srgbClr val="0070C0"/>
                    </a:solidFill>
                    <a:latin typeface="Baskerville Old Face" panose="02020602080505020303" pitchFamily="18" charset="0"/>
                    <a:ea typeface="Cambria Math" panose="02040503050406030204" pitchFamily="18" charset="0"/>
                  </a:rPr>
                  <a:t>…</a:t>
                </a:r>
                <a: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  <a:ea typeface="Cambria Math" panose="02040503050406030204" pitchFamily="18" charset="0"/>
                  </a:rPr>
                  <a:t>until finally </a:t>
                </a:r>
                <a:r>
                  <a:rPr lang="en-US" altLang="zh-CN" sz="2600" b="1" dirty="0">
                    <a:solidFill>
                      <a:srgbClr val="0070C0"/>
                    </a:solidFill>
                    <a:latin typeface="Baskerville Old Face" panose="02020602080505020303" pitchFamily="18" charset="0"/>
                    <a:ea typeface="Cambria Math" panose="02040503050406030204" pitchFamily="18" charset="0"/>
                  </a:rPr>
                  <a:t>mod(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AU" altLang="zh-CN" sz="26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6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zh-CN" sz="2600" b="1" dirty="0">
                    <a:solidFill>
                      <a:srgbClr val="0070C0"/>
                    </a:solidFill>
                    <a:latin typeface="Baskerville Old Face" panose="02020602080505020303" pitchFamily="18" charset="0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6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zh-CN" sz="2600" b="1" dirty="0">
                    <a:solidFill>
                      <a:srgbClr val="0070C0"/>
                    </a:solidFill>
                    <a:latin typeface="Baskerville Old Face" panose="02020602080505020303" pitchFamily="18" charset="0"/>
                    <a:ea typeface="Cambria Math" panose="02040503050406030204" pitchFamily="18" charset="0"/>
                  </a:rPr>
                  <a:t>)=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  <a:ea typeface="Cambria Math" panose="02040503050406030204" pitchFamily="18" charset="0"/>
                  </a:rPr>
                  <a:t>. </a:t>
                </a:r>
                <a:b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  <a:ea typeface="Cambria Math" panose="02040503050406030204" pitchFamily="18" charset="0"/>
                  </a:rPr>
                </a:br>
                <a: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  <a:ea typeface="Cambria Math" panose="02040503050406030204" pitchFamily="18" charset="0"/>
                  </a:rPr>
                  <a:t>So the representation for </a:t>
                </a:r>
                <a:r>
                  <a:rPr lang="en-AU" altLang="zh-CN" sz="26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N=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altLang="zh-CN" sz="2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AU" altLang="zh-CN" sz="26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altLang="zh-CN" sz="26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AU" altLang="zh-CN" sz="26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  <m:sSub>
                          <m:sSubPr>
                            <m:ctrlPr>
                              <a:rPr lang="en-AU" altLang="zh-CN" sz="26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altLang="zh-CN" sz="26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AU" altLang="zh-CN" sz="26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zh-CN" sz="26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6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AU" altLang="zh-CN" sz="26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altLang="zh-CN" sz="26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sz="26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en-US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zh-CN" sz="2600" b="1" dirty="0">
                            <a:solidFill>
                              <a:srgbClr val="0070C0"/>
                            </a:solidFill>
                            <a:latin typeface="Baskerville Old Face" panose="02020602080505020303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  <m:sub>
                        <m:r>
                          <a:rPr lang="en-US" altLang="zh-CN" sz="2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sub>
                    </m:sSub>
                  </m:oMath>
                </a14:m>
                <a:r>
                  <a:rPr lang="en-US" altLang="zh-CN" sz="26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.</a:t>
                </a:r>
              </a:p>
              <a:p>
                <a:pPr>
                  <a:buClr>
                    <a:srgbClr val="7030A0"/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For fractional part, use </a:t>
                </a:r>
                <a:r>
                  <a:rPr lang="en-US" altLang="zh-CN" sz="3200" b="1" dirty="0">
                    <a:solidFill>
                      <a:srgbClr val="FF0000"/>
                    </a:solidFill>
                    <a:latin typeface="Baskerville Old Face" panose="02020602080505020303" pitchFamily="18" charset="0"/>
                  </a:rPr>
                  <a:t>multiplication</a:t>
                </a:r>
                <a: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by the bases. Because </a:t>
                </a:r>
                <a14:m>
                  <m:oMath xmlns:m="http://schemas.openxmlformats.org/officeDocument/2006/math">
                    <m:r>
                      <a:rPr lang="en-US" altLang="zh-CN" sz="28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𝐍</m:t>
                    </m:r>
                    <m:r>
                      <a:rPr lang="en-US" altLang="zh-CN" sz="28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8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AU" altLang="zh-CN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altLang="zh-CN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AU" altLang="zh-CN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AU" altLang="zh-CN" sz="2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AU" altLang="zh-CN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AU" altLang="zh-CN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AU" altLang="zh-CN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AU" altLang="zh-CN" sz="2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AU" altLang="zh-CN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altLang="zh-CN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AU" altLang="zh-CN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AU" altLang="zh-CN" sz="2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AU" altLang="zh-CN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AU" altLang="zh-CN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AU" altLang="zh-CN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AU" altLang="zh-CN" sz="2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  <m:r>
                      <a:rPr lang="en-US" altLang="zh-CN" sz="2800" b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800" b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𝐅𝐫𝐚𝐜𝐭𝐢𝐨𝐧𝐚𝐥</m:t>
                    </m:r>
                    <m:r>
                      <a:rPr lang="en-US" altLang="zh-CN" sz="2800" b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800" b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𝐩𝐚𝐫𝐭</m:t>
                    </m:r>
                    <m:r>
                      <a:rPr lang="en-US" altLang="zh-CN" sz="2800" b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,</a:t>
                </a:r>
                <a: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so </a:t>
                </a:r>
                <a:b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</a:br>
                <a:r>
                  <a:rPr lang="en-US" altLang="zh-CN" sz="2600" b="1" dirty="0" err="1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i</a:t>
                </a:r>
                <a:r>
                  <a:rPr lang="en-US" altLang="zh-CN" sz="26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altLang="zh-CN" sz="26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𝐍</m:t>
                    </m:r>
                    <m:r>
                      <a:rPr lang="en-US" altLang="zh-CN" sz="26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6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</m:t>
                    </m:r>
                    <m:r>
                      <a:rPr lang="en-US" altLang="zh-CN" sz="26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6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AU" altLang="zh-CN" sz="26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AU" altLang="zh-CN" sz="26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AU" altLang="zh-CN" sz="26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AU" altLang="zh-CN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AU" altLang="zh-CN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AU" altLang="zh-CN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zh-CN" sz="2600" b="1" dirty="0">
                    <a:solidFill>
                      <a:srgbClr val="0070C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6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+…</m:t>
                    </m:r>
                  </m:oMath>
                </a14:m>
                <a:br>
                  <a:rPr lang="en-US" altLang="zh-CN" sz="26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</a:br>
                <a:r>
                  <a:rPr lang="en-US" altLang="zh-CN" sz="26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ii)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600" b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𝐍</m:t>
                        </m:r>
                        <m:r>
                          <a:rPr lang="en-US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  <m:r>
                          <a:rPr lang="en-US" altLang="zh-CN" sz="2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AU" altLang="zh-CN" sz="26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altLang="zh-CN" sz="26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sz="26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6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altLang="zh-CN" sz="26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6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</m:t>
                    </m:r>
                    <m:r>
                      <a:rPr lang="en-US" altLang="zh-CN" sz="26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6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AU" altLang="zh-CN" sz="26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AU" altLang="zh-CN" sz="26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AU" altLang="zh-CN" sz="2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AU" altLang="zh-CN" sz="26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sz="26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+…</m:t>
                    </m:r>
                  </m:oMath>
                </a14:m>
                <a:r>
                  <a:rPr lang="en-US" altLang="zh-CN" sz="26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</a:t>
                </a:r>
                <a:br>
                  <a:rPr lang="en-US" altLang="zh-CN" sz="26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</a:br>
                <a:r>
                  <a:rPr lang="en-US" altLang="zh-CN" sz="26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iii)… </a:t>
                </a:r>
                <a: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until finally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left, no negative power terms of b. </a:t>
                </a:r>
                <a:b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</a:br>
                <a: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Then the representation for</a:t>
                </a:r>
                <a:r>
                  <a:rPr lang="en-US" altLang="zh-CN" sz="26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6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altLang="zh-CN" sz="26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2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en-US" altLang="zh-CN" sz="26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6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sz="26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6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6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6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sz="26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6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2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altLang="zh-CN" sz="26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6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sz="26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6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  <m:r>
                          <a:rPr lang="en-US" altLang="zh-CN" sz="2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2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sub>
                    </m:sSub>
                  </m:oMath>
                </a14:m>
                <a: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.</a:t>
                </a:r>
                <a:endParaRPr lang="en-US" altLang="zh-CN" sz="3600" b="1" dirty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>
                  <a:buClr>
                    <a:srgbClr val="7030A0"/>
                  </a:buClr>
                  <a:buFont typeface="Wingdings" panose="05000000000000000000" pitchFamily="2" charset="2"/>
                  <a:buChar char="Ø"/>
                </a:pPr>
                <a:endParaRPr lang="en-US" altLang="zh-CN" sz="3200" b="1" dirty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 marL="0" indent="0" algn="ctr">
                  <a:buClr>
                    <a:srgbClr val="7030A0"/>
                  </a:buClr>
                  <a:buNone/>
                </a:pPr>
                <a:endParaRPr lang="en-US" altLang="zh-CN" sz="2400" b="1" dirty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45139"/>
                <a:ext cx="11048999" cy="3945707"/>
              </a:xfrm>
              <a:prstGeom prst="rect">
                <a:avLst/>
              </a:prstGeom>
              <a:blipFill>
                <a:blip r:embed="rId7"/>
                <a:stretch>
                  <a:fillRect l="-607" t="-20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4815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447097132"/>
              </p:ext>
            </p:extLst>
          </p:nvPr>
        </p:nvGraphicFramePr>
        <p:xfrm>
          <a:off x="838200" y="365126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838200" y="1945139"/>
                <a:ext cx="11048999" cy="394570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8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rgbClr val="7030A0"/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Year 2019 can also be represented as</a:t>
                </a:r>
              </a:p>
              <a:p>
                <a:pPr marL="0" indent="0" algn="ctr">
                  <a:buClr>
                    <a:srgbClr val="7030A0"/>
                  </a:buClr>
                  <a:buNone/>
                </a:pPr>
                <a14:m>
                  <m:oMath xmlns:m="http://schemas.openxmlformats.org/officeDocument/2006/math"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𝒀𝒆𝒂𝒓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          )</m:t>
                        </m:r>
                      </m:e>
                      <m:sub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𝟏𝟔</m:t>
                        </m:r>
                      </m:sub>
                    </m:sSub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        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𝒀𝒆𝒂𝒓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          )</m:t>
                        </m:r>
                      </m:e>
                      <m:sub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sub>
                    </m:sSub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       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𝒀𝒆𝒂𝒓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            )</m:t>
                        </m:r>
                      </m:e>
                      <m:sub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</a:t>
                </a:r>
              </a:p>
              <a:p>
                <a:pPr lvl="1">
                  <a:buClr>
                    <a:srgbClr val="7030A0"/>
                  </a:buClr>
                  <a:buFont typeface="Wingdings" panose="05000000000000000000" pitchFamily="2" charset="2"/>
                  <a:buChar char="Ø"/>
                </a:pPr>
                <a:endParaRPr lang="en-US" altLang="zh-CN" sz="3600" b="1" dirty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>
                  <a:buClr>
                    <a:srgbClr val="7030A0"/>
                  </a:buClr>
                  <a:buFont typeface="Wingdings" panose="05000000000000000000" pitchFamily="2" charset="2"/>
                  <a:buChar char="Ø"/>
                </a:pPr>
                <a:endParaRPr lang="en-US" altLang="zh-CN" sz="3200" b="1" dirty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 marL="0" indent="0" algn="ctr">
                  <a:buClr>
                    <a:srgbClr val="7030A0"/>
                  </a:buClr>
                  <a:buNone/>
                </a:pPr>
                <a:endParaRPr lang="en-US" altLang="zh-CN" sz="2400" b="1" dirty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45139"/>
                <a:ext cx="11048999" cy="3945707"/>
              </a:xfrm>
              <a:prstGeom prst="rect">
                <a:avLst/>
              </a:prstGeom>
              <a:blipFill>
                <a:blip r:embed="rId7"/>
                <a:stretch>
                  <a:fillRect l="-1269" t="-1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0041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244686571"/>
              </p:ext>
            </p:extLst>
          </p:nvPr>
        </p:nvGraphicFramePr>
        <p:xfrm>
          <a:off x="838200" y="365126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	</a:t>
            </a:r>
            <a:r>
              <a:rPr lang="en-US" dirty="0"/>
              <a:t>	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8903" y="2120455"/>
            <a:ext cx="4972050" cy="13525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3653" y="4078168"/>
            <a:ext cx="5067300" cy="18383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73628" y="1820008"/>
            <a:ext cx="57150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026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081956628"/>
              </p:ext>
            </p:extLst>
          </p:nvPr>
        </p:nvGraphicFramePr>
        <p:xfrm>
          <a:off x="838200" y="365126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2015479"/>
            <a:ext cx="11048999" cy="2424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Convert decimal number 100.96875 into binary, octal and hexadecimal number.</a:t>
            </a:r>
          </a:p>
          <a:p>
            <a:pPr marL="0" indent="0" algn="ctr">
              <a:buClr>
                <a:srgbClr val="7030A0"/>
              </a:buClr>
              <a:buNone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 </a:t>
            </a:r>
          </a:p>
          <a:p>
            <a:pPr lvl="1"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36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32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 marL="0" indent="0" algn="ctr">
              <a:buClr>
                <a:srgbClr val="7030A0"/>
              </a:buClr>
              <a:buNone/>
            </a:pPr>
            <a:endParaRPr lang="en-US" altLang="zh-CN" sz="24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6708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endParaRPr lang="en-US" sz="3200" b="1" dirty="0"/>
          </a:p>
          <a:p>
            <a:pPr marL="0" indent="0">
              <a:buNone/>
            </a:pPr>
            <a:endParaRPr lang="en-US" sz="3200" b="1" dirty="0">
              <a:latin typeface="+mn-lt"/>
            </a:endParaRP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372" y="1747088"/>
            <a:ext cx="6758066" cy="50551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9744" y="2521444"/>
            <a:ext cx="3864340" cy="3358148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914400" y="335913"/>
            <a:ext cx="10515600" cy="1146600"/>
            <a:chOff x="0" y="1783"/>
            <a:chExt cx="10515600" cy="1146600"/>
          </a:xfrm>
        </p:grpSpPr>
        <p:sp>
          <p:nvSpPr>
            <p:cNvPr id="7" name="Rounded Rectangle 6"/>
            <p:cNvSpPr/>
            <p:nvPr/>
          </p:nvSpPr>
          <p:spPr>
            <a:xfrm>
              <a:off x="0" y="1783"/>
              <a:ext cx="10515600" cy="1146600"/>
            </a:xfrm>
            <a:prstGeom prst="roundRect">
              <a:avLst/>
            </a:prstGeom>
            <a:solidFill>
              <a:schemeClr val="accent1">
                <a:lumMod val="75000"/>
                <a:alpha val="9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ounded Rectangle 4"/>
            <p:cNvSpPr txBox="1"/>
            <p:nvPr/>
          </p:nvSpPr>
          <p:spPr>
            <a:xfrm>
              <a:off x="55972" y="57755"/>
              <a:ext cx="10403656" cy="10346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6690" tIns="186690" rIns="186690" bIns="186690" numCol="1" spcCol="1270" anchor="ctr" anchorCtr="0">
              <a:noAutofit/>
            </a:bodyPr>
            <a:lstStyle/>
            <a:p>
              <a:pPr lvl="0" algn="l" defTabSz="21780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900" b="1" kern="1200" dirty="0">
                  <a:solidFill>
                    <a:srgbClr val="00B050"/>
                  </a:solidFill>
                </a:rPr>
                <a:t>Solution</a:t>
              </a:r>
              <a:endParaRPr lang="en-US" sz="4900" kern="1200" dirty="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23721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629610835"/>
              </p:ext>
            </p:extLst>
          </p:nvPr>
        </p:nvGraphicFramePr>
        <p:xfrm>
          <a:off x="838200" y="365126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838200" y="1927555"/>
                <a:ext cx="11048999" cy="394570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8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rgbClr val="7030A0"/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1.Convert decimal number 0.3 into octal number.</a:t>
                </a:r>
                <a:endParaRPr lang="en-US" altLang="zh-CN" sz="2800" b="1" dirty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>
                  <a:buClr>
                    <a:srgbClr val="7030A0"/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2.Convert decimal number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.</m:t>
                    </m:r>
                    <m:acc>
                      <m:accPr>
                        <m:chr m:val="̇"/>
                        <m:ctrlP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acc>
                  </m:oMath>
                </a14:m>
                <a: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into octal number.</a:t>
                </a:r>
              </a:p>
              <a:p>
                <a:pPr>
                  <a:buClr>
                    <a:srgbClr val="7030A0"/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3.Convert decimal number </a:t>
                </a:r>
                <a14:m>
                  <m:oMath xmlns:m="http://schemas.openxmlformats.org/officeDocument/2006/math">
                    <m:r>
                      <a:rPr lang="zh-CN" alt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𝝅</m:t>
                    </m:r>
                  </m:oMath>
                </a14:m>
                <a: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into octal number.</a:t>
                </a:r>
                <a:endParaRPr lang="en-US" altLang="zh-CN" sz="3600" b="1" dirty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>
                  <a:buClr>
                    <a:srgbClr val="7030A0"/>
                  </a:buClr>
                  <a:buFont typeface="Wingdings" panose="05000000000000000000" pitchFamily="2" charset="2"/>
                  <a:buChar char="Ø"/>
                </a:pPr>
                <a:endParaRPr lang="en-US" altLang="zh-CN" sz="3200" b="1" dirty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 marL="0" indent="0" algn="ctr">
                  <a:buClr>
                    <a:srgbClr val="7030A0"/>
                  </a:buClr>
                  <a:buNone/>
                </a:pPr>
                <a:endParaRPr lang="en-US" altLang="zh-CN" sz="2400" b="1" dirty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27555"/>
                <a:ext cx="11048999" cy="3945707"/>
              </a:xfrm>
              <a:prstGeom prst="rect">
                <a:avLst/>
              </a:prstGeom>
              <a:blipFill>
                <a:blip r:embed="rId7"/>
                <a:stretch>
                  <a:fillRect l="-1269" t="-1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77911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551341767"/>
              </p:ext>
            </p:extLst>
          </p:nvPr>
        </p:nvGraphicFramePr>
        <p:xfrm>
          <a:off x="838200" y="365126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838200" y="1927555"/>
                <a:ext cx="11048999" cy="394570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8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rgbClr val="7030A0"/>
                  </a:buCl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sz="3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3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en-US" altLang="zh-CN" sz="32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32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32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altLang="zh-CN" sz="32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32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r>
                      <a:rPr lang="en-US" altLang="zh-CN" sz="3200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32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=(</m:t>
                        </m:r>
                        <m:r>
                          <a:rPr lang="en-US" altLang="zh-CN" sz="32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32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32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acc>
                          <m:accPr>
                            <m:chr m:val="̇"/>
                            <m:ctrlPr>
                              <a:rPr lang="en-US" altLang="zh-CN" sz="3200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3200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e>
                        </m:acc>
                        <m:acc>
                          <m:accPr>
                            <m:chr m:val="̇"/>
                            <m:ctrlPr>
                              <a:rPr lang="en-US" altLang="zh-CN" sz="3200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3200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acc>
                        <m:acc>
                          <m:accPr>
                            <m:chr m:val="̇"/>
                            <m:ctrlPr>
                              <a:rPr lang="en-US" altLang="zh-CN" sz="3200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3200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e>
                        </m:acc>
                        <m:acc>
                          <m:accPr>
                            <m:chr m:val="̇"/>
                            <m:ctrlPr>
                              <a:rPr lang="en-US" altLang="zh-CN" sz="3200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3200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𝟔</m:t>
                            </m:r>
                          </m:e>
                        </m:acc>
                        <m:r>
                          <a:rPr lang="en-US" altLang="zh-CN" sz="32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zh-CN" sz="2800" b="1" dirty="0">
                            <a:solidFill>
                              <a:srgbClr val="0070C0"/>
                            </a:solidFill>
                            <a:latin typeface="Baskerville Old Face" panose="02020602080505020303" pitchFamily="18" charset="0"/>
                          </a:rPr>
                          <m:t> </m:t>
                        </m:r>
                      </m:e>
                      <m:sub>
                        <m:r>
                          <a:rPr lang="en-US" altLang="zh-CN" sz="32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sub>
                    </m:sSub>
                  </m:oMath>
                </a14:m>
                <a: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(Check by calculating the limit of the corresponding infinite series.)</a:t>
                </a:r>
              </a:p>
              <a:p>
                <a:pPr>
                  <a:buClr>
                    <a:srgbClr val="7030A0"/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sz="3200" b="1" dirty="0">
                    <a:solidFill>
                      <a:srgbClr val="0070C0"/>
                    </a:solidFill>
                  </a:rPr>
                  <a:t>2</a:t>
                </a:r>
                <a14:m>
                  <m:oMath xmlns:m="http://schemas.openxmlformats.org/officeDocument/2006/math">
                    <m:r>
                      <a:rPr lang="en-US" altLang="zh-CN" sz="32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en-US" altLang="zh-CN" sz="32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32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acc>
                          <m:accPr>
                            <m:chr m:val="̇"/>
                            <m:ctrlPr>
                              <a:rPr lang="en-US" altLang="zh-CN" sz="3200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3200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e>
                        </m:acc>
                        <m:r>
                          <a:rPr lang="en-US" altLang="zh-CN" sz="32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32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r>
                      <a:rPr lang="en-US" altLang="zh-CN" sz="3200" b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32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32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acc>
                          <m:accPr>
                            <m:chr m:val="̇"/>
                            <m:ctrlPr>
                              <a:rPr lang="en-US" altLang="zh-CN" sz="3200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3200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</m:acc>
                        <m:acc>
                          <m:accPr>
                            <m:chr m:val="̇"/>
                            <m:ctrlPr>
                              <a:rPr lang="en-US" altLang="zh-CN" sz="3200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3200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𝟓</m:t>
                            </m:r>
                          </m:e>
                        </m:acc>
                        <m:r>
                          <a:rPr lang="en-US" altLang="zh-CN" sz="32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zh-CN" sz="2800" b="1" dirty="0">
                            <a:solidFill>
                              <a:srgbClr val="0070C0"/>
                            </a:solidFill>
                            <a:latin typeface="Baskerville Old Face" panose="02020602080505020303" pitchFamily="18" charset="0"/>
                          </a:rPr>
                          <m:t> </m:t>
                        </m:r>
                      </m:e>
                      <m:sub>
                        <m:r>
                          <a:rPr lang="en-US" altLang="zh-CN" sz="32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sub>
                    </m:sSub>
                  </m:oMath>
                </a14:m>
                <a:endParaRPr lang="en-US" altLang="zh-CN" sz="3200" b="1" dirty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>
                  <a:buClr>
                    <a:srgbClr val="7030A0"/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sz="3200" b="1" dirty="0">
                    <a:solidFill>
                      <a:srgbClr val="0070C0"/>
                    </a:solidFill>
                  </a:rPr>
                  <a:t>3</a:t>
                </a:r>
                <a14:m>
                  <m:oMath xmlns:m="http://schemas.openxmlformats.org/officeDocument/2006/math">
                    <m:r>
                      <a:rPr lang="en-US" altLang="zh-CN" sz="32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en-US" altLang="zh-CN" sz="32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32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𝝅</m:t>
                        </m:r>
                        <m:r>
                          <a:rPr lang="en-US" altLang="zh-CN" sz="32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32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r>
                      <a:rPr lang="en-US" altLang="zh-CN" sz="3200" b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32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altLang="zh-CN" sz="32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32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𝟏𝟏𝟎𝟑𝟕𝟓𝟓𝟐𝟒𝟐𝟏𝟎𝟐𝟔𝟒𝟑</m:t>
                        </m:r>
                        <m:r>
                          <a:rPr lang="en-US" altLang="zh-CN" sz="32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…)</m:t>
                        </m:r>
                        <m:r>
                          <m:rPr>
                            <m:nor/>
                          </m:rPr>
                          <a:rPr lang="en-US" altLang="zh-CN" sz="2800" b="1" dirty="0">
                            <a:solidFill>
                              <a:srgbClr val="0070C0"/>
                            </a:solidFill>
                            <a:latin typeface="Baskerville Old Face" panose="02020602080505020303" pitchFamily="18" charset="0"/>
                          </a:rPr>
                          <m:t> </m:t>
                        </m:r>
                      </m:e>
                      <m:sub>
                        <m:r>
                          <a:rPr lang="en-US" altLang="zh-CN" sz="32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sub>
                    </m:sSub>
                  </m:oMath>
                </a14:m>
                <a:endParaRPr lang="en-US" altLang="zh-CN" sz="3600" b="1" dirty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>
                  <a:buClr>
                    <a:srgbClr val="7030A0"/>
                  </a:buClr>
                  <a:buFont typeface="Wingdings" panose="05000000000000000000" pitchFamily="2" charset="2"/>
                  <a:buChar char="Ø"/>
                </a:pPr>
                <a:endParaRPr lang="en-US" altLang="zh-CN" sz="3200" b="1" dirty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 marL="0" indent="0" algn="ctr">
                  <a:buClr>
                    <a:srgbClr val="7030A0"/>
                  </a:buClr>
                  <a:buNone/>
                </a:pPr>
                <a:endParaRPr lang="en-US" altLang="zh-CN" sz="2400" b="1" dirty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27555"/>
                <a:ext cx="11048999" cy="3945707"/>
              </a:xfrm>
              <a:prstGeom prst="rect">
                <a:avLst/>
              </a:prstGeom>
              <a:blipFill>
                <a:blip r:embed="rId7"/>
                <a:stretch>
                  <a:fillRect l="-1269" t="-9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14676" y="2495916"/>
            <a:ext cx="3472523" cy="42100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29229" y="4348295"/>
            <a:ext cx="2392240" cy="235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404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24592962"/>
              </p:ext>
            </p:extLst>
          </p:nvPr>
        </p:nvGraphicFramePr>
        <p:xfrm>
          <a:off x="838200" y="365126"/>
          <a:ext cx="10515600" cy="20791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2602524"/>
            <a:ext cx="11048999" cy="3666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Use one-to-one relationship between </a:t>
            </a:r>
            <a:r>
              <a:rPr lang="en-US" altLang="zh-CN" sz="3200" b="1" dirty="0" err="1">
                <a:solidFill>
                  <a:srgbClr val="0070C0"/>
                </a:solidFill>
                <a:latin typeface="Baskerville Old Face" panose="02020602080505020303" pitchFamily="18" charset="0"/>
              </a:rPr>
              <a:t>i</a:t>
            </a: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) 3-digit binary number and the symbols of octal number, ii) 4-digit binary number and the symbols of hexadecimal number. 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To do conversion between octal and hexadecimal, use binary as a bridge.</a:t>
            </a:r>
          </a:p>
          <a:p>
            <a:pPr marL="0" indent="0" algn="ctr">
              <a:buClr>
                <a:srgbClr val="7030A0"/>
              </a:buClr>
              <a:buNone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 </a:t>
            </a:r>
          </a:p>
          <a:p>
            <a:pPr lvl="1"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36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32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 marL="0" indent="0" algn="ctr">
              <a:buClr>
                <a:srgbClr val="7030A0"/>
              </a:buClr>
              <a:buNone/>
            </a:pPr>
            <a:endParaRPr lang="en-US" altLang="zh-CN" sz="24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36590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22978063"/>
              </p:ext>
            </p:extLst>
          </p:nvPr>
        </p:nvGraphicFramePr>
        <p:xfrm>
          <a:off x="838200" y="365126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2015479"/>
            <a:ext cx="11048999" cy="16948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The one-to-one relationship between 3-digit binary number and the symbols of octal number?</a:t>
            </a:r>
          </a:p>
          <a:p>
            <a:pPr marL="0" indent="0" algn="ctr">
              <a:buClr>
                <a:srgbClr val="7030A0"/>
              </a:buClr>
              <a:buNone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 </a:t>
            </a:r>
          </a:p>
          <a:p>
            <a:pPr lvl="1"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36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32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 marL="0" indent="0" algn="ctr">
              <a:buClr>
                <a:srgbClr val="7030A0"/>
              </a:buClr>
              <a:buNone/>
            </a:pPr>
            <a:endParaRPr lang="en-US" altLang="zh-CN" sz="24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71651" y="3515977"/>
            <a:ext cx="2377646" cy="3145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7367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487790058"/>
              </p:ext>
            </p:extLst>
          </p:nvPr>
        </p:nvGraphicFramePr>
        <p:xfrm>
          <a:off x="838200" y="365126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691341"/>
            <a:ext cx="11048999" cy="170366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The one-to-one relationship between 4-digit binary number and the symbols of hexadecimal number?</a:t>
            </a:r>
          </a:p>
          <a:p>
            <a:pPr marL="0" indent="0" algn="ctr">
              <a:buClr>
                <a:srgbClr val="7030A0"/>
              </a:buClr>
              <a:buNone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 </a:t>
            </a:r>
          </a:p>
          <a:p>
            <a:pPr lvl="1"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36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 marL="0" indent="0">
              <a:buClr>
                <a:srgbClr val="7030A0"/>
              </a:buClr>
              <a:buNone/>
            </a:pPr>
            <a:endParaRPr lang="en-US" altLang="zh-CN" sz="32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 marL="0" indent="0" algn="ctr">
              <a:buClr>
                <a:srgbClr val="7030A0"/>
              </a:buClr>
              <a:buNone/>
            </a:pPr>
            <a:endParaRPr lang="en-US" altLang="zh-CN" sz="24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863969" y="2826127"/>
                <a:ext cx="3982915" cy="4031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(0)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  <m:r>
                        <a:rPr lang="en-US" altLang="zh-CN" sz="32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(0000)</m:t>
                          </m:r>
                          <m:r>
                            <m:rPr>
                              <m:nor/>
                            </m:rPr>
                            <a:rPr lang="zh-CN" altLang="en-US" sz="3200" dirty="0"/>
                            <m:t> 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3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  <m:r>
                        <a:rPr lang="en-US" altLang="zh-CN" sz="32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(000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zh-CN" altLang="en-US" sz="3200" dirty="0"/>
                            <m:t> </m:t>
                          </m:r>
                        </m:e>
                        <m: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3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  <m:r>
                        <a:rPr lang="en-US" altLang="zh-CN" sz="32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(00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0)</m:t>
                          </m:r>
                          <m:r>
                            <m:rPr>
                              <m:nor/>
                            </m:rPr>
                            <a:rPr lang="zh-CN" altLang="en-US" sz="3200" dirty="0"/>
                            <m:t> </m:t>
                          </m:r>
                        </m:e>
                        <m: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3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  <m:r>
                        <a:rPr lang="en-US" altLang="zh-CN" sz="32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(00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zh-CN" altLang="en-US" sz="3200" dirty="0"/>
                            <m:t> </m:t>
                          </m:r>
                        </m:e>
                        <m: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3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  <m:r>
                        <a:rPr lang="en-US" altLang="zh-CN" sz="32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(0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zh-CN" altLang="en-US" sz="3200" dirty="0"/>
                            <m:t> </m:t>
                          </m:r>
                        </m:e>
                        <m: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3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  <m:r>
                        <a:rPr lang="en-US" altLang="zh-CN" sz="32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(0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zh-CN" altLang="en-US" sz="3200" dirty="0"/>
                            <m:t> </m:t>
                          </m:r>
                        </m:e>
                        <m: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3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  <m:r>
                        <a:rPr lang="en-US" altLang="zh-CN" sz="32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(0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110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zh-CN" altLang="en-US" sz="3200" dirty="0"/>
                            <m:t> </m:t>
                          </m:r>
                        </m:e>
                        <m: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3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  <m:r>
                        <a:rPr lang="en-US" altLang="zh-CN" sz="32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(0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111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zh-CN" altLang="en-US" sz="3200" dirty="0"/>
                            <m:t> </m:t>
                          </m:r>
                        </m:e>
                        <m: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3969" y="2826127"/>
                <a:ext cx="3982915" cy="403187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6222850" y="2826126"/>
                <a:ext cx="3982915" cy="4031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(8)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  <m:r>
                        <a:rPr lang="en-US" altLang="zh-CN" sz="32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000)</m:t>
                          </m:r>
                          <m:r>
                            <m:rPr>
                              <m:nor/>
                            </m:rPr>
                            <a:rPr lang="zh-CN" altLang="en-US" sz="3200" dirty="0"/>
                            <m:t> 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3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  <m:r>
                        <a:rPr lang="en-US" altLang="zh-CN" sz="32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00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zh-CN" altLang="en-US" sz="3200" dirty="0"/>
                            <m:t> </m:t>
                          </m:r>
                        </m:e>
                        <m: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3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  <m:r>
                        <a:rPr lang="en-US" altLang="zh-CN" sz="32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(00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0)</m:t>
                          </m:r>
                          <m:r>
                            <m:rPr>
                              <m:nor/>
                            </m:rPr>
                            <a:rPr lang="zh-CN" altLang="en-US" sz="3200" dirty="0"/>
                            <m:t> </m:t>
                          </m:r>
                        </m:e>
                        <m: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3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  <m:r>
                        <a:rPr lang="en-US" altLang="zh-CN" sz="32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zh-CN" altLang="en-US" sz="3200" dirty="0"/>
                            <m:t> </m:t>
                          </m:r>
                        </m:e>
                        <m: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3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  <m:r>
                        <a:rPr lang="en-US" altLang="zh-CN" sz="32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1100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zh-CN" altLang="en-US" sz="3200" dirty="0"/>
                            <m:t> </m:t>
                          </m:r>
                        </m:e>
                        <m: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3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  <m:r>
                        <a:rPr lang="en-US" altLang="zh-CN" sz="32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zh-CN" altLang="en-US" sz="3200" dirty="0"/>
                            <m:t> </m:t>
                          </m:r>
                        </m:e>
                        <m: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3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  <m:r>
                        <a:rPr lang="en-US" altLang="zh-CN" sz="32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1110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zh-CN" altLang="en-US" sz="3200" dirty="0"/>
                            <m:t> </m:t>
                          </m:r>
                        </m:e>
                        <m: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3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  <m:r>
                        <a:rPr lang="en-US" altLang="zh-CN" sz="32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1111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zh-CN" altLang="en-US" sz="3200" dirty="0"/>
                            <m:t> </m:t>
                          </m:r>
                        </m:e>
                        <m: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32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2850" y="2826126"/>
                <a:ext cx="3982915" cy="4031873"/>
              </a:xfrm>
              <a:prstGeom prst="rect">
                <a:avLst/>
              </a:prstGeom>
              <a:blipFill>
                <a:blip r:embed="rId8"/>
                <a:stretch>
                  <a:fillRect t="-943" b="-31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5569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3038" y="1942566"/>
            <a:ext cx="10689861" cy="4801133"/>
          </a:xfrm>
        </p:spPr>
        <p:txBody>
          <a:bodyPr>
            <a:normAutofit fontScale="92500" lnSpcReduction="10000"/>
          </a:bodyPr>
          <a:lstStyle/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1.Data representation using positional notation.</a:t>
            </a:r>
          </a:p>
          <a:p>
            <a:pPr lvl="1"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0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Conversion from binary(2), octal(8) and hexadecimal(16) system to decimal(10) system.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2.Conversion from decimal system(10) to hexadecimal(16), octal(8) and binary(2) system.</a:t>
            </a:r>
          </a:p>
          <a:p>
            <a:pPr lvl="1"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000" b="1" dirty="0" err="1">
                <a:solidFill>
                  <a:srgbClr val="0070C0"/>
                </a:solidFill>
                <a:latin typeface="Baskerville Old Face" panose="02020602080505020303" pitchFamily="18" charset="0"/>
              </a:rPr>
              <a:t>i</a:t>
            </a:r>
            <a:r>
              <a:rPr lang="en-US" altLang="zh-CN" sz="30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. Integer part.</a:t>
            </a:r>
          </a:p>
          <a:p>
            <a:pPr lvl="1"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0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ii. Fractional part.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3.One-to-one relationship between </a:t>
            </a:r>
            <a:r>
              <a:rPr lang="en-US" altLang="zh-CN" sz="3200" b="1" dirty="0" err="1">
                <a:solidFill>
                  <a:srgbClr val="0070C0"/>
                </a:solidFill>
                <a:latin typeface="Baskerville Old Face" panose="02020602080505020303" pitchFamily="18" charset="0"/>
              </a:rPr>
              <a:t>i</a:t>
            </a: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) octal and binary system; ii) hexadecimal and binary system.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083039" y="491191"/>
            <a:ext cx="10515600" cy="1146600"/>
            <a:chOff x="0" y="1783"/>
            <a:chExt cx="10515600" cy="1146600"/>
          </a:xfrm>
        </p:grpSpPr>
        <p:sp>
          <p:nvSpPr>
            <p:cNvPr id="5" name="Rounded Rectangle 4"/>
            <p:cNvSpPr/>
            <p:nvPr/>
          </p:nvSpPr>
          <p:spPr>
            <a:xfrm>
              <a:off x="0" y="1783"/>
              <a:ext cx="10515600" cy="1146600"/>
            </a:xfrm>
            <a:prstGeom prst="roundRect">
              <a:avLst/>
            </a:prstGeom>
            <a:solidFill>
              <a:schemeClr val="accent1">
                <a:lumMod val="75000"/>
                <a:alpha val="9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ounded Rectangle 4"/>
            <p:cNvSpPr txBox="1"/>
            <p:nvPr/>
          </p:nvSpPr>
          <p:spPr>
            <a:xfrm>
              <a:off x="55972" y="57755"/>
              <a:ext cx="10403656" cy="10346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6690" tIns="186690" rIns="186690" bIns="186690" numCol="1" spcCol="1270" anchor="ctr" anchorCtr="0">
              <a:noAutofit/>
            </a:bodyPr>
            <a:lstStyle/>
            <a:p>
              <a:pPr lvl="0" algn="l" defTabSz="21780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900" b="1" dirty="0">
                  <a:solidFill>
                    <a:srgbClr val="00B050"/>
                  </a:solidFill>
                  <a:latin typeface="Berlin Sans FB Demi" panose="020E0802020502020306" pitchFamily="34" charset="0"/>
                </a:rPr>
                <a:t>Outline</a:t>
              </a:r>
              <a:r>
                <a:rPr lang="en-US" sz="4900" b="1" kern="1200" dirty="0">
                  <a:solidFill>
                    <a:srgbClr val="00B050"/>
                  </a:solidFill>
                  <a:latin typeface="Algerian" panose="04020705040A02060702" pitchFamily="82" charset="0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385468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959279720"/>
              </p:ext>
            </p:extLst>
          </p:nvPr>
        </p:nvGraphicFramePr>
        <p:xfrm>
          <a:off x="838200" y="365126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928734"/>
            <a:ext cx="11048999" cy="37598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1.Convert binary number 10100101.01011 to octal and hexadecimal number respectively.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2.Convert octal number 7654.123 to hexadecimal number.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32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 marL="0" indent="0" algn="ctr">
              <a:buClr>
                <a:srgbClr val="7030A0"/>
              </a:buClr>
              <a:buNone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 </a:t>
            </a:r>
          </a:p>
          <a:p>
            <a:pPr lvl="1"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36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 marL="0" indent="0">
              <a:buClr>
                <a:srgbClr val="7030A0"/>
              </a:buClr>
              <a:buNone/>
            </a:pPr>
            <a:endParaRPr lang="en-US" altLang="zh-CN" sz="32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 marL="0" indent="0" algn="ctr">
              <a:buClr>
                <a:srgbClr val="7030A0"/>
              </a:buClr>
              <a:buNone/>
            </a:pPr>
            <a:endParaRPr lang="en-US" altLang="zh-CN" sz="24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01840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221867754"/>
              </p:ext>
            </p:extLst>
          </p:nvPr>
        </p:nvGraphicFramePr>
        <p:xfrm>
          <a:off x="838200" y="365126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838200" y="1928734"/>
                <a:ext cx="11048999" cy="460395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8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rgbClr val="7030A0"/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1.i)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zh-CN" sz="3200" b="1" dirty="0">
                            <a:solidFill>
                              <a:srgbClr val="0070C0"/>
                            </a:solidFill>
                            <a:latin typeface="Baskerville Old Face" panose="02020602080505020303" pitchFamily="18" charset="0"/>
                          </a:rPr>
                          <m:t>10100101.01011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32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zh-CN" sz="3200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m:rPr>
                            <m:nor/>
                          </m:rPr>
                          <a:rPr lang="en-US" altLang="zh-CN" sz="3200" b="1" dirty="0" smtClean="0">
                            <a:solidFill>
                              <a:srgbClr val="FF0000"/>
                            </a:solidFill>
                            <a:latin typeface="Baskerville Old Face" panose="02020602080505020303" pitchFamily="18" charset="0"/>
                          </a:rPr>
                          <m:t>10</m:t>
                        </m:r>
                        <m:r>
                          <m:rPr>
                            <m:nor/>
                          </m:rPr>
                          <a:rPr lang="en-US" altLang="zh-CN" sz="3200" b="1" dirty="0" smtClean="0">
                            <a:solidFill>
                              <a:srgbClr val="00B050"/>
                            </a:solidFill>
                            <a:latin typeface="Baskerville Old Face" panose="02020602080505020303" pitchFamily="18" charset="0"/>
                          </a:rPr>
                          <m:t>100</m:t>
                        </m:r>
                        <m:r>
                          <m:rPr>
                            <m:nor/>
                          </m:rPr>
                          <a:rPr lang="en-US" altLang="zh-CN" sz="3200" b="1" dirty="0" smtClean="0">
                            <a:solidFill>
                              <a:srgbClr val="7030A0"/>
                            </a:solidFill>
                            <a:latin typeface="Baskerville Old Face" panose="02020602080505020303" pitchFamily="18" charset="0"/>
                          </a:rPr>
                          <m:t>101</m:t>
                        </m:r>
                        <m:r>
                          <m:rPr>
                            <m:nor/>
                          </m:rPr>
                          <a:rPr lang="en-US" altLang="zh-CN" sz="3200" b="1" dirty="0">
                            <a:solidFill>
                              <a:srgbClr val="0070C0"/>
                            </a:solidFill>
                            <a:latin typeface="Baskerville Old Face" panose="02020602080505020303" pitchFamily="18" charset="0"/>
                          </a:rPr>
                          <m:t>.</m:t>
                        </m:r>
                        <m:r>
                          <m:rPr>
                            <m:nor/>
                          </m:rPr>
                          <a:rPr lang="en-US" altLang="zh-CN" sz="3200" b="1" dirty="0" smtClean="0">
                            <a:solidFill>
                              <a:srgbClr val="FFFF00"/>
                            </a:solidFill>
                            <a:latin typeface="Baskerville Old Face" panose="02020602080505020303" pitchFamily="18" charset="0"/>
                          </a:rPr>
                          <m:t>010</m:t>
                        </m:r>
                        <m:r>
                          <m:rPr>
                            <m:nor/>
                          </m:rPr>
                          <a:rPr lang="en-US" altLang="zh-CN" sz="3200" b="1" dirty="0" smtClean="0">
                            <a:solidFill>
                              <a:srgbClr val="002060"/>
                            </a:solidFill>
                            <a:latin typeface="Baskerville Old Face" panose="02020602080505020303" pitchFamily="18" charset="0"/>
                          </a:rPr>
                          <m:t>11</m:t>
                        </m:r>
                        <m:r>
                          <m:rPr>
                            <m:nor/>
                          </m:rPr>
                          <a:rPr lang="en-US" altLang="zh-CN" sz="3200" b="1" i="0" dirty="0" smtClean="0">
                            <a:solidFill>
                              <a:srgbClr val="002060"/>
                            </a:solidFill>
                            <a:latin typeface="Baskerville Old Face" panose="02020602080505020303" pitchFamily="18" charset="0"/>
                          </a:rPr>
                          <m:t>0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zh-CN" sz="3200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altLang="zh-CN" sz="3200" b="1" i="0" dirty="0" smtClean="0">
                            <a:solidFill>
                              <a:srgbClr val="00B050"/>
                            </a:solidFill>
                            <a:latin typeface="Baskerville Old Face" panose="02020602080505020303" pitchFamily="18" charset="0"/>
                          </a:rPr>
                          <m:t>4</m:t>
                        </m:r>
                        <m:r>
                          <m:rPr>
                            <m:nor/>
                          </m:rPr>
                          <a:rPr lang="en-US" altLang="zh-CN" sz="3200" b="1" i="0" dirty="0" smtClean="0">
                            <a:solidFill>
                              <a:srgbClr val="7030A0"/>
                            </a:solidFill>
                            <a:latin typeface="Baskerville Old Face" panose="02020602080505020303" pitchFamily="18" charset="0"/>
                          </a:rPr>
                          <m:t>5</m:t>
                        </m:r>
                        <m:r>
                          <m:rPr>
                            <m:nor/>
                          </m:rPr>
                          <a:rPr lang="en-US" altLang="zh-CN" sz="3200" b="1" dirty="0">
                            <a:solidFill>
                              <a:srgbClr val="0070C0"/>
                            </a:solidFill>
                            <a:latin typeface="Baskerville Old Face" panose="02020602080505020303" pitchFamily="18" charset="0"/>
                          </a:rPr>
                          <m:t>.</m:t>
                        </m:r>
                        <m:r>
                          <m:rPr>
                            <m:nor/>
                          </m:rPr>
                          <a:rPr lang="en-US" altLang="zh-CN" sz="3200" b="1" i="0" dirty="0" smtClean="0">
                            <a:solidFill>
                              <a:srgbClr val="FFFF00"/>
                            </a:solidFill>
                            <a:latin typeface="Baskerville Old Face" panose="02020602080505020303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altLang="zh-CN" sz="3200" b="1" i="0" dirty="0" smtClean="0">
                            <a:solidFill>
                              <a:srgbClr val="002060"/>
                            </a:solidFill>
                            <a:latin typeface="Baskerville Old Face" panose="02020602080505020303" pitchFamily="18" charset="0"/>
                          </a:rPr>
                          <m:t>6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sub>
                    </m:sSub>
                  </m:oMath>
                </a14:m>
                <a:endParaRPr lang="en-US" altLang="zh-CN" sz="3200" b="1" dirty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 marL="0" indent="0">
                  <a:buClr>
                    <a:srgbClr val="7030A0"/>
                  </a:buClr>
                  <a:buNone/>
                </a:pPr>
                <a: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     ii)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zh-CN" sz="3200" b="1" dirty="0">
                            <a:solidFill>
                              <a:srgbClr val="0070C0"/>
                            </a:solidFill>
                            <a:latin typeface="Baskerville Old Face" panose="02020602080505020303" pitchFamily="18" charset="0"/>
                          </a:rPr>
                          <m:t>10100101.01011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3200" b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zh-CN" sz="3200" b="1" dirty="0" smtClean="0">
                            <a:solidFill>
                              <a:srgbClr val="00B050"/>
                            </a:solidFill>
                            <a:latin typeface="Baskerville Old Face" panose="02020602080505020303" pitchFamily="18" charset="0"/>
                          </a:rPr>
                          <m:t>10</m:t>
                        </m:r>
                        <m:r>
                          <m:rPr>
                            <m:nor/>
                          </m:rPr>
                          <a:rPr lang="en-US" altLang="zh-CN" sz="3200" b="1" dirty="0">
                            <a:solidFill>
                              <a:srgbClr val="00B050"/>
                            </a:solidFill>
                            <a:latin typeface="Baskerville Old Face" panose="02020602080505020303" pitchFamily="18" charset="0"/>
                          </a:rPr>
                          <m:t>10</m:t>
                        </m:r>
                        <m:r>
                          <m:rPr>
                            <m:nor/>
                          </m:rPr>
                          <a:rPr lang="en-US" altLang="zh-CN" sz="3200" b="1" dirty="0" smtClean="0">
                            <a:solidFill>
                              <a:srgbClr val="7030A0"/>
                            </a:solidFill>
                            <a:latin typeface="Baskerville Old Face" panose="02020602080505020303" pitchFamily="18" charset="0"/>
                          </a:rPr>
                          <m:t>0</m:t>
                        </m:r>
                        <m:r>
                          <m:rPr>
                            <m:nor/>
                          </m:rPr>
                          <a:rPr lang="en-US" altLang="zh-CN" sz="3200" b="1" dirty="0">
                            <a:solidFill>
                              <a:srgbClr val="7030A0"/>
                            </a:solidFill>
                            <a:latin typeface="Baskerville Old Face" panose="02020602080505020303" pitchFamily="18" charset="0"/>
                          </a:rPr>
                          <m:t>101</m:t>
                        </m:r>
                        <m:r>
                          <m:rPr>
                            <m:nor/>
                          </m:rPr>
                          <a:rPr lang="en-US" altLang="zh-CN" sz="3200" b="1" dirty="0">
                            <a:solidFill>
                              <a:srgbClr val="0070C0"/>
                            </a:solidFill>
                            <a:latin typeface="Baskerville Old Face" panose="02020602080505020303" pitchFamily="18" charset="0"/>
                          </a:rPr>
                          <m:t>.</m:t>
                        </m:r>
                        <m:r>
                          <m:rPr>
                            <m:nor/>
                          </m:rPr>
                          <a:rPr lang="en-US" altLang="zh-CN" sz="3200" b="1" dirty="0" smtClean="0">
                            <a:solidFill>
                              <a:srgbClr val="FFFF00"/>
                            </a:solidFill>
                            <a:latin typeface="Baskerville Old Face" panose="02020602080505020303" pitchFamily="18" charset="0"/>
                          </a:rPr>
                          <m:t>0101</m:t>
                        </m:r>
                        <m:r>
                          <m:rPr>
                            <m:nor/>
                          </m:rPr>
                          <a:rPr lang="en-US" altLang="zh-CN" sz="3200" b="1" dirty="0" smtClean="0">
                            <a:solidFill>
                              <a:srgbClr val="002060"/>
                            </a:solidFill>
                            <a:latin typeface="Baskerville Old Face" panose="02020602080505020303" pitchFamily="18" charset="0"/>
                          </a:rPr>
                          <m:t>10</m:t>
                        </m:r>
                        <m:r>
                          <m:rPr>
                            <m:nor/>
                          </m:rPr>
                          <a:rPr lang="en-US" altLang="zh-CN" sz="3200" b="1" i="0" dirty="0" smtClean="0">
                            <a:solidFill>
                              <a:srgbClr val="002060"/>
                            </a:solidFill>
                            <a:latin typeface="Baskerville Old Face" panose="02020602080505020303" pitchFamily="18" charset="0"/>
                          </a:rPr>
                          <m:t>00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zh-CN" sz="3200" b="1" dirty="0" smtClean="0">
                            <a:solidFill>
                              <a:srgbClr val="00B050"/>
                            </a:solidFill>
                            <a:latin typeface="Baskerville Old Face" panose="02020602080505020303" pitchFamily="18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altLang="zh-CN" sz="3200" b="1" dirty="0">
                            <a:solidFill>
                              <a:srgbClr val="7030A0"/>
                            </a:solidFill>
                            <a:latin typeface="Baskerville Old Face" panose="02020602080505020303" pitchFamily="18" charset="0"/>
                          </a:rPr>
                          <m:t>5</m:t>
                        </m:r>
                        <m:r>
                          <m:rPr>
                            <m:nor/>
                          </m:rPr>
                          <a:rPr lang="en-US" altLang="zh-CN" sz="3200" b="1" dirty="0">
                            <a:solidFill>
                              <a:srgbClr val="0070C0"/>
                            </a:solidFill>
                            <a:latin typeface="Baskerville Old Face" panose="02020602080505020303" pitchFamily="18" charset="0"/>
                          </a:rPr>
                          <m:t>.</m:t>
                        </m:r>
                        <m:r>
                          <m:rPr>
                            <m:nor/>
                          </m:rPr>
                          <a:rPr lang="en-US" altLang="zh-CN" sz="3200" b="1" i="0" dirty="0" smtClean="0">
                            <a:solidFill>
                              <a:srgbClr val="FFFF00"/>
                            </a:solidFill>
                            <a:latin typeface="Baskerville Old Face" panose="02020602080505020303" pitchFamily="18" charset="0"/>
                          </a:rPr>
                          <m:t>5</m:t>
                        </m:r>
                        <m:r>
                          <m:rPr>
                            <m:nor/>
                          </m:rPr>
                          <a:rPr lang="en-US" altLang="zh-CN" sz="3200" b="1" i="0" dirty="0" smtClean="0">
                            <a:solidFill>
                              <a:srgbClr val="002060"/>
                            </a:solidFill>
                            <a:latin typeface="Baskerville Old Face" panose="02020602080505020303" pitchFamily="18" charset="0"/>
                          </a:rPr>
                          <m:t>8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𝟏𝟔</m:t>
                        </m:r>
                      </m:sub>
                    </m:sSub>
                  </m:oMath>
                </a14:m>
                <a:endParaRPr lang="en-US" altLang="zh-CN" sz="3200" b="1" dirty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>
                  <a:buClr>
                    <a:srgbClr val="7030A0"/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2.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zh-CN" sz="3200" b="1" dirty="0" smtClean="0">
                            <a:solidFill>
                              <a:srgbClr val="FF0000"/>
                            </a:solidFill>
                            <a:latin typeface="Baskerville Old Face" panose="02020602080505020303" pitchFamily="18" charset="0"/>
                          </a:rPr>
                          <m:t>7</m:t>
                        </m:r>
                        <m:r>
                          <m:rPr>
                            <m:nor/>
                          </m:rPr>
                          <a:rPr lang="en-US" altLang="zh-CN" sz="3200" b="1" dirty="0" smtClean="0">
                            <a:solidFill>
                              <a:srgbClr val="00B050"/>
                            </a:solidFill>
                            <a:latin typeface="Baskerville Old Face" panose="02020602080505020303" pitchFamily="18" charset="0"/>
                          </a:rPr>
                          <m:t>6</m:t>
                        </m:r>
                        <m:r>
                          <m:rPr>
                            <m:nor/>
                          </m:rPr>
                          <a:rPr lang="en-US" altLang="zh-CN" sz="3200" b="1" dirty="0" smtClean="0">
                            <a:solidFill>
                              <a:srgbClr val="7030A0"/>
                            </a:solidFill>
                            <a:latin typeface="Baskerville Old Face" panose="02020602080505020303" pitchFamily="18" charset="0"/>
                          </a:rPr>
                          <m:t>5</m:t>
                        </m:r>
                        <m:r>
                          <m:rPr>
                            <m:nor/>
                          </m:rPr>
                          <a:rPr lang="en-US" altLang="zh-CN" sz="3200" b="1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Baskerville Old Face" panose="02020602080505020303" pitchFamily="18" charset="0"/>
                          </a:rPr>
                          <m:t>4</m:t>
                        </m:r>
                        <m:r>
                          <m:rPr>
                            <m:nor/>
                          </m:rPr>
                          <a:rPr lang="en-US" altLang="zh-CN" sz="3200" b="1" dirty="0">
                            <a:solidFill>
                              <a:srgbClr val="0070C0"/>
                            </a:solidFill>
                            <a:latin typeface="Baskerville Old Face" panose="02020602080505020303" pitchFamily="18" charset="0"/>
                          </a:rPr>
                          <m:t>.</m:t>
                        </m:r>
                        <m:r>
                          <m:rPr>
                            <m:nor/>
                          </m:rPr>
                          <a:rPr lang="en-US" altLang="zh-CN" sz="3200" b="1" dirty="0" smtClean="0">
                            <a:solidFill>
                              <a:srgbClr val="FFFF00"/>
                            </a:solidFill>
                            <a:latin typeface="Baskerville Old Face" panose="02020602080505020303" pitchFamily="18" charset="0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en-US" altLang="zh-CN" sz="3200" b="1" dirty="0" smtClean="0">
                            <a:solidFill>
                              <a:srgbClr val="002060"/>
                            </a:solidFill>
                            <a:latin typeface="Baskerville Old Face" panose="02020602080505020303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altLang="zh-CN" sz="3200" b="1" dirty="0" smtClean="0">
                            <a:solidFill>
                              <a:srgbClr val="FFC000"/>
                            </a:solidFill>
                            <a:latin typeface="Baskerville Old Face" panose="02020602080505020303" pitchFamily="18" charset="0"/>
                          </a:rPr>
                          <m:t>3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sub>
                    </m:sSub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zh-CN" sz="3200" b="1" i="0" dirty="0" smtClean="0">
                            <a:solidFill>
                              <a:srgbClr val="FF0000"/>
                            </a:solidFill>
                            <a:latin typeface="Baskerville Old Face" panose="02020602080505020303" pitchFamily="18" charset="0"/>
                          </a:rPr>
                          <m:t>111</m:t>
                        </m:r>
                        <m:r>
                          <m:rPr>
                            <m:nor/>
                          </m:rPr>
                          <a:rPr lang="en-US" altLang="zh-CN" sz="3200" b="1" i="0" dirty="0" smtClean="0">
                            <a:solidFill>
                              <a:srgbClr val="00B050"/>
                            </a:solidFill>
                            <a:latin typeface="Baskerville Old Face" panose="02020602080505020303" pitchFamily="18" charset="0"/>
                          </a:rPr>
                          <m:t>110</m:t>
                        </m:r>
                        <m:r>
                          <m:rPr>
                            <m:nor/>
                          </m:rPr>
                          <a:rPr lang="en-US" altLang="zh-CN" sz="3200" b="1" i="0" dirty="0" smtClean="0">
                            <a:solidFill>
                              <a:srgbClr val="7030A0"/>
                            </a:solidFill>
                            <a:latin typeface="Baskerville Old Face" panose="02020602080505020303" pitchFamily="18" charset="0"/>
                          </a:rPr>
                          <m:t>101</m:t>
                        </m:r>
                        <m:r>
                          <m:rPr>
                            <m:nor/>
                          </m:rPr>
                          <a:rPr lang="en-US" altLang="zh-CN" sz="3200" b="1" i="0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Baskerville Old Face" panose="02020602080505020303" pitchFamily="18" charset="0"/>
                          </a:rPr>
                          <m:t>100</m:t>
                        </m:r>
                        <m:r>
                          <m:rPr>
                            <m:nor/>
                          </m:rPr>
                          <a:rPr lang="en-US" altLang="zh-CN" sz="3200" b="1" i="0" dirty="0" smtClean="0">
                            <a:solidFill>
                              <a:srgbClr val="0070C0"/>
                            </a:solidFill>
                            <a:latin typeface="Baskerville Old Face" panose="02020602080505020303" pitchFamily="18" charset="0"/>
                          </a:rPr>
                          <m:t>.</m:t>
                        </m:r>
                        <m:r>
                          <m:rPr>
                            <m:nor/>
                          </m:rPr>
                          <a:rPr lang="en-US" altLang="zh-CN" sz="3200" b="1" i="0" dirty="0" smtClean="0">
                            <a:solidFill>
                              <a:srgbClr val="FFFF00"/>
                            </a:solidFill>
                            <a:latin typeface="Baskerville Old Face" panose="02020602080505020303" pitchFamily="18" charset="0"/>
                          </a:rPr>
                          <m:t>001</m:t>
                        </m:r>
                        <m:r>
                          <m:rPr>
                            <m:nor/>
                          </m:rPr>
                          <a:rPr lang="en-US" altLang="zh-CN" sz="3200" b="1" i="0" dirty="0" smtClean="0">
                            <a:solidFill>
                              <a:srgbClr val="002060"/>
                            </a:solidFill>
                            <a:latin typeface="Baskerville Old Face" panose="02020602080505020303" pitchFamily="18" charset="0"/>
                          </a:rPr>
                          <m:t>010</m:t>
                        </m:r>
                        <m:r>
                          <m:rPr>
                            <m:nor/>
                          </m:rPr>
                          <a:rPr lang="en-US" altLang="zh-CN" sz="3200" b="1" i="0" dirty="0" smtClean="0">
                            <a:solidFill>
                              <a:srgbClr val="FFC000"/>
                            </a:solidFill>
                            <a:latin typeface="Baskerville Old Face" panose="02020602080505020303" pitchFamily="18" charset="0"/>
                          </a:rPr>
                          <m:t>011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altLang="zh-CN" sz="3200" b="1" dirty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 marL="0" indent="0">
                  <a:buClr>
                    <a:srgbClr val="7030A0"/>
                  </a:buClr>
                  <a:buNone/>
                </a:pPr>
                <a: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zh-CN" sz="3200" b="1" dirty="0" smtClean="0">
                            <a:solidFill>
                              <a:srgbClr val="00B050"/>
                            </a:solidFill>
                            <a:latin typeface="Baskerville Old Face" panose="02020602080505020303" pitchFamily="18" charset="0"/>
                          </a:rPr>
                          <m:t>111</m:t>
                        </m:r>
                        <m:r>
                          <m:rPr>
                            <m:nor/>
                          </m:rPr>
                          <a:rPr lang="en-US" altLang="zh-CN" sz="3200" b="1" dirty="0">
                            <a:solidFill>
                              <a:srgbClr val="00B050"/>
                            </a:solidFill>
                            <a:latin typeface="Baskerville Old Face" panose="02020602080505020303" pitchFamily="18" charset="0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en-US" altLang="zh-CN" sz="3200" b="1" dirty="0" smtClean="0">
                            <a:solidFill>
                              <a:srgbClr val="7030A0"/>
                            </a:solidFill>
                            <a:latin typeface="Baskerville Old Face" panose="02020602080505020303" pitchFamily="18" charset="0"/>
                          </a:rPr>
                          <m:t>10</m:t>
                        </m:r>
                        <m:r>
                          <m:rPr>
                            <m:nor/>
                          </m:rPr>
                          <a:rPr lang="en-US" altLang="zh-CN" sz="3200" b="1" dirty="0">
                            <a:solidFill>
                              <a:srgbClr val="7030A0"/>
                            </a:solidFill>
                            <a:latin typeface="Baskerville Old Face" panose="02020602080505020303" pitchFamily="18" charset="0"/>
                          </a:rPr>
                          <m:t>10</m:t>
                        </m:r>
                        <m:r>
                          <m:rPr>
                            <m:nor/>
                          </m:rPr>
                          <a:rPr lang="en-US" altLang="zh-CN" sz="3200" b="1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Baskerville Old Face" panose="02020602080505020303" pitchFamily="18" charset="0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en-US" altLang="zh-CN" sz="3200" b="1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Baskerville Old Face" panose="02020602080505020303" pitchFamily="18" charset="0"/>
                          </a:rPr>
                          <m:t>100</m:t>
                        </m:r>
                        <m:r>
                          <m:rPr>
                            <m:nor/>
                          </m:rPr>
                          <a:rPr lang="en-US" altLang="zh-CN" sz="3200" b="1" dirty="0">
                            <a:solidFill>
                              <a:srgbClr val="0070C0"/>
                            </a:solidFill>
                            <a:latin typeface="Baskerville Old Face" panose="02020602080505020303" pitchFamily="18" charset="0"/>
                          </a:rPr>
                          <m:t>.</m:t>
                        </m:r>
                        <m:r>
                          <m:rPr>
                            <m:nor/>
                          </m:rPr>
                          <a:rPr lang="en-US" altLang="zh-CN" sz="3200" b="1" dirty="0">
                            <a:solidFill>
                              <a:srgbClr val="FFFF00"/>
                            </a:solidFill>
                            <a:latin typeface="Baskerville Old Face" panose="02020602080505020303" pitchFamily="18" charset="0"/>
                          </a:rPr>
                          <m:t>001</m:t>
                        </m:r>
                        <m:r>
                          <m:rPr>
                            <m:nor/>
                          </m:rPr>
                          <a:rPr lang="en-US" altLang="zh-CN" sz="3200" b="1" dirty="0" smtClean="0">
                            <a:solidFill>
                              <a:srgbClr val="FFFF00"/>
                            </a:solidFill>
                            <a:latin typeface="Baskerville Old Face" panose="02020602080505020303" pitchFamily="18" charset="0"/>
                          </a:rPr>
                          <m:t>0</m:t>
                        </m:r>
                        <m:r>
                          <m:rPr>
                            <m:nor/>
                          </m:rPr>
                          <a:rPr lang="en-US" altLang="zh-CN" sz="3200" b="1" dirty="0">
                            <a:solidFill>
                              <a:srgbClr val="002060"/>
                            </a:solidFill>
                            <a:latin typeface="Baskerville Old Face" panose="02020602080505020303" pitchFamily="18" charset="0"/>
                          </a:rPr>
                          <m:t>10</m:t>
                        </m:r>
                        <m:r>
                          <m:rPr>
                            <m:nor/>
                          </m:rPr>
                          <a:rPr lang="en-US" altLang="zh-CN" sz="3200" b="1" dirty="0" smtClean="0">
                            <a:solidFill>
                              <a:srgbClr val="002060"/>
                            </a:solidFill>
                            <a:latin typeface="Baskerville Old Face" panose="02020602080505020303" pitchFamily="18" charset="0"/>
                          </a:rPr>
                          <m:t>01</m:t>
                        </m:r>
                        <m:r>
                          <m:rPr>
                            <m:nor/>
                          </m:rPr>
                          <a:rPr lang="en-US" altLang="zh-CN" sz="3200" b="1" dirty="0" smtClean="0">
                            <a:solidFill>
                              <a:srgbClr val="FFC000"/>
                            </a:solidFill>
                            <a:latin typeface="Baskerville Old Face" panose="02020602080505020303" pitchFamily="18" charset="0"/>
                          </a:rPr>
                          <m:t>1000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altLang="zh-CN" sz="3200" b="1" dirty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 marL="0" indent="0">
                  <a:buClr>
                    <a:srgbClr val="7030A0"/>
                  </a:buClr>
                  <a:buNone/>
                </a:pPr>
                <a: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=(</m:t>
                        </m:r>
                        <m:r>
                          <m:rPr>
                            <m:nor/>
                          </m:rPr>
                          <a:rPr lang="en-US" altLang="zh-CN" sz="3200" b="1" i="0" dirty="0" smtClean="0">
                            <a:solidFill>
                              <a:srgbClr val="00B050"/>
                            </a:solidFill>
                            <a:latin typeface="Baskerville Old Face" panose="02020602080505020303" pitchFamily="18" charset="0"/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altLang="zh-CN" sz="3200" b="1" i="0" dirty="0" smtClean="0">
                            <a:solidFill>
                              <a:srgbClr val="7030A0"/>
                            </a:solidFill>
                            <a:latin typeface="Baskerville Old Face" panose="02020602080505020303" pitchFamily="18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altLang="zh-CN" sz="3200" b="1" i="0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Baskerville Old Face" panose="02020602080505020303" pitchFamily="18" charset="0"/>
                          </a:rPr>
                          <m:t>C</m:t>
                        </m:r>
                        <m:r>
                          <m:rPr>
                            <m:nor/>
                          </m:rPr>
                          <a:rPr lang="en-US" altLang="zh-CN" sz="3200" b="1" dirty="0">
                            <a:solidFill>
                              <a:srgbClr val="0070C0"/>
                            </a:solidFill>
                            <a:latin typeface="Baskerville Old Face" panose="02020602080505020303" pitchFamily="18" charset="0"/>
                          </a:rPr>
                          <m:t>.</m:t>
                        </m:r>
                        <m:r>
                          <m:rPr>
                            <m:nor/>
                          </m:rPr>
                          <a:rPr lang="en-US" altLang="zh-CN" sz="3200" b="1" i="0" dirty="0" smtClean="0">
                            <a:solidFill>
                              <a:srgbClr val="FFFF00"/>
                            </a:solidFill>
                            <a:latin typeface="Baskerville Old Face" panose="02020602080505020303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altLang="zh-CN" sz="3200" b="1" i="0" dirty="0" smtClean="0">
                            <a:solidFill>
                              <a:srgbClr val="002060"/>
                            </a:solidFill>
                            <a:latin typeface="Baskerville Old Face" panose="02020602080505020303" pitchFamily="18" charset="0"/>
                          </a:rPr>
                          <m:t>9</m:t>
                        </m:r>
                        <m:r>
                          <m:rPr>
                            <m:nor/>
                          </m:rPr>
                          <a:rPr lang="en-US" altLang="zh-CN" sz="3200" b="1" i="0" dirty="0" smtClean="0">
                            <a:solidFill>
                              <a:srgbClr val="FFC000"/>
                            </a:solidFill>
                            <a:latin typeface="Baskerville Old Face" panose="02020602080505020303" pitchFamily="18" charset="0"/>
                          </a:rPr>
                          <m:t>8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𝟏𝟔</m:t>
                        </m:r>
                      </m:sub>
                    </m:sSub>
                  </m:oMath>
                </a14:m>
                <a:endParaRPr lang="en-US" altLang="zh-CN" sz="3200" b="1" dirty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 marL="0" indent="0">
                  <a:buClr>
                    <a:srgbClr val="7030A0"/>
                  </a:buClr>
                  <a:buNone/>
                </a:pPr>
                <a:endParaRPr lang="en-US" altLang="zh-CN" sz="3200" b="1" dirty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>
                  <a:buClr>
                    <a:srgbClr val="7030A0"/>
                  </a:buClr>
                  <a:buFont typeface="Wingdings" panose="05000000000000000000" pitchFamily="2" charset="2"/>
                  <a:buChar char="Ø"/>
                </a:pPr>
                <a:endParaRPr lang="en-US" altLang="zh-CN" sz="3200" b="1" dirty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 marL="0" indent="0" algn="ctr">
                  <a:buClr>
                    <a:srgbClr val="7030A0"/>
                  </a:buClr>
                  <a:buNone/>
                </a:pPr>
                <a: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</a:t>
                </a:r>
              </a:p>
              <a:p>
                <a:pPr lvl="1">
                  <a:buClr>
                    <a:srgbClr val="7030A0"/>
                  </a:buClr>
                  <a:buFont typeface="Wingdings" panose="05000000000000000000" pitchFamily="2" charset="2"/>
                  <a:buChar char="Ø"/>
                </a:pPr>
                <a:endParaRPr lang="en-US" altLang="zh-CN" sz="3600" b="1" dirty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 marL="0" indent="0">
                  <a:buClr>
                    <a:srgbClr val="7030A0"/>
                  </a:buClr>
                  <a:buNone/>
                </a:pPr>
                <a:endParaRPr lang="en-US" altLang="zh-CN" sz="3200" b="1" dirty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 marL="0" indent="0" algn="ctr">
                  <a:buClr>
                    <a:srgbClr val="7030A0"/>
                  </a:buClr>
                  <a:buNone/>
                </a:pPr>
                <a:endParaRPr lang="en-US" altLang="zh-CN" sz="2400" b="1" dirty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28734"/>
                <a:ext cx="11048999" cy="4603951"/>
              </a:xfrm>
              <a:prstGeom prst="rect">
                <a:avLst/>
              </a:prstGeom>
              <a:blipFill>
                <a:blip r:embed="rId7"/>
                <a:stretch>
                  <a:fillRect l="-1159" t="-17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79871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884684074"/>
              </p:ext>
            </p:extLst>
          </p:nvPr>
        </p:nvGraphicFramePr>
        <p:xfrm>
          <a:off x="838200" y="365126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838200" y="1928734"/>
                <a:ext cx="11048999" cy="455998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8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rgbClr val="7030A0"/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1.Binary number 100.001 equals to decimal number ____</a:t>
                </a:r>
              </a:p>
              <a:p>
                <a:pPr marL="0" indent="0">
                  <a:buClr>
                    <a:srgbClr val="7030A0"/>
                  </a:buClr>
                  <a:buNone/>
                </a:pPr>
                <a: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     A.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  B.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 C.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 D.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</m:oMath>
                </a14:m>
                <a:endParaRPr lang="en-US" altLang="zh-CN" sz="3200" b="1" dirty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>
                  <a:buClr>
                    <a:srgbClr val="7030A0"/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2.Binary number 0.110011 equals to decimal number ____</a:t>
                </a:r>
              </a:p>
              <a:p>
                <a:pPr marL="0" indent="0">
                  <a:buClr>
                    <a:srgbClr val="7030A0"/>
                  </a:buClr>
                  <a:buNone/>
                </a:pPr>
                <a: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     A.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sz="32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</m:sSup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sup>
                    </m:sSup>
                  </m:oMath>
                </a14:m>
                <a:endParaRPr lang="en-US" altLang="zh-CN" sz="3200" b="1" dirty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 marL="0" indent="0">
                  <a:buClr>
                    <a:srgbClr val="7030A0"/>
                  </a:buClr>
                  <a:buNone/>
                </a:pPr>
                <a: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     B. 0.63</a:t>
                </a:r>
              </a:p>
              <a:p>
                <a:pPr marL="0" indent="0">
                  <a:buClr>
                    <a:srgbClr val="7030A0"/>
                  </a:buClr>
                  <a:buNone/>
                </a:pPr>
                <a: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     C. </a:t>
                </a:r>
                <a14:m>
                  <m:oMath xmlns:m="http://schemas.openxmlformats.org/officeDocument/2006/math">
                    <m:r>
                      <a:rPr lang="en-US" altLang="zh-CN" sz="32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32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sup>
                    </m:sSup>
                    <m:r>
                      <a:rPr lang="en-US" altLang="zh-CN" sz="32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p>
                    </m:sSup>
                  </m:oMath>
                </a14:m>
                <a:endParaRPr lang="en-US" altLang="zh-CN" sz="3200" b="1" dirty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 marL="0" indent="0">
                  <a:buClr>
                    <a:srgbClr val="7030A0"/>
                  </a:buClr>
                  <a:buNone/>
                </a:pPr>
                <a: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     D. </a:t>
                </a:r>
                <a14:m>
                  <m:oMath xmlns:m="http://schemas.openxmlformats.org/officeDocument/2006/math">
                    <m:r>
                      <a:rPr lang="en-US" altLang="zh-CN" sz="3200" b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3200" b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</m:sSup>
                    <m:r>
                      <a:rPr lang="en-US" altLang="zh-CN" sz="3200" b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p>
                    </m:sSup>
                  </m:oMath>
                </a14:m>
                <a:endParaRPr lang="en-US" altLang="zh-CN" sz="3200" b="1" dirty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 marL="0" indent="0">
                  <a:buClr>
                    <a:srgbClr val="7030A0"/>
                  </a:buClr>
                  <a:buNone/>
                </a:pPr>
                <a:endParaRPr lang="en-US" altLang="zh-CN" sz="3200" b="1" dirty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 marL="0" indent="0" algn="ctr">
                  <a:buClr>
                    <a:srgbClr val="7030A0"/>
                  </a:buClr>
                  <a:buNone/>
                </a:pPr>
                <a: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</a:t>
                </a:r>
              </a:p>
              <a:p>
                <a:pPr lvl="1">
                  <a:buClr>
                    <a:srgbClr val="7030A0"/>
                  </a:buClr>
                  <a:buFont typeface="Wingdings" panose="05000000000000000000" pitchFamily="2" charset="2"/>
                  <a:buChar char="Ø"/>
                </a:pPr>
                <a:endParaRPr lang="en-US" altLang="zh-CN" sz="3600" b="1" dirty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 marL="0" indent="0">
                  <a:buClr>
                    <a:srgbClr val="7030A0"/>
                  </a:buClr>
                  <a:buNone/>
                </a:pPr>
                <a:endParaRPr lang="en-US" altLang="zh-CN" sz="3200" b="1" dirty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28734"/>
                <a:ext cx="11048999" cy="4559989"/>
              </a:xfrm>
              <a:prstGeom prst="rect">
                <a:avLst/>
              </a:prstGeom>
              <a:blipFill>
                <a:blip r:embed="rId7"/>
                <a:stretch>
                  <a:fillRect l="-1159" t="-26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58281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618322526"/>
              </p:ext>
            </p:extLst>
          </p:nvPr>
        </p:nvGraphicFramePr>
        <p:xfrm>
          <a:off x="838200" y="365126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838200" y="1928734"/>
                <a:ext cx="11048999" cy="455998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8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rgbClr val="7030A0"/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1.Binary number 100.001 equals to decimal number ____</a:t>
                </a:r>
              </a:p>
              <a:p>
                <a:pPr marL="0" indent="0">
                  <a:buClr>
                    <a:srgbClr val="7030A0"/>
                  </a:buClr>
                  <a:buNone/>
                </a:pPr>
                <a: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     A.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  B.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 C.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 </a:t>
                </a:r>
                <a:r>
                  <a:rPr lang="en-US" altLang="zh-CN" sz="3200" b="1" dirty="0">
                    <a:solidFill>
                      <a:srgbClr val="FF0000"/>
                    </a:solidFill>
                    <a:latin typeface="Baskerville Old Face" panose="02020602080505020303" pitchFamily="18" charset="0"/>
                  </a:rPr>
                  <a:t>D.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sz="32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</m:oMath>
                </a14:m>
                <a:endParaRPr lang="en-US" altLang="zh-CN" sz="3200" b="1" dirty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>
                  <a:buClr>
                    <a:srgbClr val="7030A0"/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2.Binary number 0.110011 equals to decimal number ____</a:t>
                </a:r>
              </a:p>
              <a:p>
                <a:pPr marL="0" indent="0">
                  <a:buClr>
                    <a:srgbClr val="7030A0"/>
                  </a:buClr>
                  <a:buNone/>
                </a:pPr>
                <a: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     A.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sz="32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</m:sSup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sup>
                    </m:sSup>
                  </m:oMath>
                </a14:m>
                <a:endParaRPr lang="en-US" altLang="zh-CN" sz="3200" b="1" dirty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 marL="0" indent="0">
                  <a:buClr>
                    <a:srgbClr val="7030A0"/>
                  </a:buClr>
                  <a:buNone/>
                </a:pPr>
                <a: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     B. 0.63</a:t>
                </a:r>
              </a:p>
              <a:p>
                <a:pPr marL="0" indent="0">
                  <a:buClr>
                    <a:srgbClr val="7030A0"/>
                  </a:buClr>
                  <a:buNone/>
                </a:pPr>
                <a: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     C. </a:t>
                </a:r>
                <a14:m>
                  <m:oMath xmlns:m="http://schemas.openxmlformats.org/officeDocument/2006/math">
                    <m:r>
                      <a:rPr lang="en-US" altLang="zh-CN" sz="32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32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sup>
                    </m:sSup>
                    <m:r>
                      <a:rPr lang="en-US" altLang="zh-CN" sz="32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p>
                    </m:sSup>
                  </m:oMath>
                </a14:m>
                <a:endParaRPr lang="en-US" altLang="zh-CN" sz="3200" b="1" dirty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 marL="0" indent="0">
                  <a:buClr>
                    <a:srgbClr val="7030A0"/>
                  </a:buClr>
                  <a:buNone/>
                </a:pPr>
                <a: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     </a:t>
                </a:r>
                <a:r>
                  <a:rPr lang="en-US" altLang="zh-CN" sz="3200" b="1" dirty="0">
                    <a:solidFill>
                      <a:srgbClr val="FF0000"/>
                    </a:solidFill>
                    <a:latin typeface="Baskerville Old Face" panose="02020602080505020303" pitchFamily="18" charset="0"/>
                  </a:rPr>
                  <a:t>D. </a:t>
                </a:r>
                <a14:m>
                  <m:oMath xmlns:m="http://schemas.openxmlformats.org/officeDocument/2006/math">
                    <m:r>
                      <a:rPr lang="en-US" altLang="zh-CN" sz="3200" b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3200" b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en-US" altLang="zh-CN" sz="32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</m:sSup>
                    <m:r>
                      <a:rPr lang="en-US" altLang="zh-CN" sz="3200" b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p>
                    </m:sSup>
                  </m:oMath>
                </a14:m>
                <a:endParaRPr lang="en-US" altLang="zh-CN" sz="3200" b="1" dirty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 marL="0" indent="0">
                  <a:buClr>
                    <a:srgbClr val="7030A0"/>
                  </a:buClr>
                  <a:buNone/>
                </a:pPr>
                <a:endParaRPr lang="en-US" altLang="zh-CN" sz="3200" b="1" dirty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 marL="0" indent="0" algn="ctr">
                  <a:buClr>
                    <a:srgbClr val="7030A0"/>
                  </a:buClr>
                  <a:buNone/>
                </a:pPr>
                <a: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</a:t>
                </a:r>
              </a:p>
              <a:p>
                <a:pPr lvl="1">
                  <a:buClr>
                    <a:srgbClr val="7030A0"/>
                  </a:buClr>
                  <a:buFont typeface="Wingdings" panose="05000000000000000000" pitchFamily="2" charset="2"/>
                  <a:buChar char="Ø"/>
                </a:pPr>
                <a:endParaRPr lang="en-US" altLang="zh-CN" sz="3600" b="1" dirty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 marL="0" indent="0">
                  <a:buClr>
                    <a:srgbClr val="7030A0"/>
                  </a:buClr>
                  <a:buNone/>
                </a:pPr>
                <a:endParaRPr lang="en-US" altLang="zh-CN" sz="3200" b="1" dirty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28734"/>
                <a:ext cx="11048999" cy="4559989"/>
              </a:xfrm>
              <a:prstGeom prst="rect">
                <a:avLst/>
              </a:prstGeom>
              <a:blipFill>
                <a:blip r:embed="rId7"/>
                <a:stretch>
                  <a:fillRect l="-1159" t="-26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494584" y="4527792"/>
                <a:ext cx="2403231" cy="1661993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       0.110011</m:t>
                      </m:r>
                    </m:oMath>
                  </m:oMathPara>
                </a14:m>
                <a:endParaRPr lang="en-US" altLang="zh-CN" sz="2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0" u="sng" smtClean="0">
                          <a:latin typeface="Cambria Math" panose="02040503050406030204" pitchFamily="18" charset="0"/>
                        </a:rPr>
                        <m:t> +   </m:t>
                      </m:r>
                      <m:r>
                        <a:rPr lang="en-US" altLang="zh-CN" sz="2800" b="0" i="1" u="sng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0.001101</m:t>
                      </m:r>
                    </m:oMath>
                  </m:oMathPara>
                </a14:m>
                <a:endParaRPr lang="en-US" altLang="zh-CN" sz="2800" b="0" u="sng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       1.000000</m:t>
                      </m:r>
                    </m:oMath>
                  </m:oMathPara>
                </a14:m>
                <a:endParaRPr lang="en-US" altLang="zh-CN" sz="2800" b="0" dirty="0"/>
              </a:p>
              <a:p>
                <a:endParaRPr lang="en-US" altLang="zh-CN" b="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4584" y="4527792"/>
                <a:ext cx="2403231" cy="166199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16533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508678413"/>
              </p:ext>
            </p:extLst>
          </p:nvPr>
        </p:nvGraphicFramePr>
        <p:xfrm>
          <a:off x="838200" y="365126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838200" y="1928734"/>
                <a:ext cx="11048999" cy="455998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8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rgbClr val="7030A0"/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1.Which of the following inequalities is correct?</a:t>
                </a:r>
              </a:p>
              <a:p>
                <a:pPr marL="0" indent="0">
                  <a:buClr>
                    <a:srgbClr val="7030A0"/>
                  </a:buClr>
                  <a:buNone/>
                </a:pPr>
                <a: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     A.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𝟏𝟏𝟏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𝟕𝟕𝟕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</m:oMath>
                </a14:m>
                <a: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  B.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𝟕𝟖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</m:oMath>
                </a14:m>
                <a:endParaRPr lang="en-US" altLang="zh-CN" sz="3200" b="1" dirty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 marL="0" indent="0">
                  <a:buClr>
                    <a:srgbClr val="7030A0"/>
                  </a:buClr>
                  <a:buNone/>
                </a:pPr>
                <a: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     C.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𝑨𝑩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𝟏𝟔</m:t>
                        </m:r>
                      </m:sub>
                    </m:sSub>
                  </m:oMath>
                </a14:m>
                <a: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        D.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𝟏𝟎𝟏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𝟏𝟔</m:t>
                        </m:r>
                      </m:sub>
                    </m:sSub>
                  </m:oMath>
                </a14:m>
                <a:endParaRPr lang="en-US" altLang="zh-CN" sz="3200" b="1" dirty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>
                  <a:buClr>
                    <a:srgbClr val="7030A0"/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2.Which of the following equalities is incorrect?</a:t>
                </a:r>
              </a:p>
              <a:p>
                <a:pPr marL="0" indent="0">
                  <a:buClr>
                    <a:srgbClr val="7030A0"/>
                  </a:buClr>
                  <a:buNone/>
                </a:pPr>
                <a: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     A.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𝟖𝟕𝟓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𝟏𝟔</m:t>
                        </m:r>
                      </m:sub>
                    </m:sSub>
                  </m:oMath>
                </a14:m>
                <a: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      B.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𝟏𝟏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sub>
                    </m:sSub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𝟗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𝟏𝟔</m:t>
                        </m:r>
                      </m:sub>
                    </m:sSub>
                  </m:oMath>
                </a14:m>
                <a:endParaRPr lang="en-US" altLang="zh-CN" sz="3200" b="1" dirty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 marL="0" indent="0">
                  <a:buClr>
                    <a:srgbClr val="7030A0"/>
                  </a:buClr>
                  <a:buNone/>
                </a:pPr>
                <a: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     C.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𝟏𝟎𝟏𝟎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           D.</a:t>
                </a:r>
                <a:r>
                  <a:rPr lang="en-US" altLang="zh-CN" sz="32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𝟏𝟎𝟏𝟏𝟏𝟏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𝑨𝑭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𝟏𝟔</m:t>
                        </m:r>
                      </m:sub>
                    </m:sSub>
                  </m:oMath>
                </a14:m>
                <a:endParaRPr lang="en-US" altLang="zh-CN" sz="3200" b="1" dirty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 marL="0" indent="0">
                  <a:buClr>
                    <a:srgbClr val="7030A0"/>
                  </a:buClr>
                  <a:buNone/>
                </a:pPr>
                <a: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     </a:t>
                </a:r>
              </a:p>
              <a:p>
                <a:pPr marL="0" indent="0">
                  <a:buClr>
                    <a:srgbClr val="7030A0"/>
                  </a:buClr>
                  <a:buNone/>
                </a:pPr>
                <a:endParaRPr lang="en-US" altLang="zh-CN" sz="3200" b="1" dirty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 marL="0" indent="0" algn="ctr">
                  <a:buClr>
                    <a:srgbClr val="7030A0"/>
                  </a:buClr>
                  <a:buNone/>
                </a:pPr>
                <a: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</a:t>
                </a:r>
              </a:p>
              <a:p>
                <a:pPr lvl="1">
                  <a:buClr>
                    <a:srgbClr val="7030A0"/>
                  </a:buClr>
                  <a:buFont typeface="Wingdings" panose="05000000000000000000" pitchFamily="2" charset="2"/>
                  <a:buChar char="Ø"/>
                </a:pPr>
                <a:endParaRPr lang="en-US" altLang="zh-CN" sz="3600" b="1" dirty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 marL="0" indent="0">
                  <a:buClr>
                    <a:srgbClr val="7030A0"/>
                  </a:buClr>
                  <a:buNone/>
                </a:pPr>
                <a:endParaRPr lang="en-US" altLang="zh-CN" sz="3200" b="1" dirty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28734"/>
                <a:ext cx="11048999" cy="4559989"/>
              </a:xfrm>
              <a:prstGeom prst="rect">
                <a:avLst/>
              </a:prstGeom>
              <a:blipFill>
                <a:blip r:embed="rId7"/>
                <a:stretch>
                  <a:fillRect l="-1159" t="-26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60503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347981662"/>
              </p:ext>
            </p:extLst>
          </p:nvPr>
        </p:nvGraphicFramePr>
        <p:xfrm>
          <a:off x="838200" y="365126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838200" y="1928734"/>
                <a:ext cx="11048999" cy="455998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8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rgbClr val="7030A0"/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1.Which of the following inequalities is correct?</a:t>
                </a:r>
              </a:p>
              <a:p>
                <a:pPr marL="0" indent="0">
                  <a:buClr>
                    <a:srgbClr val="7030A0"/>
                  </a:buClr>
                  <a:buNone/>
                </a:pPr>
                <a: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     A.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𝟏𝟏𝟏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𝟕𝟕𝟕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</m:oMath>
                </a14:m>
                <a: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  </a:t>
                </a:r>
                <a:r>
                  <a:rPr lang="en-US" altLang="zh-CN" sz="3200" b="1" dirty="0">
                    <a:solidFill>
                      <a:srgbClr val="FF0000"/>
                    </a:solidFill>
                    <a:latin typeface="Baskerville Old Face" panose="02020602080505020303" pitchFamily="18" charset="0"/>
                  </a:rPr>
                  <a:t>B.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𝟕𝟖</m:t>
                        </m:r>
                        <m:r>
                          <a:rPr lang="en-US" altLang="zh-CN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r>
                      <a:rPr lang="en-US" altLang="zh-CN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CN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  <m:r>
                          <a:rPr lang="en-US" altLang="zh-CN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</m:oMath>
                </a14:m>
                <a:endParaRPr lang="en-US" altLang="zh-CN" sz="3200" b="1" dirty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 marL="0" indent="0">
                  <a:buClr>
                    <a:srgbClr val="7030A0"/>
                  </a:buClr>
                  <a:buNone/>
                </a:pPr>
                <a: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     C.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𝑨𝑩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𝟏𝟔</m:t>
                        </m:r>
                      </m:sub>
                    </m:sSub>
                  </m:oMath>
                </a14:m>
                <a: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        D.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𝟏𝟎𝟏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𝟏𝟔</m:t>
                        </m:r>
                      </m:sub>
                    </m:sSub>
                  </m:oMath>
                </a14:m>
                <a:endParaRPr lang="en-US" altLang="zh-CN" sz="3200" b="1" dirty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>
                  <a:buClr>
                    <a:srgbClr val="7030A0"/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2.Which of the following equalities is incorrect?</a:t>
                </a:r>
              </a:p>
              <a:p>
                <a:pPr marL="0" indent="0">
                  <a:buClr>
                    <a:srgbClr val="7030A0"/>
                  </a:buClr>
                  <a:buNone/>
                </a:pPr>
                <a: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     A.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𝟖𝟕𝟓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𝟏𝟔</m:t>
                        </m:r>
                      </m:sub>
                    </m:sSub>
                  </m:oMath>
                </a14:m>
                <a: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      B.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𝟏𝟏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sub>
                    </m:sSub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𝟗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𝟏𝟔</m:t>
                        </m:r>
                      </m:sub>
                    </m:sSub>
                  </m:oMath>
                </a14:m>
                <a:endParaRPr lang="en-US" altLang="zh-CN" sz="3200" b="1" dirty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 marL="0" indent="0">
                  <a:buClr>
                    <a:srgbClr val="7030A0"/>
                  </a:buClr>
                  <a:buNone/>
                </a:pPr>
                <a: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     C.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𝟏𝟎𝟏𝟎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           </a:t>
                </a:r>
                <a:r>
                  <a:rPr lang="en-US" altLang="zh-CN" sz="3200" b="1" dirty="0">
                    <a:solidFill>
                      <a:srgbClr val="FF0000"/>
                    </a:solidFill>
                    <a:latin typeface="Baskerville Old Face" panose="02020602080505020303" pitchFamily="18" charset="0"/>
                  </a:rPr>
                  <a:t>D.</a:t>
                </a:r>
                <a:r>
                  <a:rPr lang="en-US" altLang="zh-CN" sz="3200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𝟏𝟎𝟏𝟏𝟏𝟏</m:t>
                        </m:r>
                        <m:r>
                          <a:rPr lang="en-US" altLang="zh-CN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32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𝑨𝑭</m:t>
                        </m:r>
                        <m:r>
                          <a:rPr lang="en-US" altLang="zh-CN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𝟏𝟔</m:t>
                        </m:r>
                      </m:sub>
                    </m:sSub>
                  </m:oMath>
                </a14:m>
                <a:endParaRPr lang="en-US" altLang="zh-CN" sz="3200" b="1" dirty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 marL="0" indent="0">
                  <a:buClr>
                    <a:srgbClr val="7030A0"/>
                  </a:buClr>
                  <a:buNone/>
                </a:pPr>
                <a: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     </a:t>
                </a:r>
              </a:p>
              <a:p>
                <a:pPr marL="0" indent="0">
                  <a:buClr>
                    <a:srgbClr val="7030A0"/>
                  </a:buClr>
                  <a:buNone/>
                </a:pPr>
                <a:endParaRPr lang="en-US" altLang="zh-CN" sz="3200" b="1" dirty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 marL="0" indent="0" algn="ctr">
                  <a:buClr>
                    <a:srgbClr val="7030A0"/>
                  </a:buClr>
                  <a:buNone/>
                </a:pPr>
                <a: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</a:t>
                </a:r>
              </a:p>
              <a:p>
                <a:pPr lvl="1">
                  <a:buClr>
                    <a:srgbClr val="7030A0"/>
                  </a:buClr>
                  <a:buFont typeface="Wingdings" panose="05000000000000000000" pitchFamily="2" charset="2"/>
                  <a:buChar char="Ø"/>
                </a:pPr>
                <a:endParaRPr lang="en-US" altLang="zh-CN" sz="3600" b="1" dirty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 marL="0" indent="0">
                  <a:buClr>
                    <a:srgbClr val="7030A0"/>
                  </a:buClr>
                  <a:buNone/>
                </a:pPr>
                <a:endParaRPr lang="en-US" altLang="zh-CN" sz="3200" b="1" dirty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28734"/>
                <a:ext cx="11048999" cy="4559989"/>
              </a:xfrm>
              <a:prstGeom prst="rect">
                <a:avLst/>
              </a:prstGeom>
              <a:blipFill>
                <a:blip r:embed="rId7"/>
                <a:stretch>
                  <a:fillRect l="-1159" t="-26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7398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254310711"/>
              </p:ext>
            </p:extLst>
          </p:nvPr>
        </p:nvGraphicFramePr>
        <p:xfrm>
          <a:off x="838200" y="365126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033546"/>
              </p:ext>
            </p:extLst>
          </p:nvPr>
        </p:nvGraphicFramePr>
        <p:xfrm>
          <a:off x="1724269" y="4545623"/>
          <a:ext cx="8773745" cy="21245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4582">
                  <a:extLst>
                    <a:ext uri="{9D8B030D-6E8A-4147-A177-3AD203B41FA5}">
                      <a16:colId xmlns:a16="http://schemas.microsoft.com/office/drawing/2014/main" val="201953828"/>
                    </a:ext>
                  </a:extLst>
                </a:gridCol>
                <a:gridCol w="1371079">
                  <a:extLst>
                    <a:ext uri="{9D8B030D-6E8A-4147-A177-3AD203B41FA5}">
                      <a16:colId xmlns:a16="http://schemas.microsoft.com/office/drawing/2014/main" val="189521079"/>
                    </a:ext>
                  </a:extLst>
                </a:gridCol>
                <a:gridCol w="4478084">
                  <a:extLst>
                    <a:ext uri="{9D8B030D-6E8A-4147-A177-3AD203B41FA5}">
                      <a16:colId xmlns:a16="http://schemas.microsoft.com/office/drawing/2014/main" val="1568267118"/>
                    </a:ext>
                  </a:extLst>
                </a:gridCol>
              </a:tblGrid>
              <a:tr h="42491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Number system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Base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Set of symbols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957577"/>
                  </a:ext>
                </a:extLst>
              </a:tr>
              <a:tr h="42491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Decimal</a:t>
                      </a:r>
                      <a:r>
                        <a:rPr lang="en-US" altLang="zh-CN" baseline="0" dirty="0"/>
                        <a:t> system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0,1,2,3,4,5,6,7,8,9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69242"/>
                  </a:ext>
                </a:extLst>
              </a:tr>
              <a:tr h="42491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Binary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0,1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588747"/>
                  </a:ext>
                </a:extLst>
              </a:tr>
              <a:tr h="42491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Octal system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0,1,2,3,4,5,6,7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845533"/>
                  </a:ext>
                </a:extLst>
              </a:tr>
              <a:tr h="42491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Hexadecimal</a:t>
                      </a:r>
                      <a:r>
                        <a:rPr lang="en-US" altLang="zh-CN" baseline="0" dirty="0"/>
                        <a:t> system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0,1,2,3,4,5,6,7,8,9,A,B,C,D,E,F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667697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735861" y="1791018"/>
                <a:ext cx="11019453" cy="275460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8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rgbClr val="7030A0"/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The basic idea of </a:t>
                </a:r>
                <a:r>
                  <a:rPr lang="en-US" altLang="zh-CN" sz="3200" b="1" dirty="0">
                    <a:solidFill>
                      <a:srgbClr val="FF0000"/>
                    </a:solidFill>
                    <a:latin typeface="Baskerville Old Face" panose="02020602080505020303" pitchFamily="18" charset="0"/>
                  </a:rPr>
                  <a:t>positional notation</a:t>
                </a:r>
                <a: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: Each number system contains two elements, a </a:t>
                </a:r>
                <a:r>
                  <a:rPr lang="en-US" altLang="zh-CN" sz="3200" b="1" dirty="0">
                    <a:solidFill>
                      <a:srgbClr val="FF0000"/>
                    </a:solidFill>
                    <a:latin typeface="Baskerville Old Face" panose="02020602080505020303" pitchFamily="18" charset="0"/>
                  </a:rPr>
                  <a:t>base</a:t>
                </a:r>
                <a: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and a set of </a:t>
                </a:r>
                <a:r>
                  <a:rPr lang="en-US" altLang="zh-CN" sz="3200" b="1" dirty="0">
                    <a:solidFill>
                      <a:srgbClr val="FF0000"/>
                    </a:solidFill>
                    <a:latin typeface="Baskerville Old Face" panose="02020602080505020303" pitchFamily="18" charset="0"/>
                  </a:rPr>
                  <a:t>symbols</a:t>
                </a:r>
                <a: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. Symbols put at different positions have different value(weight). For example,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sz="26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6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𝟏𝟗𝟎𝟏</m:t>
                            </m:r>
                            <m:r>
                              <a:rPr lang="en-US" altLang="zh-CN" sz="26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altLang="zh-CN" sz="26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𝟓𝟔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en-US" altLang="zh-CN" sz="2600" b="1" dirty="0">
                            <a:solidFill>
                              <a:srgbClr val="0070C0"/>
                            </a:solidFill>
                            <a:latin typeface="Baskerville Old Face" panose="02020602080505020303" pitchFamily="18" charset="0"/>
                          </a:rPr>
                          <m:t> </m:t>
                        </m:r>
                      </m:e>
                      <m:sub>
                        <m:r>
                          <a:rPr lang="en-US" altLang="zh-CN" sz="2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r>
                      <a:rPr lang="en-US" altLang="zh-CN" sz="26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sz="26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6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𝟏𝟎𝟎𝟏</m:t>
                            </m:r>
                            <m:r>
                              <a:rPr lang="en-US" altLang="zh-CN" sz="26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altLang="zh-CN" sz="26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𝟏𝟎𝟎𝟏</m:t>
                            </m:r>
                          </m:e>
                        </m:d>
                      </m:e>
                      <m:sub>
                        <m:r>
                          <a:rPr lang="en-US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6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26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sz="26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6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𝟏𝟐𝟑</m:t>
                            </m:r>
                            <m:r>
                              <a:rPr lang="en-US" altLang="zh-CN" sz="26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altLang="zh-CN" sz="26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𝟒𝟓</m:t>
                            </m:r>
                          </m:e>
                        </m:d>
                      </m:e>
                      <m:sub>
                        <m:r>
                          <a:rPr lang="en-US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sub>
                    </m:sSub>
                    <m:r>
                      <a:rPr lang="en-US" altLang="zh-CN" sz="26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26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lang="en-US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𝑬𝑫</m:t>
                        </m:r>
                        <m:r>
                          <a:rPr lang="en-US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  <m:r>
                          <a:rPr lang="en-US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zh-CN" sz="2600" b="1" dirty="0">
                            <a:solidFill>
                              <a:srgbClr val="0070C0"/>
                            </a:solidFill>
                            <a:latin typeface="Baskerville Old Face" panose="02020602080505020303" pitchFamily="18" charset="0"/>
                          </a:rPr>
                          <m:t> </m:t>
                        </m:r>
                      </m:e>
                      <m:sub>
                        <m:r>
                          <a:rPr lang="en-US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𝟏𝟔</m:t>
                        </m:r>
                      </m:sub>
                    </m:sSub>
                  </m:oMath>
                </a14:m>
                <a: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represent numbers in different number system, and they can be decomposed into a </a:t>
                </a:r>
                <a:r>
                  <a:rPr lang="en-US" altLang="zh-CN" sz="3200" b="1" dirty="0">
                    <a:solidFill>
                      <a:srgbClr val="FF0000"/>
                    </a:solidFill>
                    <a:latin typeface="Baskerville Old Face" panose="02020602080505020303" pitchFamily="18" charset="0"/>
                  </a:rPr>
                  <a:t>series</a:t>
                </a:r>
                <a: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as shown in the next page. For hexadecimal system: </a:t>
                </a:r>
                <a14:m>
                  <m:oMath xmlns:m="http://schemas.openxmlformats.org/officeDocument/2006/math">
                    <m:r>
                      <a:rPr lang="en-US" altLang="zh-CN" sz="2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altLang="zh-CN" sz="2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𝟏𝟎</m:t>
                    </m:r>
                  </m:oMath>
                </a14:m>
                <a:r>
                  <a:rPr lang="en-US" altLang="zh-CN" sz="2600" b="1" dirty="0">
                    <a:solidFill>
                      <a:srgbClr val="FF0000"/>
                    </a:solidFill>
                    <a:latin typeface="Baskerville Old Face" panose="02020602080505020303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altLang="zh-CN" sz="26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altLang="zh-CN" sz="26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𝟏𝟏</m:t>
                    </m:r>
                  </m:oMath>
                </a14:m>
                <a:r>
                  <a:rPr lang="en-US" altLang="zh-CN" sz="2600" b="1" dirty="0">
                    <a:solidFill>
                      <a:srgbClr val="FF0000"/>
                    </a:solidFill>
                    <a:latin typeface="Baskerville Old Face" panose="02020602080505020303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altLang="zh-CN" sz="26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altLang="zh-CN" sz="26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𝟏𝟐</m:t>
                    </m:r>
                  </m:oMath>
                </a14:m>
                <a:r>
                  <a:rPr lang="en-US" altLang="zh-CN" sz="2600" b="1" dirty="0">
                    <a:solidFill>
                      <a:srgbClr val="FF0000"/>
                    </a:solidFill>
                    <a:latin typeface="Baskerville Old Face" panose="02020602080505020303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US" altLang="zh-CN" sz="26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altLang="zh-CN" sz="26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𝟏𝟑</m:t>
                    </m:r>
                  </m:oMath>
                </a14:m>
                <a:r>
                  <a:rPr lang="en-US" altLang="zh-CN" sz="2600" b="1" dirty="0">
                    <a:solidFill>
                      <a:srgbClr val="FF0000"/>
                    </a:solidFill>
                    <a:latin typeface="Baskerville Old Face" panose="02020602080505020303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altLang="zh-CN" sz="26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altLang="zh-CN" sz="26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𝟏𝟒</m:t>
                    </m:r>
                  </m:oMath>
                </a14:m>
                <a:r>
                  <a:rPr lang="en-US" altLang="zh-CN" sz="2600" b="1" dirty="0">
                    <a:solidFill>
                      <a:srgbClr val="FF0000"/>
                    </a:solidFill>
                    <a:latin typeface="Baskerville Old Face" panose="02020602080505020303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US" altLang="zh-CN" sz="26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altLang="zh-CN" sz="26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𝟏𝟓</m:t>
                    </m:r>
                  </m:oMath>
                </a14:m>
                <a:r>
                  <a:rPr lang="en-US" altLang="zh-CN" sz="26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861" y="1791018"/>
                <a:ext cx="11019453" cy="2754605"/>
              </a:xfrm>
              <a:prstGeom prst="rect">
                <a:avLst/>
              </a:prstGeom>
              <a:blipFill>
                <a:blip r:embed="rId7"/>
                <a:stretch>
                  <a:fillRect l="-941" t="-1991" r="-4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5227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636354229"/>
              </p:ext>
            </p:extLst>
          </p:nvPr>
        </p:nvGraphicFramePr>
        <p:xfrm>
          <a:off x="838200" y="365126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838201" y="1742917"/>
                <a:ext cx="11048999" cy="502716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55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8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rgbClr val="7030A0"/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sz="4500" b="1" dirty="0">
                    <a:solidFill>
                      <a:srgbClr val="FF0000"/>
                    </a:solidFill>
                    <a:latin typeface="Baskerville Old Face" panose="02020602080505020303" pitchFamily="18" charset="0"/>
                  </a:rPr>
                  <a:t>Data</a:t>
                </a:r>
                <a:r>
                  <a:rPr lang="en-US" altLang="zh-CN" sz="45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</a:t>
                </a:r>
                <a:r>
                  <a:rPr lang="en-US" altLang="zh-CN" sz="4500" b="1" dirty="0">
                    <a:solidFill>
                      <a:srgbClr val="FF0000"/>
                    </a:solidFill>
                    <a:latin typeface="Baskerville Old Face" panose="02020602080505020303" pitchFamily="18" charset="0"/>
                  </a:rPr>
                  <a:t>Decomposition</a:t>
                </a:r>
                <a:r>
                  <a:rPr lang="en-US" altLang="zh-CN" sz="4500" b="1" dirty="0">
                    <a:solidFill>
                      <a:srgbClr val="0070C0"/>
                    </a:solidFill>
                    <a:latin typeface="Baskerville Old Face" panose="02020602080505020303" pitchFamily="18" charset="0"/>
                    <a:sym typeface="Wingdings" panose="05000000000000000000" pitchFamily="2" charset="2"/>
                  </a:rPr>
                  <a:t>(The first symbol at the left of decimal point </a:t>
                </a:r>
                <a:r>
                  <a:rPr lang="en-US" altLang="zh-CN" sz="4500" b="1" dirty="0">
                    <a:solidFill>
                      <a:srgbClr val="FF0000"/>
                    </a:solidFill>
                    <a:latin typeface="Baskerville Old Face" panose="02020602080505020303" pitchFamily="18" charset="0"/>
                    <a:sym typeface="Wingdings" panose="05000000000000000000" pitchFamily="2" charset="2"/>
                  </a:rPr>
                  <a:t>“.”</a:t>
                </a:r>
                <a:r>
                  <a:rPr lang="en-US" altLang="zh-CN" sz="4500" b="1" dirty="0">
                    <a:solidFill>
                      <a:srgbClr val="0070C0"/>
                    </a:solidFill>
                    <a:latin typeface="Baskerville Old Face" panose="02020602080505020303" pitchFamily="18" charset="0"/>
                    <a:sym typeface="Wingdings" panose="05000000000000000000" pitchFamily="2" charset="2"/>
                  </a:rPr>
                  <a:t> has position </a:t>
                </a:r>
                <a14:m>
                  <m:oMath xmlns:m="http://schemas.openxmlformats.org/officeDocument/2006/math">
                    <m:r>
                      <a:rPr lang="en-US" altLang="zh-CN" sz="4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𝒊</m:t>
                    </m:r>
                    <m:r>
                      <a:rPr lang="en-US" altLang="zh-CN" sz="4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altLang="zh-CN" sz="42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𝟎</m:t>
                    </m:r>
                  </m:oMath>
                </a14:m>
                <a:r>
                  <a:rPr lang="en-US" altLang="zh-CN" sz="4500" b="1" dirty="0">
                    <a:solidFill>
                      <a:srgbClr val="0070C0"/>
                    </a:solidFill>
                    <a:latin typeface="Baskerville Old Face" panose="02020602080505020303" pitchFamily="18" charset="0"/>
                    <a:sym typeface="Wingdings" panose="05000000000000000000" pitchFamily="2" charset="2"/>
                  </a:rPr>
                  <a:t>, and increase(</a:t>
                </a:r>
                <a14:m>
                  <m:oMath xmlns:m="http://schemas.openxmlformats.org/officeDocument/2006/math">
                    <m:r>
                      <a:rPr lang="en-US" altLang="zh-CN" sz="4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𝒊</m:t>
                    </m:r>
                    <m:r>
                      <a:rPr lang="en-US" altLang="zh-CN" sz="42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+</m:t>
                    </m:r>
                    <m:r>
                      <a:rPr lang="en-US" altLang="zh-CN" sz="4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altLang="zh-CN" sz="4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𝟏</m:t>
                    </m:r>
                  </m:oMath>
                </a14:m>
                <a:r>
                  <a:rPr lang="en-US" altLang="zh-CN" sz="4500" b="1" dirty="0">
                    <a:solidFill>
                      <a:srgbClr val="0070C0"/>
                    </a:solidFill>
                    <a:latin typeface="Baskerville Old Face" panose="02020602080505020303" pitchFamily="18" charset="0"/>
                    <a:sym typeface="Wingdings" panose="05000000000000000000" pitchFamily="2" charset="2"/>
                  </a:rPr>
                  <a:t>) towards left while decrease(</a:t>
                </a:r>
                <a14:m>
                  <m:oMath xmlns:m="http://schemas.openxmlformats.org/officeDocument/2006/math">
                    <m:r>
                      <a:rPr lang="en-US" altLang="zh-CN" sz="4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𝒊</m:t>
                    </m:r>
                    <m:r>
                      <a:rPr lang="en-US" altLang="zh-CN" sz="42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−</m:t>
                    </m:r>
                    <m:r>
                      <a:rPr lang="en-US" altLang="zh-CN" sz="4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altLang="zh-CN" sz="4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𝟏</m:t>
                    </m:r>
                  </m:oMath>
                </a14:m>
                <a:r>
                  <a:rPr lang="en-US" altLang="zh-CN" sz="4500" b="1" dirty="0">
                    <a:solidFill>
                      <a:srgbClr val="0070C0"/>
                    </a:solidFill>
                    <a:latin typeface="Baskerville Old Face" panose="02020602080505020303" pitchFamily="18" charset="0"/>
                    <a:sym typeface="Wingdings" panose="05000000000000000000" pitchFamily="2" charset="2"/>
                  </a:rPr>
                  <a:t>) toward right.):</a:t>
                </a:r>
                <a:endParaRPr lang="en-US" altLang="zh-CN" sz="4500" b="1" dirty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 marL="0" indent="0" algn="ctr">
                  <a:buClr>
                    <a:srgbClr val="7030A0"/>
                  </a:buClr>
                  <a:buNone/>
                </a:pPr>
                <a:r>
                  <a:rPr lang="en-AU" altLang="zh-CN" sz="4500" dirty="0">
                    <a:solidFill>
                      <a:srgbClr val="0070C0"/>
                    </a:solidFill>
                  </a:rPr>
                  <a:t> </a:t>
                </a:r>
                <a:r>
                  <a:rPr lang="en-AU" altLang="zh-CN" sz="38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N</a:t>
                </a:r>
                <a14:m>
                  <m:oMath xmlns:m="http://schemas.openxmlformats.org/officeDocument/2006/math">
                    <m:r>
                      <a:rPr lang="en-AU" altLang="zh-CN" sz="3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AU" altLang="zh-CN" sz="3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altLang="zh-CN" sz="3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AU" altLang="zh-CN" sz="3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AU" altLang="zh-CN" sz="3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AU" altLang="zh-CN" sz="3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AU" altLang="zh-CN" sz="3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sup>
                    </m:sSup>
                    <m:r>
                      <a:rPr lang="en-AU" altLang="zh-CN" sz="3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AU" altLang="zh-CN" sz="3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altLang="zh-CN" sz="3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AU" altLang="zh-CN" sz="3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AU" altLang="zh-CN" sz="3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AU" altLang="zh-CN" sz="3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AU" altLang="zh-CN" sz="3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AU" altLang="zh-CN" sz="3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AU" altLang="zh-CN" sz="3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  <m:r>
                          <a:rPr lang="en-AU" altLang="zh-CN" sz="3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AU" altLang="zh-CN" sz="3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AU" altLang="zh-CN" sz="3800" b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AU" altLang="zh-CN" sz="3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altLang="zh-CN" sz="3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AU" altLang="zh-CN" sz="3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AU" altLang="zh-CN" sz="3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AU" altLang="zh-CN" sz="3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AU" altLang="zh-CN" sz="3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AU" altLang="zh-CN" sz="3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AU" altLang="zh-CN" sz="3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  <m:r>
                          <a:rPr lang="en-AU" altLang="zh-CN" sz="3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AU" altLang="zh-CN" sz="3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AU" altLang="zh-CN" sz="3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…+</m:t>
                    </m:r>
                    <m:sSub>
                      <m:sSubPr>
                        <m:ctrlPr>
                          <a:rPr lang="en-AU" altLang="zh-CN" sz="3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altLang="zh-CN" sz="3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AU" altLang="zh-CN" sz="3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AU" altLang="zh-CN" sz="3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AU" altLang="zh-CN" sz="3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AU" altLang="zh-CN" sz="3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p>
                    </m:sSup>
                    <m:r>
                      <a:rPr lang="en-US" altLang="zh-CN" sz="3800" b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3800" b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𝐈𝐧𝐭𝐞𝐫𝐠𝐞𝐫</m:t>
                    </m:r>
                    <m:r>
                      <a:rPr lang="en-US" altLang="zh-CN" sz="3800" b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3800" b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𝐩𝐚𝐫𝐭</m:t>
                    </m:r>
                    <m:r>
                      <a:rPr lang="en-US" altLang="zh-CN" sz="3800" b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3800" b="1" dirty="0">
                  <a:solidFill>
                    <a:srgbClr val="0070C0"/>
                  </a:solidFill>
                  <a:latin typeface="Baskerville Old Face" panose="02020602080505020303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Clr>
                    <a:srgbClr val="7030A0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altLang="zh-CN" sz="38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AU" altLang="zh-CN" sz="38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altLang="zh-CN" sz="38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38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AU" altLang="zh-CN" sz="38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AU" altLang="zh-CN" sz="38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AU" altLang="zh-CN" sz="38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8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AU" altLang="zh-CN" sz="38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AU" altLang="zh-CN" sz="38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AU" altLang="zh-CN" sz="38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AU" altLang="zh-CN" sz="38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altLang="zh-CN" sz="38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38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AU" altLang="zh-CN" sz="38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AU" altLang="zh-CN" sz="38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AU" altLang="zh-CN" sz="38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8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AU" altLang="zh-CN" sz="38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AU" altLang="zh-CN" sz="38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AU" altLang="zh-CN" sz="38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</m:t>
                      </m:r>
                      <m:r>
                        <a:rPr lang="en-US" altLang="zh-CN" sz="3800" b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sz="3800" b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𝐅𝐫𝐚𝐜𝐭𝐢𝐨𝐧𝐚𝐥</m:t>
                      </m:r>
                      <m:r>
                        <a:rPr lang="en-US" altLang="zh-CN" sz="3800" b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3800" b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𝐩𝐚𝐫𝐭</m:t>
                      </m:r>
                      <m:r>
                        <a:rPr lang="en-US" altLang="zh-CN" sz="3800" b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3800" b="1" dirty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>
                  <a:buClr>
                    <a:srgbClr val="7030A0"/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sz="45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Every number can be decomposed into the sum of a series of numbers, each is represented by a set of positional value(</a:t>
                </a:r>
                <a14:m>
                  <m:oMath xmlns:m="http://schemas.openxmlformats.org/officeDocument/2006/math">
                    <m:r>
                      <a:rPr lang="en-US" altLang="zh-CN" sz="45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sz="45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45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45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45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45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altLang="zh-CN" sz="45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45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𝒁</m:t>
                    </m:r>
                    <m:r>
                      <a:rPr lang="en-US" altLang="zh-CN" sz="45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sz="45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) times the corresponding weight(</a:t>
                </a:r>
                <a14:m>
                  <m:oMath xmlns:m="http://schemas.openxmlformats.org/officeDocument/2006/math">
                    <m:r>
                      <a:rPr lang="en-US" altLang="zh-CN" sz="45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{</m:t>
                    </m:r>
                    <m:sSup>
                      <m:sSupPr>
                        <m:ctrlPr>
                          <a:rPr lang="en-US" altLang="zh-CN" sz="45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45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altLang="zh-CN" sz="45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p>
                    </m:sSup>
                    <m:r>
                      <a:rPr lang="en-US" altLang="zh-CN" sz="45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45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altLang="zh-CN" sz="45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45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𝒁</m:t>
                    </m:r>
                    <m:r>
                      <a:rPr lang="en-US" altLang="zh-CN" sz="45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sz="45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),where</a:t>
                </a:r>
              </a:p>
              <a:p>
                <a:pPr lvl="1">
                  <a:buClr>
                    <a:srgbClr val="7030A0"/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sz="45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For decimal system: b=10,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3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3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</m:t>
                    </m:r>
                    <m:r>
                      <a:rPr lang="en-US" altLang="zh-CN" sz="3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altLang="zh-CN" sz="3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3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altLang="zh-CN" sz="3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3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US" altLang="zh-CN" sz="3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3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</m:t>
                    </m:r>
                    <m:r>
                      <a:rPr lang="en-US" altLang="zh-CN" sz="3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3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𝟒</m:t>
                    </m:r>
                    <m:r>
                      <a:rPr lang="en-US" altLang="zh-CN" sz="3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3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</m:t>
                    </m:r>
                    <m:r>
                      <a:rPr lang="en-US" altLang="zh-CN" sz="3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3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𝟔</m:t>
                    </m:r>
                    <m:r>
                      <a:rPr lang="en-US" altLang="zh-CN" sz="3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3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𝟕</m:t>
                    </m:r>
                    <m:r>
                      <a:rPr lang="en-US" altLang="zh-CN" sz="3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3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𝟖</m:t>
                    </m:r>
                    <m:r>
                      <a:rPr lang="en-US" altLang="zh-CN" sz="3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3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𝟗</m:t>
                    </m:r>
                    <m:r>
                      <a:rPr lang="en-US" altLang="zh-CN" sz="3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sz="38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.</a:t>
                </a:r>
              </a:p>
              <a:p>
                <a:pPr lvl="1">
                  <a:buClr>
                    <a:srgbClr val="7030A0"/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sz="45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For binary system: b=2,</a:t>
                </a:r>
                <a:r>
                  <a:rPr lang="en-US" altLang="zh-CN" sz="45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3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38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</m:t>
                    </m:r>
                    <m:r>
                      <a:rPr lang="en-US" altLang="zh-CN" sz="38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altLang="zh-CN" sz="38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38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altLang="zh-CN" sz="38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sz="38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.</a:t>
                </a:r>
                <a:endParaRPr lang="en-US" altLang="zh-CN" sz="4500" b="1" dirty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 lvl="1">
                  <a:buClr>
                    <a:srgbClr val="7030A0"/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sz="45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For octal system: b=8,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3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38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</m:t>
                    </m:r>
                    <m:r>
                      <a:rPr lang="en-US" altLang="zh-CN" sz="38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altLang="zh-CN" sz="38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38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altLang="zh-CN" sz="38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38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US" altLang="zh-CN" sz="38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38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</m:t>
                    </m:r>
                    <m:r>
                      <a:rPr lang="en-US" altLang="zh-CN" sz="38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38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𝟒</m:t>
                    </m:r>
                    <m:r>
                      <a:rPr lang="en-US" altLang="zh-CN" sz="38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38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</m:t>
                    </m:r>
                    <m:r>
                      <a:rPr lang="en-US" altLang="zh-CN" sz="38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38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𝟔</m:t>
                    </m:r>
                    <m:r>
                      <a:rPr lang="en-US" altLang="zh-CN" sz="38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38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𝟕</m:t>
                    </m:r>
                    <m:r>
                      <a:rPr lang="en-US" altLang="zh-CN" sz="38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sz="38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.</a:t>
                </a:r>
              </a:p>
              <a:p>
                <a:pPr lvl="1">
                  <a:buClr>
                    <a:srgbClr val="7030A0"/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sz="45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For hexadecimal system: b=16,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3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38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</m:t>
                    </m:r>
                    <m:r>
                      <a:rPr lang="en-US" altLang="zh-CN" sz="38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altLang="zh-CN" sz="38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38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altLang="zh-CN" sz="38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38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US" altLang="zh-CN" sz="38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38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</m:t>
                    </m:r>
                    <m:r>
                      <a:rPr lang="en-US" altLang="zh-CN" sz="38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38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𝟒</m:t>
                    </m:r>
                    <m:r>
                      <a:rPr lang="en-US" altLang="zh-CN" sz="38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38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</m:t>
                    </m:r>
                    <m:r>
                      <a:rPr lang="en-US" altLang="zh-CN" sz="38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38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𝟔</m:t>
                    </m:r>
                    <m:r>
                      <a:rPr lang="en-US" altLang="zh-CN" sz="38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38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𝟕</m:t>
                    </m:r>
                    <m:r>
                      <a:rPr lang="en-US" altLang="zh-CN" sz="38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38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𝟖</m:t>
                    </m:r>
                    <m:r>
                      <a:rPr lang="en-US" altLang="zh-CN" sz="38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38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𝟗</m:t>
                    </m:r>
                    <m:r>
                      <a:rPr lang="en-US" altLang="zh-CN" sz="3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3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  <m:r>
                      <a:rPr lang="en-US" altLang="zh-CN" sz="3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3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𝑩</m:t>
                    </m:r>
                    <m:r>
                      <a:rPr lang="en-US" altLang="zh-CN" sz="3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3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𝑪</m:t>
                    </m:r>
                    <m:r>
                      <a:rPr lang="en-US" altLang="zh-CN" sz="3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3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𝑫</m:t>
                    </m:r>
                    <m:r>
                      <a:rPr lang="en-US" altLang="zh-CN" sz="3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3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𝑬</m:t>
                    </m:r>
                    <m:r>
                      <a:rPr lang="en-US" altLang="zh-CN" sz="3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3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𝑭</m:t>
                    </m:r>
                    <m:r>
                      <a:rPr lang="en-US" altLang="zh-CN" sz="3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)}</m:t>
                    </m:r>
                  </m:oMath>
                </a14:m>
                <a:r>
                  <a:rPr lang="en-US" altLang="zh-CN" sz="38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, </a:t>
                </a:r>
                <a:r>
                  <a:rPr lang="en-US" altLang="zh-CN" sz="45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where</a:t>
                </a:r>
                <a:r>
                  <a:rPr lang="en-US" altLang="zh-CN" sz="38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3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3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altLang="zh-CN" sz="3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𝟏𝟎</m:t>
                    </m:r>
                  </m:oMath>
                </a14:m>
                <a:r>
                  <a:rPr lang="en-US" altLang="zh-CN" sz="38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3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altLang="zh-CN" sz="3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altLang="zh-CN" sz="3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𝟏𝟏</m:t>
                    </m:r>
                  </m:oMath>
                </a14:m>
                <a:r>
                  <a:rPr lang="en-US" altLang="zh-CN" sz="38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3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altLang="zh-CN" sz="3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altLang="zh-CN" sz="3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𝟏𝟐</m:t>
                    </m:r>
                  </m:oMath>
                </a14:m>
                <a:r>
                  <a:rPr lang="en-US" altLang="zh-CN" sz="38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3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US" altLang="zh-CN" sz="3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altLang="zh-CN" sz="3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𝟏𝟑</m:t>
                    </m:r>
                  </m:oMath>
                </a14:m>
                <a:r>
                  <a:rPr lang="en-US" altLang="zh-CN" sz="38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3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altLang="zh-CN" sz="3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altLang="zh-CN" sz="3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𝟏𝟒</m:t>
                    </m:r>
                  </m:oMath>
                </a14:m>
                <a:r>
                  <a:rPr lang="en-US" altLang="zh-CN" sz="38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3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US" altLang="zh-CN" sz="3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altLang="zh-CN" sz="3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𝟏𝟓</m:t>
                    </m:r>
                  </m:oMath>
                </a14:m>
                <a:r>
                  <a:rPr lang="en-US" altLang="zh-CN" sz="38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.</a:t>
                </a:r>
              </a:p>
              <a:p>
                <a:pPr lvl="1">
                  <a:buClr>
                    <a:srgbClr val="7030A0"/>
                  </a:buClr>
                  <a:buFont typeface="Wingdings" panose="05000000000000000000" pitchFamily="2" charset="2"/>
                  <a:buChar char="Ø"/>
                </a:pPr>
                <a:endParaRPr lang="en-US" altLang="zh-CN" sz="4500" b="1" dirty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 lvl="1">
                  <a:buClr>
                    <a:srgbClr val="7030A0"/>
                  </a:buClr>
                  <a:buFont typeface="Wingdings" panose="05000000000000000000" pitchFamily="2" charset="2"/>
                  <a:buChar char="Ø"/>
                </a:pPr>
                <a:endParaRPr lang="en-US" altLang="zh-CN" sz="4500" b="1" dirty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 lvl="1">
                  <a:buClr>
                    <a:srgbClr val="7030A0"/>
                  </a:buClr>
                  <a:buFont typeface="Wingdings" panose="05000000000000000000" pitchFamily="2" charset="2"/>
                  <a:buChar char="Ø"/>
                </a:pPr>
                <a:endParaRPr lang="en-US" altLang="zh-CN" sz="3600" b="1" dirty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>
                  <a:buClr>
                    <a:srgbClr val="7030A0"/>
                  </a:buClr>
                  <a:buFont typeface="Wingdings" panose="05000000000000000000" pitchFamily="2" charset="2"/>
                  <a:buChar char="Ø"/>
                </a:pPr>
                <a:endParaRPr lang="en-US" altLang="zh-CN" sz="3200" b="1" dirty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 marL="0" indent="0" algn="ctr">
                  <a:buClr>
                    <a:srgbClr val="7030A0"/>
                  </a:buClr>
                  <a:buNone/>
                </a:pPr>
                <a:endParaRPr lang="en-US" altLang="zh-CN" sz="2400" b="1" dirty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1" y="1742917"/>
                <a:ext cx="11048999" cy="5027160"/>
              </a:xfrm>
              <a:prstGeom prst="rect">
                <a:avLst/>
              </a:prstGeom>
              <a:blipFill>
                <a:blip r:embed="rId7"/>
                <a:stretch>
                  <a:fillRect l="-828" t="-18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5485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472444477"/>
              </p:ext>
            </p:extLst>
          </p:nvPr>
        </p:nvGraphicFramePr>
        <p:xfrm>
          <a:off x="838200" y="365126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2041855"/>
            <a:ext cx="11048999" cy="48864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6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 In Python Shell, you could just type the computational formulas and press Enter, the result will be auto calculated and displayed.</a:t>
            </a:r>
            <a:br>
              <a:rPr lang="en-US" altLang="zh-CN" sz="3600" b="1" dirty="0">
                <a:solidFill>
                  <a:srgbClr val="0070C0"/>
                </a:solidFill>
                <a:latin typeface="Baskerville Old Face" panose="02020602080505020303" pitchFamily="18" charset="0"/>
              </a:rPr>
            </a:br>
            <a:br>
              <a:rPr lang="en-US" altLang="zh-CN" sz="3600" b="1" dirty="0">
                <a:solidFill>
                  <a:srgbClr val="0070C0"/>
                </a:solidFill>
                <a:latin typeface="Baskerville Old Face" panose="02020602080505020303" pitchFamily="18" charset="0"/>
              </a:rPr>
            </a:br>
            <a:endParaRPr lang="en-US" altLang="zh-CN" sz="36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 lvl="1"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6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 Create a new </a:t>
            </a:r>
            <a:r>
              <a:rPr lang="en-US" altLang="zh-CN" sz="3600" b="1" dirty="0" err="1">
                <a:solidFill>
                  <a:srgbClr val="0070C0"/>
                </a:solidFill>
                <a:latin typeface="Baskerville Old Face" panose="02020602080505020303" pitchFamily="18" charset="0"/>
              </a:rPr>
              <a:t>py</a:t>
            </a:r>
            <a:r>
              <a:rPr lang="en-US" altLang="zh-CN" sz="36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 file, define different variables, do calculation for these variables, and print the result.</a:t>
            </a:r>
          </a:p>
          <a:p>
            <a:pPr marL="457200" lvl="1" indent="0">
              <a:buClr>
                <a:srgbClr val="7030A0"/>
              </a:buClr>
              <a:buNone/>
            </a:pPr>
            <a:endParaRPr lang="en-US" altLang="zh-CN" sz="36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 lvl="1"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36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 lvl="1"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36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32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 marL="0" indent="0" algn="ctr">
              <a:buClr>
                <a:srgbClr val="7030A0"/>
              </a:buClr>
              <a:buNone/>
            </a:pPr>
            <a:endParaRPr lang="en-US" altLang="zh-CN" sz="24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56655" y="3835643"/>
            <a:ext cx="3644046" cy="129483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72616" y="3195603"/>
            <a:ext cx="3723176" cy="2030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907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/>
        </p:nvGraphicFramePr>
        <p:xfrm>
          <a:off x="838200" y="365126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2041855"/>
            <a:ext cx="11048999" cy="48864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 err="1">
                <a:solidFill>
                  <a:srgbClr val="0070C0"/>
                </a:solidFill>
                <a:latin typeface="Baskerville Old Face" panose="02020602080505020303" pitchFamily="18" charset="0"/>
              </a:rPr>
              <a:t>i</a:t>
            </a: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) Binary number 100.1 equals to decimal number </a:t>
            </a:r>
            <a:r>
              <a:rPr lang="en-US" altLang="zh-CN" sz="2800" b="1" dirty="0">
                <a:solidFill>
                  <a:srgbClr val="0070C0"/>
                </a:solidFill>
              </a:rPr>
              <a:t>_________</a:t>
            </a:r>
            <a:endParaRPr lang="en-US" altLang="zh-CN" sz="28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ii) Octal number 100.1 equals to decimal number </a:t>
            </a:r>
            <a:r>
              <a:rPr lang="en-US" altLang="zh-CN" sz="3200" b="1" dirty="0">
                <a:solidFill>
                  <a:srgbClr val="0070C0"/>
                </a:solidFill>
              </a:rPr>
              <a:t>_________</a:t>
            </a:r>
            <a:endParaRPr lang="en-US" altLang="zh-CN" sz="32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iii) Hexadecimal number 100.1 equals to decimal number </a:t>
            </a:r>
            <a:r>
              <a:rPr lang="en-US" altLang="zh-CN" sz="3200" b="1" dirty="0">
                <a:solidFill>
                  <a:srgbClr val="0070C0"/>
                </a:solidFill>
              </a:rPr>
              <a:t>_________</a:t>
            </a:r>
            <a:endParaRPr lang="en-US" altLang="zh-CN" sz="32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 lvl="1"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36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32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 marL="0" indent="0" algn="ctr">
              <a:buClr>
                <a:srgbClr val="7030A0"/>
              </a:buClr>
              <a:buNone/>
            </a:pPr>
            <a:endParaRPr lang="en-US" altLang="zh-CN" sz="24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0538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439603101"/>
              </p:ext>
            </p:extLst>
          </p:nvPr>
        </p:nvGraphicFramePr>
        <p:xfrm>
          <a:off x="838200" y="365126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741484" y="2033062"/>
                <a:ext cx="11550162" cy="362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8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rgbClr val="7030A0"/>
                  </a:buCl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𝟏𝟎𝟎</m:t>
                        </m:r>
                        <m:r>
                          <a:rPr lang="en-US" altLang="zh-CN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altLang="zh-CN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CN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altLang="zh-CN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p>
                    </m:sSup>
                    <m:r>
                      <a:rPr lang="en-US" altLang="zh-CN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altLang="zh-CN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CN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𝟒</m:t>
                        </m:r>
                        <m:r>
                          <a:rPr lang="en-US" altLang="zh-CN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𝟓</m:t>
                        </m:r>
                        <m:r>
                          <a:rPr lang="en-US" altLang="zh-CN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𝟏𝟎</m:t>
                        </m:r>
                      </m:sub>
                    </m:sSub>
                  </m:oMath>
                </a14:m>
                <a:endParaRPr lang="en-US" altLang="zh-CN" sz="2800" b="1" dirty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>
                  <a:buClr>
                    <a:srgbClr val="7030A0"/>
                  </a:buCl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𝟏𝟎𝟎</m:t>
                        </m:r>
                        <m:r>
                          <a:rPr lang="en-US" altLang="zh-CN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sub>
                    </m:sSub>
                    <m:r>
                      <a:rPr lang="en-US" altLang="zh-CN" sz="2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𝟖</m:t>
                        </m:r>
                      </m:e>
                      <m:sup>
                        <m:r>
                          <a:rPr lang="en-US" altLang="zh-CN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sz="2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2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altLang="zh-CN" sz="2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𝟖</m:t>
                        </m:r>
                      </m:e>
                      <m:sup>
                        <m:r>
                          <a:rPr lang="en-US" altLang="zh-CN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CN" sz="2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2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altLang="zh-CN" sz="2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𝟖</m:t>
                        </m:r>
                      </m:e>
                      <m:sup>
                        <m:r>
                          <a:rPr lang="en-US" altLang="zh-CN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p>
                    </m:sSup>
                    <m:r>
                      <a:rPr lang="en-US" altLang="zh-CN" sz="2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2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altLang="zh-CN" sz="2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𝟖</m:t>
                        </m:r>
                      </m:e>
                      <m:sup>
                        <m:r>
                          <a:rPr lang="en-US" altLang="zh-CN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CN" sz="2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𝟔𝟒</m:t>
                        </m:r>
                        <m:r>
                          <a:rPr lang="en-US" altLang="zh-CN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𝟏𝟐</m:t>
                        </m:r>
                        <m:r>
                          <a:rPr lang="en-US" altLang="zh-CN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𝟓</m:t>
                        </m:r>
                        <m:r>
                          <a:rPr lang="en-US" altLang="zh-CN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𝟏𝟎</m:t>
                        </m:r>
                      </m:sub>
                    </m:sSub>
                  </m:oMath>
                </a14:m>
                <a:endParaRPr lang="en-US" altLang="zh-CN" sz="2800" b="1" dirty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>
                  <a:buClr>
                    <a:srgbClr val="7030A0"/>
                  </a:buCl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𝟏𝟎𝟎</m:t>
                        </m:r>
                        <m:r>
                          <a:rPr lang="en-US" altLang="zh-CN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𝟏𝟔</m:t>
                        </m:r>
                      </m:sub>
                    </m:sSub>
                    <m:r>
                      <a:rPr lang="en-US" altLang="zh-CN" sz="2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𝟏𝟔</m:t>
                        </m:r>
                      </m:e>
                      <m:sup>
                        <m:r>
                          <a:rPr lang="en-US" altLang="zh-CN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sz="2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2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altLang="zh-CN" sz="2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𝟏𝟔</m:t>
                        </m:r>
                      </m:e>
                      <m:sup>
                        <m:r>
                          <a:rPr lang="en-US" altLang="zh-CN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CN" sz="2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2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altLang="zh-CN" sz="2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𝟏𝟔</m:t>
                        </m:r>
                      </m:e>
                      <m:sup>
                        <m:r>
                          <a:rPr lang="en-US" altLang="zh-CN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p>
                    </m:sSup>
                    <m:r>
                      <a:rPr lang="en-US" altLang="zh-CN" sz="2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2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altLang="zh-CN" sz="2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𝟏𝟔</m:t>
                        </m:r>
                      </m:e>
                      <m:sup>
                        <m:r>
                          <a:rPr lang="en-US" altLang="zh-CN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CN" sz="2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𝟐𝟓𝟔</m:t>
                        </m:r>
                        <m:r>
                          <a:rPr lang="en-US" altLang="zh-CN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𝟎𝟔𝟐𝟓</m:t>
                        </m:r>
                        <m:r>
                          <a:rPr lang="en-US" altLang="zh-CN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𝟏𝟎</m:t>
                        </m:r>
                      </m:sub>
                    </m:sSub>
                  </m:oMath>
                </a14:m>
                <a:endParaRPr lang="en-US" altLang="zh-CN" sz="3600" b="1" dirty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>
                  <a:buClr>
                    <a:srgbClr val="7030A0"/>
                  </a:buClr>
                  <a:buFont typeface="Wingdings" panose="05000000000000000000" pitchFamily="2" charset="2"/>
                  <a:buChar char="Ø"/>
                </a:pPr>
                <a:endParaRPr lang="en-US" altLang="zh-CN" sz="3200" b="1" dirty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 marL="0" indent="0" algn="ctr">
                  <a:buClr>
                    <a:srgbClr val="7030A0"/>
                  </a:buClr>
                  <a:buNone/>
                </a:pPr>
                <a:endParaRPr lang="en-US" altLang="zh-CN" sz="2400" b="1" dirty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484" y="2033062"/>
                <a:ext cx="11550162" cy="362039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13351" y="1722624"/>
            <a:ext cx="1738680" cy="8079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46310" y="3780487"/>
            <a:ext cx="3469651" cy="26829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98537" y="3780487"/>
            <a:ext cx="3402624" cy="26562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383737" y="3780487"/>
            <a:ext cx="3459225" cy="2655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07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28611739"/>
              </p:ext>
            </p:extLst>
          </p:nvPr>
        </p:nvGraphicFramePr>
        <p:xfrm>
          <a:off x="838200" y="365126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767862" y="1786878"/>
                <a:ext cx="11048999" cy="500078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8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rgbClr val="7030A0"/>
                  </a:buCl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𝟏𝟎𝟏𝟎𝟏𝟎𝟏𝟎</m:t>
                        </m:r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𝟎𝟏𝟎𝟏</m:t>
                        </m:r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31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𝟕</m:t>
                        </m:r>
                      </m:sup>
                    </m:sSup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𝟔</m:t>
                        </m:r>
                      </m:sup>
                    </m:sSup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𝟓</m:t>
                        </m:r>
                      </m:sup>
                    </m:sSup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𝟒</m:t>
                        </m:r>
                      </m:sup>
                    </m:sSup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31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en-US" altLang="zh-CN" sz="31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31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31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p>
                    </m:sSup>
                    <m:r>
                      <a:rPr lang="en-US" altLang="zh-CN" sz="31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31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31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31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𝟒</m:t>
                        </m:r>
                      </m:sup>
                    </m:sSup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𝟏𝟕𝟎</m:t>
                        </m:r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𝟑𝟏𝟐𝟓</m:t>
                        </m:r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𝟏𝟎</m:t>
                        </m:r>
                      </m:sub>
                    </m:sSub>
                  </m:oMath>
                </a14:m>
                <a:endParaRPr lang="en-US" altLang="zh-CN" sz="3100" b="1" dirty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>
                  <a:buClr>
                    <a:srgbClr val="7030A0"/>
                  </a:buCl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sub>
                    </m:sSub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𝟔</m:t>
                    </m:r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𝟖</m:t>
                        </m:r>
                      </m:e>
                      <m:sup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p>
                    </m:sSup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𝟔</m:t>
                    </m:r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𝟖</m:t>
                        </m:r>
                      </m:e>
                      <m:sup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𝟔</m:t>
                        </m:r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𝟕𝟓</m:t>
                        </m:r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𝟏𝟎</m:t>
                        </m:r>
                      </m:sub>
                    </m:sSub>
                  </m:oMath>
                </a14:m>
                <a:endParaRPr lang="en-US" altLang="zh-CN" sz="3100" b="1" dirty="0">
                  <a:solidFill>
                    <a:srgbClr val="0070C0"/>
                  </a:solidFill>
                  <a:latin typeface="Baskerville Old Face" panose="02020602080505020303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Clr>
                    <a:srgbClr val="7030A0"/>
                  </a:buClr>
                  <a:buNone/>
                </a:pPr>
                <a:r>
                  <a:rPr lang="en-US" altLang="zh-CN" sz="3100" b="1" dirty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𝟔𝟔</m:t>
                        </m:r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𝟔𝟔</m:t>
                        </m:r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sub>
                    </m:sSub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𝟔</m:t>
                    </m:r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𝟖</m:t>
                        </m:r>
                      </m:e>
                      <m:sup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𝟔</m:t>
                    </m:r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𝟖</m:t>
                        </m:r>
                      </m:e>
                      <m:sup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p>
                    </m:sSup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𝟔</m:t>
                    </m:r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𝟖</m:t>
                        </m:r>
                      </m:e>
                      <m:sup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𝟔</m:t>
                    </m:r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𝟖</m:t>
                        </m:r>
                      </m:e>
                      <m:sup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𝟓𝟒</m:t>
                        </m:r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𝟖𝟒𝟑𝟕𝟓</m:t>
                        </m:r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𝟏𝟎</m:t>
                        </m:r>
                      </m:sub>
                    </m:sSub>
                  </m:oMath>
                </a14:m>
                <a:endParaRPr lang="en-US" altLang="zh-CN" sz="3100" b="1" dirty="0">
                  <a:solidFill>
                    <a:srgbClr val="0070C0"/>
                  </a:solidFill>
                  <a:latin typeface="Baskerville Old Face" panose="02020602080505020303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Clr>
                    <a:srgbClr val="7030A0"/>
                  </a:buClr>
                  <a:buNone/>
                </a:pPr>
                <a:r>
                  <a:rPr lang="en-US" altLang="zh-CN" sz="3100" b="1" dirty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𝟔𝟔𝟔</m:t>
                        </m:r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𝟔𝟔𝟔</m:t>
                        </m:r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sub>
                    </m:sSub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𝟔</m:t>
                    </m:r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𝟖</m:t>
                        </m:r>
                      </m:e>
                      <m:sup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𝟔</m:t>
                    </m:r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𝟖</m:t>
                        </m:r>
                      </m:e>
                      <m:sup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𝟔</m:t>
                    </m:r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𝟖</m:t>
                        </m:r>
                      </m:e>
                      <m:sup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p>
                    </m:sSup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𝟔</m:t>
                    </m:r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𝟖</m:t>
                        </m:r>
                      </m:e>
                      <m:sup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𝟔</m:t>
                    </m:r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𝟖</m:t>
                        </m:r>
                      </m:e>
                      <m:sup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𝟔</m:t>
                    </m:r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𝟖</m:t>
                        </m:r>
                      </m:e>
                      <m:sup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𝟒𝟑𝟖</m:t>
                        </m:r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𝟖𝟓𝟓𝟒𝟔𝟖𝟕𝟓</m:t>
                        </m:r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𝟏𝟎</m:t>
                        </m:r>
                      </m:sub>
                    </m:sSub>
                  </m:oMath>
                </a14:m>
                <a:endParaRPr lang="en-US" altLang="zh-CN" sz="3100" b="1" dirty="0">
                  <a:solidFill>
                    <a:srgbClr val="0070C0"/>
                  </a:solidFill>
                  <a:latin typeface="Baskerville Old Face" panose="02020602080505020303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Clr>
                    <a:srgbClr val="7030A0"/>
                  </a:buClr>
                  <a:buNone/>
                </a:pPr>
                <a:r>
                  <a:rPr lang="en-US" altLang="zh-CN" sz="3100" b="1" dirty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𝟔𝟔𝟔𝟔</m:t>
                        </m:r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𝟔𝟔𝟔𝟔</m:t>
                        </m:r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sub>
                    </m:sSub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31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𝟔</m:t>
                    </m:r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𝟖</m:t>
                        </m:r>
                      </m:e>
                      <m:sup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31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𝟔</m:t>
                    </m:r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𝟖</m:t>
                        </m:r>
                      </m:e>
                      <m:sup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31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𝟔</m:t>
                    </m:r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𝟖</m:t>
                        </m:r>
                      </m:e>
                      <m:sup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31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𝟔</m:t>
                    </m:r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𝟖</m:t>
                        </m:r>
                      </m:e>
                      <m:sup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p>
                    </m:sSup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31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𝟔</m:t>
                    </m:r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𝟖</m:t>
                        </m:r>
                      </m:e>
                      <m:sup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31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𝟔</m:t>
                    </m:r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𝟖</m:t>
                        </m:r>
                      </m:e>
                      <m:sup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31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𝟔</m:t>
                    </m:r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𝟖</m:t>
                        </m:r>
                      </m:e>
                      <m:sup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31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𝟔</m:t>
                    </m:r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𝟖</m:t>
                        </m:r>
                      </m:e>
                      <m:sup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𝟒</m:t>
                        </m:r>
                      </m:sup>
                    </m:sSup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𝟑𝟓𝟏</m:t>
                        </m:r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𝟖𝟓𝟔𝟗𝟑𝟑𝟓𝟗𝟑𝟕𝟓</m:t>
                        </m:r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𝟏𝟎</m:t>
                        </m:r>
                      </m:sub>
                    </m:sSub>
                  </m:oMath>
                </a14:m>
                <a:endParaRPr lang="en-US" altLang="zh-CN" sz="3100" b="1" dirty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>
                  <a:buClr>
                    <a:srgbClr val="7030A0"/>
                  </a:buCl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𝟗</m:t>
                        </m:r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𝟏𝟔</m:t>
                        </m:r>
                      </m:sub>
                    </m:sSub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31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𝟏𝟔</m:t>
                        </m:r>
                      </m:e>
                      <m:sup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31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𝟏𝟑</m:t>
                    </m:r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𝟏𝟔</m:t>
                        </m:r>
                      </m:e>
                      <m:sup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31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</m:t>
                    </m:r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𝟏𝟔</m:t>
                        </m:r>
                      </m:e>
                      <m:sup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p>
                    </m:sSup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31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𝟏𝟓</m:t>
                    </m:r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𝟏𝟔</m:t>
                        </m:r>
                      </m:e>
                      <m:sup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31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𝟗</m:t>
                    </m:r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𝟏𝟔</m:t>
                        </m:r>
                      </m:e>
                      <m:sup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sz="31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𝟗𝟖𝟏</m:t>
                        </m:r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𝟗𝟕𝟐𝟔𝟓𝟔𝟐𝟓</m:t>
                        </m:r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𝟏𝟎</m:t>
                        </m:r>
                      </m:sub>
                    </m:sSub>
                  </m:oMath>
                </a14:m>
                <a:endParaRPr lang="en-US" altLang="zh-CN" sz="3100" b="1" dirty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>
                  <a:buClr>
                    <a:srgbClr val="7030A0"/>
                  </a:buClr>
                  <a:buFont typeface="Wingdings" panose="05000000000000000000" pitchFamily="2" charset="2"/>
                  <a:buChar char="Ø"/>
                </a:pPr>
                <a:endParaRPr lang="en-US" altLang="zh-CN" sz="3200" b="1" dirty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 marL="0" indent="0" algn="ctr">
                  <a:buClr>
                    <a:srgbClr val="7030A0"/>
                  </a:buClr>
                  <a:buNone/>
                </a:pPr>
                <a:endParaRPr lang="en-US" altLang="zh-CN" sz="2400" b="1" dirty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862" y="1786878"/>
                <a:ext cx="11048999" cy="500078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7894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081625975"/>
              </p:ext>
            </p:extLst>
          </p:nvPr>
        </p:nvGraphicFramePr>
        <p:xfrm>
          <a:off x="838200" y="365126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927555"/>
            <a:ext cx="11048999" cy="3945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Convert binary number 10101010.0101 into decimal number.</a:t>
            </a:r>
            <a:endParaRPr lang="en-US" altLang="zh-CN" sz="28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Convert octal number 6.6, 66.66, 666.666, and 6666.6666 into decimal number.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Convert hexadecimal number 3D5.F9 into decimal number.</a:t>
            </a:r>
          </a:p>
          <a:p>
            <a:pPr lvl="1"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36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32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 marL="0" indent="0" algn="ctr">
              <a:buClr>
                <a:srgbClr val="7030A0"/>
              </a:buClr>
              <a:buNone/>
            </a:pPr>
            <a:endParaRPr lang="en-US" altLang="zh-CN" sz="24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32408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dg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Grunge Tex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1831</TotalTime>
  <Words>1620</Words>
  <Application>Microsoft Macintosh PowerPoint</Application>
  <PresentationFormat>宽屏</PresentationFormat>
  <Paragraphs>184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6" baseType="lpstr">
      <vt:lpstr>Algerian</vt:lpstr>
      <vt:lpstr>Arial</vt:lpstr>
      <vt:lpstr>Baskerville Old Face</vt:lpstr>
      <vt:lpstr>Bell MT</vt:lpstr>
      <vt:lpstr>Berlin Sans FB Demi</vt:lpstr>
      <vt:lpstr>Cambria</vt:lpstr>
      <vt:lpstr>Cambria Math</vt:lpstr>
      <vt:lpstr>Gill Sans MT</vt:lpstr>
      <vt:lpstr>Impact</vt:lpstr>
      <vt:lpstr>Wingdings</vt:lpstr>
      <vt:lpstr>Badge</vt:lpstr>
      <vt:lpstr>Introduction to Computer Science:  Programming Methodology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Science:  Programming Methodology</dc:title>
  <dc:creator>Sun Mengqian(SSE)</dc:creator>
  <cp:lastModifiedBy>Katheryn Zheng</cp:lastModifiedBy>
  <cp:revision>139</cp:revision>
  <cp:lastPrinted>2017-01-17T05:47:44Z</cp:lastPrinted>
  <dcterms:created xsi:type="dcterms:W3CDTF">2016-01-12T06:06:33Z</dcterms:created>
  <dcterms:modified xsi:type="dcterms:W3CDTF">2023-09-14T13:46:54Z</dcterms:modified>
</cp:coreProperties>
</file>