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2"/>
    <p:sldId id="402" r:id="rId3"/>
    <p:sldId id="403" r:id="rId4"/>
    <p:sldId id="404" r:id="rId5"/>
    <p:sldId id="392" r:id="rId6"/>
    <p:sldId id="393" r:id="rId7"/>
    <p:sldId id="397" r:id="rId8"/>
    <p:sldId id="405" r:id="rId9"/>
    <p:sldId id="399" r:id="rId10"/>
    <p:sldId id="406" r:id="rId11"/>
  </p:sldIdLst>
  <p:sldSz cx="12192000" cy="6858000"/>
  <p:notesSz cx="7048500" cy="10185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E289D0-9A9A-048F-14AB-E7D6C28130B0}" v="1" dt="2023-11-15T11:29:11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14" autoAdjust="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来宾用户" userId="S::urn:spo:anon#1b314c062c0cfbec79291272474d384cff31aeecd4397d2833a54bca0715c3b5::" providerId="AD" clId="Web-{7CE289D0-9A9A-048F-14AB-E7D6C28130B0}"/>
    <pc:docChg chg="modSld">
      <pc:chgData name="来宾用户" userId="S::urn:spo:anon#1b314c062c0cfbec79291272474d384cff31aeecd4397d2833a54bca0715c3b5::" providerId="AD" clId="Web-{7CE289D0-9A9A-048F-14AB-E7D6C28130B0}" dt="2023-11-15T11:29:11.139" v="0" actId="1076"/>
      <pc:docMkLst>
        <pc:docMk/>
      </pc:docMkLst>
      <pc:sldChg chg="modSp">
        <pc:chgData name="来宾用户" userId="S::urn:spo:anon#1b314c062c0cfbec79291272474d384cff31aeecd4397d2833a54bca0715c3b5::" providerId="AD" clId="Web-{7CE289D0-9A9A-048F-14AB-E7D6C28130B0}" dt="2023-11-15T11:29:11.139" v="0" actId="1076"/>
        <pc:sldMkLst>
          <pc:docMk/>
          <pc:sldMk cId="0" sldId="399"/>
        </pc:sldMkLst>
        <pc:picChg chg="mod">
          <ac:chgData name="来宾用户" userId="S::urn:spo:anon#1b314c062c0cfbec79291272474d384cff31aeecd4397d2833a54bca0715c3b5::" providerId="AD" clId="Web-{7CE289D0-9A9A-048F-14AB-E7D6C28130B0}" dt="2023-11-15T11:29:11.139" v="0" actId="1076"/>
          <ac:picMkLst>
            <pc:docMk/>
            <pc:sldMk cId="0" sldId="399"/>
            <ac:picMk id="2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#1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#2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#3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#4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5#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5#6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5#7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5#8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" loCatId="list" qsTypeId="urn:microsoft.com/office/officeart/2005/8/quickstyle/simple1#1" qsCatId="simple" csTypeId="urn:microsoft.com/office/officeart/2005/8/colors/accent5_5#1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/>
      <dgm:t>
        <a:bodyPr/>
        <a:lstStyle/>
        <a:p>
          <a:pPr rtl="0"/>
          <a:r>
            <a:rPr lang="en-US" b="1" dirty="0"/>
            <a:t>Primitive operations</a:t>
          </a:r>
          <a:endParaRPr lang="en-US" dirty="0"/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X="-304">
        <dgm:presLayoutVars>
          <dgm:chMax val="0"/>
          <dgm:bulletEnabled val="1"/>
        </dgm:presLayoutVars>
      </dgm:prSet>
      <dgm:spPr/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EFACE3C6-64E4-4833-8E2B-046523C9D2DC}" type="presOf" srcId="{32F2416B-09FA-423E-9C02-845FDD114C9D}" destId="{50194297-CF02-435B-8854-5C4B7CF11AAC}" srcOrd="0" destOrd="0" presId="urn:microsoft.com/office/officeart/2005/8/layout/vList2#1"/>
    <dgm:cxn modelId="{8DFEA6CF-3128-4775-A3C3-5B1D1E19562E}" type="presOf" srcId="{0E8085F9-02A8-4FC2-8D3B-A0AA5F1EC1F7}" destId="{8E22013E-9C26-4AA1-B8B4-D1AA5892233B}" srcOrd="0" destOrd="0" presId="urn:microsoft.com/office/officeart/2005/8/layout/vList2#1"/>
    <dgm:cxn modelId="{FDB2D360-32F1-4199-A60C-430457F1D923}" type="presParOf" srcId="{50194297-CF02-435B-8854-5C4B7CF11AAC}" destId="{8E22013E-9C26-4AA1-B8B4-D1AA5892233B}" srcOrd="0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2" loCatId="list" qsTypeId="urn:microsoft.com/office/officeart/2005/8/quickstyle/simple1#2" qsCatId="simple" csTypeId="urn:microsoft.com/office/officeart/2005/8/colors/accent5_5#2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/>
      <dgm:t>
        <a:bodyPr/>
        <a:lstStyle/>
        <a:p>
          <a:pPr rtl="0"/>
          <a:r>
            <a:rPr lang="en-US" b="1" dirty="0"/>
            <a:t>An quadratic-time algorithm</a:t>
          </a:r>
          <a:endParaRPr lang="en-US" dirty="0"/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X="-304">
        <dgm:presLayoutVars>
          <dgm:chMax val="0"/>
          <dgm:bulletEnabled val="1"/>
        </dgm:presLayoutVars>
      </dgm:prSet>
      <dgm:spPr/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EFACE3C6-64E4-4833-8E2B-046523C9D2DC}" type="presOf" srcId="{32F2416B-09FA-423E-9C02-845FDD114C9D}" destId="{50194297-CF02-435B-8854-5C4B7CF11AAC}" srcOrd="0" destOrd="0" presId="urn:microsoft.com/office/officeart/2005/8/layout/vList2#2"/>
    <dgm:cxn modelId="{8DFEA6CF-3128-4775-A3C3-5B1D1E19562E}" type="presOf" srcId="{0E8085F9-02A8-4FC2-8D3B-A0AA5F1EC1F7}" destId="{8E22013E-9C26-4AA1-B8B4-D1AA5892233B}" srcOrd="0" destOrd="0" presId="urn:microsoft.com/office/officeart/2005/8/layout/vList2#2"/>
    <dgm:cxn modelId="{FDB2D360-32F1-4199-A60C-430457F1D923}" type="presParOf" srcId="{50194297-CF02-435B-8854-5C4B7CF11AAC}" destId="{8E22013E-9C26-4AA1-B8B4-D1AA5892233B}" srcOrd="0" destOrd="0" presId="urn:microsoft.com/office/officeart/2005/8/layout/vList2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3" loCatId="list" qsTypeId="urn:microsoft.com/office/officeart/2005/8/quickstyle/simple1#3" qsCatId="simple" csTypeId="urn:microsoft.com/office/officeart/2005/8/colors/accent5_5#3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/>
      <dgm:t>
        <a:bodyPr/>
        <a:lstStyle/>
        <a:p>
          <a:pPr rtl="0"/>
          <a:r>
            <a:rPr lang="en-US" b="1" dirty="0"/>
            <a:t>Q1: Verify 8nlogn better than 2n</a:t>
          </a:r>
          <a:r>
            <a:rPr lang="en-US" b="1" baseline="30000" dirty="0"/>
            <a:t>2</a:t>
          </a:r>
          <a:endParaRPr lang="en-US" dirty="0"/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X="-304">
        <dgm:presLayoutVars>
          <dgm:chMax val="0"/>
          <dgm:bulletEnabled val="1"/>
        </dgm:presLayoutVars>
      </dgm:prSet>
      <dgm:spPr/>
    </dgm:pt>
  </dgm:ptLst>
  <dgm:cxnLst>
    <dgm:cxn modelId="{9F3DB232-E994-4F5E-A2A2-20FDAE27E1D5}" type="presOf" srcId="{32F2416B-09FA-423E-9C02-845FDD114C9D}" destId="{50194297-CF02-435B-8854-5C4B7CF11AAC}" srcOrd="0" destOrd="0" presId="urn:microsoft.com/office/officeart/2005/8/layout/vList2#3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D514CA0-15F8-4620-A6F7-32DF22019745}" type="presOf" srcId="{0E8085F9-02A8-4FC2-8D3B-A0AA5F1EC1F7}" destId="{8E22013E-9C26-4AA1-B8B4-D1AA5892233B}" srcOrd="0" destOrd="0" presId="urn:microsoft.com/office/officeart/2005/8/layout/vList2#3"/>
    <dgm:cxn modelId="{1FE33296-6B50-44F8-AC0D-52EF971138CF}" type="presParOf" srcId="{50194297-CF02-435B-8854-5C4B7CF11AAC}" destId="{8E22013E-9C26-4AA1-B8B4-D1AA5892233B}" srcOrd="0" destOrd="0" presId="urn:microsoft.com/office/officeart/2005/8/layout/vList2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4" loCatId="list" qsTypeId="urn:microsoft.com/office/officeart/2005/8/quickstyle/simple1#4" qsCatId="simple" csTypeId="urn:microsoft.com/office/officeart/2005/8/colors/accent5_5#4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/>
      <dgm:t>
        <a:bodyPr/>
        <a:lstStyle/>
        <a:p>
          <a:pPr rtl="0"/>
          <a:r>
            <a:rPr lang="en-US" b="1" dirty="0"/>
            <a:t>Q3: Ordering functions asymptotically</a:t>
          </a:r>
          <a:endParaRPr lang="en-US" dirty="0"/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X="-304">
        <dgm:presLayoutVars>
          <dgm:chMax val="0"/>
          <dgm:bulletEnabled val="1"/>
        </dgm:presLayoutVars>
      </dgm:prSet>
      <dgm:spPr/>
    </dgm:pt>
  </dgm:ptLst>
  <dgm:cxnLst>
    <dgm:cxn modelId="{61F19979-F08B-44EB-8963-858623B0E260}" type="presOf" srcId="{0E8085F9-02A8-4FC2-8D3B-A0AA5F1EC1F7}" destId="{8E22013E-9C26-4AA1-B8B4-D1AA5892233B}" srcOrd="0" destOrd="0" presId="urn:microsoft.com/office/officeart/2005/8/layout/vList2#4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82F85BDD-5C08-4F77-94E5-975B582985DF}" type="presOf" srcId="{32F2416B-09FA-423E-9C02-845FDD114C9D}" destId="{50194297-CF02-435B-8854-5C4B7CF11AAC}" srcOrd="0" destOrd="0" presId="urn:microsoft.com/office/officeart/2005/8/layout/vList2#4"/>
    <dgm:cxn modelId="{C30E8CBE-FFE9-4A52-A6A4-0767887E5CEC}" type="presParOf" srcId="{50194297-CF02-435B-8854-5C4B7CF11AAC}" destId="{8E22013E-9C26-4AA1-B8B4-D1AA5892233B}" srcOrd="0" destOrd="0" presId="urn:microsoft.com/office/officeart/2005/8/layout/vList2#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5" loCatId="list" qsTypeId="urn:microsoft.com/office/officeart/2005/8/quickstyle/simple1#5" qsCatId="simple" csTypeId="urn:microsoft.com/office/officeart/2005/8/colors/accent5_5#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/>
      <dgm:t>
        <a:bodyPr/>
        <a:lstStyle/>
        <a:p>
          <a:pPr rtl="0"/>
          <a:r>
            <a:rPr lang="en-US" b="1" dirty="0"/>
            <a:t>D</a:t>
          </a:r>
          <a:r>
            <a:rPr lang="en-US" altLang="zh-CN" b="1" dirty="0"/>
            <a:t>efinition of </a:t>
          </a:r>
          <a:r>
            <a:rPr lang="en-US" b="1" dirty="0"/>
            <a:t>Big-Oh Notation</a:t>
          </a:r>
          <a:endParaRPr lang="en-US" dirty="0"/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X="-304">
        <dgm:presLayoutVars>
          <dgm:chMax val="0"/>
          <dgm:bulletEnabled val="1"/>
        </dgm:presLayoutVars>
      </dgm:prSet>
      <dgm:spPr/>
    </dgm:pt>
  </dgm:ptLst>
  <dgm:cxnLst>
    <dgm:cxn modelId="{33810B62-5BD0-4C1E-BACE-9CF1BD112B7A}" type="presOf" srcId="{0E8085F9-02A8-4FC2-8D3B-A0AA5F1EC1F7}" destId="{8E22013E-9C26-4AA1-B8B4-D1AA5892233B}" srcOrd="0" destOrd="0" presId="urn:microsoft.com/office/officeart/2005/8/layout/vList2#5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39679CAF-3283-49A0-88DA-29A539C34217}" type="presOf" srcId="{32F2416B-09FA-423E-9C02-845FDD114C9D}" destId="{50194297-CF02-435B-8854-5C4B7CF11AAC}" srcOrd="0" destOrd="0" presId="urn:microsoft.com/office/officeart/2005/8/layout/vList2#5"/>
    <dgm:cxn modelId="{69F77FB8-7EC2-4D42-A2AE-044380655EBB}" type="presParOf" srcId="{50194297-CF02-435B-8854-5C4B7CF11AAC}" destId="{8E22013E-9C26-4AA1-B8B4-D1AA5892233B}" srcOrd="0" destOrd="0" presId="urn:microsoft.com/office/officeart/2005/8/layout/vList2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6" loCatId="list" qsTypeId="urn:microsoft.com/office/officeart/2005/8/quickstyle/simple1#6" qsCatId="simple" csTypeId="urn:microsoft.com/office/officeart/2005/8/colors/accent5_5#6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/>
      <dgm:t>
        <a:bodyPr/>
        <a:lstStyle/>
        <a:p>
          <a:pPr rtl="0"/>
          <a:r>
            <a:rPr lang="en-US" b="1" dirty="0"/>
            <a:t>Q4: Prove Big Oh of a function</a:t>
          </a:r>
          <a:endParaRPr lang="en-US" dirty="0"/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Y="806">
        <dgm:presLayoutVars>
          <dgm:chMax val="0"/>
          <dgm:bulletEnabled val="1"/>
        </dgm:presLayoutVars>
      </dgm:prSet>
      <dgm:spPr/>
    </dgm:pt>
  </dgm:ptLst>
  <dgm:cxnLst>
    <dgm:cxn modelId="{33810B62-5BD0-4C1E-BACE-9CF1BD112B7A}" type="presOf" srcId="{0E8085F9-02A8-4FC2-8D3B-A0AA5F1EC1F7}" destId="{8E22013E-9C26-4AA1-B8B4-D1AA5892233B}" srcOrd="0" destOrd="0" presId="urn:microsoft.com/office/officeart/2005/8/layout/vList2#6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39679CAF-3283-49A0-88DA-29A539C34217}" type="presOf" srcId="{32F2416B-09FA-423E-9C02-845FDD114C9D}" destId="{50194297-CF02-435B-8854-5C4B7CF11AAC}" srcOrd="0" destOrd="0" presId="urn:microsoft.com/office/officeart/2005/8/layout/vList2#6"/>
    <dgm:cxn modelId="{69F77FB8-7EC2-4D42-A2AE-044380655EBB}" type="presParOf" srcId="{50194297-CF02-435B-8854-5C4B7CF11AAC}" destId="{8E22013E-9C26-4AA1-B8B4-D1AA5892233B}" srcOrd="0" destOrd="0" presId="urn:microsoft.com/office/officeart/2005/8/layout/vList2#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7" loCatId="list" qsTypeId="urn:microsoft.com/office/officeart/2005/8/quickstyle/simple1#7" qsCatId="simple" csTypeId="urn:microsoft.com/office/officeart/2005/8/colors/accent5_5#7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/>
      <dgm:t>
        <a:bodyPr/>
        <a:lstStyle/>
        <a:p>
          <a:pPr rtl="0"/>
          <a:r>
            <a:rPr lang="en-US" b="1" dirty="0"/>
            <a:t>Q5: T</a:t>
          </a:r>
          <a:r>
            <a:rPr lang="en-US" altLang="zh-CN" b="1" dirty="0"/>
            <a:t>ime Complexity</a:t>
          </a:r>
          <a:endParaRPr lang="en-US" dirty="0"/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X="-304">
        <dgm:presLayoutVars>
          <dgm:chMax val="0"/>
          <dgm:bulletEnabled val="1"/>
        </dgm:presLayoutVars>
      </dgm:prSet>
      <dgm:spPr/>
    </dgm:pt>
  </dgm:ptLst>
  <dgm:cxnLst>
    <dgm:cxn modelId="{33810B62-5BD0-4C1E-BACE-9CF1BD112B7A}" type="presOf" srcId="{0E8085F9-02A8-4FC2-8D3B-A0AA5F1EC1F7}" destId="{8E22013E-9C26-4AA1-B8B4-D1AA5892233B}" srcOrd="0" destOrd="0" presId="urn:microsoft.com/office/officeart/2005/8/layout/vList2#7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39679CAF-3283-49A0-88DA-29A539C34217}" type="presOf" srcId="{32F2416B-09FA-423E-9C02-845FDD114C9D}" destId="{50194297-CF02-435B-8854-5C4B7CF11AAC}" srcOrd="0" destOrd="0" presId="urn:microsoft.com/office/officeart/2005/8/layout/vList2#7"/>
    <dgm:cxn modelId="{69F77FB8-7EC2-4D42-A2AE-044380655EBB}" type="presParOf" srcId="{50194297-CF02-435B-8854-5C4B7CF11AAC}" destId="{8E22013E-9C26-4AA1-B8B4-D1AA5892233B}" srcOrd="0" destOrd="0" presId="urn:microsoft.com/office/officeart/2005/8/layout/vList2#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8" loCatId="list" qsTypeId="urn:microsoft.com/office/officeart/2005/8/quickstyle/simple1#8" qsCatId="simple" csTypeId="urn:microsoft.com/office/officeart/2005/8/colors/accent5_5#8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/>
      <dgm:t>
        <a:bodyPr/>
        <a:lstStyle/>
        <a:p>
          <a:pPr rtl="0"/>
          <a:r>
            <a:rPr lang="en-US" b="1" dirty="0"/>
            <a:t>Q6:Time complexity</a:t>
          </a:r>
          <a:endParaRPr lang="en-US" dirty="0"/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X="-304">
        <dgm:presLayoutVars>
          <dgm:chMax val="0"/>
          <dgm:bulletEnabled val="1"/>
        </dgm:presLayoutVars>
      </dgm:prSet>
      <dgm:spPr/>
    </dgm:pt>
  </dgm:ptLst>
  <dgm:cxnLst>
    <dgm:cxn modelId="{33810B62-5BD0-4C1E-BACE-9CF1BD112B7A}" type="presOf" srcId="{0E8085F9-02A8-4FC2-8D3B-A0AA5F1EC1F7}" destId="{8E22013E-9C26-4AA1-B8B4-D1AA5892233B}" srcOrd="0" destOrd="0" presId="urn:microsoft.com/office/officeart/2005/8/layout/vList2#8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39679CAF-3283-49A0-88DA-29A539C34217}" type="presOf" srcId="{32F2416B-09FA-423E-9C02-845FDD114C9D}" destId="{50194297-CF02-435B-8854-5C4B7CF11AAC}" srcOrd="0" destOrd="0" presId="urn:microsoft.com/office/officeart/2005/8/layout/vList2#8"/>
    <dgm:cxn modelId="{69F77FB8-7EC2-4D42-A2AE-044380655EBB}" type="presParOf" srcId="{50194297-CF02-435B-8854-5C4B7CF11AAC}" destId="{8E22013E-9C26-4AA1-B8B4-D1AA5892233B}" srcOrd="0" destOrd="0" presId="urn:microsoft.com/office/officeart/2005/8/layout/vList2#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/>
            <a:t>Primitive operations</a:t>
          </a:r>
          <a:endParaRPr lang="en-US" sz="4900" kern="1200" dirty="0"/>
        </a:p>
      </dsp:txBody>
      <dsp:txXfrm>
        <a:off x="55972" y="57755"/>
        <a:ext cx="10403656" cy="1034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/>
            <a:t>An quadratic-time algorithm</a:t>
          </a:r>
          <a:endParaRPr lang="en-US" sz="4900" kern="1200" dirty="0"/>
        </a:p>
      </dsp:txBody>
      <dsp:txXfrm>
        <a:off x="55972" y="57755"/>
        <a:ext cx="10403656" cy="1034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/>
            <a:t>Q1: Verify 8nlogn better than 2n</a:t>
          </a:r>
          <a:r>
            <a:rPr lang="en-US" sz="4900" b="1" kern="1200" baseline="30000" dirty="0"/>
            <a:t>2</a:t>
          </a:r>
          <a:endParaRPr lang="en-US" sz="4900" kern="1200" dirty="0"/>
        </a:p>
      </dsp:txBody>
      <dsp:txXfrm>
        <a:off x="55972" y="57755"/>
        <a:ext cx="10403656" cy="10346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60282"/>
          <a:ext cx="10515600" cy="102960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Q3: Ordering functions asymptotically</a:t>
          </a:r>
          <a:endParaRPr lang="en-US" sz="4400" kern="1200" dirty="0"/>
        </a:p>
      </dsp:txBody>
      <dsp:txXfrm>
        <a:off x="50261" y="110543"/>
        <a:ext cx="10415078" cy="9290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/>
            <a:t>D</a:t>
          </a:r>
          <a:r>
            <a:rPr lang="en-US" altLang="zh-CN" sz="4900" b="1" kern="1200" dirty="0"/>
            <a:t>efinition of </a:t>
          </a:r>
          <a:r>
            <a:rPr lang="en-US" sz="4900" b="1" kern="1200" dirty="0"/>
            <a:t>Big-Oh Notation</a:t>
          </a:r>
          <a:endParaRPr lang="en-US" sz="4900" kern="1200" dirty="0"/>
        </a:p>
      </dsp:txBody>
      <dsp:txXfrm>
        <a:off x="55972" y="57755"/>
        <a:ext cx="10403656" cy="10346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3566"/>
          <a:ext cx="10515600" cy="114660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/>
            <a:t>Q4: Prove Big Oh of a function</a:t>
          </a:r>
          <a:endParaRPr lang="en-US" sz="4900" kern="1200" dirty="0"/>
        </a:p>
      </dsp:txBody>
      <dsp:txXfrm>
        <a:off x="55972" y="59538"/>
        <a:ext cx="10403656" cy="10346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/>
            <a:t>Q5: T</a:t>
          </a:r>
          <a:r>
            <a:rPr lang="en-US" altLang="zh-CN" sz="4900" b="1" kern="1200" dirty="0"/>
            <a:t>ime Complexity</a:t>
          </a:r>
          <a:endParaRPr lang="en-US" sz="4900" kern="1200" dirty="0"/>
        </a:p>
      </dsp:txBody>
      <dsp:txXfrm>
        <a:off x="55972" y="57755"/>
        <a:ext cx="10403656" cy="10346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/>
            <a:t>Q6:Time complexity</a:t>
          </a:r>
          <a:endParaRPr lang="en-US" sz="4900" kern="1200" dirty="0"/>
        </a:p>
      </dsp:txBody>
      <dsp:txXfrm>
        <a:off x="55972" y="57755"/>
        <a:ext cx="10403656" cy="1034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#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#3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#4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#5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#6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#7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#8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2563" y="0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94C42-8D0B-4A87-A2BD-615C5BF9666D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69900" y="1273175"/>
            <a:ext cx="6108700" cy="3436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4850" y="4902200"/>
            <a:ext cx="5638800" cy="40100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674225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2563" y="9674225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FE0F3-13EB-40C5-9A6D-2DDBF46043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tiff"/><Relationship Id="rId3" Type="http://schemas.openxmlformats.org/officeDocument/2006/relationships/diagramLayout" Target="../diagrams/layout3.xml"/><Relationship Id="rId7" Type="http://schemas.openxmlformats.org/officeDocument/2006/relationships/image" Target="../media/image4.tif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615" y="1611601"/>
            <a:ext cx="11658599" cy="2387600"/>
          </a:xfrm>
        </p:spPr>
        <p:txBody>
          <a:bodyPr>
            <a:normAutofit/>
          </a:bodyPr>
          <a:lstStyle/>
          <a:p>
            <a:r>
              <a:rPr lang="en-AU" sz="3200" b="1" i="1" dirty="0">
                <a:solidFill>
                  <a:srgbClr val="00B050"/>
                </a:solidFill>
              </a:rPr>
              <a:t>Introduction to Computer Science: </a:t>
            </a:r>
            <a:br>
              <a:rPr lang="en-AU" sz="3200" b="1" i="1" dirty="0"/>
            </a:br>
            <a:r>
              <a:rPr lang="en-AU" sz="3200" b="1" i="1" dirty="0">
                <a:solidFill>
                  <a:srgbClr val="0070C0"/>
                </a:solidFill>
              </a:rPr>
              <a:t>Programming Methodology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40126"/>
            <a:ext cx="9144000" cy="166926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altLang="zh-CN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Tutorial</a:t>
            </a:r>
            <a:r>
              <a:rPr lang="en-US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Algerian" panose="04020705040A02060702" pitchFamily="82" charset="0"/>
              </a:rPr>
              <a:t>10</a:t>
            </a:r>
            <a:r>
              <a:rPr lang="en-US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</a:p>
          <a:p>
            <a:r>
              <a:rPr lang="en-US" altLang="zh-CN" sz="3200" dirty="0">
                <a:solidFill>
                  <a:srgbClr val="002060"/>
                </a:solidFill>
                <a:latin typeface="Algerian" panose="04020705040A02060702" pitchFamily="82" charset="0"/>
              </a:rPr>
              <a:t>Algorithm </a:t>
            </a:r>
            <a:r>
              <a:rPr lang="en-US" altLang="zh-CN" sz="3200" dirty="0" err="1">
                <a:solidFill>
                  <a:srgbClr val="002060"/>
                </a:solidFill>
                <a:latin typeface="Algerian" panose="04020705040A02060702" pitchFamily="82" charset="0"/>
              </a:rPr>
              <a:t>aNALYSIS</a:t>
            </a:r>
            <a:endParaRPr lang="en-US" altLang="zh-CN" sz="2400" b="1" dirty="0">
              <a:latin typeface="Algerian" panose="04020705040A02060702" pitchFamily="82" charset="0"/>
            </a:endParaRPr>
          </a:p>
          <a:p>
            <a:endParaRPr lang="en-US" altLang="zh-CN" b="1" dirty="0"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40" y="188229"/>
            <a:ext cx="6909744" cy="1204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outerShdw dist="50800" sx="1000" sy="1000" algn="ctr" rotWithShape="0">
              <a:schemeClr val="bg1"/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9166" y="3473006"/>
            <a:ext cx="6167037" cy="30980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778086"/>
            <a:ext cx="10624038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/>
              <a:t>i</a:t>
            </a:r>
            <a:r>
              <a:rPr lang="en-US" altLang="zh-CN" sz="3200" b="1" dirty="0"/>
              <a:t>)What is the functionality of the function product()? </a:t>
            </a:r>
          </a:p>
          <a:p>
            <a:r>
              <a:rPr lang="en-US" altLang="zh-CN" sz="3200" b="1" dirty="0"/>
              <a:t>ii)What is the time complexity of this function? 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990600" y="4185451"/>
            <a:ext cx="10702636" cy="181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2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Measuring operations as a function of input size.</a:t>
            </a:r>
          </a:p>
          <a:p>
            <a:r>
              <a:rPr lang="en-US" altLang="zh-CN" sz="2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capture the order of growth of an algorithm’s running time, we will associate,  with each algorithm, a function f(n) that characterize </a:t>
            </a:r>
            <a:r>
              <a:rPr lang="en-US" altLang="zh-CN" sz="20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number </a:t>
            </a:r>
            <a:r>
              <a:rPr lang="en-US" altLang="zh-CN" sz="2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of primitive operations as a function of input size.</a:t>
            </a:r>
          </a:p>
          <a:p>
            <a:endParaRPr lang="en-US" altLang="zh-CN" sz="20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1639873"/>
            <a:ext cx="6336030" cy="24301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32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Counting primitive operations:</a:t>
            </a:r>
          </a:p>
          <a:p>
            <a:r>
              <a:rPr lang="en-US" altLang="zh-CN" sz="2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~ Assigning an identifier to an object</a:t>
            </a:r>
          </a:p>
          <a:p>
            <a:r>
              <a:rPr lang="en-US" altLang="zh-CN" sz="2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~ Performing an arithmetic operation</a:t>
            </a:r>
          </a:p>
          <a:p>
            <a:r>
              <a:rPr lang="en-US" altLang="zh-CN" sz="2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~ Comparing two numbers</a:t>
            </a:r>
          </a:p>
          <a:p>
            <a:r>
              <a:rPr lang="en-US" altLang="zh-CN" sz="2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~ Calling a function</a:t>
            </a:r>
          </a:p>
          <a:p>
            <a:r>
              <a:rPr lang="en-US" altLang="zh-CN" sz="2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  <a:p>
            <a:endParaRPr lang="en-US" altLang="zh-CN" sz="20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4782" y="2627741"/>
            <a:ext cx="5924202" cy="229630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858136" y="3244718"/>
            <a:ext cx="56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420844" y="3044663"/>
            <a:ext cx="6415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O(1)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940198" y="3444773"/>
            <a:ext cx="56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53291" y="3288680"/>
            <a:ext cx="6463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O(n)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40198" y="3922488"/>
            <a:ext cx="56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502906" y="3704207"/>
            <a:ext cx="6463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O(n)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360287" y="4391411"/>
            <a:ext cx="56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850187" y="4191356"/>
            <a:ext cx="18533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n(n+1)/2-&gt;O(n</a:t>
            </a:r>
            <a:r>
              <a:rPr lang="en-US" altLang="zh-CN" sz="2000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733068" y="4663972"/>
            <a:ext cx="56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218014" y="4431298"/>
            <a:ext cx="6463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O(n)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7114" y="5131361"/>
            <a:ext cx="1034034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running time of this program is O(n</a:t>
            </a:r>
            <a:r>
              <a:rPr lang="en-US" altLang="zh-CN" sz="2400" b="0" cap="none" spc="0" baseline="30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en-US" altLang="zh-CN" sz="24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): quadratic-time algorithm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89890" y="1819937"/>
            <a:ext cx="2480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2060"/>
                </a:solidFill>
              </a:rPr>
              <a:t>Example: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542" y="3000015"/>
            <a:ext cx="4682729" cy="35120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5" y="3004685"/>
            <a:ext cx="4676503" cy="35073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5695" y="1821931"/>
            <a:ext cx="9582150" cy="8667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65818" y="2613528"/>
            <a:ext cx="505229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</a:rPr>
              <a:t>In this tutorial, </a:t>
            </a:r>
            <a:r>
              <a:rPr lang="en-US" altLang="zh-CN" sz="2000" b="1" dirty="0" err="1">
                <a:solidFill>
                  <a:srgbClr val="00B0F0"/>
                </a:solidFill>
              </a:rPr>
              <a:t>logn</a:t>
            </a:r>
            <a:r>
              <a:rPr lang="en-US" altLang="zh-CN" sz="2000" b="1" dirty="0">
                <a:solidFill>
                  <a:srgbClr val="002060"/>
                </a:solidFill>
              </a:rPr>
              <a:t> means </a:t>
            </a:r>
            <a:r>
              <a:rPr lang="en-US" altLang="zh-CN" sz="2000" b="1" dirty="0">
                <a:solidFill>
                  <a:srgbClr val="00B0F0"/>
                </a:solidFill>
              </a:rPr>
              <a:t>log</a:t>
            </a:r>
            <a:r>
              <a:rPr lang="en-US" altLang="zh-CN" sz="2000" b="1" baseline="-25000" dirty="0">
                <a:solidFill>
                  <a:srgbClr val="00B0F0"/>
                </a:solidFill>
              </a:rPr>
              <a:t>2</a:t>
            </a:r>
            <a:r>
              <a:rPr lang="en-US" altLang="zh-CN" sz="2000" b="1" dirty="0">
                <a:solidFill>
                  <a:srgbClr val="00B0F0"/>
                </a:solidFill>
              </a:rPr>
              <a:t>n</a:t>
            </a:r>
            <a:r>
              <a:rPr lang="en-US" altLang="zh-CN" sz="2000" b="1" dirty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177" y="2986680"/>
            <a:ext cx="4682729" cy="3512047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30" y="2991350"/>
            <a:ext cx="4676503" cy="35073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45" y="1798051"/>
            <a:ext cx="9448800" cy="866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631" y="2774373"/>
            <a:ext cx="5334000" cy="40005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0045" y="306463"/>
            <a:ext cx="10515600" cy="1146600"/>
            <a:chOff x="0" y="1783"/>
            <a:chExt cx="10515600" cy="1146600"/>
          </a:xfrm>
        </p:grpSpPr>
        <p:sp>
          <p:nvSpPr>
            <p:cNvPr id="7" name="Rounded Rectangle 6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/>
                <a:t>Q2: Verify 40n</a:t>
              </a:r>
              <a:r>
                <a:rPr lang="en-US" sz="4900" b="1" kern="1200" baseline="30000" dirty="0"/>
                <a:t>2</a:t>
              </a:r>
              <a:r>
                <a:rPr lang="en-US" sz="4900" b="1" kern="1200" dirty="0"/>
                <a:t> better than 2n</a:t>
              </a:r>
              <a:r>
                <a:rPr lang="en-US" sz="4900" b="1" kern="1200" baseline="30000" dirty="0"/>
                <a:t>3</a:t>
              </a:r>
              <a:endParaRPr lang="en-US" sz="4900" kern="12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0791" y="2124670"/>
            <a:ext cx="7562850" cy="2152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8291" y="4729019"/>
            <a:ext cx="10494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2060"/>
                </a:solidFill>
              </a:rPr>
              <a:t>Hints: Using </a:t>
            </a:r>
            <a:r>
              <a:rPr lang="en-US" altLang="zh-CN" sz="2400" b="1" dirty="0" err="1">
                <a:solidFill>
                  <a:srgbClr val="002060"/>
                </a:solidFill>
              </a:rPr>
              <a:t>Matlab</a:t>
            </a:r>
            <a:r>
              <a:rPr lang="en-US" altLang="zh-CN" sz="2400" b="1" dirty="0">
                <a:solidFill>
                  <a:srgbClr val="002060"/>
                </a:solidFill>
              </a:rPr>
              <a:t>, Python(download </a:t>
            </a:r>
            <a:r>
              <a:rPr lang="en-US" altLang="zh-CN" sz="2400" b="1" dirty="0" err="1">
                <a:solidFill>
                  <a:srgbClr val="002060"/>
                </a:solidFill>
              </a:rPr>
              <a:t>matplotlib</a:t>
            </a:r>
            <a:r>
              <a:rPr lang="en-US" altLang="zh-CN" sz="2400" b="1" dirty="0">
                <a:solidFill>
                  <a:srgbClr val="002060"/>
                </a:solidFill>
              </a:rPr>
              <a:t> module) or Excel to plot the graph of each function for n in the range [0,10],  [0,100], [0,1000] respectively.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969818" y="1789165"/>
            <a:ext cx="11027573" cy="21380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i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Definition:</a:t>
            </a:r>
            <a:r>
              <a:rPr lang="en-US" altLang="zh-CN" sz="2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Let f(n) and g(n) be functions mapping positive integers to positive real numbers.  </a:t>
            </a:r>
            <a:r>
              <a:rPr lang="en-US" altLang="zh-CN" sz="20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say that f(n) is O(g(n)) if there is a real constant c&gt;0 and an integer constant </a:t>
            </a:r>
            <a:r>
              <a:rPr lang="en-US" altLang="zh-CN" sz="2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en-US" altLang="zh-CN" sz="2000" baseline="-25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  <a:r>
              <a:rPr lang="zh-CN" altLang="en-US" sz="2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≥</a:t>
            </a:r>
            <a:r>
              <a:rPr lang="en-US" altLang="zh-CN" sz="2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 such that </a:t>
            </a:r>
          </a:p>
          <a:p>
            <a:pPr algn="ctr"/>
            <a:r>
              <a:rPr lang="en-US" altLang="zh-CN" sz="2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f(</a:t>
            </a:r>
            <a:r>
              <a:rPr lang="en-US" altLang="zh-CN" sz="20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n)</a:t>
            </a:r>
            <a:r>
              <a:rPr lang="zh-CN" altLang="en-US" sz="20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≤</a:t>
            </a:r>
            <a:r>
              <a:rPr lang="en-US" altLang="zh-CN" sz="20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cg(n), for n</a:t>
            </a:r>
            <a:r>
              <a:rPr lang="zh-CN" altLang="en-US" sz="2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≥ </a:t>
            </a:r>
            <a:r>
              <a:rPr lang="en-US" altLang="zh-CN" sz="20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en-US" altLang="zh-CN" sz="2000" b="0" cap="none" spc="0" baseline="-25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  <a:p>
            <a:r>
              <a:rPr lang="en-US" altLang="zh-CN" sz="2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 definition is often referred to as the ‘big-Oh’ notation, for it is sometimes pro</a:t>
            </a:r>
            <a:r>
              <a:rPr lang="en-US" altLang="zh-CN" sz="20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nounced</a:t>
            </a:r>
            <a:r>
              <a:rPr lang="en-US" altLang="zh-CN" sz="2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as ‘f(n) is big-Oh of g(n).’ Or you can say ‘f(n) is  order of g(n)’.</a:t>
            </a:r>
          </a:p>
          <a:p>
            <a:pPr algn="ctr"/>
            <a:endParaRPr lang="en-US" altLang="zh-CN" sz="2000" b="0" cap="none" spc="0" baseline="-2500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463" y="4343710"/>
            <a:ext cx="3194537" cy="22859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838199" y="1670336"/>
            <a:ext cx="10356273" cy="22453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8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 the definition of Big Oh notation shown before to </a:t>
            </a:r>
          </a:p>
          <a:p>
            <a:r>
              <a:rPr lang="en-US" altLang="zh-CN" sz="2800" b="0" cap="none" spc="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US" altLang="zh-CN" sz="28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 Show tha</a:t>
            </a:r>
            <a:r>
              <a:rPr lang="en-US" altLang="zh-CN" sz="28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 8n+5 is O(n).</a:t>
            </a:r>
          </a:p>
          <a:p>
            <a:r>
              <a:rPr lang="en-US" altLang="zh-CN" sz="28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ii) Show tha</a:t>
            </a:r>
            <a:r>
              <a:rPr lang="en-US" altLang="zh-CN" sz="28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 5n</a:t>
            </a:r>
            <a:r>
              <a:rPr lang="en-US" altLang="zh-CN" sz="2800" baseline="30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en-US" altLang="zh-CN" sz="28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+3n</a:t>
            </a:r>
            <a:r>
              <a:rPr lang="en-US" altLang="zh-CN" sz="2800" baseline="30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en-US" altLang="zh-CN" sz="28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+2n</a:t>
            </a:r>
            <a:r>
              <a:rPr lang="en-US" altLang="zh-CN" sz="2800" baseline="30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en-US" altLang="zh-CN" sz="28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+4n+1 is O(n</a:t>
            </a:r>
            <a:r>
              <a:rPr lang="en-US" altLang="zh-CN" sz="2800" baseline="30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en-US" altLang="zh-CN" sz="28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).</a:t>
            </a:r>
          </a:p>
          <a:p>
            <a:r>
              <a:rPr lang="en-US" altLang="zh-CN" sz="28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iii) Show that 5n</a:t>
            </a:r>
            <a:r>
              <a:rPr lang="en-US" altLang="zh-CN" sz="2800" baseline="30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en-US" altLang="zh-CN" sz="28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+3nlogn+2n+5 is O(n</a:t>
            </a:r>
            <a:r>
              <a:rPr lang="en-US" altLang="zh-CN" sz="2800" baseline="30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en-US" altLang="zh-CN" sz="28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).</a:t>
            </a:r>
          </a:p>
          <a:p>
            <a:r>
              <a:rPr lang="en-US" altLang="zh-CN" sz="28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iv) Show tha</a:t>
            </a:r>
            <a:r>
              <a:rPr lang="en-US" altLang="zh-CN" sz="28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 16nlogn+n is O(</a:t>
            </a:r>
            <a:r>
              <a:rPr lang="en-US" altLang="zh-CN" sz="28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nlogn</a:t>
            </a:r>
            <a:r>
              <a:rPr lang="en-US" altLang="zh-CN" sz="28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).</a:t>
            </a:r>
            <a:endParaRPr lang="en-US" altLang="zh-CN" sz="28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199" y="3997228"/>
            <a:ext cx="9631680" cy="11988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b="0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Rules: Characterizing functions in simplest terms. </a:t>
            </a:r>
          </a:p>
          <a:p>
            <a:r>
              <a:rPr lang="en-US" altLang="zh-CN" sz="2400" b="0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 </a:t>
            </a:r>
            <a:r>
              <a:rPr lang="en-US" altLang="zh-CN" sz="240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7 functions. Our 7 functions are ordered by increasing </a:t>
            </a:r>
          </a:p>
          <a:p>
            <a:r>
              <a:rPr lang="en-US" altLang="zh-CN" sz="240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  <a:r>
              <a:rPr lang="en-US" altLang="zh-CN" sz="2400" b="0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rowth rate in the following sequence.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93957" y="6071752"/>
            <a:ext cx="115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worse</a:t>
            </a:r>
            <a:endParaRPr lang="zh-CN" altLang="en-US" sz="2400" b="1" dirty="0"/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9904" y="5358814"/>
            <a:ext cx="8044241" cy="845835"/>
          </a:xfrm>
          <a:prstGeom prst="rect">
            <a:avLst/>
          </a:prstGeom>
        </p:spPr>
      </p:pic>
      <p:cxnSp>
        <p:nvCxnSpPr>
          <p:cNvPr id="5" name="Straight Arrow Connector 7"/>
          <p:cNvCxnSpPr/>
          <p:nvPr/>
        </p:nvCxnSpPr>
        <p:spPr>
          <a:xfrm flipV="1">
            <a:off x="2170798" y="6340012"/>
            <a:ext cx="7803347" cy="2771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8"/>
          <p:cNvSpPr txBox="1"/>
          <p:nvPr/>
        </p:nvSpPr>
        <p:spPr>
          <a:xfrm>
            <a:off x="891742" y="6072388"/>
            <a:ext cx="115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better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2123" y="1800794"/>
            <a:ext cx="7603008" cy="392137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dg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1661</Words>
  <Application>Microsoft Office PowerPoint</Application>
  <PresentationFormat>宽屏</PresentationFormat>
  <Paragraphs>60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Badge</vt:lpstr>
      <vt:lpstr>Introduction to Computer Science:  Programming Methodology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Science:  Programming Methodology</dc:title>
  <dc:creator>Sun Mengqian(SSE)</dc:creator>
  <cp:lastModifiedBy>shu</cp:lastModifiedBy>
  <cp:revision>471</cp:revision>
  <cp:lastPrinted>2017-01-17T05:47:00Z</cp:lastPrinted>
  <dcterms:created xsi:type="dcterms:W3CDTF">2016-01-12T06:06:00Z</dcterms:created>
  <dcterms:modified xsi:type="dcterms:W3CDTF">2023-11-15T11:29:11Z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