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3"/>
    <p:sldId id="355" r:id="rId4"/>
    <p:sldId id="362" r:id="rId5"/>
    <p:sldId id="363" r:id="rId6"/>
    <p:sldId id="364" r:id="rId7"/>
    <p:sldId id="361" r:id="rId8"/>
    <p:sldId id="365" r:id="rId9"/>
    <p:sldId id="366" r:id="rId10"/>
    <p:sldId id="367" r:id="rId11"/>
    <p:sldId id="368" r:id="rId12"/>
  </p:sldIdLst>
  <p:sldSz cx="12192000" cy="6858000"/>
  <p:notesSz cx="7048500" cy="10185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B050"/>
              </a:solidFill>
            </a:rPr>
            <a:t>C</a:t>
          </a:r>
          <a:r>
            <a:rPr lang="en-US" altLang="zh-CN" b="1" dirty="0" smtClean="0">
              <a:solidFill>
                <a:srgbClr val="00B050"/>
              </a:solidFill>
            </a:rPr>
            <a:t>lass and Object</a:t>
          </a:r>
          <a:endParaRPr lang="en-US" b="1" dirty="0">
            <a:solidFill>
              <a:srgbClr val="00B050"/>
            </a:solidFill>
          </a:endParaRPr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X="-808" custLinFactNeighborY="74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B050"/>
              </a:solidFill>
            </a:rPr>
            <a:t>C</a:t>
          </a:r>
          <a:r>
            <a:rPr lang="en-US" altLang="zh-CN" b="1" dirty="0" smtClean="0">
              <a:solidFill>
                <a:srgbClr val="00B050"/>
              </a:solidFill>
            </a:rPr>
            <a:t>lass Definition</a:t>
          </a:r>
          <a:endParaRPr lang="en-US" b="1" dirty="0">
            <a:solidFill>
              <a:srgbClr val="00B050"/>
            </a:solidFill>
          </a:endParaRPr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X="-808" custLinFactNeighborY="74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B050"/>
              </a:solidFill>
            </a:rPr>
            <a:t>Private Data Fields/Methods</a:t>
          </a:r>
          <a:endParaRPr lang="en-US" b="1" dirty="0">
            <a:solidFill>
              <a:srgbClr val="00B050"/>
            </a:solidFill>
          </a:endParaRPr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X="-808" custLinFactNeighborY="74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B050"/>
              </a:solidFill>
            </a:rPr>
            <a:t>Mutable and Immutable Objects</a:t>
          </a:r>
          <a:endParaRPr lang="en-US" b="1" dirty="0">
            <a:solidFill>
              <a:srgbClr val="00B050"/>
            </a:solidFill>
          </a:endParaRPr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X="-808" custLinFactNeighborY="74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FFFF00"/>
              </a:solidFill>
            </a:rPr>
            <a:t>Q1: Private data fields</a:t>
          </a:r>
          <a:endParaRPr lang="en-US" b="1" dirty="0">
            <a:solidFill>
              <a:srgbClr val="FFFF00"/>
            </a:solidFill>
          </a:endParaRPr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X="84" custLinFactNeighborY="-1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FFFF00"/>
              </a:solidFill>
            </a:rPr>
            <a:t>Q2: Mutable and immutable objects</a:t>
          </a:r>
          <a:endParaRPr lang="en-US" b="1" dirty="0">
            <a:solidFill>
              <a:srgbClr val="FFFF00"/>
            </a:solidFill>
          </a:endParaRPr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X="84" custLinFactNeighborY="-1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FFFF00"/>
              </a:solidFill>
            </a:rPr>
            <a:t>Q3: Account class</a:t>
          </a:r>
          <a:endParaRPr lang="en-US" b="1" dirty="0">
            <a:solidFill>
              <a:srgbClr val="FFFF00"/>
            </a:solidFill>
          </a:endParaRPr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X="84" custLinFactNeighborY="-1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FFFF00"/>
              </a:solidFill>
            </a:rPr>
            <a:t>Q4: ATM machine</a:t>
          </a:r>
          <a:endParaRPr lang="en-US" b="1" dirty="0">
            <a:solidFill>
              <a:srgbClr val="FFFF00"/>
            </a:solidFill>
          </a:endParaRPr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X="84" custLinFactNeighborY="-1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FFFF00"/>
              </a:solidFill>
            </a:rPr>
            <a:t>Q4: ATM machine(Sample run)</a:t>
          </a:r>
          <a:endParaRPr lang="en-US" b="1" dirty="0">
            <a:solidFill>
              <a:srgbClr val="FFFF00"/>
            </a:solidFill>
          </a:endParaRPr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X="84" custLinFactNeighborY="-1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6995"/>
          <a:ext cx="10395437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>
              <a:solidFill>
                <a:srgbClr val="00B050"/>
              </a:solidFill>
            </a:rPr>
            <a:t>C</a:t>
          </a:r>
          <a:r>
            <a:rPr lang="en-US" altLang="zh-CN" sz="4900" b="1" kern="1200" dirty="0" smtClean="0">
              <a:solidFill>
                <a:srgbClr val="00B050"/>
              </a:solidFill>
            </a:rPr>
            <a:t>lass and Object</a:t>
          </a:r>
          <a:endParaRPr lang="en-US" sz="4900" b="1" kern="1200" dirty="0">
            <a:solidFill>
              <a:srgbClr val="00B050"/>
            </a:solidFill>
          </a:endParaRPr>
        </a:p>
      </dsp:txBody>
      <dsp:txXfrm>
        <a:off x="55972" y="72967"/>
        <a:ext cx="10283493" cy="10346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6995"/>
          <a:ext cx="10395437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>
              <a:solidFill>
                <a:srgbClr val="00B050"/>
              </a:solidFill>
            </a:rPr>
            <a:t>C</a:t>
          </a:r>
          <a:r>
            <a:rPr lang="en-US" altLang="zh-CN" sz="4900" b="1" kern="1200" dirty="0" smtClean="0">
              <a:solidFill>
                <a:srgbClr val="00B050"/>
              </a:solidFill>
            </a:rPr>
            <a:t>lass Definition</a:t>
          </a:r>
          <a:endParaRPr lang="en-US" sz="4900" b="1" kern="1200" dirty="0">
            <a:solidFill>
              <a:srgbClr val="00B050"/>
            </a:solidFill>
          </a:endParaRPr>
        </a:p>
      </dsp:txBody>
      <dsp:txXfrm>
        <a:off x="55972" y="72967"/>
        <a:ext cx="10283493" cy="10346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6995"/>
          <a:ext cx="10395437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>
              <a:solidFill>
                <a:srgbClr val="00B050"/>
              </a:solidFill>
            </a:rPr>
            <a:t>Private Data Fields/Methods</a:t>
          </a:r>
          <a:endParaRPr lang="en-US" sz="4900" b="1" kern="1200" dirty="0">
            <a:solidFill>
              <a:srgbClr val="00B050"/>
            </a:solidFill>
          </a:endParaRPr>
        </a:p>
      </dsp:txBody>
      <dsp:txXfrm>
        <a:off x="55972" y="72967"/>
        <a:ext cx="10283493" cy="10346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6995"/>
          <a:ext cx="10395437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>
              <a:solidFill>
                <a:srgbClr val="00B050"/>
              </a:solidFill>
            </a:rPr>
            <a:t>Mutable and Immutable Objects</a:t>
          </a:r>
          <a:endParaRPr lang="en-US" sz="4900" b="1" kern="1200" dirty="0">
            <a:solidFill>
              <a:srgbClr val="00B050"/>
            </a:solidFill>
          </a:endParaRPr>
        </a:p>
      </dsp:txBody>
      <dsp:txXfrm>
        <a:off x="55972" y="72967"/>
        <a:ext cx="10283493" cy="10346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0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>
              <a:solidFill>
                <a:srgbClr val="FFFF00"/>
              </a:solidFill>
            </a:rPr>
            <a:t>Q1: Private data fields</a:t>
          </a:r>
          <a:endParaRPr lang="en-US" sz="4900" b="1" kern="1200" dirty="0">
            <a:solidFill>
              <a:srgbClr val="FFFF00"/>
            </a:solidFill>
          </a:endParaRPr>
        </a:p>
      </dsp:txBody>
      <dsp:txXfrm>
        <a:off x="55972" y="55972"/>
        <a:ext cx="10403656" cy="10346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23467"/>
          <a:ext cx="10515600" cy="10998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>
              <a:solidFill>
                <a:srgbClr val="FFFF00"/>
              </a:solidFill>
            </a:rPr>
            <a:t>Q2: Mutable and immutable objects</a:t>
          </a:r>
          <a:endParaRPr lang="en-US" sz="4700" b="1" kern="1200" dirty="0">
            <a:solidFill>
              <a:srgbClr val="FFFF00"/>
            </a:solidFill>
          </a:endParaRPr>
        </a:p>
      </dsp:txBody>
      <dsp:txXfrm>
        <a:off x="53688" y="77155"/>
        <a:ext cx="10408224" cy="9924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0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>
              <a:solidFill>
                <a:srgbClr val="FFFF00"/>
              </a:solidFill>
            </a:rPr>
            <a:t>Q3: Account class</a:t>
          </a:r>
          <a:endParaRPr lang="en-US" sz="4900" b="1" kern="1200" dirty="0">
            <a:solidFill>
              <a:srgbClr val="FFFF00"/>
            </a:solidFill>
          </a:endParaRPr>
        </a:p>
      </dsp:txBody>
      <dsp:txXfrm>
        <a:off x="55972" y="55972"/>
        <a:ext cx="10403656" cy="10346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0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>
              <a:solidFill>
                <a:srgbClr val="FFFF00"/>
              </a:solidFill>
            </a:rPr>
            <a:t>Q4: ATM machine</a:t>
          </a:r>
          <a:endParaRPr lang="en-US" sz="4900" b="1" kern="1200" dirty="0">
            <a:solidFill>
              <a:srgbClr val="FFFF00"/>
            </a:solidFill>
          </a:endParaRPr>
        </a:p>
      </dsp:txBody>
      <dsp:txXfrm>
        <a:off x="55972" y="55972"/>
        <a:ext cx="10403656" cy="10346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0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>
              <a:solidFill>
                <a:srgbClr val="FFFF00"/>
              </a:solidFill>
            </a:rPr>
            <a:t>Q4: ATM machine(Sample run)</a:t>
          </a:r>
          <a:endParaRPr lang="en-US" sz="4900" b="1" kern="1200" dirty="0">
            <a:solidFill>
              <a:srgbClr val="FFFF00"/>
            </a:solidFill>
          </a:endParaRPr>
        </a:p>
      </dsp:txBody>
      <dsp:txXfrm>
        <a:off x="55972" y="55972"/>
        <a:ext cx="10403656" cy="1034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4350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2563" y="0"/>
            <a:ext cx="3054350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94C42-8D0B-4A87-A2BD-615C5BF966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69900" y="1273175"/>
            <a:ext cx="6108700" cy="3436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4850" y="4902200"/>
            <a:ext cx="5638800" cy="40100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674225"/>
            <a:ext cx="3054350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2563" y="9674225"/>
            <a:ext cx="3054350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FE0F3-13EB-40C5-9A6D-2DDBF460432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C770CD-E693-47DC-A6AB-30FC6333656A}" type="slidenum">
              <a:rPr lang="en-US" smtClean="0"/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" Type="http://schemas.openxmlformats.org/officeDocument/2006/relationships/diagramData" Target="../diagrams/data9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image" Target="../media/image3.png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0" Type="http://schemas.openxmlformats.org/officeDocument/2006/relationships/slideLayout" Target="../slideLayouts/slideLayout2.xml"/><Relationship Id="rId1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615" y="1611601"/>
            <a:ext cx="11658599" cy="2387600"/>
          </a:xfrm>
        </p:spPr>
        <p:txBody>
          <a:bodyPr>
            <a:normAutofit/>
          </a:bodyPr>
          <a:lstStyle/>
          <a:p>
            <a:r>
              <a:rPr lang="en-AU" sz="3200" b="1" i="1" dirty="0" smtClean="0">
                <a:solidFill>
                  <a:srgbClr val="00B050"/>
                </a:solidFill>
              </a:rPr>
              <a:t>Introduction to Computer Science: </a:t>
            </a:r>
            <a:br>
              <a:rPr lang="en-AU" sz="3200" b="1" i="1" dirty="0" smtClean="0"/>
            </a:br>
            <a:r>
              <a:rPr lang="en-AU" sz="3200" b="1" i="1" dirty="0" smtClean="0">
                <a:solidFill>
                  <a:srgbClr val="0070C0"/>
                </a:solidFill>
              </a:rPr>
              <a:t>Programming Methodology</a:t>
            </a:r>
            <a:endParaRPr lang="en-AU" sz="3200" b="1" i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40126"/>
            <a:ext cx="9144000" cy="166926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altLang="zh-CN" sz="3200" b="1" dirty="0" smtClean="0">
                <a:solidFill>
                  <a:srgbClr val="7030A0"/>
                </a:solidFill>
                <a:latin typeface="Algerian" panose="04020705040A02060702" pitchFamily="82" charset="0"/>
              </a:rPr>
              <a:t>Tutorial</a:t>
            </a:r>
            <a:r>
              <a:rPr lang="en-US" sz="3200" b="1" dirty="0" smtClean="0">
                <a:solidFill>
                  <a:srgbClr val="7030A0"/>
                </a:solidFill>
                <a:latin typeface="Algerian" panose="04020705040A02060702" pitchFamily="82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Algerian" panose="04020705040A02060702" pitchFamily="82" charset="0"/>
              </a:rPr>
              <a:t>8</a:t>
            </a:r>
            <a:r>
              <a:rPr lang="en-US" sz="3200" b="1" dirty="0" smtClean="0">
                <a:solidFill>
                  <a:srgbClr val="7030A0"/>
                </a:solidFill>
                <a:latin typeface="Algerian" panose="04020705040A02060702" pitchFamily="82" charset="0"/>
              </a:rPr>
              <a:t> </a:t>
            </a:r>
            <a:endParaRPr lang="en-US" sz="3200" b="1" dirty="0" smtClean="0">
              <a:solidFill>
                <a:srgbClr val="7030A0"/>
              </a:solidFill>
              <a:latin typeface="Algerian" panose="04020705040A02060702" pitchFamily="82" charset="0"/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Object oriented programming</a:t>
            </a:r>
            <a:endParaRPr lang="en-US" altLang="zh-CN" sz="2400" b="1" dirty="0" smtClean="0">
              <a:latin typeface="Algerian" panose="04020705040A02060702" pitchFamily="82" charset="0"/>
            </a:endParaRPr>
          </a:p>
          <a:p>
            <a:endParaRPr lang="en-US" altLang="zh-CN" b="1" dirty="0" smtClean="0"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240" y="188229"/>
            <a:ext cx="6909744" cy="120479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outerShdw dist="50800" sx="1000" sy="1000" algn="ctr" rotWithShape="0">
              <a:schemeClr val="bg1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071918" y="381965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7576" y="1713171"/>
            <a:ext cx="3212201" cy="50269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9090" y="1713171"/>
            <a:ext cx="2943809" cy="50269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9022" y="1757132"/>
            <a:ext cx="2607791" cy="3873843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492967" y="3903785"/>
            <a:ext cx="545025" cy="492369"/>
          </a:xfrm>
          <a:prstGeom prst="rightArrow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ight Arrow 7"/>
          <p:cNvSpPr/>
          <p:nvPr/>
        </p:nvSpPr>
        <p:spPr>
          <a:xfrm>
            <a:off x="8271032" y="4029809"/>
            <a:ext cx="545025" cy="492369"/>
          </a:xfrm>
          <a:prstGeom prst="rightArrow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889022" y="5890848"/>
            <a:ext cx="283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solidFill>
                  <a:srgbClr val="002060"/>
                </a:solidFill>
              </a:rPr>
              <a:t>(For next user to input.)</a:t>
            </a:r>
            <a:endParaRPr lang="zh-CN" altLang="en-US" b="1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028700" y="351693"/>
          <a:ext cx="10395438" cy="1163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9" name="Oval 38"/>
          <p:cNvSpPr/>
          <p:nvPr/>
        </p:nvSpPr>
        <p:spPr>
          <a:xfrm>
            <a:off x="4422531" y="2540977"/>
            <a:ext cx="2250831" cy="6682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</a:t>
            </a:r>
            <a:endParaRPr lang="zh-CN" altLang="en-US" dirty="0"/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3165231" y="3411415"/>
            <a:ext cx="1776046" cy="94957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089342" y="3411415"/>
            <a:ext cx="430823" cy="9495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109249" y="3428999"/>
            <a:ext cx="96716" cy="93198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567354" y="4440115"/>
            <a:ext cx="1213338" cy="48357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Object1</a:t>
            </a:r>
            <a:endParaRPr lang="zh-CN" altLang="en-US" dirty="0"/>
          </a:p>
        </p:txBody>
      </p:sp>
      <p:sp>
        <p:nvSpPr>
          <p:cNvPr id="44" name="Rectangle 43"/>
          <p:cNvSpPr/>
          <p:nvPr/>
        </p:nvSpPr>
        <p:spPr>
          <a:xfrm>
            <a:off x="4422531" y="4422531"/>
            <a:ext cx="1230923" cy="50116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Object2</a:t>
            </a:r>
            <a:endParaRPr lang="zh-CN" altLang="en-US" dirty="0"/>
          </a:p>
        </p:txBody>
      </p:sp>
      <p:sp>
        <p:nvSpPr>
          <p:cNvPr id="45" name="Rectangle 44"/>
          <p:cNvSpPr/>
          <p:nvPr/>
        </p:nvSpPr>
        <p:spPr>
          <a:xfrm>
            <a:off x="5882054" y="4422531"/>
            <a:ext cx="1160584" cy="50116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Object3</a:t>
            </a:r>
            <a:endParaRPr lang="zh-CN" altLang="en-US" dirty="0"/>
          </a:p>
        </p:txBody>
      </p:sp>
      <p:sp>
        <p:nvSpPr>
          <p:cNvPr id="46" name="Oval 45"/>
          <p:cNvSpPr/>
          <p:nvPr/>
        </p:nvSpPr>
        <p:spPr>
          <a:xfrm>
            <a:off x="7438291" y="4633541"/>
            <a:ext cx="52754" cy="4571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7634652" y="4633541"/>
            <a:ext cx="52754" cy="4571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7833943" y="4628265"/>
            <a:ext cx="52754" cy="4571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072070" y="2230146"/>
            <a:ext cx="2586877" cy="105817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  <a:r>
              <a:rPr lang="en-US" b="1" dirty="0" smtClean="0"/>
              <a:t>ata fields/Attributes (</a:t>
            </a:r>
            <a:r>
              <a:rPr lang="zh-CN" altLang="en-US" b="1" dirty="0" smtClean="0"/>
              <a:t>属性</a:t>
            </a:r>
            <a:r>
              <a:rPr lang="en-US" b="1" dirty="0" smtClean="0"/>
              <a:t>)</a:t>
            </a:r>
            <a:r>
              <a:rPr lang="en-US" dirty="0" smtClean="0"/>
              <a:t>: variables</a:t>
            </a:r>
            <a:endParaRPr lang="en-US" dirty="0" smtClean="0"/>
          </a:p>
          <a:p>
            <a:pPr algn="ctr"/>
            <a:r>
              <a:rPr lang="en-US" b="1" dirty="0" smtClean="0"/>
              <a:t>Methods</a:t>
            </a:r>
            <a:r>
              <a:rPr lang="en-US" dirty="0" smtClean="0"/>
              <a:t>: functions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9242245" y="2770709"/>
            <a:ext cx="1151792" cy="1978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10383715" y="2790490"/>
            <a:ext cx="10322" cy="299484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191983" y="5785338"/>
            <a:ext cx="321798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9372600" y="3053100"/>
            <a:ext cx="454333" cy="879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9821007" y="3053100"/>
            <a:ext cx="5737" cy="333890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7191983" y="6392008"/>
            <a:ext cx="263476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5861538" y="5112727"/>
            <a:ext cx="1301324" cy="13452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Id:***</a:t>
            </a:r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State:</a:t>
            </a:r>
            <a:endParaRPr lang="en-US" sz="1400" dirty="0" smtClean="0"/>
          </a:p>
          <a:p>
            <a:pPr algn="ctr"/>
            <a:r>
              <a:rPr lang="en-US" sz="1400" dirty="0" smtClean="0"/>
              <a:t> </a:t>
            </a:r>
            <a:endParaRPr lang="en-US" sz="1400" dirty="0" smtClean="0"/>
          </a:p>
          <a:p>
            <a:pPr algn="ctr"/>
            <a:r>
              <a:rPr lang="en-US" sz="1400" dirty="0" smtClean="0"/>
              <a:t>Behaviors:</a:t>
            </a:r>
            <a:endParaRPr lang="en-US" sz="1400" dirty="0" smtClean="0"/>
          </a:p>
        </p:txBody>
      </p:sp>
      <p:sp>
        <p:nvSpPr>
          <p:cNvPr id="57" name="Rounded Rectangle 56"/>
          <p:cNvSpPr/>
          <p:nvPr/>
        </p:nvSpPr>
        <p:spPr>
          <a:xfrm>
            <a:off x="2515940" y="5112726"/>
            <a:ext cx="1301324" cy="13452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Id:***</a:t>
            </a:r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State:</a:t>
            </a:r>
            <a:endParaRPr lang="en-US" sz="1400" dirty="0" smtClean="0"/>
          </a:p>
          <a:p>
            <a:pPr algn="ctr"/>
            <a:r>
              <a:rPr lang="en-US" sz="1400" dirty="0" smtClean="0"/>
              <a:t> </a:t>
            </a:r>
            <a:endParaRPr lang="en-US" sz="1400" dirty="0" smtClean="0"/>
          </a:p>
          <a:p>
            <a:pPr algn="ctr"/>
            <a:r>
              <a:rPr lang="en-US" sz="1400" dirty="0" smtClean="0"/>
              <a:t>Behaviors:</a:t>
            </a:r>
            <a:endParaRPr lang="en-US" sz="1400" dirty="0" smtClean="0"/>
          </a:p>
        </p:txBody>
      </p:sp>
      <p:sp>
        <p:nvSpPr>
          <p:cNvPr id="58" name="Rounded Rectangle 57"/>
          <p:cNvSpPr/>
          <p:nvPr/>
        </p:nvSpPr>
        <p:spPr>
          <a:xfrm>
            <a:off x="4387330" y="5112727"/>
            <a:ext cx="1301324" cy="13452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Id:***</a:t>
            </a:r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State:</a:t>
            </a:r>
            <a:endParaRPr lang="en-US" sz="1400" dirty="0" smtClean="0"/>
          </a:p>
          <a:p>
            <a:pPr algn="ctr"/>
            <a:r>
              <a:rPr lang="en-US" sz="1400" dirty="0" smtClean="0"/>
              <a:t> </a:t>
            </a:r>
            <a:endParaRPr lang="en-US" sz="1400" dirty="0" smtClean="0"/>
          </a:p>
          <a:p>
            <a:pPr algn="ctr"/>
            <a:r>
              <a:rPr lang="en-US" sz="1400" dirty="0" smtClean="0"/>
              <a:t>Behaviors:</a:t>
            </a:r>
            <a:endParaRPr lang="en-US" sz="1400" dirty="0" smtClean="0"/>
          </a:p>
        </p:txBody>
      </p:sp>
      <p:sp>
        <p:nvSpPr>
          <p:cNvPr id="59" name="Rectangle 58"/>
          <p:cNvSpPr/>
          <p:nvPr/>
        </p:nvSpPr>
        <p:spPr>
          <a:xfrm>
            <a:off x="856652" y="1846281"/>
            <a:ext cx="463474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 Oriented Programming</a:t>
            </a:r>
            <a:endParaRPr lang="en-US" altLang="zh-CN" sz="2400" b="1" cap="none" spc="0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670458" y="5379952"/>
            <a:ext cx="182877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Assigned values</a:t>
            </a:r>
            <a:endParaRPr lang="en-US" altLang="zh-CN" sz="20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010092" y="6057839"/>
            <a:ext cx="99854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Invoked</a:t>
            </a:r>
            <a:endParaRPr lang="en-US" altLang="zh-CN" sz="20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67354" y="2666212"/>
            <a:ext cx="192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Template(</a:t>
            </a:r>
            <a:r>
              <a:rPr lang="zh-CN" altLang="en-US" dirty="0" smtClean="0"/>
              <a:t>模板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16213" y="4510398"/>
            <a:ext cx="195342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Instances(</a:t>
            </a:r>
            <a:r>
              <a:rPr lang="zh-CN" altLang="en-US" sz="1600" dirty="0" smtClean="0"/>
              <a:t>实例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：</a:t>
            </a:r>
            <a:endParaRPr lang="zh-CN" alt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5238210" y="2070508"/>
            <a:ext cx="5860868" cy="8860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946576" y="1582328"/>
            <a:ext cx="2374672" cy="348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Diagram 3"/>
          <p:cNvGraphicFramePr/>
          <p:nvPr/>
        </p:nvGraphicFramePr>
        <p:xfrm>
          <a:off x="1028700" y="351693"/>
          <a:ext cx="10395438" cy="1163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201783" y="2151015"/>
            <a:ext cx="3255935" cy="345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919255" y="1990001"/>
            <a:ext cx="4040779" cy="33205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1760365" y="2846703"/>
            <a:ext cx="2525706" cy="6024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Times" panose="02020603050405020304" pitchFamily="18" charset="0"/>
                <a:cs typeface="Times" panose="02020603050405020304" pitchFamily="18" charset="0"/>
              </a:rPr>
              <a:t>initializer</a:t>
            </a:r>
            <a:endParaRPr lang="en-US" sz="32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772401" y="3799159"/>
            <a:ext cx="2513669" cy="13883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" panose="02020603050405020304" pitchFamily="18" charset="0"/>
                <a:cs typeface="Times" panose="02020603050405020304" pitchFamily="18" charset="0"/>
              </a:rPr>
              <a:t>methods</a:t>
            </a:r>
            <a:endParaRPr lang="en-US" sz="32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264328" y="3361348"/>
            <a:ext cx="3123533" cy="11392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Bent Arrow 36"/>
          <p:cNvSpPr/>
          <p:nvPr/>
        </p:nvSpPr>
        <p:spPr>
          <a:xfrm rot="10800000">
            <a:off x="4684528" y="4500552"/>
            <a:ext cx="1953601" cy="370386"/>
          </a:xfrm>
          <a:prstGeom prst="ben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Bent Arrow 37"/>
          <p:cNvSpPr/>
          <p:nvPr/>
        </p:nvSpPr>
        <p:spPr>
          <a:xfrm rot="10800000">
            <a:off x="4564247" y="2956564"/>
            <a:ext cx="3751982" cy="376401"/>
          </a:xfrm>
          <a:prstGeom prst="ben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717210" y="5151047"/>
            <a:ext cx="5137221" cy="1383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i="1" dirty="0" smtClean="0">
                <a:solidFill>
                  <a:srgbClr val="002060"/>
                </a:solidFill>
                <a:latin typeface="3ds Condensed" panose="02000503020000020004" pitchFamily="2" charset="0"/>
              </a:rPr>
              <a:t>①</a:t>
            </a:r>
            <a:r>
              <a:rPr lang="en-US" altLang="zh-CN" sz="1400" i="1" dirty="0" smtClean="0">
                <a:solidFill>
                  <a:srgbClr val="002060"/>
                </a:solidFill>
                <a:latin typeface="3ds Condensed" panose="02000503020000020004" pitchFamily="2" charset="0"/>
              </a:rPr>
              <a:t>A parameter(named “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3ds Condensed" panose="02000503020000020004" pitchFamily="2" charset="0"/>
              </a:rPr>
              <a:t>self</a:t>
            </a:r>
            <a:r>
              <a:rPr lang="en-US" altLang="zh-CN" sz="1400" i="1" dirty="0" smtClean="0">
                <a:solidFill>
                  <a:srgbClr val="002060"/>
                </a:solidFill>
                <a:latin typeface="3ds Condensed" panose="02000503020000020004" pitchFamily="2" charset="0"/>
              </a:rPr>
              <a:t>” here) must be given to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3ds Condensed" panose="02000503020000020004" pitchFamily="2" charset="0"/>
              </a:rPr>
              <a:t>__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3ds Condensed" panose="02000503020000020004" pitchFamily="2" charset="0"/>
              </a:rPr>
              <a:t>init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3ds Condensed" panose="02000503020000020004" pitchFamily="2" charset="0"/>
              </a:rPr>
              <a:t>__() </a:t>
            </a:r>
            <a:r>
              <a:rPr lang="en-US" altLang="zh-CN" sz="1400" i="1" dirty="0" smtClean="0">
                <a:solidFill>
                  <a:srgbClr val="002060"/>
                </a:solidFill>
                <a:latin typeface="3ds Condensed" panose="02000503020000020004" pitchFamily="2" charset="0"/>
              </a:rPr>
              <a:t>method to refer to the object you create by this template.</a:t>
            </a:r>
            <a:endParaRPr lang="en-US" altLang="zh-CN" sz="1400" i="1" dirty="0" smtClean="0">
              <a:solidFill>
                <a:srgbClr val="002060"/>
              </a:solidFill>
              <a:latin typeface="3ds Condensed" panose="02000503020000020004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i="1" dirty="0" smtClean="0">
                <a:solidFill>
                  <a:srgbClr val="002060"/>
                </a:solidFill>
                <a:latin typeface="3ds Condensed" panose="02000503020000020004" pitchFamily="2" charset="0"/>
              </a:rPr>
              <a:t>②</a:t>
            </a:r>
            <a:r>
              <a:rPr lang="en-US" altLang="zh-CN" sz="1400" i="1" dirty="0" smtClean="0">
                <a:solidFill>
                  <a:srgbClr val="002060"/>
                </a:solidFill>
                <a:latin typeface="3ds Condensed" panose="02000503020000020004" pitchFamily="2" charset="0"/>
              </a:rPr>
              <a:t>Any methods you define in this class should have the parameter above(“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3ds Condensed" panose="02000503020000020004" pitchFamily="2" charset="0"/>
              </a:rPr>
              <a:t>self</a:t>
            </a:r>
            <a:r>
              <a:rPr lang="en-US" altLang="zh-CN" sz="1400" i="1" dirty="0" smtClean="0">
                <a:solidFill>
                  <a:srgbClr val="002060"/>
                </a:solidFill>
                <a:latin typeface="3ds Condensed" panose="02000503020000020004" pitchFamily="2" charset="0"/>
              </a:rPr>
              <a:t>”) in order to invoke them using “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3ds Condensed" panose="02000503020000020004" pitchFamily="2" charset="0"/>
              </a:rPr>
              <a:t>.</a:t>
            </a:r>
            <a:r>
              <a:rPr lang="en-US" altLang="zh-CN" sz="1400" i="1" dirty="0" smtClean="0">
                <a:solidFill>
                  <a:srgbClr val="002060"/>
                </a:solidFill>
                <a:latin typeface="3ds Condensed" panose="02000503020000020004" pitchFamily="2" charset="0"/>
              </a:rPr>
              <a:t>” operator to connect object and its method, i.e. when invoking you pass the object as a parameter to the method.</a:t>
            </a:r>
            <a:endParaRPr lang="en-US" altLang="zh-CN" sz="1400" i="1" dirty="0" smtClean="0">
              <a:solidFill>
                <a:srgbClr val="002060"/>
              </a:solidFill>
              <a:latin typeface="3ds Condensed" panose="02000503020000020004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46576" y="1586781"/>
            <a:ext cx="3006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solidFill>
                  <a:srgbClr val="002060"/>
                </a:solidFill>
                <a:latin typeface="3ds Condensed" panose="02000503020000020004" pitchFamily="2" charset="0"/>
              </a:rPr>
              <a:t>A default value can be set.</a:t>
            </a:r>
            <a:endParaRPr lang="zh-CN" altLang="en-US" sz="1600" i="1" dirty="0">
              <a:solidFill>
                <a:srgbClr val="002060"/>
              </a:solidFill>
              <a:latin typeface="3ds Condensed" panose="02000503020000020004" pitchFamily="2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8875215" y="1876228"/>
            <a:ext cx="207239" cy="35578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9377531" y="1876228"/>
            <a:ext cx="847923" cy="35578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08635" y="3424508"/>
            <a:ext cx="2382322" cy="95313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en-US" sz="1400" i="1" dirty="0" smtClean="0">
                <a:solidFill>
                  <a:srgbClr val="002060"/>
                </a:solidFill>
                <a:latin typeface="3ds Condensed" panose="02000503020000020004" pitchFamily="2" charset="0"/>
              </a:rPr>
              <a:t>（</a:t>
            </a:r>
            <a:r>
              <a:rPr lang="en-US" altLang="zh-CN" sz="1400" i="1" dirty="0" smtClean="0">
                <a:solidFill>
                  <a:srgbClr val="002060"/>
                </a:solidFill>
                <a:latin typeface="3ds Condensed" panose="02000503020000020004" pitchFamily="2" charset="0"/>
              </a:rPr>
              <a:t>“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3ds Condensed" panose="02000503020000020004" pitchFamily="2" charset="0"/>
              </a:rPr>
              <a:t>.</a:t>
            </a:r>
            <a:r>
              <a:rPr lang="en-US" altLang="zh-CN" sz="1400" i="1" dirty="0" smtClean="0">
                <a:solidFill>
                  <a:srgbClr val="002060"/>
                </a:solidFill>
                <a:latin typeface="3ds Condensed" panose="02000503020000020004" pitchFamily="2" charset="0"/>
              </a:rPr>
              <a:t>” operator  here connects object with its attributes, indicating the affiliation(</a:t>
            </a:r>
            <a:r>
              <a:rPr lang="zh-CN" altLang="en-US" sz="1400" i="1" dirty="0" smtClean="0">
                <a:solidFill>
                  <a:srgbClr val="002060"/>
                </a:solidFill>
                <a:latin typeface="3ds Condensed" panose="02000503020000020004" pitchFamily="2" charset="0"/>
              </a:rPr>
              <a:t>从属关系</a:t>
            </a:r>
            <a:r>
              <a:rPr lang="en-US" altLang="zh-CN" sz="1400" i="1" dirty="0" smtClean="0">
                <a:solidFill>
                  <a:srgbClr val="002060"/>
                </a:solidFill>
                <a:latin typeface="3ds Condensed" panose="02000503020000020004" pitchFamily="2" charset="0"/>
              </a:rPr>
              <a:t>) between them.</a:t>
            </a:r>
            <a:r>
              <a:rPr lang="zh-CN" altLang="en-US" sz="1400" i="1" dirty="0" smtClean="0">
                <a:solidFill>
                  <a:srgbClr val="002060"/>
                </a:solidFill>
                <a:latin typeface="3ds Condensed" panose="02000503020000020004" pitchFamily="2" charset="0"/>
              </a:rPr>
              <a:t>）</a:t>
            </a:r>
            <a:endParaRPr lang="zh-CN" altLang="en-US" sz="1400" i="1" dirty="0" smtClean="0">
              <a:solidFill>
                <a:srgbClr val="002060"/>
              </a:solidFill>
              <a:latin typeface="3ds Condensed" panose="02000503020000020004" pitchFamily="2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7180" y="3510398"/>
            <a:ext cx="2957738" cy="86992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8935" y="2232013"/>
            <a:ext cx="5713816" cy="65988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8213" y="2215381"/>
            <a:ext cx="2801383" cy="281310"/>
          </a:xfrm>
          <a:prstGeom prst="rect">
            <a:avLst/>
          </a:prstGeom>
        </p:spPr>
      </p:pic>
      <p:sp>
        <p:nvSpPr>
          <p:cNvPr id="67" name="Rounded Rectangle 66"/>
          <p:cNvSpPr/>
          <p:nvPr/>
        </p:nvSpPr>
        <p:spPr>
          <a:xfrm>
            <a:off x="919255" y="5511464"/>
            <a:ext cx="5613430" cy="12403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4783" y="5579138"/>
            <a:ext cx="5336017" cy="10766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8" grpId="0"/>
      <p:bldP spid="29" grpId="0" animBg="1"/>
      <p:bldP spid="31" grpId="0" animBg="1"/>
      <p:bldP spid="32" grpId="0" animBg="1"/>
      <p:bldP spid="35" grpId="0" animBg="1"/>
      <p:bldP spid="37" grpId="0" animBg="1"/>
      <p:bldP spid="38" grpId="0" animBg="1"/>
      <p:bldP spid="65" grpId="0" bldLvl="0" animBg="1"/>
      <p:bldP spid="2" grpId="0"/>
      <p:bldP spid="12" grpId="0" bldLvl="0" animBg="1"/>
      <p:bldP spid="6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028700" y="351693"/>
          <a:ext cx="10395438" cy="1163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979882" y="1809518"/>
            <a:ext cx="10444256" cy="15711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60585" y="1830822"/>
            <a:ext cx="10127900" cy="163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2000" dirty="0"/>
              <a:t>In Python, the </a:t>
            </a:r>
            <a:r>
              <a:rPr lang="en-AU" sz="2000" dirty="0">
                <a:solidFill>
                  <a:srgbClr val="FF0000"/>
                </a:solidFill>
              </a:rPr>
              <a:t>private data fields </a:t>
            </a:r>
            <a:r>
              <a:rPr lang="en-AU" sz="2000" dirty="0"/>
              <a:t>are defined with two </a:t>
            </a:r>
            <a:r>
              <a:rPr lang="en-AU" sz="2000" dirty="0">
                <a:solidFill>
                  <a:srgbClr val="FF0000"/>
                </a:solidFill>
              </a:rPr>
              <a:t>leading underscores</a:t>
            </a:r>
            <a:r>
              <a:rPr lang="en-AU" sz="2000" dirty="0"/>
              <a:t>. You can also define a </a:t>
            </a:r>
            <a:r>
              <a:rPr lang="en-AU" sz="2000" dirty="0">
                <a:solidFill>
                  <a:srgbClr val="FF0000"/>
                </a:solidFill>
              </a:rPr>
              <a:t>private method </a:t>
            </a:r>
            <a:r>
              <a:rPr lang="en-AU" sz="2000" dirty="0"/>
              <a:t>named with two leading </a:t>
            </a:r>
            <a:r>
              <a:rPr lang="en-AU" sz="2000" dirty="0" smtClean="0"/>
              <a:t>underscores</a:t>
            </a:r>
            <a:endParaRPr lang="en-AU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altLang="zh-CN" sz="2000" dirty="0"/>
              <a:t>Private data fields and methods can be accessed within a class, but they </a:t>
            </a:r>
            <a:r>
              <a:rPr lang="en-AU" altLang="zh-CN" sz="2000" dirty="0">
                <a:solidFill>
                  <a:srgbClr val="FF0000"/>
                </a:solidFill>
              </a:rPr>
              <a:t>cannot be accessed outside the class</a:t>
            </a:r>
            <a:endParaRPr lang="en-AU" altLang="zh-CN" sz="2000" dirty="0">
              <a:solidFill>
                <a:srgbClr val="FF0000"/>
              </a:solidFill>
            </a:endParaRPr>
          </a:p>
          <a:p>
            <a:endParaRPr lang="en-AU" altLang="zh-CN" sz="2000" dirty="0">
              <a:solidFill>
                <a:srgbClr val="FF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79882" y="3733809"/>
            <a:ext cx="6278796" cy="8000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altLang="zh-CN" sz="2000" b="1" i="1" dirty="0" smtClean="0">
                <a:solidFill>
                  <a:srgbClr val="FF0000"/>
                </a:solidFill>
                <a:latin typeface="3ds Condensed" panose="02000503020000020004" pitchFamily="2" charset="0"/>
              </a:rPr>
              <a:t>Why we need private data fields and methods, which are not convenient to modify?</a:t>
            </a:r>
            <a:endParaRPr lang="en-US" altLang="zh-CN" sz="2000" b="1" i="1" dirty="0" smtClean="0">
              <a:solidFill>
                <a:srgbClr val="FF0000"/>
              </a:solidFill>
              <a:latin typeface="3ds Condensed" panose="02000503020000020004" pitchFamily="2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979882" y="4859202"/>
            <a:ext cx="6278796" cy="17936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2060"/>
                </a:solidFill>
                <a:latin typeface="Sitka Subheading" panose="02000505000000020004" pitchFamily="2" charset="0"/>
                <a:cs typeface="Times" panose="02020603050405020304" pitchFamily="18" charset="0"/>
              </a:rPr>
              <a:t>Tip: If a class is designed for other programs to use, to prevent data from being tampered </a:t>
            </a:r>
            <a:r>
              <a:rPr lang="en-US" altLang="zh-CN" b="1" dirty="0" smtClean="0">
                <a:solidFill>
                  <a:srgbClr val="002060"/>
                </a:solidFill>
                <a:latin typeface="Sitka Subheading" panose="02000505000000020004" pitchFamily="2" charset="0"/>
                <a:cs typeface="Times" panose="02020603050405020304" pitchFamily="18" charset="0"/>
              </a:rPr>
              <a:t>with(e.g. bank account, score etc.) </a:t>
            </a:r>
            <a:r>
              <a:rPr lang="en-US" altLang="zh-CN" b="1" dirty="0">
                <a:solidFill>
                  <a:srgbClr val="002060"/>
                </a:solidFill>
                <a:latin typeface="Sitka Subheading" panose="02000505000000020004" pitchFamily="2" charset="0"/>
                <a:cs typeface="Times" panose="02020603050405020304" pitchFamily="18" charset="0"/>
              </a:rPr>
              <a:t>and to make the class easy to maintain, define data fields as private. If a class is only used internally by your own program, there is no need to hide the data fields.</a:t>
            </a:r>
            <a:endParaRPr lang="en-US" altLang="zh-CN" b="1" dirty="0">
              <a:solidFill>
                <a:srgbClr val="002060"/>
              </a:solidFill>
              <a:latin typeface="Sitka Subheading" panose="02000505000000020004" pitchFamily="2" charset="0"/>
              <a:cs typeface="Times" panose="02020603050405020304" pitchFamily="18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439381" y="3733809"/>
            <a:ext cx="3984757" cy="2919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b="1" dirty="0" smtClean="0">
                <a:solidFill>
                  <a:srgbClr val="7030A0"/>
                </a:solidFill>
                <a:latin typeface="Sitka Subheading" panose="02000505000000020004" pitchFamily="2" charset="0"/>
                <a:cs typeface="Times" panose="02020603050405020304" pitchFamily="18" charset="0"/>
              </a:rPr>
              <a:t>For others to use your programs, you need to provide a way for the users to get access to(by “</a:t>
            </a:r>
            <a:r>
              <a:rPr lang="en-US" altLang="zh-CN" sz="1600" b="1" dirty="0" smtClean="0">
                <a:solidFill>
                  <a:srgbClr val="FF0000"/>
                </a:solidFill>
                <a:latin typeface="Sitka Subheading" panose="02000505000000020004" pitchFamily="2" charset="0"/>
                <a:cs typeface="Times" panose="02020603050405020304" pitchFamily="18" charset="0"/>
              </a:rPr>
              <a:t>getter</a:t>
            </a:r>
            <a:r>
              <a:rPr lang="en-US" altLang="zh-CN" sz="1600" b="1" dirty="0" smtClean="0">
                <a:solidFill>
                  <a:srgbClr val="7030A0"/>
                </a:solidFill>
                <a:latin typeface="Sitka Subheading" panose="02000505000000020004" pitchFamily="2" charset="0"/>
                <a:cs typeface="Times" panose="02020603050405020304" pitchFamily="18" charset="0"/>
              </a:rPr>
              <a:t>”) and modify(but not directly and arbitrarily, by “</a:t>
            </a:r>
            <a:r>
              <a:rPr lang="en-US" altLang="zh-CN" sz="1600" b="1" dirty="0" smtClean="0">
                <a:solidFill>
                  <a:srgbClr val="FF0000"/>
                </a:solidFill>
                <a:latin typeface="Sitka Subheading" panose="02000505000000020004" pitchFamily="2" charset="0"/>
                <a:cs typeface="Times" panose="02020603050405020304" pitchFamily="18" charset="0"/>
              </a:rPr>
              <a:t>setter</a:t>
            </a:r>
            <a:r>
              <a:rPr lang="en-US" altLang="zh-CN" sz="1600" b="1" dirty="0" smtClean="0">
                <a:solidFill>
                  <a:srgbClr val="7030A0"/>
                </a:solidFill>
                <a:latin typeface="Sitka Subheading" panose="02000505000000020004" pitchFamily="2" charset="0"/>
                <a:cs typeface="Times" panose="02020603050405020304" pitchFamily="18" charset="0"/>
              </a:rPr>
              <a:t>”) the private data fields. </a:t>
            </a:r>
            <a:endParaRPr lang="en-US" altLang="zh-CN" sz="1600" b="1" dirty="0" smtClean="0">
              <a:solidFill>
                <a:srgbClr val="7030A0"/>
              </a:solidFill>
              <a:latin typeface="Sitka Subheading" panose="02000505000000020004" pitchFamily="2" charset="0"/>
              <a:cs typeface="Times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b="1" dirty="0" smtClean="0">
                <a:solidFill>
                  <a:srgbClr val="FF0000"/>
                </a:solidFill>
                <a:latin typeface="Sitka Subheading" panose="02000505000000020004" pitchFamily="2" charset="0"/>
                <a:cs typeface="Times" panose="02020603050405020304" pitchFamily="18" charset="0"/>
              </a:rPr>
              <a:t>Getter:</a:t>
            </a:r>
            <a:endParaRPr lang="en-US" altLang="zh-CN" sz="1600" b="1" dirty="0" smtClean="0">
              <a:solidFill>
                <a:srgbClr val="FF0000"/>
              </a:solidFill>
              <a:latin typeface="Sitka Subheading" panose="02000505000000020004" pitchFamily="2" charset="0"/>
              <a:cs typeface="Times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b="1" dirty="0" smtClean="0">
              <a:solidFill>
                <a:srgbClr val="7030A0"/>
              </a:solidFill>
              <a:latin typeface="Sitka Subheading" panose="02000505000000020004" pitchFamily="2" charset="0"/>
              <a:cs typeface="Times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b="1" dirty="0" smtClean="0">
                <a:solidFill>
                  <a:srgbClr val="FF0000"/>
                </a:solidFill>
                <a:latin typeface="Sitka Subheading" panose="02000505000000020004" pitchFamily="2" charset="0"/>
                <a:cs typeface="Times" panose="02020603050405020304" pitchFamily="18" charset="0"/>
              </a:rPr>
              <a:t>Setter:</a:t>
            </a:r>
            <a:endParaRPr lang="en-US" altLang="zh-CN" sz="1600" b="1" dirty="0" smtClean="0">
              <a:solidFill>
                <a:srgbClr val="FF0000"/>
              </a:solidFill>
              <a:latin typeface="Sitka Subheading" panose="02000505000000020004" pitchFamily="2" charset="0"/>
              <a:cs typeface="Times" panose="02020603050405020304" pitchFamily="18" charset="0"/>
            </a:endParaRPr>
          </a:p>
          <a:p>
            <a:endParaRPr lang="en-US" altLang="zh-CN" b="1" dirty="0">
              <a:solidFill>
                <a:srgbClr val="002060"/>
              </a:solidFill>
              <a:latin typeface="Sitka Subheading" panose="02000505000000020004" pitchFamily="2" charset="0"/>
              <a:cs typeface="Times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4326" y="5703265"/>
            <a:ext cx="2569249" cy="2108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6742" y="6228833"/>
            <a:ext cx="3922876" cy="2020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3" grpId="0" animBg="1"/>
      <p:bldP spid="47" grpId="0" animBg="1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028700" y="351693"/>
          <a:ext cx="10395438" cy="1163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934832" y="1787925"/>
            <a:ext cx="10489306" cy="181841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15535" y="1929637"/>
            <a:ext cx="10127900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2000" dirty="0">
                <a:solidFill>
                  <a:srgbClr val="002060"/>
                </a:solidFill>
                <a:latin typeface="3ds Condensed" panose="02000503020000020004" pitchFamily="2" charset="0"/>
              </a:rPr>
              <a:t>In Python, </a:t>
            </a:r>
            <a:r>
              <a:rPr lang="en-AU" sz="2000" dirty="0" smtClean="0">
                <a:solidFill>
                  <a:srgbClr val="002060"/>
                </a:solidFill>
                <a:latin typeface="3ds Condensed" panose="02000503020000020004" pitchFamily="2" charset="0"/>
              </a:rPr>
              <a:t>some objects are </a:t>
            </a:r>
            <a:r>
              <a:rPr lang="en-AU" sz="2000" dirty="0" smtClean="0">
                <a:solidFill>
                  <a:srgbClr val="FF0000"/>
                </a:solidFill>
                <a:latin typeface="3ds Condensed" panose="02000503020000020004" pitchFamily="2" charset="0"/>
              </a:rPr>
              <a:t>mutable</a:t>
            </a:r>
            <a:r>
              <a:rPr lang="en-AU" sz="2000" dirty="0" smtClean="0">
                <a:solidFill>
                  <a:srgbClr val="002060"/>
                </a:solidFill>
                <a:latin typeface="3ds Condensed" panose="02000503020000020004" pitchFamily="2" charset="0"/>
              </a:rPr>
              <a:t>(e.g. lists), others are </a:t>
            </a:r>
            <a:r>
              <a:rPr lang="en-AU" sz="2000" dirty="0" smtClean="0">
                <a:solidFill>
                  <a:srgbClr val="FF0000"/>
                </a:solidFill>
                <a:latin typeface="3ds Condensed" panose="02000503020000020004" pitchFamily="2" charset="0"/>
              </a:rPr>
              <a:t>immutable</a:t>
            </a:r>
            <a:r>
              <a:rPr lang="en-AU" sz="2000" dirty="0" smtClean="0">
                <a:solidFill>
                  <a:srgbClr val="002060"/>
                </a:solidFill>
                <a:latin typeface="3ds Condensed" panose="02000503020000020004" pitchFamily="2" charset="0"/>
              </a:rPr>
              <a:t>(e.g. strings, numbers, tuples). </a:t>
            </a:r>
            <a:endParaRPr lang="en-AU" sz="2000" dirty="0" smtClean="0">
              <a:solidFill>
                <a:srgbClr val="002060"/>
              </a:solidFill>
              <a:latin typeface="3ds Condensed" panose="02000503020000020004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2000" dirty="0" smtClean="0">
                <a:solidFill>
                  <a:srgbClr val="002060"/>
                </a:solidFill>
                <a:latin typeface="3ds Condensed" panose="02000503020000020004" pitchFamily="2" charset="0"/>
              </a:rPr>
              <a:t>If you pass some objects to a function where you may do some modifications to the parameters, then after invoking it, mutable objects will be changed while immutable ones won’t, compared with before.</a:t>
            </a:r>
            <a:endParaRPr lang="en-AU" altLang="zh-CN" sz="2000" dirty="0">
              <a:solidFill>
                <a:srgbClr val="002060"/>
              </a:solidFill>
              <a:latin typeface="3ds Condensed" panose="02000503020000020004" pitchFamily="2" charset="0"/>
            </a:endParaRPr>
          </a:p>
          <a:p>
            <a:endParaRPr lang="en-AU" altLang="zh-CN" sz="2000" dirty="0">
              <a:solidFill>
                <a:srgbClr val="002060"/>
              </a:solidFill>
              <a:latin typeface="3ds Condensed" panose="0200050302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832" y="4194208"/>
            <a:ext cx="2986270" cy="2458775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934832" y="3760194"/>
            <a:ext cx="1134208" cy="307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Circle.py</a:t>
            </a:r>
            <a:endParaRPr lang="en-US" altLang="zh-CN" sz="1600" dirty="0" smtClean="0"/>
          </a:p>
        </p:txBody>
      </p:sp>
      <p:sp>
        <p:nvSpPr>
          <p:cNvPr id="12" name="Right Arrow 11"/>
          <p:cNvSpPr/>
          <p:nvPr/>
        </p:nvSpPr>
        <p:spPr>
          <a:xfrm>
            <a:off x="7295601" y="5035475"/>
            <a:ext cx="741969" cy="38812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037570" y="6331752"/>
            <a:ext cx="372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(Output of an improved version.)</a:t>
            </a:r>
            <a:endParaRPr lang="zh-CN" alt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6920" y="3933658"/>
            <a:ext cx="2931004" cy="23980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8036" y="3868628"/>
            <a:ext cx="3064446" cy="27919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11" grpId="0" animBg="1"/>
      <p:bldP spid="12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071918" y="381965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405912" y="1727579"/>
            <a:ext cx="11556022" cy="2941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altLang="zh-CN" sz="24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) What problems arise in running the program (a)? How to fix it?</a:t>
            </a:r>
            <a:endParaRPr lang="en-US" altLang="zh-CN" sz="24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altLang="zh-CN" sz="24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i)  Is the program (b) correct? If so, what will be the output?</a:t>
            </a:r>
            <a:endParaRPr lang="en-US" altLang="zh-CN" sz="24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9456" y="3557902"/>
            <a:ext cx="3395905" cy="23487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4145" y="3144728"/>
            <a:ext cx="5504762" cy="31047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92669" y="6302242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(a)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480902" y="6302241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(b)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071918" y="381965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405912" y="1727579"/>
            <a:ext cx="11556022" cy="2941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Show the output of the following programs (a) and (b).</a:t>
            </a:r>
            <a:endParaRPr lang="en-US" altLang="zh-CN" sz="28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8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3831" y="6272388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(a)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858971" y="6272388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(b)</a:t>
            </a:r>
            <a:endParaRPr lang="zh-CN" alt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6263" y="2620109"/>
            <a:ext cx="3700021" cy="36522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8635" y="2620109"/>
            <a:ext cx="3715936" cy="36522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071918" y="381965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551707" y="1620054"/>
                <a:ext cx="11388247" cy="50057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Clr>
                    <a:srgbClr val="7030A0"/>
                  </a:buClr>
                  <a:buNone/>
                </a:pPr>
                <a:r>
                  <a:rPr lang="en-US" altLang="zh-CN" sz="26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Design a class named </a:t>
                </a:r>
                <a:r>
                  <a:rPr lang="en-US" altLang="zh-CN" sz="2600" b="1" dirty="0" smtClean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Account</a:t>
                </a:r>
                <a:r>
                  <a:rPr lang="en-US" altLang="zh-CN" sz="26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that contains: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b="1" dirty="0" smtClean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A </a:t>
                </a:r>
                <a:r>
                  <a:rPr lang="en-US" altLang="zh-CN" b="1" dirty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private </a:t>
                </a:r>
                <a:r>
                  <a:rPr lang="en-US" altLang="zh-CN" b="1" dirty="0" err="1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int</a:t>
                </a:r>
                <a:r>
                  <a:rPr lang="en-US" altLang="zh-CN" b="1" dirty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 data field named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ID</a:t>
                </a:r>
                <a:r>
                  <a:rPr lang="en-US" altLang="zh-CN" b="1" dirty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 for the account.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b="1" dirty="0" smtClean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A </a:t>
                </a:r>
                <a:r>
                  <a:rPr lang="en-US" altLang="zh-CN" b="1" dirty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private float data field named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balance</a:t>
                </a:r>
                <a:r>
                  <a:rPr lang="en-US" altLang="zh-CN" b="1" dirty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 for the account.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b="1" dirty="0" smtClean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A </a:t>
                </a:r>
                <a:r>
                  <a:rPr lang="en-US" altLang="zh-CN" b="1" dirty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private float data field named </a:t>
                </a:r>
                <a:r>
                  <a:rPr lang="en-US" altLang="zh-CN" b="1" dirty="0" err="1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annualInterestRate</a:t>
                </a:r>
                <a:r>
                  <a:rPr lang="en-US" altLang="zh-CN" b="1" dirty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 that stores the current interest rate.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b="1" dirty="0" smtClean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A </a:t>
                </a:r>
                <a:r>
                  <a:rPr lang="en-US" altLang="zh-CN" b="1" dirty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constructor that creates an account with the specified ID(default 0), initial balance(default 100), and annual interest rate(default 0).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b="1" dirty="0" smtClean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The </a:t>
                </a:r>
                <a:r>
                  <a:rPr lang="en-US" altLang="zh-CN" b="1" dirty="0" err="1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accessor</a:t>
                </a:r>
                <a:r>
                  <a:rPr lang="en-US" altLang="zh-CN" b="1" dirty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 and </a:t>
                </a:r>
                <a:r>
                  <a:rPr lang="en-US" altLang="zh-CN" b="1" dirty="0" err="1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mutator</a:t>
                </a:r>
                <a:r>
                  <a:rPr lang="en-US" altLang="zh-CN" b="1" dirty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 methods for </a:t>
                </a:r>
                <a:r>
                  <a:rPr lang="en-US" altLang="zh-CN" b="1" dirty="0" err="1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ID,balance</a:t>
                </a:r>
                <a:r>
                  <a:rPr lang="en-US" altLang="zh-CN" b="1" dirty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, and </a:t>
                </a:r>
                <a:r>
                  <a:rPr lang="en-US" altLang="zh-CN" b="1" dirty="0" err="1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annualInterestRate</a:t>
                </a:r>
                <a:r>
                  <a:rPr lang="en-US" altLang="zh-CN" b="1" dirty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b="1" dirty="0" smtClean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A </a:t>
                </a:r>
                <a:r>
                  <a:rPr lang="en-US" altLang="zh-CN" b="1" dirty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method named </a:t>
                </a:r>
                <a:r>
                  <a:rPr lang="en-US" altLang="zh-CN" b="1" dirty="0" err="1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getMonthlyInterestRate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() </a:t>
                </a:r>
                <a:r>
                  <a:rPr lang="en-US" altLang="zh-CN" b="1" dirty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that returns the monthly interest rate.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b="1" dirty="0" smtClean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A </a:t>
                </a:r>
                <a:r>
                  <a:rPr lang="en-US" altLang="zh-CN" b="1" dirty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method named </a:t>
                </a:r>
                <a:r>
                  <a:rPr lang="en-US" altLang="zh-CN" b="1" dirty="0" err="1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getMonthlyInterest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() </a:t>
                </a:r>
                <a:r>
                  <a:rPr lang="en-US" altLang="zh-CN" b="1" dirty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that returns the monthly interest.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b="1" dirty="0" smtClean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A </a:t>
                </a:r>
                <a:r>
                  <a:rPr lang="en-US" altLang="zh-CN" b="1" dirty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method named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withdraw</a:t>
                </a:r>
                <a:r>
                  <a:rPr lang="en-US" altLang="zh-CN" b="1" dirty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 that withdraws a specified amount from the account.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b="1" dirty="0" smtClean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A </a:t>
                </a:r>
                <a:r>
                  <a:rPr lang="en-US" altLang="zh-CN" b="1" dirty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method named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deposit</a:t>
                </a:r>
                <a:r>
                  <a:rPr lang="en-US" altLang="zh-CN" b="1" dirty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 that deposits a specified amount to the account.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b="1" dirty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Use this formula to calculate the monthly interest: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𝑴𝒐𝒏𝒕𝒉𝒍𝒚𝑰𝒏𝒕𝒆𝒓𝒆𝒔𝒕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𝒃𝒂𝒍𝒂𝒏𝒄𝒆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×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𝒎𝒐𝒏𝒕𝒉𝒍𝒚𝑰𝒏𝒕𝒆𝒓𝒆𝒔𝒕𝑹𝒂𝒕𝒆</m:t>
                    </m:r>
                    <m:r>
                      <a:rPr lang="en-US" altLang="zh-CN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b="1" dirty="0" smtClean="0">
                    <a:solidFill>
                      <a:srgbClr val="7030A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𝒎𝒐𝒏𝒕𝒉𝒍𝒚𝑰𝒏𝒕𝒆𝒓𝒆𝒔𝒕𝑹𝒂𝒕𝒆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𝒂𝒏𝒏𝒖𝒂𝒍𝑰𝒏𝒕𝒆𝒓𝒆𝒔𝒕𝑹𝒂𝒕𝒆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/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𝟏𝟐</m:t>
                    </m:r>
                  </m:oMath>
                </a14:m>
                <a:r>
                  <a:rPr lang="en-US" altLang="zh-CN" b="1" dirty="0">
                    <a:solidFill>
                      <a:srgbClr val="7030A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b="1" dirty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Write a test program that creates an Account object with an account ID of 1122, a balance of $20000, and an annual interest rate of 4.5%. Use the withdraw method to withdraw $2500, use the deposit method to deposit $3000, and print the ID, balance, monthly interest rate, and monthly interest.</a:t>
                </a:r>
              </a:p>
              <a:p>
                <a:pPr marL="0" indent="0" algn="ctr">
                  <a:buClr>
                    <a:srgbClr val="7030A0"/>
                  </a:buClr>
                  <a:buNone/>
                </a:pPr>
                <a:endParaRPr lang="en-US" altLang="zh-CN" sz="24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07" y="1620054"/>
                <a:ext cx="11388247" cy="5005730"/>
              </a:xfrm>
              <a:prstGeom prst="rect">
                <a:avLst/>
              </a:prstGeom>
              <a:blipFill rotWithShape="1">
                <a:blip r:embed="rId6"/>
                <a:stretch>
                  <a:fillRect t="-1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071918" y="381965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1071919" y="1878645"/>
            <a:ext cx="10709774" cy="4979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0070C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Use the </a:t>
            </a:r>
            <a:r>
              <a:rPr lang="en-US" altLang="zh-CN" sz="2600" b="1" dirty="0">
                <a:solidFill>
                  <a:srgbClr val="FF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Account</a:t>
            </a:r>
            <a:r>
              <a:rPr lang="en-US" altLang="zh-CN" sz="2600" b="1" dirty="0">
                <a:solidFill>
                  <a:srgbClr val="0070C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class created in the </a:t>
            </a:r>
            <a:r>
              <a:rPr lang="en-US" altLang="zh-CN" sz="2600" b="1" dirty="0" smtClean="0">
                <a:solidFill>
                  <a:srgbClr val="0070C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previous practice to </a:t>
            </a:r>
            <a:r>
              <a:rPr lang="en-US" altLang="zh-CN" sz="2600" b="1" dirty="0">
                <a:solidFill>
                  <a:srgbClr val="0070C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simulate an ATM machine. Create ten accounts in a list with the ids 0,1,..,9, and an initial balance of $100. The system prompts the user to enter an id. If the id is entered incorrectly, ask the user to enter a correct id. Once an id is accepted, the main menu is displayed as shown in the sample </a:t>
            </a:r>
            <a:r>
              <a:rPr lang="en-US" altLang="zh-CN" sz="2600" b="1" dirty="0" smtClean="0">
                <a:solidFill>
                  <a:srgbClr val="0070C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run next page. </a:t>
            </a:r>
            <a:r>
              <a:rPr lang="en-US" altLang="zh-CN" sz="2600" b="1" dirty="0">
                <a:solidFill>
                  <a:srgbClr val="0070C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You can enter a choice of 1 for viewing the current balance, 2 for withdrawing money, 3 for depositing money, and 4 for exiting the main menu. Once you exit, the system will prompt for an id again. So, once the system starts, it won’t stop.</a:t>
            </a:r>
            <a:endParaRPr lang="zh-CN" altLang="en-US" sz="2600" b="1" dirty="0">
              <a:solidFill>
                <a:srgbClr val="0070C0"/>
              </a:solidFill>
              <a:latin typeface="Cambria" panose="02040503050406030204" pitchFamily="18" charset="0"/>
              <a:cs typeface="Calibri" panose="020F0502020204030204" pitchFamily="34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dg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2820</Words>
  <Application>WPS 演示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30" baseType="lpstr">
      <vt:lpstr>Arial</vt:lpstr>
      <vt:lpstr>宋体</vt:lpstr>
      <vt:lpstr>Wingdings</vt:lpstr>
      <vt:lpstr>Gill Sans MT</vt:lpstr>
      <vt:lpstr>Algerian</vt:lpstr>
      <vt:lpstr>Gabriola</vt:lpstr>
      <vt:lpstr>Cambria</vt:lpstr>
      <vt:lpstr>微软雅黑</vt:lpstr>
      <vt:lpstr>Times</vt:lpstr>
      <vt:lpstr>Times New Roman</vt:lpstr>
      <vt:lpstr>3ds Condensed</vt:lpstr>
      <vt:lpstr>Corbel</vt:lpstr>
      <vt:lpstr>Sitka Subheading</vt:lpstr>
      <vt:lpstr>Baskerville Old Face</vt:lpstr>
      <vt:lpstr>Calibri</vt:lpstr>
      <vt:lpstr>Impact</vt:lpstr>
      <vt:lpstr>Arial Unicode MS</vt:lpstr>
      <vt:lpstr>华文中宋</vt:lpstr>
      <vt:lpstr>等线</vt:lpstr>
      <vt:lpstr>Badge</vt:lpstr>
      <vt:lpstr>Introduction to Computer Science:  Programming Methodology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Science:  Programming Methodology</dc:title>
  <dc:creator>Sun Mengqian(SSE)</dc:creator>
  <cp:lastModifiedBy>win10</cp:lastModifiedBy>
  <cp:revision>383</cp:revision>
  <cp:lastPrinted>2017-01-17T05:47:00Z</cp:lastPrinted>
  <dcterms:created xsi:type="dcterms:W3CDTF">2016-01-12T06:06:00Z</dcterms:created>
  <dcterms:modified xsi:type="dcterms:W3CDTF">2020-03-22T06:50:41Z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