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373" r:id="rId4"/>
    <p:sldId id="374" r:id="rId5"/>
    <p:sldId id="386" r:id="rId6"/>
    <p:sldId id="355" r:id="rId7"/>
    <p:sldId id="312" r:id="rId8"/>
    <p:sldId id="353" r:id="rId9"/>
    <p:sldId id="365" r:id="rId10"/>
    <p:sldId id="364" r:id="rId11"/>
    <p:sldId id="366" r:id="rId12"/>
    <p:sldId id="367" r:id="rId13"/>
    <p:sldId id="313" r:id="rId14"/>
    <p:sldId id="359" r:id="rId15"/>
    <p:sldId id="360" r:id="rId16"/>
    <p:sldId id="368" r:id="rId17"/>
  </p:sldIdLst>
  <p:sldSz cx="12192000" cy="6858000"/>
  <p:notesSz cx="6807200" cy="993902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list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What is function?</a:t>
          </a:r>
          <a:endParaRPr lang="en-US" b="1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677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When to use function?-I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948" custLinFactNeighborY="-23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Q1: Palindrome Integers</a:t>
          </a:r>
          <a:endParaRPr lang="en-US" dirty="0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Q2: Palindromic primes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Q3: </a:t>
          </a:r>
          <a:r>
            <a:rPr lang="en-US" b="1" dirty="0" err="1" smtClean="0"/>
            <a:t>M</a:t>
          </a:r>
          <a:r>
            <a:rPr lang="en-US" altLang="zh-CN" b="1" dirty="0" err="1" smtClean="0"/>
            <a:t>ytriangle</a:t>
          </a:r>
          <a:r>
            <a:rPr lang="en-US" altLang="zh-CN" b="1" dirty="0" smtClean="0"/>
            <a:t> module</a:t>
          </a:r>
          <a:endParaRPr lang="en-US" b="1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Q4: Y</a:t>
          </a:r>
          <a:r>
            <a:rPr lang="en-US" altLang="zh-CN" b="1" dirty="0" smtClean="0"/>
            <a:t>ang Hui’s Triangle</a:t>
          </a:r>
          <a:endParaRPr lang="en-US" b="1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395438" cy="1163599"/>
        <a:chOff x="0" y="0"/>
        <a:chExt cx="10395438" cy="1163599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20020"/>
          <a:ext cx="10395438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What is function?</a:t>
          </a:r>
          <a:endParaRPr lang="en-US" b="1" dirty="0">
            <a:solidFill>
              <a:schemeClr val="dk1"/>
            </a:solidFill>
          </a:endParaRPr>
        </a:p>
      </dsp:txBody>
      <dsp:txXfrm>
        <a:off x="0" y="20020"/>
        <a:ext cx="10395438" cy="1140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0"/>
          <a:ext cx="10515600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When to use function?-I</a:t>
          </a:r>
          <a:endParaRPr lang="en-US" dirty="0">
            <a:solidFill>
              <a:schemeClr val="dk1"/>
            </a:solidFill>
          </a:endParaRPr>
        </a:p>
      </dsp:txBody>
      <dsp:txXfrm>
        <a:off x="0" y="0"/>
        <a:ext cx="10515600" cy="1140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4853"/>
          <a:ext cx="10515600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Q1: Palindrome Integers</a:t>
          </a:r>
          <a:endParaRPr lang="en-US" dirty="0">
            <a:solidFill>
              <a:schemeClr val="dk1"/>
            </a:solidFill>
          </a:endParaRPr>
        </a:p>
      </dsp:txBody>
      <dsp:txXfrm>
        <a:off x="0" y="4853"/>
        <a:ext cx="10515600" cy="1140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4853"/>
          <a:ext cx="10515600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Q2: Palindromic primes</a:t>
          </a:r>
          <a:endParaRPr lang="en-US" dirty="0">
            <a:solidFill>
              <a:schemeClr val="dk1"/>
            </a:solidFill>
          </a:endParaRPr>
        </a:p>
      </dsp:txBody>
      <dsp:txXfrm>
        <a:off x="0" y="4853"/>
        <a:ext cx="10515600" cy="1140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6632"/>
          <a:ext cx="10515600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Q3: </a:t>
          </a:r>
          <a:r>
            <a:rPr lang="en-US" b="1" dirty="0" err="1" smtClean="0">
              <a:solidFill>
                <a:schemeClr val="dk1"/>
              </a:solidFill>
            </a:rPr>
            <a:t>M</a:t>
          </a:r>
          <a:r>
            <a:rPr lang="en-US" altLang="zh-CN" b="1" dirty="0" err="1" smtClean="0">
              <a:solidFill>
                <a:schemeClr val="dk1"/>
              </a:solidFill>
            </a:rPr>
            <a:t>ytriangle</a:t>
          </a:r>
          <a:r>
            <a:rPr lang="en-US" altLang="zh-CN" b="1" dirty="0" smtClean="0">
              <a:solidFill>
                <a:schemeClr val="dk1"/>
              </a:solidFill>
            </a:rPr>
            <a:t> module</a:t>
          </a:r>
          <a:endParaRPr lang="en-US" b="1" dirty="0">
            <a:solidFill>
              <a:schemeClr val="dk1"/>
            </a:solidFill>
          </a:endParaRPr>
        </a:p>
      </dsp:txBody>
      <dsp:txXfrm>
        <a:off x="0" y="6632"/>
        <a:ext cx="10515600" cy="1140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15600" cy="1150166"/>
        <a:chOff x="0" y="0"/>
        <a:chExt cx="10515600" cy="1150166"/>
      </a:xfrm>
    </dsp:grpSpPr>
    <dsp:sp modelId="{8E22013E-9C26-4AA1-B8B4-D1AA5892233B}">
      <dsp:nvSpPr>
        <dsp:cNvPr id="3" name="圆角矩形 2"/>
        <dsp:cNvSpPr/>
      </dsp:nvSpPr>
      <dsp:spPr bwMode="white">
        <a:xfrm>
          <a:off x="0" y="6632"/>
          <a:ext cx="10515600" cy="1140460"/>
        </a:xfrm>
        <a:prstGeom prst="roundRect">
          <a:avLst/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1450" tIns="171450" rIns="171450" bIns="171450" anchor="ctr"/>
        <a:lstStyle>
          <a:lvl1pPr algn="l">
            <a:defRPr sz="4500"/>
          </a:lvl1pPr>
          <a:lvl2pPr marL="285750" indent="-285750" algn="l">
            <a:defRPr sz="3500"/>
          </a:lvl2pPr>
          <a:lvl3pPr marL="571500" indent="-285750" algn="l">
            <a:defRPr sz="3500"/>
          </a:lvl3pPr>
          <a:lvl4pPr marL="857250" indent="-285750" algn="l">
            <a:defRPr sz="3500"/>
          </a:lvl4pPr>
          <a:lvl5pPr marL="1143000" indent="-285750" algn="l">
            <a:defRPr sz="3500"/>
          </a:lvl5pPr>
          <a:lvl6pPr marL="1428750" indent="-285750" algn="l">
            <a:defRPr sz="3500"/>
          </a:lvl6pPr>
          <a:lvl7pPr marL="1714500" indent="-285750" algn="l">
            <a:defRPr sz="3500"/>
          </a:lvl7pPr>
          <a:lvl8pPr marL="2000250" indent="-285750" algn="l">
            <a:defRPr sz="3500"/>
          </a:lvl8pPr>
          <a:lvl9pPr marL="2286000" indent="-285750" algn="l">
            <a:defRPr sz="3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dk1"/>
              </a:solidFill>
            </a:rPr>
            <a:t>Q4: Y</a:t>
          </a:r>
          <a:r>
            <a:rPr lang="en-US" altLang="zh-CN" b="1" dirty="0" smtClean="0">
              <a:solidFill>
                <a:schemeClr val="dk1"/>
              </a:solidFill>
            </a:rPr>
            <a:t>ang Hui’s Triangle</a:t>
          </a:r>
          <a:endParaRPr lang="en-US" b="1" dirty="0">
            <a:solidFill>
              <a:schemeClr val="dk1"/>
            </a:solidFill>
          </a:endParaRPr>
        </a:p>
      </dsp:txBody>
      <dsp:txXfrm>
        <a:off x="0" y="6632"/>
        <a:ext cx="10515600" cy="114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8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r">
              <a:defRPr sz="1200"/>
            </a:lvl1pPr>
          </a:lstStyle>
          <a:p>
            <a:fld id="{9383C9E1-1904-40A0-A75B-08AA94C9257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52" tIns="44426" rIns="88852" bIns="444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771"/>
            <a:ext cx="5445760" cy="3913150"/>
          </a:xfrm>
          <a:prstGeom prst="rect">
            <a:avLst/>
          </a:prstGeom>
        </p:spPr>
        <p:txBody>
          <a:bodyPr vert="horz" lIns="88852" tIns="44426" rIns="88852" bIns="44426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8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r">
              <a:defRPr sz="1200"/>
            </a:lvl1pPr>
          </a:lstStyle>
          <a:p>
            <a:fld id="{85AF6469-EFCA-4790-9479-A6A0AA8155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F6469-EFCA-4790-9479-A6A0AA8155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Mongolian Baiti" panose="03000500000000000000" charset="0"/>
          <a:ea typeface="+mj-ea"/>
          <a:cs typeface="Mongolian Baiti" panose="03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mailto:yujianzheng@link.cuhk.edu.cn" TargetMode="Externa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solidFill>
                  <a:srgbClr val="00B050"/>
                </a:solidFill>
                <a:latin typeface="Mongolian Baiti" panose="03000500000000000000" charset="0"/>
                <a:cs typeface="Mongolian Baiti" panose="03000500000000000000" charset="0"/>
              </a:rPr>
              <a:t>Introduction to Computer Science: </a:t>
            </a:r>
            <a:br>
              <a:rPr lang="en-AU" sz="3200" b="1" dirty="0" smtClean="0">
                <a:latin typeface="Mongolian Baiti" panose="03000500000000000000" charset="0"/>
                <a:cs typeface="Mongolian Baiti" panose="03000500000000000000" charset="0"/>
              </a:rPr>
            </a:br>
            <a:r>
              <a:rPr lang="en-AU" sz="3200" b="1" dirty="0" smtClean="0">
                <a:solidFill>
                  <a:srgbClr val="0070C0"/>
                </a:solidFill>
                <a:latin typeface="Mongolian Baiti" panose="03000500000000000000" charset="0"/>
                <a:cs typeface="Mongolian Baiti" panose="03000500000000000000" charset="0"/>
              </a:rPr>
              <a:t>Programming Methodology</a:t>
            </a:r>
            <a:endParaRPr lang="en-AU" sz="3200" b="1" dirty="0">
              <a:solidFill>
                <a:srgbClr val="0070C0"/>
              </a:solidFill>
              <a:latin typeface="Mongolian Baiti" panose="03000500000000000000" charset="0"/>
              <a:cs typeface="Mongolian Baiti" panose="030005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5</a:t>
            </a:r>
            <a:r>
              <a:rPr lang="en-US" sz="3200" b="1" dirty="0" smtClean="0">
                <a:solidFill>
                  <a:srgbClr val="7030A0"/>
                </a:solidFill>
                <a:latin typeface="Mongolian Baiti" panose="03000500000000000000" charset="0"/>
                <a:cs typeface="Mongolian Baiti" panose="03000500000000000000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Mongolian Baiti" panose="03000500000000000000" charset="0"/>
              <a:cs typeface="Mongolian Baiti" panose="03000500000000000000" charset="0"/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  <a:latin typeface="Mongolian Baiti" panose="03000500000000000000" charset="0"/>
                <a:cs typeface="Mongolian Baiti" panose="03000500000000000000" charset="0"/>
              </a:rPr>
              <a:t>Functions</a:t>
            </a:r>
            <a:endParaRPr lang="en-US" altLang="zh-CN" sz="3200" b="1" dirty="0" smtClean="0">
              <a:solidFill>
                <a:srgbClr val="002060"/>
              </a:solidFill>
              <a:latin typeface="Mongolian Baiti" panose="03000500000000000000" charset="0"/>
              <a:cs typeface="Mongolian Baiti" panose="03000500000000000000" charset="0"/>
            </a:endParaRPr>
          </a:p>
          <a:p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6" name="TextBox 4"/>
          <p:cNvSpPr txBox="1"/>
          <p:nvPr>
            <p:custDataLst>
              <p:tags r:id="rId2"/>
            </p:custDataLst>
          </p:nvPr>
        </p:nvSpPr>
        <p:spPr>
          <a:xfrm>
            <a:off x="3854007" y="4809434"/>
            <a:ext cx="470242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朱翔宇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220019187@link.cuhk.edu.cn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Tutorial: 6-9pm Wed TD209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hour: 8-9am Wed Zhixin203B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chemeClr val="tx1"/>
                  </a:solidFill>
                </a:rPr>
                <a:t>Function Definition-III</a:t>
              </a:r>
              <a:endParaRPr lang="en-US" sz="4900" b="1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6863" y="1872845"/>
            <a:ext cx="4084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</a:t>
            </a:r>
            <a:r>
              <a:rPr lang="en-US" sz="2800" b="1" dirty="0" smtClean="0">
                <a:solidFill>
                  <a:srgbClr val="FF0000"/>
                </a:solidFill>
              </a:rPr>
              <a:t> return </a:t>
            </a:r>
            <a:r>
              <a:rPr lang="en-US" sz="2800" dirty="0" smtClean="0"/>
              <a:t>keyword-II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6422069" y="2826889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7348" y="3338092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Void functions</a:t>
            </a:r>
            <a:endParaRPr lang="en-US" sz="2000" b="1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a function does </a:t>
            </a:r>
            <a:r>
              <a:rPr lang="en-US" dirty="0" smtClean="0">
                <a:solidFill>
                  <a:srgbClr val="FF0000"/>
                </a:solidFill>
              </a:rPr>
              <a:t>not return a value</a:t>
            </a:r>
            <a:r>
              <a:rPr lang="en-US" dirty="0" smtClean="0"/>
              <a:t>, it is called a “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” function</a:t>
            </a:r>
            <a:endParaRPr lang="en-US" dirty="0" smtClean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a function has </a:t>
            </a:r>
            <a:r>
              <a:rPr lang="en-US" dirty="0" smtClean="0">
                <a:solidFill>
                  <a:srgbClr val="FF0000"/>
                </a:solidFill>
              </a:rPr>
              <a:t>no return statement</a:t>
            </a:r>
            <a:r>
              <a:rPr lang="en-US" dirty="0" smtClean="0"/>
              <a:t>, it will return </a:t>
            </a:r>
            <a:r>
              <a:rPr lang="en-US" dirty="0" smtClean="0">
                <a:solidFill>
                  <a:srgbClr val="7030A0"/>
                </a:solidFill>
              </a:rPr>
              <a:t>None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721381"/>
            <a:ext cx="2649416" cy="3811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chemeClr val="tx1"/>
                  </a:solidFill>
                </a:rPr>
                <a:t>Function Definition-IV</a:t>
              </a:r>
              <a:endParaRPr lang="en-US" sz="4900" b="1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41742" y="2394521"/>
            <a:ext cx="4923692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97473" y="2218675"/>
            <a:ext cx="4488097" cy="3771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6372" y="2671199"/>
            <a:ext cx="4451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Multiple parameters/arguments</a:t>
            </a:r>
            <a:endParaRPr lang="en-US" sz="2000" b="1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05875" y="2528096"/>
            <a:ext cx="36401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Return multiple values</a:t>
            </a:r>
            <a:endParaRPr lang="en-US" sz="2000" b="1" dirty="0" smtClean="0"/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150" y="3175854"/>
            <a:ext cx="2428314" cy="16569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6372" y="5014311"/>
            <a:ext cx="3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Match</a:t>
            </a:r>
            <a:r>
              <a:rPr lang="en-US" dirty="0" smtClean="0"/>
              <a:t> the </a:t>
            </a:r>
            <a:r>
              <a:rPr lang="en-US" u="sng" dirty="0" smtClean="0">
                <a:solidFill>
                  <a:srgbClr val="FF0000"/>
                </a:solidFill>
              </a:rPr>
              <a:t>number and order </a:t>
            </a:r>
            <a:r>
              <a:rPr lang="en-US" dirty="0" smtClean="0"/>
              <a:t>of arguments and parameters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11" y="2995172"/>
            <a:ext cx="3411022" cy="1965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5875" y="5035772"/>
            <a:ext cx="407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 it is invoked, you need to pass the returned values in a </a:t>
            </a:r>
            <a:r>
              <a:rPr lang="en-US" u="sng" dirty="0" smtClean="0">
                <a:solidFill>
                  <a:srgbClr val="FF0000"/>
                </a:solidFill>
              </a:rPr>
              <a:t>simultaneous assignment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291612" y="1707748"/>
            <a:ext cx="11815396" cy="499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the functions with the following headers:</a:t>
            </a: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 Use the reverse function to implement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isPalindrome</a:t>
            </a:r>
            <a:r>
              <a:rPr lang="en-US" altLang="zh-CN" sz="24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. A number is a palindrome if its reversal is the same as itself. Write a test program that prompts the user to enter an integer and reports whether the integer is a palindrome.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796" y="2263773"/>
            <a:ext cx="9714408" cy="2158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25582" y="1833525"/>
            <a:ext cx="11540835" cy="50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 palindromic prime is a prime number that is also palindromic. For example, 131 is a prime and also a palindromic prime, as are 313 and 757. Write a program that displays the first 100 palindromic prime numbers. Display 10 numbers per line and align the numbers properly, as follow:</a:t>
            </a: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81" y="4902835"/>
            <a:ext cx="10429241" cy="75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769294"/>
            <a:ext cx="11048999" cy="497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Create a module named 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MyTriangle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that contains the following two functions: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 Write a test program that reads three sides for a triangle and computes the area if the input is valid. Otherwise, it displays that the input is invalid.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091" y="3002279"/>
            <a:ext cx="7099691" cy="184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3" y="1892388"/>
            <a:ext cx="7001606" cy="49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Yang Hui’s Triangle(Pascal’s Triangle) is a triangle with numbers where each of them in one line equals to the sum of the two neighbor numbers in previous line. Equivalently, it is a triangular array of the binomial coefficients. Write a program to print Yang Hui’s Triangle with given number of lines. 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0" y="1928495"/>
            <a:ext cx="4620260" cy="2936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b="1" dirty="0" smtClean="0">
                    <a:solidFill>
                      <a:srgbClr val="00B050"/>
                    </a:solidFill>
                  </a:rPr>
                  <a:t>Hints: 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①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factorial(n) 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to calculate factorial of n: n!=n(n-1)…1. 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②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combination(</a:t>
                </a:r>
                <a:r>
                  <a:rPr lang="en-US" altLang="zh-CN" b="1" dirty="0" err="1" smtClean="0">
                    <a:solidFill>
                      <a:srgbClr val="FF0000"/>
                    </a:solidFill>
                  </a:rPr>
                  <a:t>n,k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to calculate binomial coefficients-combination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00B050"/>
                    </a:solidFill>
                  </a:rPr>
                  <a:t>.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blipFill rotWithShape="1">
                <a:blip r:embed="rId7"/>
                <a:stretch>
                  <a:fillRect l="-12" t="-38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236220"/>
            <a:ext cx="10178415" cy="5643245"/>
          </a:xfrm>
        </p:spPr>
        <p:txBody>
          <a:bodyPr/>
          <a:p>
            <a:pPr marL="0" indent="0">
              <a:buNone/>
            </a:pPr>
            <a:endParaRPr lang="en-US" altLang="zh-CN" sz="3200"/>
          </a:p>
          <a:p>
            <a:r>
              <a:rPr lang="en-US" altLang="zh-CN" sz="3200" b="1"/>
              <a:t>Download this slides and codes at: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2395" y="1492885"/>
            <a:ext cx="864870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2030" y="2645410"/>
            <a:ext cx="1032065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236220"/>
            <a:ext cx="10178415" cy="5643245"/>
          </a:xfrm>
        </p:spPr>
        <p:txBody>
          <a:bodyPr/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4000" b="1"/>
              <a:t>How to use .ipynb file?</a:t>
            </a:r>
            <a:endParaRPr lang="en-US" altLang="zh-CN" sz="40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 sz="3200"/>
              <a:t>Online: </a:t>
            </a:r>
            <a:r>
              <a:rPr lang="en-US" altLang="zh-CN" sz="3200" u="sng"/>
              <a:t>Google Colab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Offline: Jupyter Notebook(in Anaconda3)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8035" y="1943735"/>
            <a:ext cx="5948680" cy="1348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9475" y="4015105"/>
            <a:ext cx="5429885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585" y="236220"/>
            <a:ext cx="10178415" cy="564324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4000" b="1"/>
              <a:t>What to do in the tutorial .ipynb file?</a:t>
            </a:r>
            <a:endParaRPr lang="en-US" altLang="zh-CN" sz="4000" b="1"/>
          </a:p>
          <a:p>
            <a:pPr marL="0" indent="0">
              <a:buNone/>
            </a:pPr>
            <a:endParaRPr lang="en-US" altLang="zh-CN" sz="3200" b="1"/>
          </a:p>
          <a:p>
            <a:r>
              <a:rPr lang="en-US" altLang="zh-CN" sz="3200"/>
              <a:t>Print value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r>
              <a:rPr lang="en-US" altLang="zh-CN" sz="3200"/>
              <a:t>Print type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r>
              <a:rPr lang="en-US" altLang="zh-CN" sz="3200"/>
              <a:t>Try different inputs, modify codes and check output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20565" y="2081530"/>
            <a:ext cx="350075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841" y="2576215"/>
            <a:ext cx="1789711" cy="4088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404" y="2576215"/>
            <a:ext cx="2984012" cy="4162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499" y="1630255"/>
            <a:ext cx="111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B0F0"/>
                </a:solidFill>
              </a:rPr>
              <a:t>Function is a package of code used to realize some specific functionalities or output some results of calculation.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038" y="4020261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50"/>
                </a:solidFill>
              </a:rPr>
              <a:t>Elevator-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Functionality</a:t>
            </a:r>
            <a:r>
              <a:rPr lang="en-US" altLang="zh-CN" b="1" dirty="0" smtClean="0">
                <a:solidFill>
                  <a:srgbClr val="00B050"/>
                </a:solidFill>
              </a:rPr>
              <a:t>: lift a number of people up to a certain floor.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0186" y="4158760"/>
            <a:ext cx="248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50"/>
                </a:solidFill>
              </a:rPr>
              <a:t>Washing machine-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en-US" altLang="zh-CN" b="1" dirty="0" smtClean="0">
                <a:solidFill>
                  <a:srgbClr val="00B050"/>
                </a:solidFill>
              </a:rPr>
              <a:t>: dirty clothes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Ouput</a:t>
            </a:r>
            <a:r>
              <a:rPr lang="en-US" altLang="zh-CN" b="1" dirty="0" smtClean="0">
                <a:solidFill>
                  <a:srgbClr val="00B050"/>
                </a:solidFill>
              </a:rPr>
              <a:t>: clean clothes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87669" y="355129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7669" y="1707417"/>
            <a:ext cx="10515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B0F0"/>
                </a:solidFill>
              </a:rPr>
              <a:t>Motivations: 1. Repeatedly use the code, make it more efficient.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                2. Realize specific functionalities.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                3. Make communication between programmers more convenient.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                4. Make the logic in your code more clear.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                   …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69" y="3338633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Example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①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253" y="3338633"/>
            <a:ext cx="8689731" cy="342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7255" y="327879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chemeClr val="tx1"/>
                  </a:solidFill>
                </a:rPr>
                <a:t>When to use function?-II</a:t>
              </a:r>
              <a:endParaRPr lang="en-US" sz="4900" b="1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0541" y="1846991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Example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②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154" y="2547210"/>
            <a:ext cx="9587803" cy="3956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4900" b="1" kern="1200" dirty="0" smtClean="0">
                  <a:solidFill>
                    <a:schemeClr val="tx1"/>
                  </a:solidFill>
                </a:rPr>
                <a:t>unction Definition-I</a:t>
              </a:r>
              <a:endParaRPr lang="en-US" altLang="zh-CN" sz="4900" b="1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92183" y="2738658"/>
            <a:ext cx="4990011" cy="32570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6945" y="2768600"/>
            <a:ext cx="254317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Define a function: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043759" y="5029233"/>
            <a:ext cx="2238105" cy="69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Call/Invoke a function: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449" y="2763371"/>
            <a:ext cx="2622992" cy="912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53170" y="1652953"/>
            <a:ext cx="262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18278" y="1652953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870" y="2899768"/>
            <a:ext cx="4588635" cy="2730136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650040" y="2899768"/>
            <a:ext cx="2064717" cy="390389"/>
          </a:xfrm>
          <a:prstGeom prst="wedgeEllipseCallout">
            <a:avLst>
              <a:gd name="adj1" fmla="val -79460"/>
              <a:gd name="adj2" fmla="val 51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6517132" y="4255381"/>
            <a:ext cx="2064717" cy="390389"/>
          </a:xfrm>
          <a:prstGeom prst="wedgeEllipseCallout">
            <a:avLst>
              <a:gd name="adj1" fmla="val -62167"/>
              <a:gd name="adj2" fmla="val 2364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69577" y="4184105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argument</a:t>
            </a:r>
            <a:r>
              <a:rPr lang="en-US" dirty="0" smtClean="0"/>
              <a:t> is a value we pass into the function as its </a:t>
            </a:r>
            <a:r>
              <a:rPr lang="en-US" b="1" dirty="0" smtClean="0">
                <a:solidFill>
                  <a:srgbClr val="FF0000"/>
                </a:solidFill>
              </a:rPr>
              <a:t>input </a:t>
            </a:r>
            <a:r>
              <a:rPr lang="en-US" dirty="0" smtClean="0"/>
              <a:t>when we</a:t>
            </a:r>
            <a:r>
              <a:rPr lang="en-US" b="1" dirty="0" smtClean="0">
                <a:solidFill>
                  <a:srgbClr val="FF0000"/>
                </a:solidFill>
              </a:rPr>
              <a:t> call </a:t>
            </a:r>
            <a:r>
              <a:rPr lang="en-US" dirty="0" smtClean="0"/>
              <a:t>the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 smtClean="0">
                  <a:solidFill>
                    <a:schemeClr val="tx1"/>
                  </a:solidFill>
                </a:rPr>
                <a:t>Function Definition-II</a:t>
              </a:r>
              <a:endParaRPr lang="en-US" sz="4900" b="1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4448" y="1864052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</a:t>
            </a:r>
            <a:r>
              <a:rPr lang="en-US" sz="2800" b="1" dirty="0" smtClean="0">
                <a:solidFill>
                  <a:srgbClr val="FF0000"/>
                </a:solidFill>
              </a:rPr>
              <a:t> return </a:t>
            </a:r>
            <a:r>
              <a:rPr lang="en-US" sz="2800" dirty="0" smtClean="0"/>
              <a:t>keyword-I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779899" y="2798793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1893" y="3277764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Return values</a:t>
            </a:r>
            <a:endParaRPr lang="en-US" sz="2000" b="1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fruitful function is one that produces a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(or return value)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statement </a:t>
            </a:r>
            <a:r>
              <a:rPr lang="en-US" dirty="0" smtClean="0">
                <a:solidFill>
                  <a:srgbClr val="FF0000"/>
                </a:solidFill>
              </a:rPr>
              <a:t>ends</a:t>
            </a:r>
            <a:r>
              <a:rPr lang="en-US" dirty="0" smtClean="0"/>
              <a:t> the function execution and ‘sends back’ the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 of the function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67" y="2902460"/>
            <a:ext cx="3184229" cy="1730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89839" y="4962346"/>
            <a:ext cx="14061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  <a:endParaRPr lang="en-US" altLang="zh-CN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2" y="5795801"/>
            <a:ext cx="1556747" cy="270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7083" y="2359253"/>
            <a:ext cx="313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00B0F0"/>
                </a:solidFill>
                <a:latin typeface="+mj-lt"/>
              </a:rPr>
              <a:t>“A gift from function”</a:t>
            </a:r>
            <a:endParaRPr lang="zh-CN" altLang="en-US" sz="2400" i="1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77b603bc-c224-4fc5-b32f-ef76e4dce72c"/>
  <p:tag name="COMMONDATA" val="eyJoZGlkIjoiYmFiNDE2Nzc0NWRiZWU0NzMxNjZjYWEwODQyZjExMG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3067</Words>
  <Application>WPS 演示</Application>
  <PresentationFormat>Widescreen</PresentationFormat>
  <Paragraphs>146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Mongolian Baiti</vt:lpstr>
      <vt:lpstr>Gill Sans MT</vt:lpstr>
      <vt:lpstr>Algerian</vt:lpstr>
      <vt:lpstr>Cambria</vt:lpstr>
      <vt:lpstr>微软雅黑</vt:lpstr>
      <vt:lpstr>Baskerville Old Face</vt:lpstr>
      <vt:lpstr>Cambria Math</vt:lpstr>
      <vt:lpstr>Juice ITC</vt:lpstr>
      <vt:lpstr>Arial Unicode MS</vt:lpstr>
      <vt:lpstr>华文中宋</vt:lpstr>
      <vt:lpstr>Calibri</vt:lpstr>
      <vt:lpstr>等线</vt:lpstr>
      <vt:lpstr>Impact</vt:lpstr>
      <vt:lpstr>Times New Roman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uhzoaix</cp:lastModifiedBy>
  <cp:revision>264</cp:revision>
  <cp:lastPrinted>2019-02-27T12:10:00Z</cp:lastPrinted>
  <dcterms:created xsi:type="dcterms:W3CDTF">2016-01-12T06:06:00Z</dcterms:created>
  <dcterms:modified xsi:type="dcterms:W3CDTF">2023-10-11T02:37:35Z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F8EEA44A00A34151B981F78848690CFC_12</vt:lpwstr>
  </property>
</Properties>
</file>