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370" r:id="rId4"/>
    <p:sldId id="371" r:id="rId5"/>
    <p:sldId id="355" r:id="rId6"/>
    <p:sldId id="362" r:id="rId7"/>
    <p:sldId id="363" r:id="rId8"/>
    <p:sldId id="364" r:id="rId9"/>
    <p:sldId id="361" r:id="rId10"/>
    <p:sldId id="365" r:id="rId11"/>
    <p:sldId id="366" r:id="rId12"/>
    <p:sldId id="367" r:id="rId13"/>
    <p:sldId id="368" r:id="rId14"/>
  </p:sldIdLst>
  <p:sldSz cx="12192000" cy="6858000"/>
  <p:notesSz cx="7048500" cy="101854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and Object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Definition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Private Data Fields/Methods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Mutable and Immutable Objects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Q1: Private data fields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Q2: Mutable and immutable objects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Q3: Account class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Q4: ATM machine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Q4: ATM machine(Sample run)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95438" cy="1163599"/>
        <a:chOff x="0" y="0"/>
        <a:chExt cx="10395438" cy="1163599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20020"/>
          <a:ext cx="10395438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and Object</a:t>
          </a:r>
          <a:endParaRPr lang="en-US" b="1" dirty="0">
            <a:solidFill>
              <a:srgbClr val="00B050"/>
            </a:solidFill>
          </a:endParaRPr>
        </a:p>
      </dsp:txBody>
      <dsp:txXfrm>
        <a:off x="0" y="20020"/>
        <a:ext cx="10395438" cy="1140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95438" cy="1163599"/>
        <a:chOff x="0" y="0"/>
        <a:chExt cx="10395438" cy="1163599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20020"/>
          <a:ext cx="10395438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00B050"/>
              </a:solidFill>
            </a:rPr>
            <a:t>C</a:t>
          </a:r>
          <a:r>
            <a:rPr lang="en-US" altLang="zh-CN" b="1" dirty="0" smtClean="0">
              <a:solidFill>
                <a:srgbClr val="00B050"/>
              </a:solidFill>
            </a:rPr>
            <a:t>lass Definition</a:t>
          </a:r>
          <a:endParaRPr lang="en-US" b="1" dirty="0">
            <a:solidFill>
              <a:srgbClr val="00B050"/>
            </a:solidFill>
          </a:endParaRPr>
        </a:p>
      </dsp:txBody>
      <dsp:txXfrm>
        <a:off x="0" y="20020"/>
        <a:ext cx="10395438" cy="1140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95438" cy="1163599"/>
        <a:chOff x="0" y="0"/>
        <a:chExt cx="10395438" cy="1163599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20020"/>
          <a:ext cx="10395438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00B050"/>
              </a:solidFill>
            </a:rPr>
            <a:t>Private Data Fields/Methods</a:t>
          </a:r>
          <a:endParaRPr lang="en-US" b="1" dirty="0">
            <a:solidFill>
              <a:srgbClr val="00B050"/>
            </a:solidFill>
          </a:endParaRPr>
        </a:p>
      </dsp:txBody>
      <dsp:txXfrm>
        <a:off x="0" y="20020"/>
        <a:ext cx="10395438" cy="1140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95438" cy="1163599"/>
        <a:chOff x="0" y="0"/>
        <a:chExt cx="10395438" cy="1163599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20020"/>
          <a:ext cx="10395438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00B050"/>
              </a:solidFill>
            </a:rPr>
            <a:t>Mutable and Immutable Objects</a:t>
          </a:r>
          <a:endParaRPr lang="en-US" b="1" dirty="0">
            <a:solidFill>
              <a:srgbClr val="00B050"/>
            </a:solidFill>
          </a:endParaRPr>
        </a:p>
      </dsp:txBody>
      <dsp:txXfrm>
        <a:off x="0" y="20020"/>
        <a:ext cx="10395438" cy="1140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3074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Q1: Private data fields</a:t>
          </a:r>
          <a:endParaRPr lang="en-US" b="1" dirty="0">
            <a:solidFill>
              <a:srgbClr val="FFFF00"/>
            </a:solidFill>
          </a:endParaRPr>
        </a:p>
      </dsp:txBody>
      <dsp:txXfrm>
        <a:off x="0" y="3074"/>
        <a:ext cx="10515600" cy="1140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3074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Q2: Mutable and immutable objects</a:t>
          </a:r>
          <a:endParaRPr lang="en-US" b="1" dirty="0">
            <a:solidFill>
              <a:srgbClr val="FFFF00"/>
            </a:solidFill>
          </a:endParaRPr>
        </a:p>
      </dsp:txBody>
      <dsp:txXfrm>
        <a:off x="0" y="3074"/>
        <a:ext cx="10515600" cy="1140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3074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Q3: Account class</a:t>
          </a:r>
          <a:endParaRPr lang="en-US" b="1" dirty="0">
            <a:solidFill>
              <a:srgbClr val="FFFF00"/>
            </a:solidFill>
          </a:endParaRPr>
        </a:p>
      </dsp:txBody>
      <dsp:txXfrm>
        <a:off x="0" y="3074"/>
        <a:ext cx="10515600" cy="1140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3074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Q4: ATM machine</a:t>
          </a:r>
          <a:endParaRPr lang="en-US" b="1" dirty="0">
            <a:solidFill>
              <a:srgbClr val="FFFF00"/>
            </a:solidFill>
          </a:endParaRPr>
        </a:p>
      </dsp:txBody>
      <dsp:txXfrm>
        <a:off x="0" y="3074"/>
        <a:ext cx="10515600" cy="1140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3074"/>
          <a:ext cx="10515600" cy="114046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</dsp:spPr>
      <dsp:style>
        <a:lnRef idx="2">
          <a:schemeClr val="lt1"/>
        </a:lnRef>
        <a:fillRef idx="1">
          <a:schemeClr val="accent5">
            <a:alpha val="9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FFFF00"/>
              </a:solidFill>
            </a:rPr>
            <a:t>Q4: ATM machine(Sample run)</a:t>
          </a:r>
          <a:endParaRPr lang="en-US" b="1" dirty="0">
            <a:solidFill>
              <a:srgbClr val="FFFF00"/>
            </a:solidFill>
          </a:endParaRPr>
        </a:p>
      </dsp:txBody>
      <dsp:txXfrm>
        <a:off x="0" y="3074"/>
        <a:ext cx="10515600" cy="114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solidFill>
                  <a:srgbClr val="00B050"/>
                </a:solidFill>
                <a:latin typeface="Mongolian Baiti" panose="03000500000000000000" charset="0"/>
                <a:cs typeface="Mongolian Baiti" panose="03000500000000000000" charset="0"/>
              </a:rPr>
              <a:t>Introduction to Computer Science: </a:t>
            </a:r>
            <a:br>
              <a:rPr lang="en-AU" sz="3200" b="1" dirty="0" smtClean="0">
                <a:latin typeface="Mongolian Baiti" panose="03000500000000000000" charset="0"/>
                <a:cs typeface="Mongolian Baiti" panose="03000500000000000000" charset="0"/>
              </a:rPr>
            </a:br>
            <a:r>
              <a:rPr lang="en-AU" sz="3200" b="1" dirty="0" smtClean="0">
                <a:solidFill>
                  <a:srgbClr val="0070C0"/>
                </a:solidFill>
                <a:latin typeface="Mongolian Baiti" panose="03000500000000000000" charset="0"/>
                <a:cs typeface="Mongolian Baiti" panose="03000500000000000000" charset="0"/>
              </a:rPr>
              <a:t>Programming Methodology</a:t>
            </a:r>
            <a:endParaRPr lang="en-AU" sz="3200" b="1" dirty="0">
              <a:solidFill>
                <a:srgbClr val="0070C0"/>
              </a:solidFill>
              <a:latin typeface="Mongolian Baiti" panose="03000500000000000000" charset="0"/>
              <a:cs typeface="Mongolian Baiti" panose="030005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8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Mongolian Baiti" panose="03000500000000000000" charset="0"/>
                <a:cs typeface="Mongolian Baiti" panose="03000500000000000000" charset="0"/>
              </a:rPr>
              <a:t>Object oriented programming</a:t>
            </a:r>
            <a:endParaRPr lang="en-US" altLang="zh-CN" sz="2400" b="1" dirty="0" smtClean="0">
              <a:latin typeface="Mongolian Baiti" panose="03000500000000000000" charset="0"/>
              <a:cs typeface="Mongolian Baiti" panose="03000500000000000000" charset="0"/>
            </a:endParaRPr>
          </a:p>
          <a:p>
            <a:endParaRPr lang="en-US" altLang="zh-CN" b="1" dirty="0" smtClean="0">
              <a:latin typeface="Mongolian Baiti" panose="03000500000000000000" charset="0"/>
              <a:ea typeface="微软雅黑" panose="020B0503020204020204" pitchFamily="34" charset="-122"/>
              <a:cs typeface="Mongolian Baiti" panose="03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/>
              <p:nvPr/>
            </p:nvSpPr>
            <p:spPr>
              <a:xfrm>
                <a:off x="551707" y="1620054"/>
                <a:ext cx="11388247" cy="5005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rgbClr val="7030A0"/>
                  </a:buClr>
                  <a:buNone/>
                </a:pP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Design a class named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Account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that contains:</a:t>
                </a:r>
                <a:endParaRPr lang="en-US" altLang="zh-CN" sz="2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int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data field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ID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for the account.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float data field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balance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for the account.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private float data field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annualInterestRate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stores the current interest rate.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constructor that creates an account with the specified ID(default 0), initial balance(default 100), and annual interest rate(default 0).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The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accessor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mutator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methods for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ID,balance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, and </a:t>
                </a:r>
                <a:r>
                  <a:rPr lang="en-US" altLang="zh-CN" b="1" dirty="0" err="1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annualInterestRate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getMonthlyInterestRate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()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that returns the monthly interest rate.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getMonthlyInterest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()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that returns the monthly interest.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withdraw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withdraws a specified amount from the account.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method named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deposit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that deposits a specified amount to the account.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Use this formula to calculate the monthly interest: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𝑴𝒐𝒏𝒕𝒉𝒍𝒚𝑰𝒏𝒕𝒆𝒓𝒆𝒔𝒕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𝒃𝒂𝒍𝒂𝒏𝒄𝒆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𝒎𝒐𝒏𝒕𝒉𝒍𝒚𝑰𝒏𝒕𝒆𝒓𝒆𝒔𝒕𝑹𝒂𝒕𝒆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b="1" dirty="0" smtClean="0">
                    <a:solidFill>
                      <a:srgbClr val="7030A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𝒎𝒐𝒏𝒕𝒉𝒍𝒚𝑰𝒏𝒕𝒆𝒓𝒆𝒔𝒕𝑹𝒂𝒕𝒆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𝒂𝒏𝒏𝒖𝒂𝒍𝑰𝒏𝒕𝒆𝒓𝒆𝒔𝒕𝑹𝒂𝒕𝒆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𝟏𝟐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  <a:endParaRPr lang="en-US" altLang="zh-CN" b="1" dirty="0">
                  <a:solidFill>
                    <a:srgbClr val="7030A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206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Write a test program that creates an Account object with an account ID of 1122, a balance of $20000, and an annual interest rate of 4.5%. Use the withdraw method to withdraw $2500, use the deposit method to deposit $3000, and print the ID, balance, monthly interest rate, and monthly interest.</a:t>
                </a:r>
                <a:endParaRPr lang="en-US" altLang="zh-CN" b="1" dirty="0">
                  <a:solidFill>
                    <a:srgbClr val="00206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7" y="1620054"/>
                <a:ext cx="11388247" cy="5005730"/>
              </a:xfrm>
              <a:prstGeom prst="rect">
                <a:avLst/>
              </a:prstGeom>
              <a:blipFill rotWithShape="1">
                <a:blip r:embed="rId6"/>
                <a:stretch>
                  <a:fillRect l="-5" t="-3" b="-4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1071919" y="1878645"/>
            <a:ext cx="10709774" cy="497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Use the </a:t>
            </a:r>
            <a:r>
              <a:rPr lang="en-US" altLang="zh-CN" sz="2600" b="1" dirty="0">
                <a:solidFill>
                  <a:srgbClr val="FF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Account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class created in the </a:t>
            </a:r>
            <a:r>
              <a:rPr lang="en-US" altLang="zh-CN" sz="2600" b="1" dirty="0" smtClean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previous practice to 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simulate an ATM machine. Create ten accounts in a list with the ids 0,1,..,9, and an initial balance of $100. The system prompts the user to enter an id. If the id is entered incorrectly, ask the user to enter a correct id. Once an id is accepted, the main menu is displayed as shown in the sample </a:t>
            </a:r>
            <a:r>
              <a:rPr lang="en-US" altLang="zh-CN" sz="2600" b="1" dirty="0" smtClean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run next page. </a:t>
            </a:r>
            <a:r>
              <a:rPr lang="en-US" altLang="zh-CN" sz="2600" b="1" dirty="0">
                <a:solidFill>
                  <a:srgbClr val="0070C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You can enter a choice of 1 for viewing the current balance, 2 for withdrawing money, 3 for depositing money, and 4 for exiting the main menu. Once you exit, the system will prompt for an id again. So, once the system starts, it won’t stop.</a:t>
            </a:r>
            <a:endParaRPr lang="zh-CN" altLang="en-US" sz="2600" b="1" dirty="0">
              <a:solidFill>
                <a:srgbClr val="0070C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76" y="1713171"/>
            <a:ext cx="3212201" cy="5026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090" y="1713171"/>
            <a:ext cx="2943809" cy="5026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9022" y="1757132"/>
            <a:ext cx="2607791" cy="38738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92967" y="3903785"/>
            <a:ext cx="545025" cy="492369"/>
          </a:xfrm>
          <a:prstGeom prst="righ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>
            <a:off x="8271032" y="4029809"/>
            <a:ext cx="545025" cy="492369"/>
          </a:xfrm>
          <a:prstGeom prst="right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89022" y="5890848"/>
            <a:ext cx="28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(For next user to input.)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236220"/>
            <a:ext cx="10178415" cy="5643245"/>
          </a:xfrm>
        </p:spPr>
        <p:txBody>
          <a:bodyPr/>
          <a:p>
            <a:pPr marL="0" indent="0">
              <a:buNone/>
            </a:pPr>
            <a:endParaRPr lang="en-US" altLang="zh-CN" sz="3200"/>
          </a:p>
          <a:p>
            <a:r>
              <a:rPr lang="en-US" altLang="zh-CN" sz="3200" b="1"/>
              <a:t>Download this slides and codes at: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2395" y="1492885"/>
            <a:ext cx="864870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2030" y="2645410"/>
            <a:ext cx="1032065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236220"/>
            <a:ext cx="10178415" cy="5643245"/>
          </a:xfrm>
        </p:spPr>
        <p:txBody>
          <a:bodyPr/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4000" b="1"/>
              <a:t>How to use .ipynb file?</a:t>
            </a:r>
            <a:endParaRPr lang="en-US" altLang="zh-CN" sz="40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 sz="3200"/>
              <a:t>Online: </a:t>
            </a:r>
            <a:r>
              <a:rPr lang="en-US" altLang="zh-CN" sz="3200" u="sng"/>
              <a:t>Google Colab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Offline: Jupyter Notebook(in Anaconda3)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8035" y="1943735"/>
            <a:ext cx="5948680" cy="1348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9475" y="4015105"/>
            <a:ext cx="5429885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9" name="Oval 38"/>
          <p:cNvSpPr/>
          <p:nvPr/>
        </p:nvSpPr>
        <p:spPr>
          <a:xfrm>
            <a:off x="4422531" y="2540977"/>
            <a:ext cx="2250831" cy="6682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165231" y="3411415"/>
            <a:ext cx="1776046" cy="9495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089342" y="3411415"/>
            <a:ext cx="430823" cy="9495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09249" y="3428999"/>
            <a:ext cx="96716" cy="931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67354" y="4440115"/>
            <a:ext cx="1213338" cy="483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Object1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22531" y="4422531"/>
            <a:ext cx="1230923" cy="5011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Object2</a:t>
            </a:r>
            <a:endParaRPr lang="zh-CN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82054" y="4422531"/>
            <a:ext cx="1160584" cy="5011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Object3</a:t>
            </a:r>
            <a:endParaRPr lang="zh-CN" altLang="en-US" dirty="0"/>
          </a:p>
        </p:txBody>
      </p:sp>
      <p:sp>
        <p:nvSpPr>
          <p:cNvPr id="46" name="Oval 45"/>
          <p:cNvSpPr/>
          <p:nvPr/>
        </p:nvSpPr>
        <p:spPr>
          <a:xfrm>
            <a:off x="7438291" y="4633541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34652" y="4633541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833943" y="4628265"/>
            <a:ext cx="52754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72070" y="2230146"/>
            <a:ext cx="2586877" cy="10581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ata fields/Attributes (</a:t>
            </a:r>
            <a:r>
              <a:rPr lang="zh-CN" altLang="en-US" b="1" dirty="0" smtClean="0"/>
              <a:t>属性</a:t>
            </a:r>
            <a:r>
              <a:rPr lang="en-US" b="1" dirty="0" smtClean="0"/>
              <a:t>)</a:t>
            </a:r>
            <a:r>
              <a:rPr lang="en-US" dirty="0" smtClean="0"/>
              <a:t>: variables</a:t>
            </a:r>
            <a:endParaRPr lang="en-US" dirty="0" smtClean="0"/>
          </a:p>
          <a:p>
            <a:pPr algn="ctr"/>
            <a:r>
              <a:rPr lang="en-US" b="1" dirty="0" smtClean="0"/>
              <a:t>Methods</a:t>
            </a:r>
            <a:r>
              <a:rPr lang="en-US" dirty="0" smtClean="0"/>
              <a:t>: functions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242245" y="2770709"/>
            <a:ext cx="1151792" cy="19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383715" y="2790490"/>
            <a:ext cx="10322" cy="29948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1983" y="5785338"/>
            <a:ext cx="321798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372600" y="3053100"/>
            <a:ext cx="454333" cy="87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821007" y="3053100"/>
            <a:ext cx="5737" cy="33389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91983" y="6392008"/>
            <a:ext cx="263476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861538" y="5112727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5940" y="5112726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4387330" y="5112727"/>
            <a:ext cx="1301324" cy="1345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Id:***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State: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Behaviors:</a:t>
            </a:r>
            <a:endParaRPr lang="en-US" sz="14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856652" y="1846281"/>
            <a:ext cx="46347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Programming</a:t>
            </a:r>
            <a:endParaRPr lang="en-US" altLang="zh-CN" sz="2400" b="1" cap="none" spc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70458" y="5379952"/>
            <a:ext cx="18287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Assigned values</a:t>
            </a:r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10092" y="6057839"/>
            <a:ext cx="99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Invoked</a:t>
            </a:r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67354" y="2666212"/>
            <a:ext cx="19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Template(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16213" y="4510398"/>
            <a:ext cx="19534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Instances(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238210" y="2070508"/>
            <a:ext cx="5860868" cy="886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46576" y="1582328"/>
            <a:ext cx="2374672" cy="348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01783" y="2151015"/>
            <a:ext cx="3255935" cy="34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9255" y="1990001"/>
            <a:ext cx="4040779" cy="3320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760365" y="2846703"/>
            <a:ext cx="2525706" cy="6024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initializer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2401" y="3799159"/>
            <a:ext cx="2513669" cy="1388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methods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64328" y="3361348"/>
            <a:ext cx="3123533" cy="1139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 Arrow 36"/>
          <p:cNvSpPr/>
          <p:nvPr/>
        </p:nvSpPr>
        <p:spPr>
          <a:xfrm rot="10800000">
            <a:off x="4684528" y="4500552"/>
            <a:ext cx="1953601" cy="370386"/>
          </a:xfrm>
          <a:prstGeom prst="ben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0800000">
            <a:off x="4564247" y="2956564"/>
            <a:ext cx="3751982" cy="376401"/>
          </a:xfrm>
          <a:prstGeom prst="ben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7210" y="5151047"/>
            <a:ext cx="5137221" cy="1383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①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 parameter(named 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self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here) must be given to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__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3ds Condensed" panose="02000503020000020004" pitchFamily="2" charset="0"/>
              </a:rPr>
              <a:t>init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__() 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method to refer to the object you create by this template.</a:t>
            </a:r>
            <a:endParaRPr lang="en-US" altLang="zh-CN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②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Any methods you define in this class should have the parameter above(“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self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”) in order to invoke them using 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.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operator to connect object and its method, i.e. when invoking you pass the object as a parameter to the method.</a:t>
            </a:r>
            <a:endParaRPr lang="en-US" altLang="zh-CN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6576" y="1586781"/>
            <a:ext cx="300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A default value can be set.</a:t>
            </a:r>
            <a:endParaRPr lang="zh-CN" altLang="en-US" sz="1600" i="1" dirty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875215" y="1876228"/>
            <a:ext cx="207239" cy="3557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377531" y="1876228"/>
            <a:ext cx="847923" cy="3557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08635" y="3424508"/>
            <a:ext cx="2382322" cy="9531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（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.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” operator  here connects object with its attributes, indicating the affiliation(</a:t>
            </a: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从属关系</a:t>
            </a:r>
            <a:r>
              <a:rPr lang="en-US" altLang="zh-CN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) between them.</a:t>
            </a:r>
            <a:r>
              <a:rPr lang="zh-CN" altLang="en-US" sz="1400" i="1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）</a:t>
            </a:r>
            <a:endParaRPr lang="zh-CN" altLang="en-US" sz="1400" i="1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80" y="3510398"/>
            <a:ext cx="2957738" cy="869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935" y="2232013"/>
            <a:ext cx="5713816" cy="6598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13" y="2215381"/>
            <a:ext cx="2801383" cy="28131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919255" y="5511464"/>
            <a:ext cx="5613430" cy="12403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83" y="5579138"/>
            <a:ext cx="5336017" cy="1076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8" grpId="0"/>
      <p:bldP spid="29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65" grpId="0" bldLvl="0" animBg="1"/>
      <p:bldP spid="2" grpId="0"/>
      <p:bldP spid="12" grpId="0" bldLvl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979882" y="1809518"/>
            <a:ext cx="10444256" cy="15711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60585" y="1830822"/>
            <a:ext cx="1012790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/>
              <a:t>In Python, the </a:t>
            </a:r>
            <a:r>
              <a:rPr lang="en-AU" sz="2000" dirty="0">
                <a:solidFill>
                  <a:srgbClr val="FF0000"/>
                </a:solidFill>
              </a:rPr>
              <a:t>private data fields </a:t>
            </a:r>
            <a:r>
              <a:rPr lang="en-AU" sz="2000" dirty="0"/>
              <a:t>are defined with two </a:t>
            </a:r>
            <a:r>
              <a:rPr lang="en-AU" sz="2000" dirty="0">
                <a:solidFill>
                  <a:srgbClr val="FF0000"/>
                </a:solidFill>
              </a:rPr>
              <a:t>leading underscores</a:t>
            </a:r>
            <a:r>
              <a:rPr lang="en-AU" sz="2000" dirty="0"/>
              <a:t>. You can also define a </a:t>
            </a:r>
            <a:r>
              <a:rPr lang="en-AU" sz="2000" dirty="0">
                <a:solidFill>
                  <a:srgbClr val="FF0000"/>
                </a:solidFill>
              </a:rPr>
              <a:t>private method </a:t>
            </a:r>
            <a:r>
              <a:rPr lang="en-AU" sz="2000" dirty="0"/>
              <a:t>named with two leading </a:t>
            </a:r>
            <a:r>
              <a:rPr lang="en-AU" sz="2000" dirty="0" smtClean="0"/>
              <a:t>underscores</a:t>
            </a:r>
            <a:endParaRPr lang="en-AU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altLang="zh-CN" sz="2000" dirty="0"/>
              <a:t>Private data fields and methods can be accessed within a class, but they </a:t>
            </a:r>
            <a:r>
              <a:rPr lang="en-AU" altLang="zh-CN" sz="2000" dirty="0">
                <a:solidFill>
                  <a:srgbClr val="FF0000"/>
                </a:solidFill>
              </a:rPr>
              <a:t>cannot be accessed outside the class</a:t>
            </a:r>
            <a:endParaRPr lang="en-AU" altLang="zh-CN" sz="2000" dirty="0">
              <a:solidFill>
                <a:srgbClr val="FF0000"/>
              </a:solidFill>
            </a:endParaRPr>
          </a:p>
          <a:p>
            <a:endParaRPr lang="en-AU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79882" y="3733809"/>
            <a:ext cx="6278796" cy="800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b="1" i="1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Why we need private data fields and methods, which are not convenient to modify?</a:t>
            </a:r>
            <a:endParaRPr lang="en-US" altLang="zh-CN" sz="2000" b="1" i="1" dirty="0" smtClean="0">
              <a:solidFill>
                <a:srgbClr val="FF0000"/>
              </a:solidFill>
              <a:latin typeface="3ds Condensed" panose="02000503020000020004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79882" y="4859202"/>
            <a:ext cx="6278796" cy="17936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Sitka Subheading" pitchFamily="2" charset="0"/>
                <a:cs typeface="Times" panose="02020603050405020304" pitchFamily="18" charset="0"/>
              </a:rPr>
              <a:t>Tip: If a class is designed for other programs to use, to prevent data from being tampered </a:t>
            </a:r>
            <a:r>
              <a:rPr lang="en-US" altLang="zh-CN" b="1" dirty="0" smtClean="0">
                <a:solidFill>
                  <a:srgbClr val="002060"/>
                </a:solidFill>
                <a:latin typeface="Sitka Subheading" pitchFamily="2" charset="0"/>
                <a:cs typeface="Times" panose="02020603050405020304" pitchFamily="18" charset="0"/>
              </a:rPr>
              <a:t>with(e.g. bank account, score etc.) </a:t>
            </a:r>
            <a:r>
              <a:rPr lang="en-US" altLang="zh-CN" b="1" dirty="0">
                <a:solidFill>
                  <a:srgbClr val="002060"/>
                </a:solidFill>
                <a:latin typeface="Sitka Subheading" pitchFamily="2" charset="0"/>
                <a:cs typeface="Times" panose="02020603050405020304" pitchFamily="18" charset="0"/>
              </a:rPr>
              <a:t>and to make the class easy to maintain, define data fields as private. If a class is only used internally by your own program, there is no need to hide the data fields.</a:t>
            </a:r>
            <a:endParaRPr lang="en-US" altLang="zh-CN" b="1" dirty="0">
              <a:solidFill>
                <a:srgbClr val="002060"/>
              </a:solidFill>
              <a:latin typeface="Sitka Subheading" pitchFamily="2" charset="0"/>
              <a:cs typeface="Times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39381" y="3733809"/>
            <a:ext cx="3984757" cy="2919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7030A0"/>
                </a:solidFill>
                <a:latin typeface="Sitka Subheading" pitchFamily="2" charset="0"/>
                <a:cs typeface="Times" panose="02020603050405020304" pitchFamily="18" charset="0"/>
              </a:rPr>
              <a:t>For others to use your programs, you need to provide a way for the users to get access to(by “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Subheading" pitchFamily="2" charset="0"/>
                <a:cs typeface="Times" panose="02020603050405020304" pitchFamily="18" charset="0"/>
              </a:rPr>
              <a:t>getter</a:t>
            </a:r>
            <a:r>
              <a:rPr lang="en-US" altLang="zh-CN" sz="1600" b="1" dirty="0" smtClean="0">
                <a:solidFill>
                  <a:srgbClr val="7030A0"/>
                </a:solidFill>
                <a:latin typeface="Sitka Subheading" pitchFamily="2" charset="0"/>
                <a:cs typeface="Times" panose="02020603050405020304" pitchFamily="18" charset="0"/>
              </a:rPr>
              <a:t>”) and modify(but not directly and arbitrarily, by “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Subheading" pitchFamily="2" charset="0"/>
                <a:cs typeface="Times" panose="02020603050405020304" pitchFamily="18" charset="0"/>
              </a:rPr>
              <a:t>setter</a:t>
            </a:r>
            <a:r>
              <a:rPr lang="en-US" altLang="zh-CN" sz="1600" b="1" dirty="0" smtClean="0">
                <a:solidFill>
                  <a:srgbClr val="7030A0"/>
                </a:solidFill>
                <a:latin typeface="Sitka Subheading" pitchFamily="2" charset="0"/>
                <a:cs typeface="Times" panose="02020603050405020304" pitchFamily="18" charset="0"/>
              </a:rPr>
              <a:t>”) the private data fields. </a:t>
            </a:r>
            <a:endParaRPr lang="en-US" altLang="zh-CN" sz="1600" b="1" dirty="0" smtClean="0">
              <a:solidFill>
                <a:srgbClr val="7030A0"/>
              </a:solidFill>
              <a:latin typeface="Sitka Subheading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  <a:latin typeface="Sitka Subheading" pitchFamily="2" charset="0"/>
                <a:cs typeface="Times" panose="02020603050405020304" pitchFamily="18" charset="0"/>
              </a:rPr>
              <a:t>Getter:</a:t>
            </a:r>
            <a:endParaRPr lang="en-US" altLang="zh-CN" sz="1600" b="1" dirty="0" smtClean="0">
              <a:solidFill>
                <a:srgbClr val="FF0000"/>
              </a:solidFill>
              <a:latin typeface="Sitka Subheading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rgbClr val="7030A0"/>
              </a:solidFill>
              <a:latin typeface="Sitka Subheading" pitchFamily="2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  <a:latin typeface="Sitka Subheading" pitchFamily="2" charset="0"/>
                <a:cs typeface="Times" panose="02020603050405020304" pitchFamily="18" charset="0"/>
              </a:rPr>
              <a:t>Setter:</a:t>
            </a:r>
            <a:endParaRPr lang="en-US" altLang="zh-CN" sz="1600" b="1" dirty="0" smtClean="0">
              <a:solidFill>
                <a:srgbClr val="FF0000"/>
              </a:solidFill>
              <a:latin typeface="Sitka Subheading" pitchFamily="2" charset="0"/>
              <a:cs typeface="Times" panose="02020603050405020304" pitchFamily="18" charset="0"/>
            </a:endParaRPr>
          </a:p>
          <a:p>
            <a:endParaRPr lang="en-US" altLang="zh-CN" b="1" dirty="0">
              <a:solidFill>
                <a:srgbClr val="002060"/>
              </a:solidFill>
              <a:latin typeface="Sitka Subheading" pitchFamily="2" charset="0"/>
              <a:cs typeface="Times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326" y="5703265"/>
            <a:ext cx="2569249" cy="210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742" y="6228833"/>
            <a:ext cx="3922876" cy="202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" grpId="0" animBg="1"/>
      <p:bldP spid="47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934832" y="1787925"/>
            <a:ext cx="10489306" cy="1818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5535" y="1929637"/>
            <a:ext cx="101279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2060"/>
                </a:solidFill>
                <a:latin typeface="3ds Condensed" panose="02000503020000020004" pitchFamily="2" charset="0"/>
              </a:rPr>
              <a:t>In Python, 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some objects are </a:t>
            </a:r>
            <a:r>
              <a:rPr lang="en-AU" sz="2000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mutable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(e.g. lists), others are </a:t>
            </a:r>
            <a:r>
              <a:rPr lang="en-AU" sz="2000" dirty="0" smtClean="0">
                <a:solidFill>
                  <a:srgbClr val="FF0000"/>
                </a:solidFill>
                <a:latin typeface="3ds Condensed" panose="02000503020000020004" pitchFamily="2" charset="0"/>
              </a:rPr>
              <a:t>immutable</a:t>
            </a: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(e.g. strings, numbers, tuples). </a:t>
            </a:r>
            <a:endParaRPr lang="en-AU" sz="2000" dirty="0" smtClean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rgbClr val="002060"/>
                </a:solidFill>
                <a:latin typeface="3ds Condensed" panose="02000503020000020004" pitchFamily="2" charset="0"/>
              </a:rPr>
              <a:t>If you pass some objects to a function where you may do some modifications to the parameters, then after invoking it, mutable objects will be changed while immutable ones won’t, compared with before.</a:t>
            </a:r>
            <a:endParaRPr lang="en-AU" altLang="zh-CN" sz="2000" dirty="0">
              <a:solidFill>
                <a:srgbClr val="002060"/>
              </a:solidFill>
              <a:latin typeface="3ds Condensed" panose="02000503020000020004" pitchFamily="2" charset="0"/>
            </a:endParaRPr>
          </a:p>
          <a:p>
            <a:endParaRPr lang="en-AU" altLang="zh-CN" sz="2000" dirty="0">
              <a:solidFill>
                <a:srgbClr val="002060"/>
              </a:solidFill>
              <a:latin typeface="3ds Condensed" panose="0200050302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32" y="4194208"/>
            <a:ext cx="2986270" cy="24587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34832" y="3760194"/>
            <a:ext cx="1134208" cy="30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Circle.py</a:t>
            </a:r>
            <a:endParaRPr lang="en-US" altLang="zh-CN" sz="1600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7295601" y="5035475"/>
            <a:ext cx="741969" cy="38812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37570" y="6331752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(Output of an improved version.)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20" y="3933658"/>
            <a:ext cx="2931004" cy="23980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036" y="3868628"/>
            <a:ext cx="3064446" cy="279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11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29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What problems arise in running the program (a)? How to fix it?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i)  Is the program (b) correct? If so, what will be the output?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456" y="3557902"/>
            <a:ext cx="3395905" cy="2348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45" y="3144728"/>
            <a:ext cx="5504762" cy="3104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2669" y="630224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80902" y="630224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29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Show the output of the following programs (a) and (b).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3831" y="627238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58971" y="627238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263" y="2620109"/>
            <a:ext cx="3700021" cy="3652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635" y="2620109"/>
            <a:ext cx="3715936" cy="3652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mFiNDE2Nzc0NWRiZWU0NzMxNjZjYWEwODQyZjExMG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4200</Words>
  <Application>WPS 演示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Gill Sans MT</vt:lpstr>
      <vt:lpstr>Algerian</vt:lpstr>
      <vt:lpstr>Juice ITC</vt:lpstr>
      <vt:lpstr>Cambria</vt:lpstr>
      <vt:lpstr>微软雅黑</vt:lpstr>
      <vt:lpstr>Times</vt:lpstr>
      <vt:lpstr>Times New Roman</vt:lpstr>
      <vt:lpstr>3ds Condensed</vt:lpstr>
      <vt:lpstr>DejaVu Math TeX Gyre</vt:lpstr>
      <vt:lpstr>Sitka Subheading</vt:lpstr>
      <vt:lpstr>Baskerville Old Face</vt:lpstr>
      <vt:lpstr>Cambria Math</vt:lpstr>
      <vt:lpstr>Calibri</vt:lpstr>
      <vt:lpstr>Impact</vt:lpstr>
      <vt:lpstr>Arial Unicode MS</vt:lpstr>
      <vt:lpstr>华文中宋</vt:lpstr>
      <vt:lpstr>等线</vt:lpstr>
      <vt:lpstr>Mongolian Baiti</vt:lpstr>
      <vt:lpstr>Calibri Light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uhzoaix</cp:lastModifiedBy>
  <cp:revision>386</cp:revision>
  <cp:lastPrinted>2017-01-17T05:47:00Z</cp:lastPrinted>
  <dcterms:created xsi:type="dcterms:W3CDTF">2016-01-12T06:06:00Z</dcterms:created>
  <dcterms:modified xsi:type="dcterms:W3CDTF">2023-11-01T01:38:30Z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9DE195742589473CBBB2EA1832CA0C46_12</vt:lpwstr>
  </property>
</Properties>
</file>