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7" r:id="rId2"/>
    <p:sldId id="355" r:id="rId3"/>
    <p:sldId id="378" r:id="rId4"/>
    <p:sldId id="379" r:id="rId5"/>
    <p:sldId id="372" r:id="rId6"/>
    <p:sldId id="377" r:id="rId7"/>
    <p:sldId id="373" r:id="rId8"/>
    <p:sldId id="374" r:id="rId9"/>
    <p:sldId id="375" r:id="rId10"/>
    <p:sldId id="376" r:id="rId11"/>
    <p:sldId id="380" r:id="rId12"/>
    <p:sldId id="381" r:id="rId13"/>
    <p:sldId id="382" r:id="rId14"/>
    <p:sldId id="383" r:id="rId15"/>
    <p:sldId id="385" r:id="rId16"/>
    <p:sldId id="384" r:id="rId17"/>
    <p:sldId id="386" r:id="rId18"/>
    <p:sldId id="387" r:id="rId19"/>
  </p:sldIdLst>
  <p:sldSz cx="12192000" cy="6858000"/>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5#2">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3">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4">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5">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6">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7">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5#8">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5#9">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5#1">
  <dgm:title val=""/>
  <dgm:desc val=""/>
  <dgm:catLst>
    <dgm:cat type="accent5" pri="11500"/>
  </dgm:catLst>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2F2416B-09FA-423E-9C02-845FDD114C9D}" type="doc">
      <dgm:prSet loTypeId="urn:microsoft.com/office/officeart/2005/8/layout/vList2#2" loCatId="list" qsTypeId="urn:microsoft.com/office/officeart/2005/8/quickstyle/simple1#2" qsCatId="simple" csTypeId="urn:microsoft.com/office/officeart/2005/8/colors/accent5_5#2"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D</a:t>
          </a:r>
          <a:r>
            <a:rPr lang="en-US" altLang="zh-CN" b="1" dirty="0">
              <a:solidFill>
                <a:srgbClr val="00B050"/>
              </a:solidFill>
            </a:rPr>
            <a:t>efinition of Binary Tree Class</a:t>
          </a:r>
          <a:endParaRPr lang="en-US" b="1" dirty="0">
            <a:solidFill>
              <a:srgbClr val="00B05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2"/>
    <dgm:cxn modelId="{C2578537-3A4F-46AC-9300-60B2A4F1B91A}" type="presOf" srcId="{32F2416B-09FA-423E-9C02-845FDD114C9D}" destId="{50194297-CF02-435B-8854-5C4B7CF11AAC}" srcOrd="0" destOrd="0" presId="urn:microsoft.com/office/officeart/2005/8/layout/vList2#2"/>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F2416B-09FA-423E-9C02-845FDD114C9D}" type="doc">
      <dgm:prSet loTypeId="urn:microsoft.com/office/officeart/2005/8/layout/vList2#3" loCatId="list" qsTypeId="urn:microsoft.com/office/officeart/2005/8/quickstyle/simple1#3" qsCatId="simple" csTypeId="urn:microsoft.com/office/officeart/2005/8/colors/accent5_5#3"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Depth First Search</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3"/>
    <dgm:cxn modelId="{C2578537-3A4F-46AC-9300-60B2A4F1B91A}" type="presOf" srcId="{32F2416B-09FA-423E-9C02-845FDD114C9D}" destId="{50194297-CF02-435B-8854-5C4B7CF11AAC}" srcOrd="0" destOrd="0" presId="urn:microsoft.com/office/officeart/2005/8/layout/vList2#3"/>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F2416B-09FA-423E-9C02-845FDD114C9D}" type="doc">
      <dgm:prSet loTypeId="urn:microsoft.com/office/officeart/2005/8/layout/vList2#4" loCatId="list" qsTypeId="urn:microsoft.com/office/officeart/2005/8/quickstyle/simple1#4" qsCatId="simple" csTypeId="urn:microsoft.com/office/officeart/2005/8/colors/accent5_5#4"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00B050"/>
              </a:solidFill>
            </a:rPr>
            <a:t>Breadth First Search</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08" custLinFactNeighborY="741">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4"/>
    <dgm:cxn modelId="{C2578537-3A4F-46AC-9300-60B2A4F1B91A}" type="presOf" srcId="{32F2416B-09FA-423E-9C02-845FDD114C9D}" destId="{50194297-CF02-435B-8854-5C4B7CF11AAC}" srcOrd="0" destOrd="0" presId="urn:microsoft.com/office/officeart/2005/8/layout/vList2#4"/>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F2416B-09FA-423E-9C02-845FDD114C9D}" type="doc">
      <dgm:prSet loTypeId="urn:microsoft.com/office/officeart/2005/8/layout/vList2#5" loCatId="list" qsTypeId="urn:microsoft.com/office/officeart/2005/8/quickstyle/simple1#5" qsCatId="simple" csTypeId="urn:microsoft.com/office/officeart/2005/8/colors/accent5_5#5"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Q1: R</a:t>
          </a:r>
          <a:r>
            <a:rPr lang="en-US" altLang="zh-CN" b="1" dirty="0">
              <a:solidFill>
                <a:srgbClr val="FFFF00"/>
              </a:solidFill>
            </a:rPr>
            <a:t>epresent an Expression</a:t>
          </a:r>
          <a:endParaRPr lang="en-US" b="1" dirty="0">
            <a:solidFill>
              <a:srgbClr val="FFFF00"/>
            </a:solidFill>
          </a:endParaRP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5"/>
    <dgm:cxn modelId="{C2578537-3A4F-46AC-9300-60B2A4F1B91A}" type="presOf" srcId="{32F2416B-09FA-423E-9C02-845FDD114C9D}" destId="{50194297-CF02-435B-8854-5C4B7CF11AAC}" srcOrd="0" destOrd="0" presId="urn:microsoft.com/office/officeart/2005/8/layout/vList2#5"/>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F2416B-09FA-423E-9C02-845FDD114C9D}" type="doc">
      <dgm:prSet loTypeId="urn:microsoft.com/office/officeart/2005/8/layout/vList2#6" loCatId="list" qsTypeId="urn:microsoft.com/office/officeart/2005/8/quickstyle/simple1#6" qsCatId="simple" csTypeId="urn:microsoft.com/office/officeart/2005/8/colors/accent5_5#6"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Q1: Answer</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6"/>
    <dgm:cxn modelId="{C2578537-3A4F-46AC-9300-60B2A4F1B91A}" type="presOf" srcId="{32F2416B-09FA-423E-9C02-845FDD114C9D}" destId="{50194297-CF02-435B-8854-5C4B7CF11AAC}" srcOrd="0" destOrd="0" presId="urn:microsoft.com/office/officeart/2005/8/layout/vList2#6"/>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F2416B-09FA-423E-9C02-845FDD114C9D}" type="doc">
      <dgm:prSet loTypeId="urn:microsoft.com/office/officeart/2005/8/layout/vList2#7" loCatId="list" qsTypeId="urn:microsoft.com/office/officeart/2005/8/quickstyle/simple1#7" qsCatId="simple" csTypeId="urn:microsoft.com/office/officeart/2005/8/colors/accent5_5#7"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Q2: Create a Tree Object</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7"/>
    <dgm:cxn modelId="{C2578537-3A4F-46AC-9300-60B2A4F1B91A}" type="presOf" srcId="{32F2416B-09FA-423E-9C02-845FDD114C9D}" destId="{50194297-CF02-435B-8854-5C4B7CF11AAC}" srcOrd="0" destOrd="0" presId="urn:microsoft.com/office/officeart/2005/8/layout/vList2#7"/>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2F2416B-09FA-423E-9C02-845FDD114C9D}" type="doc">
      <dgm:prSet loTypeId="urn:microsoft.com/office/officeart/2005/8/layout/vList2#8" loCatId="list" qsTypeId="urn:microsoft.com/office/officeart/2005/8/quickstyle/simple1#8" qsCatId="simple" csTypeId="urn:microsoft.com/office/officeart/2005/8/colors/accent5_5#8"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Q3: Depth First Search</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8"/>
    <dgm:cxn modelId="{C2578537-3A4F-46AC-9300-60B2A4F1B91A}" type="presOf" srcId="{32F2416B-09FA-423E-9C02-845FDD114C9D}" destId="{50194297-CF02-435B-8854-5C4B7CF11AAC}" srcOrd="0" destOrd="0" presId="urn:microsoft.com/office/officeart/2005/8/layout/vList2#8"/>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F2416B-09FA-423E-9C02-845FDD114C9D}" type="doc">
      <dgm:prSet loTypeId="urn:microsoft.com/office/officeart/2005/8/layout/vList2#9" loCatId="list" qsTypeId="urn:microsoft.com/office/officeart/2005/8/quickstyle/simple1#9" qsCatId="simple" csTypeId="urn:microsoft.com/office/officeart/2005/8/colors/accent5_5#9"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Q4: Path Length of a Tree-I</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9"/>
    <dgm:cxn modelId="{C2578537-3A4F-46AC-9300-60B2A4F1B91A}" type="presOf" srcId="{32F2416B-09FA-423E-9C02-845FDD114C9D}" destId="{50194297-CF02-435B-8854-5C4B7CF11AAC}" srcOrd="0" destOrd="0" presId="urn:microsoft.com/office/officeart/2005/8/layout/vList2#9"/>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2F2416B-09FA-423E-9C02-845FDD114C9D}" type="doc">
      <dgm:prSet loTypeId="urn:microsoft.com/office/officeart/2005/8/layout/vList2#1" loCatId="list" qsTypeId="urn:microsoft.com/office/officeart/2005/8/quickstyle/simple1#1" qsCatId="simple" csTypeId="urn:microsoft.com/office/officeart/2005/8/colors/accent5_5#1" csCatId="accent5" phldr="1"/>
      <dgm:spPr/>
      <dgm:t>
        <a:bodyPr/>
        <a:lstStyle/>
        <a:p>
          <a:endParaRPr lang="en-US"/>
        </a:p>
      </dgm:t>
    </dgm:pt>
    <dgm:pt modelId="{0E8085F9-02A8-4FC2-8D3B-A0AA5F1EC1F7}">
      <dgm:prSet/>
      <dgm:spPr>
        <a:solidFill>
          <a:schemeClr val="accent1">
            <a:lumMod val="75000"/>
            <a:alpha val="90000"/>
          </a:schemeClr>
        </a:solidFill>
      </dgm:spPr>
      <dgm:t>
        <a:bodyPr/>
        <a:lstStyle/>
        <a:p>
          <a:pPr rtl="0"/>
          <a:r>
            <a:rPr lang="en-US" b="1" dirty="0">
              <a:solidFill>
                <a:srgbClr val="FFFF00"/>
              </a:solidFill>
            </a:rPr>
            <a:t>Q4: Path Length of a Tree-II</a:t>
          </a:r>
        </a:p>
      </dgm:t>
    </dgm:pt>
    <dgm:pt modelId="{9A9D0BBD-81CC-4ADD-B35B-803AAE39C930}" type="parTrans" cxnId="{35269393-7A07-4D9F-92F8-0A8402EC7C01}">
      <dgm:prSet/>
      <dgm:spPr/>
      <dgm:t>
        <a:bodyPr/>
        <a:lstStyle/>
        <a:p>
          <a:endParaRPr lang="en-US"/>
        </a:p>
      </dgm:t>
    </dgm:pt>
    <dgm:pt modelId="{7CD21E5E-EF6D-4A05-88C0-FACFE117F380}" type="sibTrans" cxnId="{35269393-7A07-4D9F-92F8-0A8402EC7C01}">
      <dgm:prSet/>
      <dgm:spPr/>
      <dgm:t>
        <a:bodyPr/>
        <a:lstStyle/>
        <a:p>
          <a:endParaRPr lang="en-US"/>
        </a:p>
      </dgm:t>
    </dgm:pt>
    <dgm:pt modelId="{50194297-CF02-435B-8854-5C4B7CF11AAC}" type="pres">
      <dgm:prSet presAssocID="{32F2416B-09FA-423E-9C02-845FDD114C9D}" presName="linear" presStyleCnt="0">
        <dgm:presLayoutVars>
          <dgm:animLvl val="lvl"/>
          <dgm:resizeHandles val="exact"/>
        </dgm:presLayoutVars>
      </dgm:prSet>
      <dgm:spPr/>
    </dgm:pt>
    <dgm:pt modelId="{8E22013E-9C26-4AA1-B8B4-D1AA5892233B}" type="pres">
      <dgm:prSet presAssocID="{0E8085F9-02A8-4FC2-8D3B-A0AA5F1EC1F7}" presName="parentText" presStyleLbl="node1" presStyleIdx="0" presStyleCnt="1" custLinFactNeighborX="84" custLinFactNeighborY="-156">
        <dgm:presLayoutVars>
          <dgm:chMax val="0"/>
          <dgm:bulletEnabled val="1"/>
        </dgm:presLayoutVars>
      </dgm:prSet>
      <dgm:spPr/>
    </dgm:pt>
  </dgm:ptLst>
  <dgm:cxnLst>
    <dgm:cxn modelId="{13AF7C06-F6C8-4BB9-92F6-08A3D91BB732}" type="presOf" srcId="{0E8085F9-02A8-4FC2-8D3B-A0AA5F1EC1F7}" destId="{8E22013E-9C26-4AA1-B8B4-D1AA5892233B}" srcOrd="0" destOrd="0" presId="urn:microsoft.com/office/officeart/2005/8/layout/vList2#1"/>
    <dgm:cxn modelId="{C2578537-3A4F-46AC-9300-60B2A4F1B91A}" type="presOf" srcId="{32F2416B-09FA-423E-9C02-845FDD114C9D}" destId="{50194297-CF02-435B-8854-5C4B7CF11AAC}" srcOrd="0" destOrd="0" presId="urn:microsoft.com/office/officeart/2005/8/layout/vList2#1"/>
    <dgm:cxn modelId="{35269393-7A07-4D9F-92F8-0A8402EC7C01}" srcId="{32F2416B-09FA-423E-9C02-845FDD114C9D}" destId="{0E8085F9-02A8-4FC2-8D3B-A0AA5F1EC1F7}" srcOrd="0" destOrd="0" parTransId="{9A9D0BBD-81CC-4ADD-B35B-803AAE39C930}" sibTransId="{7CD21E5E-EF6D-4A05-88C0-FACFE117F380}"/>
    <dgm:cxn modelId="{75D7C567-6F22-493E-8162-2F11CF9E4DF2}" type="presParOf" srcId="{50194297-CF02-435B-8854-5C4B7CF11AAC}" destId="{8E22013E-9C26-4AA1-B8B4-D1AA5892233B}" srcOrd="0"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D</a:t>
          </a:r>
          <a:r>
            <a:rPr lang="en-US" altLang="zh-CN" sz="4900" b="1" kern="1200" dirty="0">
              <a:solidFill>
                <a:srgbClr val="00B050"/>
              </a:solidFill>
            </a:rPr>
            <a:t>efinition of Binary Tree Class</a:t>
          </a:r>
          <a:endParaRPr lang="en-US" sz="4900" b="1" kern="1200" dirty="0">
            <a:solidFill>
              <a:srgbClr val="00B050"/>
            </a:solidFill>
          </a:endParaRPr>
        </a:p>
      </dsp:txBody>
      <dsp:txXfrm>
        <a:off x="55972" y="72967"/>
        <a:ext cx="10283493" cy="1034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Depth First Search</a:t>
          </a:r>
        </a:p>
      </dsp:txBody>
      <dsp:txXfrm>
        <a:off x="55972" y="72967"/>
        <a:ext cx="10283493" cy="10346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16995"/>
          <a:ext cx="10395437"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00B050"/>
              </a:solidFill>
            </a:rPr>
            <a:t>Breadth First Search</a:t>
          </a:r>
        </a:p>
      </dsp:txBody>
      <dsp:txXfrm>
        <a:off x="55972" y="72967"/>
        <a:ext cx="10283493" cy="10346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Q1: R</a:t>
          </a:r>
          <a:r>
            <a:rPr lang="en-US" altLang="zh-CN" sz="4900" b="1" kern="1200" dirty="0">
              <a:solidFill>
                <a:srgbClr val="FFFF00"/>
              </a:solidFill>
            </a:rPr>
            <a:t>epresent an Expression</a:t>
          </a:r>
          <a:endParaRPr lang="en-US" sz="4900" b="1" kern="1200" dirty="0">
            <a:solidFill>
              <a:srgbClr val="FFFF00"/>
            </a:solidFill>
          </a:endParaRPr>
        </a:p>
      </dsp:txBody>
      <dsp:txXfrm>
        <a:off x="55972" y="55972"/>
        <a:ext cx="10403656" cy="10346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Q1: Answer</a:t>
          </a:r>
        </a:p>
      </dsp:txBody>
      <dsp:txXfrm>
        <a:off x="55972" y="55972"/>
        <a:ext cx="10403656" cy="10346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Q2: Create a Tree Object</a:t>
          </a:r>
        </a:p>
      </dsp:txBody>
      <dsp:txXfrm>
        <a:off x="55972" y="55972"/>
        <a:ext cx="10403656" cy="10346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Q3: Depth First Search</a:t>
          </a:r>
        </a:p>
      </dsp:txBody>
      <dsp:txXfrm>
        <a:off x="55972" y="55972"/>
        <a:ext cx="10403656" cy="10346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Q4: Path Length of a Tree-I</a:t>
          </a:r>
        </a:p>
      </dsp:txBody>
      <dsp:txXfrm>
        <a:off x="55972" y="55972"/>
        <a:ext cx="10403656" cy="10346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2013E-9C26-4AA1-B8B4-D1AA5892233B}">
      <dsp:nvSpPr>
        <dsp:cNvPr id="0" name=""/>
        <dsp:cNvSpPr/>
      </dsp:nvSpPr>
      <dsp:spPr>
        <a:xfrm>
          <a:off x="0" y="0"/>
          <a:ext cx="10515600" cy="1146600"/>
        </a:xfrm>
        <a:prstGeom prst="roundRect">
          <a:avLst/>
        </a:prstGeom>
        <a:solidFill>
          <a:schemeClr val="accent1">
            <a:lumMod val="75000"/>
            <a:alpha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b="1" kern="1200" dirty="0">
              <a:solidFill>
                <a:srgbClr val="FFFF00"/>
              </a:solidFill>
            </a:rPr>
            <a:t>Q4: Path Length of a Tree-II</a:t>
          </a:r>
        </a:p>
      </dsp:txBody>
      <dsp:txXfrm>
        <a:off x="55972" y="55972"/>
        <a:ext cx="10403656" cy="1034656"/>
      </dsp:txXfrm>
    </dsp:sp>
  </dsp:spTree>
</dsp:drawing>
</file>

<file path=ppt/diagrams/layout1.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645"/>
          </a:xfrm>
          <a:prstGeom prst="rect">
            <a:avLst/>
          </a:prstGeom>
        </p:spPr>
        <p:txBody>
          <a:bodyPr vert="horz" lIns="91970" tIns="45985" rIns="91970" bIns="45985" rtlCol="0"/>
          <a:lstStyle>
            <a:lvl1pPr algn="l">
              <a:defRPr sz="1200"/>
            </a:lvl1pPr>
          </a:lstStyle>
          <a:p>
            <a:endParaRPr lang="zh-CN" altLang="en-US"/>
          </a:p>
        </p:txBody>
      </p:sp>
      <p:sp>
        <p:nvSpPr>
          <p:cNvPr id="3" name="Date Placeholder 2"/>
          <p:cNvSpPr>
            <a:spLocks noGrp="1"/>
          </p:cNvSpPr>
          <p:nvPr>
            <p:ph type="dt" idx="1"/>
          </p:nvPr>
        </p:nvSpPr>
        <p:spPr>
          <a:xfrm>
            <a:off x="4021338" y="0"/>
            <a:ext cx="3076363" cy="513645"/>
          </a:xfrm>
          <a:prstGeom prst="rect">
            <a:avLst/>
          </a:prstGeom>
        </p:spPr>
        <p:txBody>
          <a:bodyPr vert="horz" lIns="91970" tIns="45985" rIns="91970" bIns="45985" rtlCol="0"/>
          <a:lstStyle>
            <a:lvl1pPr algn="r">
              <a:defRPr sz="1200"/>
            </a:lvl1pPr>
          </a:lstStyle>
          <a:p>
            <a:fld id="{C3394C42-8D0B-4A87-A2BD-615C5BF9666D}" type="datetimeFigureOut">
              <a:rPr lang="zh-CN" altLang="en-US" smtClean="0"/>
              <a:t>2023/12/7</a:t>
            </a:fld>
            <a:endParaRPr lang="zh-CN" altLang="en-US"/>
          </a:p>
        </p:txBody>
      </p:sp>
      <p:sp>
        <p:nvSpPr>
          <p:cNvPr id="4" name="Slide Image Placeholder 3"/>
          <p:cNvSpPr>
            <a:spLocks noGrp="1" noRot="1" noChangeAspect="1"/>
          </p:cNvSpPr>
          <p:nvPr>
            <p:ph type="sldImg" idx="2"/>
          </p:nvPr>
        </p:nvSpPr>
        <p:spPr>
          <a:xfrm>
            <a:off x="481013" y="1279525"/>
            <a:ext cx="6137275" cy="3452813"/>
          </a:xfrm>
          <a:prstGeom prst="rect">
            <a:avLst/>
          </a:prstGeom>
          <a:noFill/>
          <a:ln w="12700">
            <a:solidFill>
              <a:prstClr val="black"/>
            </a:solidFill>
          </a:ln>
        </p:spPr>
        <p:txBody>
          <a:bodyPr vert="horz" lIns="91970" tIns="45985" rIns="91970" bIns="45985" rtlCol="0" anchor="ctr"/>
          <a:lstStyle/>
          <a:p>
            <a:endParaRPr lang="zh-CN" altLang="en-US"/>
          </a:p>
        </p:txBody>
      </p:sp>
      <p:sp>
        <p:nvSpPr>
          <p:cNvPr id="5" name="Notes Placeholder 4"/>
          <p:cNvSpPr>
            <a:spLocks noGrp="1"/>
          </p:cNvSpPr>
          <p:nvPr>
            <p:ph type="body" sz="quarter" idx="3"/>
          </p:nvPr>
        </p:nvSpPr>
        <p:spPr>
          <a:xfrm>
            <a:off x="709930" y="4925887"/>
            <a:ext cx="5679440" cy="4029400"/>
          </a:xfrm>
          <a:prstGeom prst="rect">
            <a:avLst/>
          </a:prstGeom>
        </p:spPr>
        <p:txBody>
          <a:bodyPr vert="horz" lIns="91970" tIns="45985" rIns="91970" bIns="45985"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9720969"/>
            <a:ext cx="3076363" cy="513645"/>
          </a:xfrm>
          <a:prstGeom prst="rect">
            <a:avLst/>
          </a:prstGeom>
        </p:spPr>
        <p:txBody>
          <a:bodyPr vert="horz" lIns="91970" tIns="45985" rIns="91970" bIns="45985"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4021338" y="9720969"/>
            <a:ext cx="3076363" cy="513645"/>
          </a:xfrm>
          <a:prstGeom prst="rect">
            <a:avLst/>
          </a:prstGeom>
        </p:spPr>
        <p:txBody>
          <a:bodyPr vert="horz" lIns="91970" tIns="45985" rIns="91970" bIns="45985" rtlCol="0" anchor="b"/>
          <a:lstStyle>
            <a:lvl1pPr algn="r">
              <a:defRPr sz="1200"/>
            </a:lvl1pPr>
          </a:lstStyle>
          <a:p>
            <a:fld id="{3F9FE0F3-13EB-40C5-9A6D-2DDBF460432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9FE0F3-13EB-40C5-9A6D-2DDBF4604329}" type="slidenum">
              <a:rPr lang="zh-CN" altLang="en-US" smtClean="0"/>
              <a:t>18</a:t>
            </a:fld>
            <a:endParaRPr lang="zh-CN" altLang="en-US"/>
          </a:p>
        </p:txBody>
      </p:sp>
    </p:spTree>
    <p:extLst>
      <p:ext uri="{BB962C8B-B14F-4D97-AF65-F5344CB8AC3E}">
        <p14:creationId xmlns:p14="http://schemas.microsoft.com/office/powerpoint/2010/main" val="2497322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ltLang="zh-CN"/>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00E1B6D-CB0E-4747-8721-9A4B69626617}" type="datetimeFigureOut">
              <a:rPr lang="en-US" smtClean="0"/>
              <a:t>12/7/2023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AC770CD-E693-47DC-A6AB-30FC6333656A}"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00E1B6D-CB0E-4747-8721-9A4B69626617}"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ltLang="zh-CN"/>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00E1B6D-CB0E-4747-8721-9A4B69626617}" type="datetimeFigureOut">
              <a:rPr lang="en-US" smtClean="0"/>
              <a:t>12/7/2023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AC770CD-E693-47DC-A6AB-30FC6333656A}"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E00E1B6D-CB0E-4747-8721-9A4B69626617}"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E00E1B6D-CB0E-4747-8721-9A4B69626617}" type="datetimeFigureOut">
              <a:rPr lang="en-US" smtClean="0"/>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E00E1B6D-CB0E-4747-8721-9A4B69626617}"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E1B6D-CB0E-4747-8721-9A4B69626617}" type="datetimeFigureOut">
              <a:rPr lang="en-US" smtClean="0"/>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770CD-E693-47DC-A6AB-30FC633365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ltLang="zh-CN"/>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051" y="6375679"/>
            <a:ext cx="1233355" cy="348462"/>
          </a:xfrm>
        </p:spPr>
        <p:txBody>
          <a:bodyPr/>
          <a:lstStyle/>
          <a:p>
            <a:fld id="{E00E1B6D-CB0E-4747-8721-9A4B69626617}" type="datetimeFigureOut">
              <a:rPr lang="en-US" smtClean="0"/>
              <a:t>12/7/2023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AC770CD-E693-47DC-A6AB-30FC6333656A}"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ltLang="zh-CN"/>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p:cNvSpPr>
            <a:spLocks noGrp="1"/>
          </p:cNvSpPr>
          <p:nvPr>
            <p:ph type="dt" sz="half" idx="10"/>
          </p:nvPr>
        </p:nvSpPr>
        <p:spPr>
          <a:xfrm>
            <a:off x="765950" y="6375679"/>
            <a:ext cx="1232456" cy="348462"/>
          </a:xfrm>
        </p:spPr>
        <p:txBody>
          <a:bodyPr/>
          <a:lstStyle/>
          <a:p>
            <a:fld id="{E00E1B6D-CB0E-4747-8721-9A4B69626617}" type="datetimeFigureOut">
              <a:rPr lang="en-US" smtClean="0"/>
              <a:t>12/7/2023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AC770CD-E693-47DC-A6AB-30FC633365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00E1B6D-CB0E-4747-8721-9A4B69626617}" type="datetimeFigureOut">
              <a:rPr lang="en-US" smtClean="0"/>
              <a:t>12/7/2023</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AC770CD-E693-47DC-A6AB-30FC6333656A}"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7.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5.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6.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615" y="1611601"/>
            <a:ext cx="11658599" cy="2387600"/>
          </a:xfrm>
        </p:spPr>
        <p:txBody>
          <a:bodyPr>
            <a:normAutofit/>
          </a:bodyPr>
          <a:lstStyle/>
          <a:p>
            <a:r>
              <a:rPr lang="en-AU" sz="3200" b="1" i="1" dirty="0">
                <a:solidFill>
                  <a:srgbClr val="00B050"/>
                </a:solidFill>
              </a:rPr>
              <a:t>Introduction to Computer Science: </a:t>
            </a:r>
            <a:br>
              <a:rPr lang="en-AU" sz="3200" b="1" i="1" dirty="0"/>
            </a:br>
            <a:r>
              <a:rPr lang="en-AU" sz="3200" b="1" i="1" dirty="0">
                <a:solidFill>
                  <a:srgbClr val="0070C0"/>
                </a:solidFill>
              </a:rPr>
              <a:t>Programming Methodology</a:t>
            </a:r>
          </a:p>
        </p:txBody>
      </p:sp>
      <p:sp>
        <p:nvSpPr>
          <p:cNvPr id="3" name="Subtitle 2"/>
          <p:cNvSpPr>
            <a:spLocks noGrp="1"/>
          </p:cNvSpPr>
          <p:nvPr>
            <p:ph type="subTitle" idx="1"/>
          </p:nvPr>
        </p:nvSpPr>
        <p:spPr>
          <a:xfrm>
            <a:off x="1524000" y="3140126"/>
            <a:ext cx="9144000" cy="1669266"/>
          </a:xfrm>
        </p:spPr>
        <p:txBody>
          <a:bodyPr>
            <a:normAutofit/>
          </a:bodyPr>
          <a:lstStyle/>
          <a:p>
            <a:endParaRPr lang="en-US" dirty="0"/>
          </a:p>
          <a:p>
            <a:r>
              <a:rPr lang="en-US" altLang="zh-CN" sz="3200" b="1" dirty="0">
                <a:solidFill>
                  <a:srgbClr val="7030A0"/>
                </a:solidFill>
                <a:latin typeface="Algerian" panose="04020705040A02060702" pitchFamily="82" charset="0"/>
              </a:rPr>
              <a:t>Tutorial</a:t>
            </a:r>
            <a:r>
              <a:rPr lang="en-US" sz="3200" b="1" dirty="0">
                <a:solidFill>
                  <a:srgbClr val="7030A0"/>
                </a:solidFill>
                <a:latin typeface="Algerian" panose="04020705040A02060702" pitchFamily="82" charset="0"/>
              </a:rPr>
              <a:t> </a:t>
            </a:r>
            <a:r>
              <a:rPr lang="en-US" sz="3200" dirty="0">
                <a:solidFill>
                  <a:srgbClr val="7030A0"/>
                </a:solidFill>
                <a:latin typeface="Algerian" panose="04020705040A02060702" pitchFamily="82" charset="0"/>
              </a:rPr>
              <a:t>14</a:t>
            </a:r>
            <a:r>
              <a:rPr lang="en-US" sz="3200" b="1" dirty="0">
                <a:solidFill>
                  <a:srgbClr val="7030A0"/>
                </a:solidFill>
                <a:latin typeface="Algerian" panose="04020705040A02060702" pitchFamily="82" charset="0"/>
              </a:rPr>
              <a:t> </a:t>
            </a:r>
          </a:p>
          <a:p>
            <a:r>
              <a:rPr lang="en-US" altLang="zh-CN" sz="3200" dirty="0">
                <a:solidFill>
                  <a:srgbClr val="002060"/>
                </a:solidFill>
                <a:latin typeface="Algerian" panose="04020705040A02060702" pitchFamily="82" charset="0"/>
              </a:rPr>
              <a:t>tree</a:t>
            </a:r>
            <a:endParaRPr lang="en-US" altLang="zh-CN" b="1" dirty="0">
              <a:latin typeface="Cambria" panose="02040503050406030204" pitchFamily="18" charset="0"/>
              <a:ea typeface="微软雅黑" panose="020B0503020204020204" pitchFamily="34" charset="-122"/>
            </a:endParaRPr>
          </a:p>
        </p:txBody>
      </p:sp>
      <p:pic>
        <p:nvPicPr>
          <p:cNvPr id="4" name="Picture 3"/>
          <p:cNvPicPr>
            <a:picLocks noChangeAspect="1"/>
          </p:cNvPicPr>
          <p:nvPr/>
        </p:nvPicPr>
        <p:blipFill>
          <a:blip r:embed="rId2"/>
          <a:stretch>
            <a:fillRect/>
          </a:stretch>
        </p:blipFill>
        <p:spPr>
          <a:xfrm>
            <a:off x="507240" y="188229"/>
            <a:ext cx="6909744" cy="1204796"/>
          </a:xfrm>
          <a:prstGeom prst="rect">
            <a:avLst/>
          </a:prstGeom>
          <a:gradFill flip="none" rotWithShape="1">
            <a:gsLst>
              <a:gs pos="0">
                <a:schemeClr val="accent5">
                  <a:lumMod val="0"/>
                  <a:lumOff val="100000"/>
                </a:schemeClr>
              </a:gs>
              <a:gs pos="100000">
                <a:schemeClr val="accent5">
                  <a:lumMod val="0"/>
                  <a:lumOff val="100000"/>
                </a:schemeClr>
              </a:gs>
              <a:gs pos="100000">
                <a:schemeClr val="accent5">
                  <a:lumMod val="100000"/>
                </a:schemeClr>
              </a:gs>
            </a:gsLst>
            <a:path path="circle">
              <a:fillToRect l="50000" t="-80000" r="50000" b="180000"/>
            </a:path>
            <a:tileRect/>
          </a:gradFill>
          <a:effectLst>
            <a:outerShdw dist="50800" sx="1000" sy="1000" algn="ctr" rotWithShape="0">
              <a:schemeClr val="bg1"/>
            </a:outerShdw>
          </a:effectLst>
        </p:spPr>
      </p:pic>
      <p:sp>
        <p:nvSpPr>
          <p:cNvPr id="5" name="Subtitle 2">
            <a:extLst>
              <a:ext uri="{FF2B5EF4-FFF2-40B4-BE49-F238E27FC236}">
                <a16:creationId xmlns:a16="http://schemas.microsoft.com/office/drawing/2014/main" id="{70A6AB50-8136-4B1E-9E51-D74FBCC5D579}"/>
              </a:ext>
            </a:extLst>
          </p:cNvPr>
          <p:cNvSpPr txBox="1">
            <a:spLocks/>
          </p:cNvSpPr>
          <p:nvPr/>
        </p:nvSpPr>
        <p:spPr>
          <a:xfrm>
            <a:off x="3896457" y="4630473"/>
            <a:ext cx="4399086" cy="2227527"/>
          </a:xfrm>
          <a:prstGeom prst="rect">
            <a:avLst/>
          </a:prstGeom>
        </p:spPr>
        <p:txBody>
          <a:bodyPr vert="horz" lIns="91440" tIns="45720" rIns="91440" bIns="45720" rtlCol="0" anchor="t">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1200" cap="none" dirty="0">
              <a:latin typeface="Montserrat Black" panose="00000A00000000000000" pitchFamily="2" charset="0"/>
            </a:endParaRPr>
          </a:p>
          <a:p>
            <a:pPr algn="ctr"/>
            <a:r>
              <a:rPr lang="en-US" altLang="zh-CN" sz="1800" cap="none" dirty="0">
                <a:solidFill>
                  <a:srgbClr val="7030A0"/>
                </a:solidFill>
                <a:latin typeface="Montserrat Black" panose="00000A00000000000000" pitchFamily="2" charset="0"/>
              </a:rPr>
              <a:t>Frederick Khasanto</a:t>
            </a:r>
            <a:r>
              <a:rPr lang="en-US" sz="1800" cap="none" dirty="0">
                <a:solidFill>
                  <a:srgbClr val="7030A0"/>
                </a:solidFill>
                <a:latin typeface="Montserrat Black" panose="00000A00000000000000" pitchFamily="2" charset="0"/>
              </a:rPr>
              <a:t> </a:t>
            </a:r>
          </a:p>
          <a:p>
            <a:pPr algn="ctr"/>
            <a:r>
              <a:rPr lang="en-US" altLang="zh-CN" sz="1800" cap="none" dirty="0">
                <a:solidFill>
                  <a:srgbClr val="002060"/>
                </a:solidFill>
                <a:latin typeface="Montserrat Black" panose="00000A00000000000000" pitchFamily="2" charset="0"/>
              </a:rPr>
              <a:t>122040014</a:t>
            </a:r>
          </a:p>
          <a:p>
            <a:pPr algn="ctr"/>
            <a:endParaRPr lang="en-US" altLang="zh-CN" sz="1800" cap="none" dirty="0">
              <a:solidFill>
                <a:srgbClr val="002060"/>
              </a:solidFill>
              <a:latin typeface="Montserrat Black" panose="00000A00000000000000" pitchFamily="2" charset="0"/>
            </a:endParaRPr>
          </a:p>
          <a:p>
            <a:pPr algn="ctr"/>
            <a:endParaRPr lang="en-US" altLang="zh-CN" sz="1800" cap="none" dirty="0">
              <a:solidFill>
                <a:srgbClr val="002060"/>
              </a:solidFill>
              <a:latin typeface="Montserrat Black" panose="00000A00000000000000" pitchFamily="2" charset="0"/>
            </a:endParaRPr>
          </a:p>
          <a:p>
            <a:pPr algn="ctr"/>
            <a:r>
              <a:rPr lang="en-US" altLang="zh-CN" sz="1800" cap="none">
                <a:solidFill>
                  <a:srgbClr val="002060"/>
                </a:solidFill>
                <a:latin typeface="Montserrat Black" panose="00000A00000000000000" pitchFamily="2" charset="0"/>
              </a:rPr>
              <a:t>7 December </a:t>
            </a:r>
            <a:r>
              <a:rPr lang="en-US" altLang="zh-CN" sz="1800" cap="none" dirty="0">
                <a:solidFill>
                  <a:srgbClr val="002060"/>
                </a:solidFill>
                <a:latin typeface="Montserrat Black" panose="00000A00000000000000" pitchFamily="2" charset="0"/>
              </a:rPr>
              <a:t>2023</a:t>
            </a:r>
          </a:p>
          <a:p>
            <a:pPr algn="ctr"/>
            <a:endParaRPr lang="en-US" altLang="zh-CN" sz="1400" cap="none" dirty="0">
              <a:latin typeface="Montserrat Black" panose="00000A00000000000000" pitchFamily="2" charset="0"/>
            </a:endParaRPr>
          </a:p>
          <a:p>
            <a:pPr algn="ctr"/>
            <a:endParaRPr lang="en-US" altLang="zh-CN" sz="1200" cap="none" dirty="0">
              <a:latin typeface="Montserrat Black" panose="00000A00000000000000" pitchFamily="2" charset="0"/>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stretch>
            <a:fillRect/>
          </a:stretch>
        </p:blipFill>
        <p:spPr>
          <a:xfrm>
            <a:off x="1835915" y="1870789"/>
            <a:ext cx="9057754" cy="48173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80397-110C-46B6-B7F3-D978F22EA1CF}"/>
              </a:ext>
            </a:extLst>
          </p:cNvPr>
          <p:cNvSpPr>
            <a:spLocks noGrp="1"/>
          </p:cNvSpPr>
          <p:nvPr>
            <p:ph type="title"/>
          </p:nvPr>
        </p:nvSpPr>
        <p:spPr>
          <a:xfrm>
            <a:off x="1006839" y="2219326"/>
            <a:ext cx="10178322" cy="1390650"/>
          </a:xfrm>
        </p:spPr>
        <p:txBody>
          <a:bodyPr>
            <a:normAutofit/>
          </a:bodyPr>
          <a:lstStyle/>
          <a:p>
            <a:pPr algn="ctr"/>
            <a:r>
              <a:rPr lang="en-US" sz="8000" dirty="0"/>
              <a:t>Final review!</a:t>
            </a:r>
          </a:p>
        </p:txBody>
      </p:sp>
      <p:sp>
        <p:nvSpPr>
          <p:cNvPr id="3" name="Content Placeholder 2">
            <a:extLst>
              <a:ext uri="{FF2B5EF4-FFF2-40B4-BE49-F238E27FC236}">
                <a16:creationId xmlns:a16="http://schemas.microsoft.com/office/drawing/2014/main" id="{79CC0287-9EDE-411A-93BD-A2FA87DA5648}"/>
              </a:ext>
            </a:extLst>
          </p:cNvPr>
          <p:cNvSpPr>
            <a:spLocks noGrp="1"/>
          </p:cNvSpPr>
          <p:nvPr>
            <p:ph idx="1"/>
          </p:nvPr>
        </p:nvSpPr>
        <p:spPr>
          <a:xfrm>
            <a:off x="1006839" y="3429000"/>
            <a:ext cx="10178322" cy="731670"/>
          </a:xfrm>
        </p:spPr>
        <p:txBody>
          <a:bodyPr>
            <a:normAutofit/>
          </a:bodyPr>
          <a:lstStyle/>
          <a:p>
            <a:pPr algn="ctr"/>
            <a:r>
              <a:rPr lang="en-US" sz="2800" dirty="0"/>
              <a:t>Try to answer these questions and test yourself!</a:t>
            </a:r>
          </a:p>
        </p:txBody>
      </p:sp>
    </p:spTree>
    <p:extLst>
      <p:ext uri="{BB962C8B-B14F-4D97-AF65-F5344CB8AC3E}">
        <p14:creationId xmlns:p14="http://schemas.microsoft.com/office/powerpoint/2010/main" val="453966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80397-110C-46B6-B7F3-D978F22EA1CF}"/>
              </a:ext>
            </a:extLst>
          </p:cNvPr>
          <p:cNvSpPr>
            <a:spLocks noGrp="1"/>
          </p:cNvSpPr>
          <p:nvPr>
            <p:ph type="title"/>
          </p:nvPr>
        </p:nvSpPr>
        <p:spPr>
          <a:xfrm>
            <a:off x="1378314" y="404924"/>
            <a:ext cx="10178322" cy="909526"/>
          </a:xfrm>
        </p:spPr>
        <p:txBody>
          <a:bodyPr>
            <a:normAutofit/>
          </a:bodyPr>
          <a:lstStyle/>
          <a:p>
            <a:r>
              <a:rPr lang="en-US" dirty="0"/>
              <a:t>Single-choice questions</a:t>
            </a:r>
          </a:p>
        </p:txBody>
      </p:sp>
      <p:sp>
        <p:nvSpPr>
          <p:cNvPr id="3" name="Content Placeholder 2">
            <a:extLst>
              <a:ext uri="{FF2B5EF4-FFF2-40B4-BE49-F238E27FC236}">
                <a16:creationId xmlns:a16="http://schemas.microsoft.com/office/drawing/2014/main" id="{79CC0287-9EDE-411A-93BD-A2FA87DA5648}"/>
              </a:ext>
            </a:extLst>
          </p:cNvPr>
          <p:cNvSpPr>
            <a:spLocks noGrp="1"/>
          </p:cNvSpPr>
          <p:nvPr>
            <p:ph idx="1"/>
          </p:nvPr>
        </p:nvSpPr>
        <p:spPr>
          <a:xfrm>
            <a:off x="1292589" y="1466850"/>
            <a:ext cx="10178322" cy="4610100"/>
          </a:xfrm>
        </p:spPr>
        <p:txBody>
          <a:bodyPr>
            <a:normAutofit/>
          </a:bodyPr>
          <a:lstStyle/>
          <a:p>
            <a:pPr marL="342900" marR="0" lvl="0" indent="-342900">
              <a:lnSpc>
                <a:spcPct val="107000"/>
              </a:lnSpc>
              <a:spcBef>
                <a:spcPts val="0"/>
              </a:spcBef>
              <a:spcAft>
                <a:spcPts val="0"/>
              </a:spcAft>
              <a:buFont typeface="+mj-lt"/>
              <a:buAutoNum type="arabicPeriod"/>
            </a:pP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Which of the following is NOT a high-level programming language?</a:t>
            </a:r>
            <a:endParaRPr lang="en-US"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Java language</a:t>
            </a:r>
            <a:endParaRPr lang="en-US" sz="20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Assembly language</a:t>
            </a:r>
            <a:endParaRPr lang="en-US" sz="20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Python</a:t>
            </a:r>
            <a:endParaRPr lang="en-US" sz="20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C++ language</a:t>
            </a:r>
            <a:endParaRPr lang="en-US" sz="20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Binary number </a:t>
            </a:r>
            <a:r>
              <a:rPr lang="en-US" sz="2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11001101.001</a:t>
            </a: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 and hexadecimal number </a:t>
            </a:r>
            <a:r>
              <a:rPr lang="en-US" sz="2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45E.8</a:t>
            </a: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 equal to decimal numbers: </a:t>
            </a:r>
            <a:endParaRPr lang="en-US"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205.125 and 1118.5</a:t>
            </a:r>
            <a:endParaRPr lang="en-US" sz="20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205.125 and 1119.5</a:t>
            </a:r>
            <a:endParaRPr lang="en-US" sz="20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153.25 and 1118.5</a:t>
            </a:r>
            <a:endParaRPr lang="en-US" sz="20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800"/>
              </a:spcAft>
              <a:buFont typeface="+mj-lt"/>
              <a:buAutoNum type="alphaLcPeriod"/>
            </a:pP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153.25 and 1119.5</a:t>
            </a:r>
            <a:endParaRPr lang="en-US" sz="20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0" indent="0" algn="ctr">
              <a:buNone/>
            </a:pPr>
            <a:endParaRPr lang="en-US" dirty="0">
              <a:solidFill>
                <a:schemeClr val="tx1">
                  <a:lumMod val="85000"/>
                  <a:lumOff val="15000"/>
                </a:schemeClr>
              </a:solidFill>
            </a:endParaRPr>
          </a:p>
        </p:txBody>
      </p:sp>
      <p:sp>
        <p:nvSpPr>
          <p:cNvPr id="4" name="Oval 3">
            <a:extLst>
              <a:ext uri="{FF2B5EF4-FFF2-40B4-BE49-F238E27FC236}">
                <a16:creationId xmlns:a16="http://schemas.microsoft.com/office/drawing/2014/main" id="{A6F3123F-3591-427A-B47B-2EBF6722FFB9}"/>
              </a:ext>
            </a:extLst>
          </p:cNvPr>
          <p:cNvSpPr/>
          <p:nvPr/>
        </p:nvSpPr>
        <p:spPr>
          <a:xfrm>
            <a:off x="1685925" y="2266950"/>
            <a:ext cx="438150" cy="4667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B521344-2332-425F-A81F-A8F48769CECB}"/>
              </a:ext>
            </a:extLst>
          </p:cNvPr>
          <p:cNvSpPr/>
          <p:nvPr/>
        </p:nvSpPr>
        <p:spPr>
          <a:xfrm>
            <a:off x="1685925" y="4229100"/>
            <a:ext cx="438150" cy="4667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567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80397-110C-46B6-B7F3-D978F22EA1CF}"/>
              </a:ext>
            </a:extLst>
          </p:cNvPr>
          <p:cNvSpPr>
            <a:spLocks noGrp="1"/>
          </p:cNvSpPr>
          <p:nvPr>
            <p:ph type="title"/>
          </p:nvPr>
        </p:nvSpPr>
        <p:spPr>
          <a:xfrm>
            <a:off x="1378314" y="404924"/>
            <a:ext cx="10178322" cy="909526"/>
          </a:xfrm>
        </p:spPr>
        <p:txBody>
          <a:bodyPr>
            <a:normAutofit/>
          </a:bodyPr>
          <a:lstStyle/>
          <a:p>
            <a:r>
              <a:rPr lang="en-US" dirty="0"/>
              <a:t>Single-choice questions</a:t>
            </a:r>
          </a:p>
        </p:txBody>
      </p:sp>
      <p:sp>
        <p:nvSpPr>
          <p:cNvPr id="3" name="Content Placeholder 2">
            <a:extLst>
              <a:ext uri="{FF2B5EF4-FFF2-40B4-BE49-F238E27FC236}">
                <a16:creationId xmlns:a16="http://schemas.microsoft.com/office/drawing/2014/main" id="{79CC0287-9EDE-411A-93BD-A2FA87DA5648}"/>
              </a:ext>
            </a:extLst>
          </p:cNvPr>
          <p:cNvSpPr>
            <a:spLocks noGrp="1"/>
          </p:cNvSpPr>
          <p:nvPr>
            <p:ph idx="1"/>
          </p:nvPr>
        </p:nvSpPr>
        <p:spPr>
          <a:xfrm>
            <a:off x="1292589" y="1466850"/>
            <a:ext cx="10178322" cy="4610100"/>
          </a:xfrm>
        </p:spPr>
        <p:txBody>
          <a:bodyPr>
            <a:normAutofit/>
          </a:bodyPr>
          <a:lstStyle/>
          <a:p>
            <a:pPr marL="0" marR="0" lvl="0" indent="0">
              <a:lnSpc>
                <a:spcPct val="107000"/>
              </a:lnSpc>
              <a:spcBef>
                <a:spcPts val="0"/>
              </a:spcBef>
              <a:spcAft>
                <a:spcPts val="0"/>
              </a:spcAft>
              <a:buNone/>
            </a:pP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3. Order the following time complexities from fast to slow:</a:t>
            </a:r>
            <a:b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            I. 2ⁿ</a:t>
            </a:r>
            <a:b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            II. log(n)</a:t>
            </a:r>
            <a:b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            III. </a:t>
            </a:r>
            <a:r>
              <a:rPr lang="en-US" sz="2400" dirty="0" err="1">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nlog</a:t>
            </a: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(n)</a:t>
            </a:r>
            <a:b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            IV. n³</a:t>
            </a:r>
            <a:b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            V. n</a:t>
            </a:r>
            <a:b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b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            VI. n²</a:t>
            </a:r>
            <a:endParaRPr lang="en-US"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I, II, III, IV, V, VI</a:t>
            </a:r>
            <a:endParaRPr lang="en-US" sz="20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V, II, III, I VI, IV</a:t>
            </a:r>
            <a:endParaRPr lang="en-US" sz="20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III, II, V, VI, IV, I</a:t>
            </a:r>
            <a:endParaRPr lang="en-US" sz="20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800"/>
              </a:spcAft>
              <a:buFont typeface="+mj-lt"/>
              <a:buAutoNum type="alphaLcPeriod"/>
            </a:pP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II, V, III, VI, IV, I</a:t>
            </a:r>
            <a:endParaRPr lang="en-US" sz="20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Oval 3">
            <a:extLst>
              <a:ext uri="{FF2B5EF4-FFF2-40B4-BE49-F238E27FC236}">
                <a16:creationId xmlns:a16="http://schemas.microsoft.com/office/drawing/2014/main" id="{722A1418-61C1-474E-A522-0C9CC45A1A83}"/>
              </a:ext>
            </a:extLst>
          </p:cNvPr>
          <p:cNvSpPr/>
          <p:nvPr/>
        </p:nvSpPr>
        <p:spPr>
          <a:xfrm>
            <a:off x="1657350" y="5391150"/>
            <a:ext cx="438150" cy="4667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DD8A905-1FDD-4F3F-9E7E-D5B5737BF9CA}"/>
              </a:ext>
            </a:extLst>
          </p:cNvPr>
          <p:cNvPicPr>
            <a:picLocks noChangeAspect="1"/>
          </p:cNvPicPr>
          <p:nvPr/>
        </p:nvPicPr>
        <p:blipFill>
          <a:blip r:embed="rId2"/>
          <a:stretch>
            <a:fillRect/>
          </a:stretch>
        </p:blipFill>
        <p:spPr>
          <a:xfrm>
            <a:off x="4453081" y="2039848"/>
            <a:ext cx="7017830" cy="4037102"/>
          </a:xfrm>
          <a:prstGeom prst="rect">
            <a:avLst/>
          </a:prstGeom>
        </p:spPr>
      </p:pic>
    </p:spTree>
    <p:extLst>
      <p:ext uri="{BB962C8B-B14F-4D97-AF65-F5344CB8AC3E}">
        <p14:creationId xmlns:p14="http://schemas.microsoft.com/office/powerpoint/2010/main" val="409994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80397-110C-46B6-B7F3-D978F22EA1CF}"/>
              </a:ext>
            </a:extLst>
          </p:cNvPr>
          <p:cNvSpPr>
            <a:spLocks noGrp="1"/>
          </p:cNvSpPr>
          <p:nvPr>
            <p:ph type="title"/>
          </p:nvPr>
        </p:nvSpPr>
        <p:spPr>
          <a:xfrm>
            <a:off x="1378314" y="404924"/>
            <a:ext cx="10178322" cy="909526"/>
          </a:xfrm>
        </p:spPr>
        <p:txBody>
          <a:bodyPr>
            <a:normAutofit/>
          </a:bodyPr>
          <a:lstStyle/>
          <a:p>
            <a:r>
              <a:rPr lang="en-US" dirty="0"/>
              <a:t>Single-choice questions</a:t>
            </a:r>
          </a:p>
        </p:txBody>
      </p:sp>
      <p:sp>
        <p:nvSpPr>
          <p:cNvPr id="3" name="Content Placeholder 2">
            <a:extLst>
              <a:ext uri="{FF2B5EF4-FFF2-40B4-BE49-F238E27FC236}">
                <a16:creationId xmlns:a16="http://schemas.microsoft.com/office/drawing/2014/main" id="{79CC0287-9EDE-411A-93BD-A2FA87DA5648}"/>
              </a:ext>
            </a:extLst>
          </p:cNvPr>
          <p:cNvSpPr>
            <a:spLocks noGrp="1"/>
          </p:cNvSpPr>
          <p:nvPr>
            <p:ph idx="1"/>
          </p:nvPr>
        </p:nvSpPr>
        <p:spPr>
          <a:xfrm>
            <a:off x="1292589" y="1466849"/>
            <a:ext cx="10178322" cy="5191125"/>
          </a:xfrm>
        </p:spPr>
        <p:txBody>
          <a:bodyPr>
            <a:normAutofit/>
          </a:bodyPr>
          <a:lstStyle/>
          <a:p>
            <a:pPr marL="0" marR="0" lvl="0" indent="0">
              <a:lnSpc>
                <a:spcPct val="107000"/>
              </a:lnSpc>
              <a:spcBef>
                <a:spcPts val="0"/>
              </a:spcBef>
              <a:spcAft>
                <a:spcPts val="0"/>
              </a:spcAft>
              <a:buNone/>
            </a:pPr>
            <a:r>
              <a:rPr lang="en-US" sz="2400" dirty="0">
                <a:solidFill>
                  <a:schemeClr val="tx1">
                    <a:lumMod val="85000"/>
                    <a:lumOff val="15000"/>
                  </a:schemeClr>
                </a:solidFill>
                <a:latin typeface="Calibri" panose="020F0502020204030204" pitchFamily="34" charset="0"/>
                <a:ea typeface="DengXian" panose="02010600030101010101" pitchFamily="2" charset="-122"/>
                <a:cs typeface="Times New Roman" panose="02020603050405020304" pitchFamily="18" charset="0"/>
              </a:rPr>
              <a:t>4</a:t>
            </a: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 Concerning the following program, which of the following statements is incorrect?</a:t>
            </a:r>
          </a:p>
          <a:p>
            <a:pPr marL="0" marR="0" lvl="0" indent="0">
              <a:lnSpc>
                <a:spcPct val="107000"/>
              </a:lnSpc>
              <a:spcBef>
                <a:spcPts val="0"/>
              </a:spcBef>
              <a:spcAft>
                <a:spcPts val="0"/>
              </a:spcAft>
              <a:buNone/>
            </a:pPr>
            <a:endPar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0" marR="0" lvl="0" indent="0">
              <a:lnSpc>
                <a:spcPct val="107000"/>
              </a:lnSpc>
              <a:spcBef>
                <a:spcPts val="0"/>
              </a:spcBef>
              <a:spcAft>
                <a:spcPts val="0"/>
              </a:spcAft>
              <a:buNone/>
            </a:pPr>
            <a:endParaRPr lang="en-US" sz="2400" dirty="0">
              <a:solidFill>
                <a:schemeClr val="tx1">
                  <a:lumMod val="85000"/>
                  <a:lumOff val="15000"/>
                </a:schemeClr>
              </a:solidFill>
              <a:latin typeface="Calibri" panose="020F0502020204030204" pitchFamily="34" charset="0"/>
              <a:ea typeface="DengXian" panose="02010600030101010101" pitchFamily="2" charset="-122"/>
              <a:cs typeface="Times New Roman" panose="02020603050405020304" pitchFamily="18" charset="0"/>
            </a:endParaRPr>
          </a:p>
          <a:p>
            <a:pPr marL="0" marR="0" lvl="0" indent="0">
              <a:lnSpc>
                <a:spcPct val="107000"/>
              </a:lnSpc>
              <a:spcBef>
                <a:spcPts val="0"/>
              </a:spcBef>
              <a:spcAft>
                <a:spcPts val="0"/>
              </a:spcAft>
              <a:buNone/>
            </a:pPr>
            <a:endPar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0" marR="0" lvl="0" indent="0">
              <a:lnSpc>
                <a:spcPct val="107000"/>
              </a:lnSpc>
              <a:spcBef>
                <a:spcPts val="0"/>
              </a:spcBef>
              <a:spcAft>
                <a:spcPts val="0"/>
              </a:spcAft>
              <a:buNone/>
            </a:pPr>
            <a:endParaRPr lang="en-US" sz="2400" dirty="0">
              <a:solidFill>
                <a:schemeClr val="tx1">
                  <a:lumMod val="85000"/>
                  <a:lumOff val="15000"/>
                </a:schemeClr>
              </a:solidFill>
              <a:latin typeface="Calibri" panose="020F0502020204030204" pitchFamily="34" charset="0"/>
              <a:ea typeface="DengXian" panose="02010600030101010101" pitchFamily="2" charset="-122"/>
              <a:cs typeface="Times New Roman" panose="02020603050405020304" pitchFamily="18" charset="0"/>
            </a:endParaRPr>
          </a:p>
          <a:p>
            <a:pPr marL="0" marR="0" lvl="0" indent="0">
              <a:lnSpc>
                <a:spcPct val="107000"/>
              </a:lnSpc>
              <a:spcBef>
                <a:spcPts val="0"/>
              </a:spcBef>
              <a:spcAft>
                <a:spcPts val="0"/>
              </a:spcAft>
              <a:buNone/>
            </a:pPr>
            <a:endParaRPr lang="en-US" sz="2400" dirty="0">
              <a:solidFill>
                <a:schemeClr val="tx1">
                  <a:lumMod val="85000"/>
                  <a:lumOff val="15000"/>
                </a:schemeClr>
              </a:solidFill>
              <a:latin typeface="Calibri" panose="020F0502020204030204" pitchFamily="34" charset="0"/>
              <a:ea typeface="DengXian" panose="02010600030101010101" pitchFamily="2" charset="-122"/>
              <a:cs typeface="Times New Roman" panose="02020603050405020304" pitchFamily="18" charset="0"/>
            </a:endParaRPr>
          </a:p>
          <a:p>
            <a:pPr marL="0" marR="0" lvl="0" indent="0">
              <a:lnSpc>
                <a:spcPct val="107000"/>
              </a:lnSpc>
              <a:spcBef>
                <a:spcPts val="0"/>
              </a:spcBef>
              <a:spcAft>
                <a:spcPts val="0"/>
              </a:spcAft>
              <a:buNone/>
            </a:pPr>
            <a:endPar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print(‘Below 10’) will be executed when x = 8.</a:t>
            </a:r>
          </a:p>
          <a:p>
            <a:pPr marL="742950" marR="0" lvl="1" indent="-285750">
              <a:lnSpc>
                <a:spcPct val="107000"/>
              </a:lnSpc>
              <a:spcBef>
                <a:spcPts val="0"/>
              </a:spcBef>
              <a:spcAft>
                <a:spcPts val="0"/>
              </a:spcAft>
              <a:buFont typeface="+mj-lt"/>
              <a:buAutoNum type="alphaLcPeriod"/>
            </a:pP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print(‘Below 7’) will be executed when x = 1.</a:t>
            </a:r>
          </a:p>
          <a:p>
            <a:pPr marL="742950" marR="0" lvl="1" indent="-285750">
              <a:lnSpc>
                <a:spcPct val="107000"/>
              </a:lnSpc>
              <a:spcBef>
                <a:spcPts val="0"/>
              </a:spcBef>
              <a:spcAft>
                <a:spcPts val="0"/>
              </a:spcAft>
              <a:buFont typeface="+mj-lt"/>
              <a:buAutoNum type="alphaLcPeriod"/>
            </a:pP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print(‘Below 15’) will be executed when x = 12.</a:t>
            </a:r>
          </a:p>
          <a:p>
            <a:pPr marL="742950" marR="0" lvl="1" indent="-285750">
              <a:lnSpc>
                <a:spcPct val="107000"/>
              </a:lnSpc>
              <a:spcBef>
                <a:spcPts val="0"/>
              </a:spcBef>
              <a:spcAft>
                <a:spcPts val="0"/>
              </a:spcAft>
              <a:buFont typeface="+mj-lt"/>
              <a:buAutoNum type="alphaLcPeriod"/>
            </a:pP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print(‘Something’) will be executed when x = 20.</a:t>
            </a:r>
          </a:p>
        </p:txBody>
      </p:sp>
      <p:pic>
        <p:nvPicPr>
          <p:cNvPr id="4" name="Picture 3">
            <a:extLst>
              <a:ext uri="{FF2B5EF4-FFF2-40B4-BE49-F238E27FC236}">
                <a16:creationId xmlns:a16="http://schemas.microsoft.com/office/drawing/2014/main" id="{8362B750-F75A-4C6B-BD0E-98E0DAE34305}"/>
              </a:ext>
            </a:extLst>
          </p:cNvPr>
          <p:cNvPicPr/>
          <p:nvPr/>
        </p:nvPicPr>
        <p:blipFill>
          <a:blip r:embed="rId2"/>
          <a:stretch>
            <a:fillRect/>
          </a:stretch>
        </p:blipFill>
        <p:spPr>
          <a:xfrm>
            <a:off x="4822813" y="2355055"/>
            <a:ext cx="2546373" cy="2147889"/>
          </a:xfrm>
          <a:prstGeom prst="rect">
            <a:avLst/>
          </a:prstGeom>
        </p:spPr>
      </p:pic>
      <p:sp>
        <p:nvSpPr>
          <p:cNvPr id="5" name="Oval 4">
            <a:extLst>
              <a:ext uri="{FF2B5EF4-FFF2-40B4-BE49-F238E27FC236}">
                <a16:creationId xmlns:a16="http://schemas.microsoft.com/office/drawing/2014/main" id="{6484955C-F166-4C10-82DC-87BCE7FD066A}"/>
              </a:ext>
            </a:extLst>
          </p:cNvPr>
          <p:cNvSpPr/>
          <p:nvPr/>
        </p:nvSpPr>
        <p:spPr>
          <a:xfrm>
            <a:off x="1695450" y="5000625"/>
            <a:ext cx="438150" cy="4667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152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80397-110C-46B6-B7F3-D978F22EA1CF}"/>
              </a:ext>
            </a:extLst>
          </p:cNvPr>
          <p:cNvSpPr>
            <a:spLocks noGrp="1"/>
          </p:cNvSpPr>
          <p:nvPr>
            <p:ph type="title"/>
          </p:nvPr>
        </p:nvSpPr>
        <p:spPr>
          <a:xfrm>
            <a:off x="1378314" y="404924"/>
            <a:ext cx="10178322" cy="909526"/>
          </a:xfrm>
        </p:spPr>
        <p:txBody>
          <a:bodyPr>
            <a:normAutofit/>
          </a:bodyPr>
          <a:lstStyle/>
          <a:p>
            <a:r>
              <a:rPr lang="en-US" dirty="0"/>
              <a:t>Multiple-choice questions</a:t>
            </a:r>
          </a:p>
        </p:txBody>
      </p:sp>
      <p:sp>
        <p:nvSpPr>
          <p:cNvPr id="3" name="Content Placeholder 2">
            <a:extLst>
              <a:ext uri="{FF2B5EF4-FFF2-40B4-BE49-F238E27FC236}">
                <a16:creationId xmlns:a16="http://schemas.microsoft.com/office/drawing/2014/main" id="{79CC0287-9EDE-411A-93BD-A2FA87DA5648}"/>
              </a:ext>
            </a:extLst>
          </p:cNvPr>
          <p:cNvSpPr>
            <a:spLocks noGrp="1"/>
          </p:cNvSpPr>
          <p:nvPr>
            <p:ph idx="1"/>
          </p:nvPr>
        </p:nvSpPr>
        <p:spPr>
          <a:xfrm>
            <a:off x="1292589" y="1466849"/>
            <a:ext cx="10178322" cy="5191125"/>
          </a:xfrm>
        </p:spPr>
        <p:txBody>
          <a:bodyPr>
            <a:normAutofit/>
          </a:bodyPr>
          <a:lstStyle/>
          <a:p>
            <a:pPr marL="0" marR="0" lvl="0" indent="0">
              <a:lnSpc>
                <a:spcPct val="107000"/>
              </a:lnSpc>
              <a:spcBef>
                <a:spcPts val="0"/>
              </a:spcBef>
              <a:spcAft>
                <a:spcPts val="0"/>
              </a:spcAft>
              <a:buNone/>
            </a:pP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5. Which of the following is/are the python reserved word?</a:t>
            </a:r>
            <a:endParaRPr lang="en-US"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True</a:t>
            </a:r>
            <a:endParaRPr lang="en-US" sz="20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240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del</a:t>
            </a:r>
            <a:endParaRPr lang="en-US" sz="20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assertation</a:t>
            </a:r>
            <a:endParaRPr lang="en-US" sz="20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break</a:t>
            </a:r>
            <a:endParaRPr lang="en-US" sz="20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0" marR="0" lvl="0" indent="0">
              <a:lnSpc>
                <a:spcPct val="107000"/>
              </a:lnSpc>
              <a:spcBef>
                <a:spcPts val="0"/>
              </a:spcBef>
              <a:spcAft>
                <a:spcPts val="0"/>
              </a:spcAft>
              <a:buNone/>
            </a:pP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6. Which of the following is/are a legal variable name/s?</a:t>
            </a:r>
            <a:endParaRPr lang="en-US"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2400" dirty="0" err="1">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Myvar</a:t>
            </a:r>
            <a:endParaRPr lang="en-US" sz="20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_</a:t>
            </a:r>
            <a:r>
              <a:rPr lang="en-US" sz="2400" dirty="0" err="1">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myvar</a:t>
            </a:r>
            <a:endParaRPr lang="en-US" sz="20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2400" dirty="0" err="1">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My_var</a:t>
            </a:r>
            <a:endParaRPr lang="en-US" sz="20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800"/>
              </a:spcAft>
              <a:buFont typeface="+mj-lt"/>
              <a:buAutoNum type="alphaLcPeriod"/>
            </a:pP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My-var</a:t>
            </a:r>
            <a:endParaRPr lang="en-US" sz="20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Oval 3">
            <a:extLst>
              <a:ext uri="{FF2B5EF4-FFF2-40B4-BE49-F238E27FC236}">
                <a16:creationId xmlns:a16="http://schemas.microsoft.com/office/drawing/2014/main" id="{513ACD30-7B66-41F4-9EAB-2C5B9904BD37}"/>
              </a:ext>
            </a:extLst>
          </p:cNvPr>
          <p:cNvSpPr/>
          <p:nvPr/>
        </p:nvSpPr>
        <p:spPr>
          <a:xfrm>
            <a:off x="1685925" y="1876425"/>
            <a:ext cx="438150" cy="4667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009F65D-151F-4374-ADAC-759FC5FD0B77}"/>
              </a:ext>
            </a:extLst>
          </p:cNvPr>
          <p:cNvSpPr/>
          <p:nvPr/>
        </p:nvSpPr>
        <p:spPr>
          <a:xfrm>
            <a:off x="1685925" y="2286001"/>
            <a:ext cx="438150" cy="4667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4C73447-5F35-4ADA-9FA1-C7F2467318C5}"/>
              </a:ext>
            </a:extLst>
          </p:cNvPr>
          <p:cNvSpPr/>
          <p:nvPr/>
        </p:nvSpPr>
        <p:spPr>
          <a:xfrm>
            <a:off x="1685925" y="3033711"/>
            <a:ext cx="438150" cy="4667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A8EC83F-F976-455B-AA64-4B7B0E08BE1D}"/>
              </a:ext>
            </a:extLst>
          </p:cNvPr>
          <p:cNvSpPr/>
          <p:nvPr/>
        </p:nvSpPr>
        <p:spPr>
          <a:xfrm>
            <a:off x="1685925" y="3829048"/>
            <a:ext cx="438150" cy="4667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E31C538-1BFF-4D40-ADFC-60E764B8908A}"/>
              </a:ext>
            </a:extLst>
          </p:cNvPr>
          <p:cNvSpPr/>
          <p:nvPr/>
        </p:nvSpPr>
        <p:spPr>
          <a:xfrm>
            <a:off x="1685925" y="4233860"/>
            <a:ext cx="438150" cy="4667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CC518CC-CA3E-4A1D-AE00-0AA4719EEE0C}"/>
              </a:ext>
            </a:extLst>
          </p:cNvPr>
          <p:cNvSpPr/>
          <p:nvPr/>
        </p:nvSpPr>
        <p:spPr>
          <a:xfrm>
            <a:off x="1685925" y="4638672"/>
            <a:ext cx="438150" cy="4667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C2543A89-9E3F-48F8-89A0-8FB9B55961F6}"/>
              </a:ext>
            </a:extLst>
          </p:cNvPr>
          <p:cNvPicPr>
            <a:picLocks noChangeAspect="1"/>
          </p:cNvPicPr>
          <p:nvPr/>
        </p:nvPicPr>
        <p:blipFill>
          <a:blip r:embed="rId2"/>
          <a:stretch>
            <a:fillRect/>
          </a:stretch>
        </p:blipFill>
        <p:spPr>
          <a:xfrm>
            <a:off x="4842185" y="2006596"/>
            <a:ext cx="6349690" cy="1193793"/>
          </a:xfrm>
          <a:prstGeom prst="rect">
            <a:avLst/>
          </a:prstGeom>
        </p:spPr>
      </p:pic>
      <p:pic>
        <p:nvPicPr>
          <p:cNvPr id="13" name="Picture 12">
            <a:extLst>
              <a:ext uri="{FF2B5EF4-FFF2-40B4-BE49-F238E27FC236}">
                <a16:creationId xmlns:a16="http://schemas.microsoft.com/office/drawing/2014/main" id="{9C324E30-A006-4863-A03F-EBA75BF98B9D}"/>
              </a:ext>
            </a:extLst>
          </p:cNvPr>
          <p:cNvPicPr>
            <a:picLocks noChangeAspect="1"/>
          </p:cNvPicPr>
          <p:nvPr/>
        </p:nvPicPr>
        <p:blipFill rotWithShape="1">
          <a:blip r:embed="rId3"/>
          <a:srcRect l="194" t="-880" r="-194" b="38767"/>
          <a:stretch/>
        </p:blipFill>
        <p:spPr>
          <a:xfrm>
            <a:off x="4842185" y="4089830"/>
            <a:ext cx="5930984" cy="2031133"/>
          </a:xfrm>
          <a:prstGeom prst="rect">
            <a:avLst/>
          </a:prstGeom>
        </p:spPr>
      </p:pic>
    </p:spTree>
    <p:extLst>
      <p:ext uri="{BB962C8B-B14F-4D97-AF65-F5344CB8AC3E}">
        <p14:creationId xmlns:p14="http://schemas.microsoft.com/office/powerpoint/2010/main" val="313229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80397-110C-46B6-B7F3-D978F22EA1CF}"/>
              </a:ext>
            </a:extLst>
          </p:cNvPr>
          <p:cNvSpPr>
            <a:spLocks noGrp="1"/>
          </p:cNvSpPr>
          <p:nvPr>
            <p:ph type="title"/>
          </p:nvPr>
        </p:nvSpPr>
        <p:spPr>
          <a:xfrm>
            <a:off x="1378314" y="404924"/>
            <a:ext cx="10178322" cy="909526"/>
          </a:xfrm>
        </p:spPr>
        <p:txBody>
          <a:bodyPr>
            <a:normAutofit/>
          </a:bodyPr>
          <a:lstStyle/>
          <a:p>
            <a:r>
              <a:rPr lang="en-US" dirty="0"/>
              <a:t>Multiple-choice questions</a:t>
            </a:r>
          </a:p>
        </p:txBody>
      </p:sp>
      <p:sp>
        <p:nvSpPr>
          <p:cNvPr id="3" name="Content Placeholder 2">
            <a:extLst>
              <a:ext uri="{FF2B5EF4-FFF2-40B4-BE49-F238E27FC236}">
                <a16:creationId xmlns:a16="http://schemas.microsoft.com/office/drawing/2014/main" id="{79CC0287-9EDE-411A-93BD-A2FA87DA5648}"/>
              </a:ext>
            </a:extLst>
          </p:cNvPr>
          <p:cNvSpPr>
            <a:spLocks noGrp="1"/>
          </p:cNvSpPr>
          <p:nvPr>
            <p:ph idx="1"/>
          </p:nvPr>
        </p:nvSpPr>
        <p:spPr>
          <a:xfrm>
            <a:off x="1292589" y="1466849"/>
            <a:ext cx="10178322" cy="5191125"/>
          </a:xfrm>
        </p:spPr>
        <p:txBody>
          <a:bodyPr>
            <a:normAutofit/>
          </a:bodyPr>
          <a:lstStyle/>
          <a:p>
            <a:pPr marL="0" marR="0" lvl="0" indent="0">
              <a:lnSpc>
                <a:spcPct val="107000"/>
              </a:lnSpc>
              <a:spcBef>
                <a:spcPts val="0"/>
              </a:spcBef>
              <a:spcAft>
                <a:spcPts val="0"/>
              </a:spcAft>
              <a:buNone/>
            </a:pP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7. Concerning algorithm analysis, which of the following statement/s is/are correct?</a:t>
            </a:r>
            <a:endParaRPr lang="en-US"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Function 5</a:t>
            </a:r>
            <a:r>
              <a:rPr lang="en-US" sz="2400" dirty="0">
                <a:solidFill>
                  <a:schemeClr val="tx1">
                    <a:lumMod val="85000"/>
                    <a:lumOff val="15000"/>
                  </a:schemeClr>
                </a:solidFill>
                <a:effectLst/>
                <a:latin typeface="Cambria Math" panose="02040503050406030204" pitchFamily="18" charset="0"/>
                <a:ea typeface="DengXian" panose="02010600030101010101" pitchFamily="2" charset="-122"/>
                <a:cs typeface="Cambria Math" panose="02040503050406030204" pitchFamily="18" charset="0"/>
              </a:rPr>
              <a:t>𝑛</a:t>
            </a: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⁴ + 6</a:t>
            </a:r>
            <a:r>
              <a:rPr lang="en-US" sz="2400" dirty="0">
                <a:solidFill>
                  <a:schemeClr val="tx1">
                    <a:lumMod val="85000"/>
                    <a:lumOff val="15000"/>
                  </a:schemeClr>
                </a:solidFill>
                <a:effectLst/>
                <a:latin typeface="Cambria Math" panose="02040503050406030204" pitchFamily="18" charset="0"/>
                <a:ea typeface="DengXian" panose="02010600030101010101" pitchFamily="2" charset="-122"/>
                <a:cs typeface="Cambria Math" panose="02040503050406030204" pitchFamily="18" charset="0"/>
              </a:rPr>
              <a:t>𝑛</a:t>
            </a: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³ + 2</a:t>
            </a:r>
            <a:r>
              <a:rPr lang="en-US" sz="2400" dirty="0">
                <a:solidFill>
                  <a:schemeClr val="tx1">
                    <a:lumMod val="85000"/>
                    <a:lumOff val="15000"/>
                  </a:schemeClr>
                </a:solidFill>
                <a:effectLst/>
                <a:latin typeface="Cambria Math" panose="02040503050406030204" pitchFamily="18" charset="0"/>
                <a:ea typeface="DengXian" panose="02010600030101010101" pitchFamily="2" charset="-122"/>
                <a:cs typeface="Cambria Math" panose="02040503050406030204" pitchFamily="18" charset="0"/>
              </a:rPr>
              <a:t>𝑛log(𝑛)</a:t>
            </a: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 + 2</a:t>
            </a:r>
            <a:r>
              <a:rPr lang="en-US" sz="2400" dirty="0">
                <a:solidFill>
                  <a:schemeClr val="tx1">
                    <a:lumMod val="85000"/>
                    <a:lumOff val="15000"/>
                  </a:schemeClr>
                </a:solidFill>
                <a:effectLst/>
                <a:latin typeface="Cambria Math" panose="02040503050406030204" pitchFamily="18" charset="0"/>
                <a:ea typeface="DengXian" panose="02010600030101010101" pitchFamily="2" charset="-122"/>
                <a:cs typeface="Cambria Math" panose="02040503050406030204" pitchFamily="18" charset="0"/>
              </a:rPr>
              <a:t>𝑛</a:t>
            </a: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 + 2 is O(</a:t>
            </a:r>
            <a:r>
              <a:rPr lang="en-US" sz="2400" dirty="0">
                <a:solidFill>
                  <a:schemeClr val="tx1">
                    <a:lumMod val="85000"/>
                    <a:lumOff val="15000"/>
                  </a:schemeClr>
                </a:solidFill>
                <a:effectLst/>
                <a:latin typeface="Cambria Math" panose="02040503050406030204" pitchFamily="18" charset="0"/>
                <a:ea typeface="DengXian" panose="02010600030101010101" pitchFamily="2" charset="-122"/>
                <a:cs typeface="Cambria Math" panose="02040503050406030204" pitchFamily="18" charset="0"/>
              </a:rPr>
              <a:t>𝑛log(𝑛)</a:t>
            </a: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a:t>
            </a:r>
            <a:endParaRPr lang="en-US" sz="20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The big-Oh notation allows us to say that a function f(n) is less than or equal to another function g(n) up to a constant factor when n is large enough.</a:t>
            </a:r>
            <a:endParaRPr lang="en-US" sz="20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When we analyze an algorithm, we are usually interested at its average performance regardless of the input size.</a:t>
            </a:r>
            <a:endParaRPr lang="en-US" sz="20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742950" marR="0" lvl="1" indent="-285750">
              <a:lnSpc>
                <a:spcPct val="107000"/>
              </a:lnSpc>
              <a:spcBef>
                <a:spcPts val="0"/>
              </a:spcBef>
              <a:spcAft>
                <a:spcPts val="800"/>
              </a:spcAft>
              <a:buFont typeface="+mj-lt"/>
              <a:buAutoNum type="alphaLcPeriod"/>
            </a:pP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The big-Oh notation can be used to characterize the running time of an algorithm in the asymptotic sense.</a:t>
            </a:r>
            <a:endParaRPr lang="en-US" sz="20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Oval 3">
            <a:extLst>
              <a:ext uri="{FF2B5EF4-FFF2-40B4-BE49-F238E27FC236}">
                <a16:creationId xmlns:a16="http://schemas.microsoft.com/office/drawing/2014/main" id="{206F7894-1562-4F52-AE0D-69B50EB0C011}"/>
              </a:ext>
            </a:extLst>
          </p:cNvPr>
          <p:cNvSpPr/>
          <p:nvPr/>
        </p:nvSpPr>
        <p:spPr>
          <a:xfrm>
            <a:off x="1704975" y="2667000"/>
            <a:ext cx="438150" cy="4667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22A4D40-3534-44C6-AAF5-E9CC78545672}"/>
              </a:ext>
            </a:extLst>
          </p:cNvPr>
          <p:cNvSpPr/>
          <p:nvPr/>
        </p:nvSpPr>
        <p:spPr>
          <a:xfrm>
            <a:off x="1704975" y="4591050"/>
            <a:ext cx="438150" cy="4667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070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80397-110C-46B6-B7F3-D978F22EA1CF}"/>
              </a:ext>
            </a:extLst>
          </p:cNvPr>
          <p:cNvSpPr>
            <a:spLocks noGrp="1"/>
          </p:cNvSpPr>
          <p:nvPr>
            <p:ph type="title"/>
          </p:nvPr>
        </p:nvSpPr>
        <p:spPr>
          <a:xfrm>
            <a:off x="1378314" y="404924"/>
            <a:ext cx="10178322" cy="909526"/>
          </a:xfrm>
        </p:spPr>
        <p:txBody>
          <a:bodyPr>
            <a:normAutofit/>
          </a:bodyPr>
          <a:lstStyle/>
          <a:p>
            <a:r>
              <a:rPr lang="en-US" dirty="0"/>
              <a:t>Open Questions</a:t>
            </a:r>
          </a:p>
        </p:txBody>
      </p:sp>
      <p:sp>
        <p:nvSpPr>
          <p:cNvPr id="3" name="Content Placeholder 2">
            <a:extLst>
              <a:ext uri="{FF2B5EF4-FFF2-40B4-BE49-F238E27FC236}">
                <a16:creationId xmlns:a16="http://schemas.microsoft.com/office/drawing/2014/main" id="{79CC0287-9EDE-411A-93BD-A2FA87DA5648}"/>
              </a:ext>
            </a:extLst>
          </p:cNvPr>
          <p:cNvSpPr>
            <a:spLocks noGrp="1"/>
          </p:cNvSpPr>
          <p:nvPr>
            <p:ph idx="1"/>
          </p:nvPr>
        </p:nvSpPr>
        <p:spPr>
          <a:xfrm>
            <a:off x="1292589" y="1466849"/>
            <a:ext cx="10178322" cy="5191125"/>
          </a:xfrm>
        </p:spPr>
        <p:txBody>
          <a:bodyPr>
            <a:normAutofit/>
          </a:bodyPr>
          <a:lstStyle/>
          <a:p>
            <a:pPr marL="0" marR="0" lvl="0" indent="0">
              <a:lnSpc>
                <a:spcPct val="107000"/>
              </a:lnSpc>
              <a:spcBef>
                <a:spcPts val="0"/>
              </a:spcBef>
              <a:spcAft>
                <a:spcPts val="0"/>
              </a:spcAft>
              <a:buNone/>
            </a:pPr>
            <a:r>
              <a:rPr lang="en-US" sz="2400" dirty="0">
                <a:solidFill>
                  <a:schemeClr val="tx1">
                    <a:lumMod val="85000"/>
                    <a:lumOff val="15000"/>
                  </a:schemeClr>
                </a:solidFill>
                <a:latin typeface="Calibri" panose="020F0502020204030204" pitchFamily="34" charset="0"/>
                <a:ea typeface="DengXian" panose="02010600030101010101" pitchFamily="2" charset="-122"/>
                <a:cs typeface="Times New Roman" panose="02020603050405020304" pitchFamily="18" charset="0"/>
              </a:rPr>
              <a:t>8. </a:t>
            </a:r>
            <a:r>
              <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Concerning the following program, and assume that input t will be a reference pointing to the root of a binary tree.</a:t>
            </a:r>
          </a:p>
          <a:p>
            <a:pPr marL="0" marR="0" lvl="0" indent="0">
              <a:lnSpc>
                <a:spcPct val="107000"/>
              </a:lnSpc>
              <a:spcBef>
                <a:spcPts val="0"/>
              </a:spcBef>
              <a:spcAft>
                <a:spcPts val="0"/>
              </a:spcAft>
              <a:buNone/>
            </a:pPr>
            <a:endParaRPr lang="en-US" sz="2400" dirty="0">
              <a:solidFill>
                <a:schemeClr val="tx1">
                  <a:lumMod val="85000"/>
                  <a:lumOff val="15000"/>
                </a:schemeClr>
              </a:solidFill>
              <a:latin typeface="Calibri" panose="020F0502020204030204" pitchFamily="34" charset="0"/>
              <a:ea typeface="DengXian" panose="02010600030101010101" pitchFamily="2" charset="-122"/>
              <a:cs typeface="Times New Roman" panose="02020603050405020304" pitchFamily="18" charset="0"/>
            </a:endParaRPr>
          </a:p>
          <a:p>
            <a:pPr marL="0" marR="0" lvl="0" indent="0">
              <a:lnSpc>
                <a:spcPct val="107000"/>
              </a:lnSpc>
              <a:spcBef>
                <a:spcPts val="0"/>
              </a:spcBef>
              <a:spcAft>
                <a:spcPts val="0"/>
              </a:spcAft>
              <a:buNone/>
            </a:pPr>
            <a:endPar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0" marR="0" lvl="0" indent="0">
              <a:lnSpc>
                <a:spcPct val="107000"/>
              </a:lnSpc>
              <a:spcBef>
                <a:spcPts val="0"/>
              </a:spcBef>
              <a:spcAft>
                <a:spcPts val="0"/>
              </a:spcAft>
              <a:buNone/>
            </a:pPr>
            <a:endParaRPr lang="en-US" sz="2400" dirty="0">
              <a:solidFill>
                <a:schemeClr val="tx1">
                  <a:lumMod val="85000"/>
                  <a:lumOff val="15000"/>
                </a:schemeClr>
              </a:solidFill>
              <a:latin typeface="Calibri" panose="020F0502020204030204" pitchFamily="34" charset="0"/>
              <a:ea typeface="DengXian" panose="02010600030101010101" pitchFamily="2" charset="-122"/>
              <a:cs typeface="Times New Roman" panose="02020603050405020304" pitchFamily="18" charset="0"/>
            </a:endParaRPr>
          </a:p>
          <a:p>
            <a:pPr marL="0" marR="0" lvl="0" indent="0">
              <a:lnSpc>
                <a:spcPct val="107000"/>
              </a:lnSpc>
              <a:spcBef>
                <a:spcPts val="0"/>
              </a:spcBef>
              <a:spcAft>
                <a:spcPts val="0"/>
              </a:spcAft>
              <a:buNone/>
            </a:pPr>
            <a:endParaRPr lang="en-US" sz="2400" dirty="0">
              <a:solidFill>
                <a:schemeClr val="tx1">
                  <a:lumMod val="85000"/>
                  <a:lumOff val="15000"/>
                </a:schemeClr>
              </a:solidFill>
              <a:latin typeface="Calibri" panose="020F0502020204030204" pitchFamily="34" charset="0"/>
              <a:ea typeface="DengXian" panose="02010600030101010101" pitchFamily="2" charset="-122"/>
              <a:cs typeface="Times New Roman" panose="02020603050405020304" pitchFamily="18" charset="0"/>
            </a:endParaRPr>
          </a:p>
          <a:p>
            <a:pPr marL="0" marR="0" lvl="0" indent="0">
              <a:lnSpc>
                <a:spcPct val="107000"/>
              </a:lnSpc>
              <a:spcBef>
                <a:spcPts val="0"/>
              </a:spcBef>
              <a:spcAft>
                <a:spcPts val="0"/>
              </a:spcAft>
              <a:buNone/>
            </a:pPr>
            <a:endParaRPr lang="en-US" sz="2400"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a:p>
            <a:pPr marL="457200" marR="0" lvl="0" indent="-457200">
              <a:lnSpc>
                <a:spcPct val="107000"/>
              </a:lnSpc>
              <a:spcBef>
                <a:spcPts val="0"/>
              </a:spcBef>
              <a:spcAft>
                <a:spcPts val="0"/>
              </a:spcAft>
              <a:buAutoNum type="alphaLcPeriod"/>
            </a:pPr>
            <a:r>
              <a:rPr lang="en-US"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rPr>
              <a:t>Which algorithm is implemented in this function?</a:t>
            </a:r>
          </a:p>
          <a:p>
            <a:pPr marL="457200" marR="0" lvl="0" indent="-457200">
              <a:lnSpc>
                <a:spcPct val="107000"/>
              </a:lnSpc>
              <a:spcBef>
                <a:spcPts val="0"/>
              </a:spcBef>
              <a:spcAft>
                <a:spcPts val="0"/>
              </a:spcAft>
              <a:buAutoNum type="alphaLcPeriod"/>
            </a:pPr>
            <a:r>
              <a:rPr lang="en-US" dirty="0">
                <a:solidFill>
                  <a:schemeClr val="tx1">
                    <a:lumMod val="85000"/>
                    <a:lumOff val="15000"/>
                  </a:schemeClr>
                </a:solidFill>
                <a:latin typeface="Calibri" panose="020F0502020204030204" pitchFamily="34" charset="0"/>
                <a:ea typeface="DengXian" panose="02010600030101010101" pitchFamily="2" charset="-122"/>
                <a:cs typeface="Times New Roman" panose="02020603050405020304" pitchFamily="18" charset="0"/>
              </a:rPr>
              <a:t>If input </a:t>
            </a:r>
            <a:r>
              <a:rPr lang="en-US" i="1" dirty="0">
                <a:solidFill>
                  <a:schemeClr val="tx1">
                    <a:lumMod val="85000"/>
                    <a:lumOff val="15000"/>
                  </a:schemeClr>
                </a:solidFill>
                <a:latin typeface="Calibri" panose="020F0502020204030204" pitchFamily="34" charset="0"/>
                <a:ea typeface="DengXian" panose="02010600030101010101" pitchFamily="2" charset="-122"/>
                <a:cs typeface="Times New Roman" panose="02020603050405020304" pitchFamily="18" charset="0"/>
              </a:rPr>
              <a:t>t</a:t>
            </a:r>
            <a:r>
              <a:rPr lang="en-US" dirty="0">
                <a:solidFill>
                  <a:schemeClr val="tx1">
                    <a:lumMod val="85000"/>
                    <a:lumOff val="15000"/>
                  </a:schemeClr>
                </a:solidFill>
                <a:latin typeface="Calibri" panose="020F0502020204030204" pitchFamily="34" charset="0"/>
                <a:ea typeface="DengXian" panose="02010600030101010101" pitchFamily="2" charset="-122"/>
                <a:cs typeface="Times New Roman" panose="02020603050405020304" pitchFamily="18" charset="0"/>
              </a:rPr>
              <a:t> is referencing to the root of the following tree, what would be the output of this function?</a:t>
            </a:r>
            <a:endParaRPr lang="en-US" i="1" dirty="0">
              <a:solidFill>
                <a:schemeClr val="tx1">
                  <a:lumMod val="85000"/>
                  <a:lumOff val="15000"/>
                </a:schemeClr>
              </a:solidFill>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4" name="Picture 3">
            <a:extLst>
              <a:ext uri="{FF2B5EF4-FFF2-40B4-BE49-F238E27FC236}">
                <a16:creationId xmlns:a16="http://schemas.microsoft.com/office/drawing/2014/main" id="{EDC0AF1D-951D-471B-A159-8D89E3655E6E}"/>
              </a:ext>
            </a:extLst>
          </p:cNvPr>
          <p:cNvPicPr/>
          <p:nvPr/>
        </p:nvPicPr>
        <p:blipFill>
          <a:blip r:embed="rId2"/>
          <a:stretch>
            <a:fillRect/>
          </a:stretch>
        </p:blipFill>
        <p:spPr>
          <a:xfrm>
            <a:off x="4138612" y="2398395"/>
            <a:ext cx="3914776" cy="1733686"/>
          </a:xfrm>
          <a:prstGeom prst="rect">
            <a:avLst/>
          </a:prstGeom>
        </p:spPr>
      </p:pic>
      <p:pic>
        <p:nvPicPr>
          <p:cNvPr id="5" name="Picture 4" descr="Binary trees - cs-ib">
            <a:extLst>
              <a:ext uri="{FF2B5EF4-FFF2-40B4-BE49-F238E27FC236}">
                <a16:creationId xmlns:a16="http://schemas.microsoft.com/office/drawing/2014/main" id="{26EC4362-F4F0-45DC-8585-43AEA637964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9180" y="4930277"/>
            <a:ext cx="2073236" cy="1727697"/>
          </a:xfrm>
          <a:prstGeom prst="rect">
            <a:avLst/>
          </a:prstGeom>
          <a:noFill/>
          <a:ln>
            <a:noFill/>
          </a:ln>
        </p:spPr>
      </p:pic>
      <p:sp>
        <p:nvSpPr>
          <p:cNvPr id="6" name="TextBox 5">
            <a:extLst>
              <a:ext uri="{FF2B5EF4-FFF2-40B4-BE49-F238E27FC236}">
                <a16:creationId xmlns:a16="http://schemas.microsoft.com/office/drawing/2014/main" id="{281B661B-C049-472C-8415-2B3D17508B2C}"/>
              </a:ext>
            </a:extLst>
          </p:cNvPr>
          <p:cNvSpPr txBox="1"/>
          <p:nvPr/>
        </p:nvSpPr>
        <p:spPr>
          <a:xfrm>
            <a:off x="7019925" y="4235086"/>
            <a:ext cx="790575" cy="400110"/>
          </a:xfrm>
          <a:prstGeom prst="rect">
            <a:avLst/>
          </a:prstGeom>
          <a:noFill/>
        </p:spPr>
        <p:txBody>
          <a:bodyPr wrap="square" rtlCol="0">
            <a:spAutoFit/>
          </a:bodyPr>
          <a:lstStyle/>
          <a:p>
            <a:r>
              <a:rPr lang="en-US" sz="2000" b="1" dirty="0">
                <a:solidFill>
                  <a:srgbClr val="FF0000"/>
                </a:solidFill>
              </a:rPr>
              <a:t>DFS</a:t>
            </a:r>
          </a:p>
        </p:txBody>
      </p:sp>
      <p:sp>
        <p:nvSpPr>
          <p:cNvPr id="7" name="TextBox 6">
            <a:extLst>
              <a:ext uri="{FF2B5EF4-FFF2-40B4-BE49-F238E27FC236}">
                <a16:creationId xmlns:a16="http://schemas.microsoft.com/office/drawing/2014/main" id="{E4802B59-BC3E-4494-9674-F2A051481B03}"/>
              </a:ext>
            </a:extLst>
          </p:cNvPr>
          <p:cNvSpPr txBox="1"/>
          <p:nvPr/>
        </p:nvSpPr>
        <p:spPr>
          <a:xfrm>
            <a:off x="7658100" y="4930278"/>
            <a:ext cx="790575" cy="1892826"/>
          </a:xfrm>
          <a:prstGeom prst="rect">
            <a:avLst/>
          </a:prstGeom>
          <a:noFill/>
        </p:spPr>
        <p:txBody>
          <a:bodyPr wrap="square" rtlCol="0">
            <a:spAutoFit/>
          </a:bodyPr>
          <a:lstStyle/>
          <a:p>
            <a:r>
              <a:rPr lang="en-US" sz="1300" b="1" dirty="0">
                <a:solidFill>
                  <a:srgbClr val="FF0000"/>
                </a:solidFill>
              </a:rPr>
              <a:t>8</a:t>
            </a:r>
          </a:p>
          <a:p>
            <a:r>
              <a:rPr lang="en-US" sz="1300" b="1" dirty="0">
                <a:solidFill>
                  <a:srgbClr val="FF0000"/>
                </a:solidFill>
              </a:rPr>
              <a:t>3</a:t>
            </a:r>
          </a:p>
          <a:p>
            <a:r>
              <a:rPr lang="en-US" sz="1300" b="1" dirty="0">
                <a:solidFill>
                  <a:srgbClr val="FF0000"/>
                </a:solidFill>
              </a:rPr>
              <a:t>1</a:t>
            </a:r>
          </a:p>
          <a:p>
            <a:r>
              <a:rPr lang="en-US" sz="1300" b="1" dirty="0">
                <a:solidFill>
                  <a:srgbClr val="FF0000"/>
                </a:solidFill>
              </a:rPr>
              <a:t>6</a:t>
            </a:r>
          </a:p>
          <a:p>
            <a:r>
              <a:rPr lang="en-US" sz="1300" b="1" dirty="0">
                <a:solidFill>
                  <a:srgbClr val="FF0000"/>
                </a:solidFill>
              </a:rPr>
              <a:t>4</a:t>
            </a:r>
          </a:p>
          <a:p>
            <a:r>
              <a:rPr lang="en-US" sz="1300" b="1" dirty="0">
                <a:solidFill>
                  <a:srgbClr val="FF0000"/>
                </a:solidFill>
              </a:rPr>
              <a:t>7</a:t>
            </a:r>
          </a:p>
          <a:p>
            <a:r>
              <a:rPr lang="en-US" sz="1300" b="1" dirty="0">
                <a:solidFill>
                  <a:srgbClr val="FF0000"/>
                </a:solidFill>
              </a:rPr>
              <a:t>10</a:t>
            </a:r>
          </a:p>
          <a:p>
            <a:r>
              <a:rPr lang="en-US" sz="1300" b="1" dirty="0">
                <a:solidFill>
                  <a:srgbClr val="FF0000"/>
                </a:solidFill>
              </a:rPr>
              <a:t>14</a:t>
            </a:r>
          </a:p>
          <a:p>
            <a:r>
              <a:rPr lang="en-US" sz="1300" b="1" dirty="0">
                <a:solidFill>
                  <a:srgbClr val="FF0000"/>
                </a:solidFill>
              </a:rPr>
              <a:t>13</a:t>
            </a:r>
          </a:p>
        </p:txBody>
      </p:sp>
    </p:spTree>
    <p:extLst>
      <p:ext uri="{BB962C8B-B14F-4D97-AF65-F5344CB8AC3E}">
        <p14:creationId xmlns:p14="http://schemas.microsoft.com/office/powerpoint/2010/main" val="82392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80397-110C-46B6-B7F3-D978F22EA1CF}"/>
              </a:ext>
            </a:extLst>
          </p:cNvPr>
          <p:cNvSpPr>
            <a:spLocks noGrp="1"/>
          </p:cNvSpPr>
          <p:nvPr>
            <p:ph type="title"/>
          </p:nvPr>
        </p:nvSpPr>
        <p:spPr>
          <a:xfrm>
            <a:off x="1006839" y="1457324"/>
            <a:ext cx="10178322" cy="1390650"/>
          </a:xfrm>
        </p:spPr>
        <p:txBody>
          <a:bodyPr>
            <a:normAutofit/>
          </a:bodyPr>
          <a:lstStyle/>
          <a:p>
            <a:pPr algn="ctr"/>
            <a:r>
              <a:rPr lang="en-US" sz="8000" dirty="0"/>
              <a:t>GOOD LUCK!</a:t>
            </a:r>
          </a:p>
        </p:txBody>
      </p:sp>
      <p:sp>
        <p:nvSpPr>
          <p:cNvPr id="3" name="Content Placeholder 2">
            <a:extLst>
              <a:ext uri="{FF2B5EF4-FFF2-40B4-BE49-F238E27FC236}">
                <a16:creationId xmlns:a16="http://schemas.microsoft.com/office/drawing/2014/main" id="{79CC0287-9EDE-411A-93BD-A2FA87DA5648}"/>
              </a:ext>
            </a:extLst>
          </p:cNvPr>
          <p:cNvSpPr>
            <a:spLocks noGrp="1"/>
          </p:cNvSpPr>
          <p:nvPr>
            <p:ph idx="1"/>
          </p:nvPr>
        </p:nvSpPr>
        <p:spPr>
          <a:xfrm>
            <a:off x="1006839" y="2962274"/>
            <a:ext cx="10178322" cy="1971675"/>
          </a:xfrm>
        </p:spPr>
        <p:txBody>
          <a:bodyPr>
            <a:normAutofit/>
          </a:bodyPr>
          <a:lstStyle/>
          <a:p>
            <a:pPr marL="0" indent="0" algn="ctr">
              <a:buNone/>
            </a:pPr>
            <a:r>
              <a:rPr lang="en-US" sz="2800" dirty="0"/>
              <a:t>Congratulations on finishing the CSC1001 course</a:t>
            </a:r>
          </a:p>
          <a:p>
            <a:pPr marL="0" indent="0" algn="ctr">
              <a:buNone/>
            </a:pPr>
            <a:r>
              <a:rPr lang="en-US" sz="2800" dirty="0"/>
              <a:t>Hope you can do well in all exams!</a:t>
            </a:r>
          </a:p>
          <a:p>
            <a:pPr marL="0" indent="0" algn="ctr">
              <a:buNone/>
            </a:pPr>
            <a:r>
              <a:rPr lang="zh-CN" altLang="en-US" sz="2800" dirty="0"/>
              <a:t>加油</a:t>
            </a:r>
            <a:endParaRPr lang="en-US" sz="2800" dirty="0"/>
          </a:p>
        </p:txBody>
      </p:sp>
      <p:sp>
        <p:nvSpPr>
          <p:cNvPr id="5" name="Content Placeholder 2">
            <a:extLst>
              <a:ext uri="{FF2B5EF4-FFF2-40B4-BE49-F238E27FC236}">
                <a16:creationId xmlns:a16="http://schemas.microsoft.com/office/drawing/2014/main" id="{5DF5805E-0E71-4A7D-A278-ABEBD3B4183A}"/>
              </a:ext>
            </a:extLst>
          </p:cNvPr>
          <p:cNvSpPr txBox="1">
            <a:spLocks/>
          </p:cNvSpPr>
          <p:nvPr/>
        </p:nvSpPr>
        <p:spPr>
          <a:xfrm>
            <a:off x="1006839" y="5210176"/>
            <a:ext cx="10178322" cy="113347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Font typeface="Arial" panose="020B0604020202020204" pitchFamily="34" charset="0"/>
              <a:buNone/>
            </a:pPr>
            <a:r>
              <a:rPr lang="en-US" dirty="0"/>
              <a:t>See you in another opportunity!</a:t>
            </a:r>
          </a:p>
          <a:p>
            <a:pPr marL="0" indent="0" algn="ctr">
              <a:buFont typeface="Arial" panose="020B0604020202020204" pitchFamily="34" charset="0"/>
              <a:buNone/>
            </a:pPr>
            <a:r>
              <a:rPr lang="en-US" dirty="0"/>
              <a:t>WeChat: FrederickK82</a:t>
            </a:r>
          </a:p>
          <a:p>
            <a:pPr marL="0" indent="0" algn="ctr">
              <a:buFont typeface="Arial" panose="020B0604020202020204" pitchFamily="34" charset="0"/>
              <a:buNone/>
            </a:pPr>
            <a:r>
              <a:rPr lang="en-US" dirty="0"/>
              <a:t>Email: frederickkhasanto@link.cuhk.edu.cn</a:t>
            </a:r>
          </a:p>
        </p:txBody>
      </p:sp>
    </p:spTree>
    <p:extLst>
      <p:ext uri="{BB962C8B-B14F-4D97-AF65-F5344CB8AC3E}">
        <p14:creationId xmlns:p14="http://schemas.microsoft.com/office/powerpoint/2010/main" val="2595327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p:cNvSpPr/>
          <p:nvPr/>
        </p:nvSpPr>
        <p:spPr>
          <a:xfrm>
            <a:off x="1028700" y="1890368"/>
            <a:ext cx="10735408" cy="3784600"/>
          </a:xfrm>
          <a:prstGeom prst="rect">
            <a:avLst/>
          </a:prstGeom>
          <a:noFill/>
        </p:spPr>
        <p:txBody>
          <a:bodyPr wrap="square" lIns="91440" tIns="45720" rIns="91440" bIns="45720">
            <a:spAutoFit/>
          </a:bodyPr>
          <a:lstStyle/>
          <a:p>
            <a:pPr marL="457200" indent="-457200">
              <a:buFont typeface="Wingdings" panose="05000000000000000000" pitchFamily="2" charset="2"/>
              <a:buChar char="Ø"/>
            </a:pPr>
            <a:r>
              <a:rPr lang="en-US" altLang="zh-CN" sz="2400" b="0" cap="none" spc="0" dirty="0">
                <a:ln w="0"/>
                <a:solidFill>
                  <a:srgbClr val="002060"/>
                </a:solidFill>
                <a:effectLst>
                  <a:outerShdw blurRad="38100" dist="25400" dir="5400000" algn="ctr" rotWithShape="0">
                    <a:srgbClr val="6E747A">
                      <a:alpha val="43000"/>
                    </a:srgbClr>
                  </a:outerShdw>
                </a:effectLst>
              </a:rPr>
              <a:t>Refer to the </a:t>
            </a:r>
            <a:r>
              <a:rPr lang="en-US" altLang="zh-CN" sz="2400" b="0" i="1" cap="none" spc="0" dirty="0">
                <a:ln w="0"/>
                <a:solidFill>
                  <a:srgbClr val="FF0000"/>
                </a:solidFill>
                <a:effectLst>
                  <a:outerShdw blurRad="38100" dist="25400" dir="5400000" algn="ctr" rotWithShape="0">
                    <a:srgbClr val="6E747A">
                      <a:alpha val="43000"/>
                    </a:srgbClr>
                  </a:outerShdw>
                </a:effectLst>
              </a:rPr>
              <a:t>LBTree.py</a:t>
            </a:r>
            <a:r>
              <a:rPr lang="en-US" altLang="zh-CN" sz="2400" b="0" cap="none" spc="0" dirty="0">
                <a:ln w="0"/>
                <a:solidFill>
                  <a:srgbClr val="002060"/>
                </a:solidFill>
                <a:effectLst>
                  <a:outerShdw blurRad="38100" dist="25400" dir="5400000" algn="ctr" rotWithShape="0">
                    <a:srgbClr val="6E747A">
                      <a:alpha val="43000"/>
                    </a:srgbClr>
                  </a:outerShdw>
                </a:effectLst>
              </a:rPr>
              <a:t> file.</a:t>
            </a:r>
          </a:p>
          <a:p>
            <a:pPr indent="0">
              <a:buFont typeface="Wingdings" panose="05000000000000000000" pitchFamily="2" charset="2"/>
              <a:buNone/>
            </a:pPr>
            <a:endParaRPr lang="en-US" altLang="zh-CN" sz="2400" b="0" cap="none" spc="0" dirty="0">
              <a:ln w="0"/>
              <a:solidFill>
                <a:srgbClr val="002060"/>
              </a:solidFill>
              <a:effectLst>
                <a:outerShdw blurRad="38100" dist="25400" dir="5400000" algn="ctr" rotWithShape="0">
                  <a:srgbClr val="6E747A">
                    <a:alpha val="43000"/>
                  </a:srgbClr>
                </a:outerShdw>
              </a:effectLst>
            </a:endParaRPr>
          </a:p>
          <a:p>
            <a:pPr marL="457200" indent="-457200">
              <a:buFont typeface="Wingdings" panose="05000000000000000000" pitchFamily="2" charset="2"/>
              <a:buChar char="Ø"/>
            </a:pPr>
            <a:r>
              <a:rPr lang="en-US" altLang="zh-CN" sz="2400" dirty="0">
                <a:ln w="0"/>
                <a:solidFill>
                  <a:srgbClr val="002060"/>
                </a:solidFill>
                <a:effectLst>
                  <a:outerShdw blurRad="38100" dist="25400" dir="5400000" algn="ctr" rotWithShape="0">
                    <a:srgbClr val="6E747A">
                      <a:alpha val="43000"/>
                    </a:srgbClr>
                  </a:outerShdw>
                </a:effectLst>
              </a:rPr>
              <a:t>The nodes in the binary tree you define is of </a:t>
            </a:r>
            <a:r>
              <a:rPr lang="en-US" altLang="zh-CN" sz="2400" dirty="0">
                <a:ln w="0"/>
                <a:solidFill>
                  <a:srgbClr val="FF0000"/>
                </a:solidFill>
                <a:effectLst>
                  <a:outerShdw blurRad="38100" dist="25400" dir="5400000" algn="ctr" rotWithShape="0">
                    <a:srgbClr val="6E747A">
                      <a:alpha val="43000"/>
                    </a:srgbClr>
                  </a:outerShdw>
                </a:effectLst>
              </a:rPr>
              <a:t>Node</a:t>
            </a:r>
            <a:r>
              <a:rPr lang="en-US" altLang="zh-CN" sz="2400" dirty="0">
                <a:ln w="0"/>
                <a:solidFill>
                  <a:srgbClr val="002060"/>
                </a:solidFill>
                <a:effectLst>
                  <a:outerShdw blurRad="38100" dist="25400" dir="5400000" algn="ctr" rotWithShape="0">
                    <a:srgbClr val="6E747A">
                      <a:alpha val="43000"/>
                    </a:srgbClr>
                  </a:outerShdw>
                </a:effectLst>
              </a:rPr>
              <a:t> class defined by yourselves. Node class has four data fields, one(element) store the value of the node and three references(or pointers) store parent, left child and right child node respectively(or equivalently their addresses).</a:t>
            </a:r>
          </a:p>
          <a:p>
            <a:pPr indent="0">
              <a:buFont typeface="Wingdings" panose="05000000000000000000" pitchFamily="2" charset="2"/>
              <a:buNone/>
            </a:pPr>
            <a:endParaRPr lang="en-US" altLang="zh-CN" sz="2400" dirty="0">
              <a:ln w="0"/>
              <a:solidFill>
                <a:srgbClr val="002060"/>
              </a:solidFill>
              <a:effectLst>
                <a:outerShdw blurRad="38100" dist="25400" dir="5400000" algn="ctr" rotWithShape="0">
                  <a:srgbClr val="6E747A">
                    <a:alpha val="43000"/>
                  </a:srgbClr>
                </a:outerShdw>
              </a:effectLst>
            </a:endParaRPr>
          </a:p>
          <a:p>
            <a:pPr marL="457200" indent="-457200">
              <a:buFont typeface="Wingdings" panose="05000000000000000000" pitchFamily="2" charset="2"/>
              <a:buChar char="Ø"/>
            </a:pPr>
            <a:r>
              <a:rPr lang="en-US" altLang="zh-CN" sz="2400" b="0" cap="none" spc="0" dirty="0">
                <a:ln w="0"/>
                <a:solidFill>
                  <a:srgbClr val="002060"/>
                </a:solidFill>
                <a:effectLst>
                  <a:outerShdw blurRad="38100" dist="25400" dir="5400000" algn="ctr" rotWithShape="0">
                    <a:srgbClr val="6E747A">
                      <a:alpha val="43000"/>
                    </a:srgbClr>
                  </a:outerShdw>
                </a:effectLst>
              </a:rPr>
              <a:t>The binary tree has two data fields, its root and its size(the total number of nodes).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p:cNvSpPr>
            <a:spLocks noGrp="1"/>
          </p:cNvSpPr>
          <p:nvPr>
            <p:ph idx="1"/>
          </p:nvPr>
        </p:nvSpPr>
        <p:spPr>
          <a:xfrm>
            <a:off x="1028700" y="2164554"/>
            <a:ext cx="5080781" cy="4332962"/>
          </a:xfrm>
        </p:spPr>
        <p:txBody>
          <a:bodyPr>
            <a:noAutofit/>
          </a:bodyPr>
          <a:lstStyle/>
          <a:p>
            <a:pPr>
              <a:buFont typeface="Wingdings" panose="05000000000000000000" pitchFamily="2" charset="2"/>
              <a:buChar char="Ø"/>
            </a:pPr>
            <a:r>
              <a:rPr lang="en-AU" sz="2400" b="1" dirty="0">
                <a:solidFill>
                  <a:srgbClr val="FF0000"/>
                </a:solidFill>
              </a:rPr>
              <a:t>Depth-first search (DFS) </a:t>
            </a:r>
            <a:r>
              <a:rPr lang="en-AU" sz="2400" b="1" dirty="0"/>
              <a:t>is a fundamental algorithm for traversing or searching tree data structures.</a:t>
            </a:r>
          </a:p>
          <a:p>
            <a:pPr>
              <a:buFont typeface="Wingdings" panose="05000000000000000000" pitchFamily="2" charset="2"/>
              <a:buChar char="Ø"/>
            </a:pPr>
            <a:endParaRPr lang="en-AU" sz="2400" b="1" dirty="0"/>
          </a:p>
          <a:p>
            <a:pPr>
              <a:buFont typeface="Wingdings" panose="05000000000000000000" pitchFamily="2" charset="2"/>
              <a:buChar char="Ø"/>
            </a:pPr>
            <a:r>
              <a:rPr lang="en-AU" sz="2400" b="1" dirty="0"/>
              <a:t>One starts at the </a:t>
            </a:r>
            <a:r>
              <a:rPr lang="en-AU" sz="2400" b="1" dirty="0">
                <a:solidFill>
                  <a:srgbClr val="FF0000"/>
                </a:solidFill>
              </a:rPr>
              <a:t>root</a:t>
            </a:r>
            <a:r>
              <a:rPr lang="en-AU" sz="2400" b="1" dirty="0"/>
              <a:t> and explores </a:t>
            </a:r>
            <a:r>
              <a:rPr lang="en-AU" sz="2400" b="1" dirty="0">
                <a:solidFill>
                  <a:srgbClr val="FF0000"/>
                </a:solidFill>
              </a:rPr>
              <a:t>as deep as possible </a:t>
            </a:r>
            <a:r>
              <a:rPr lang="en-AU" sz="2400" b="1" dirty="0"/>
              <a:t>along each branch </a:t>
            </a:r>
            <a:r>
              <a:rPr lang="en-AU" sz="2400" b="1" dirty="0">
                <a:solidFill>
                  <a:srgbClr val="FF0000"/>
                </a:solidFill>
              </a:rPr>
              <a:t>before backtracking.</a:t>
            </a:r>
          </a:p>
        </p:txBody>
      </p:sp>
      <p:pic>
        <p:nvPicPr>
          <p:cNvPr id="8" name="Picture 7"/>
          <p:cNvPicPr>
            <a:picLocks noChangeAspect="1"/>
          </p:cNvPicPr>
          <p:nvPr/>
        </p:nvPicPr>
        <p:blipFill>
          <a:blip r:embed="rId7"/>
          <a:stretch>
            <a:fillRect/>
          </a:stretch>
        </p:blipFill>
        <p:spPr>
          <a:xfrm>
            <a:off x="6564293" y="2497017"/>
            <a:ext cx="4715485" cy="3542988"/>
          </a:xfrm>
          <a:prstGeom prst="rect">
            <a:avLst/>
          </a:prstGeom>
        </p:spPr>
      </p:pic>
      <p:sp>
        <p:nvSpPr>
          <p:cNvPr id="2" name="Rectangle 1"/>
          <p:cNvSpPr/>
          <p:nvPr/>
        </p:nvSpPr>
        <p:spPr>
          <a:xfrm>
            <a:off x="6449258" y="1650233"/>
            <a:ext cx="3574825" cy="461665"/>
          </a:xfrm>
          <a:prstGeom prst="rect">
            <a:avLst/>
          </a:prstGeom>
        </p:spPr>
        <p:txBody>
          <a:bodyPr wrap="none">
            <a:spAutoFit/>
          </a:bodyPr>
          <a:lstStyle/>
          <a:p>
            <a:pPr marL="457200" indent="-457200">
              <a:buFont typeface="Wingdings" panose="05000000000000000000" pitchFamily="2" charset="2"/>
              <a:buChar char="Ø"/>
            </a:pPr>
            <a:r>
              <a:rPr lang="en-US" altLang="zh-CN" sz="2400" dirty="0">
                <a:ln w="0"/>
                <a:solidFill>
                  <a:srgbClr val="002060"/>
                </a:solidFill>
                <a:effectLst>
                  <a:outerShdw blurRad="38100" dist="25400" dir="5400000" algn="ctr" rotWithShape="0">
                    <a:srgbClr val="6E747A">
                      <a:alpha val="43000"/>
                    </a:srgbClr>
                  </a:outerShdw>
                </a:effectLst>
              </a:rPr>
              <a:t>Refer to the </a:t>
            </a:r>
            <a:r>
              <a:rPr lang="en-US" altLang="zh-CN" sz="2400" i="1" dirty="0">
                <a:ln w="0"/>
                <a:solidFill>
                  <a:srgbClr val="FF0000"/>
                </a:solidFill>
                <a:effectLst>
                  <a:outerShdw blurRad="38100" dist="25400" dir="5400000" algn="ctr" rotWithShape="0">
                    <a:srgbClr val="6E747A">
                      <a:alpha val="43000"/>
                    </a:srgbClr>
                  </a:outerShdw>
                </a:effectLst>
              </a:rPr>
              <a:t>DFS.py</a:t>
            </a:r>
            <a:r>
              <a:rPr lang="en-US" altLang="zh-CN" sz="2400" dirty="0">
                <a:ln w="0"/>
                <a:solidFill>
                  <a:srgbClr val="002060"/>
                </a:solidFill>
                <a:effectLst>
                  <a:outerShdw blurRad="38100" dist="25400" dir="5400000" algn="ctr" rotWithShape="0">
                    <a:srgbClr val="6E747A">
                      <a:alpha val="43000"/>
                    </a:srgbClr>
                  </a:outerShdw>
                </a:effectLst>
              </a:rPr>
              <a:t> file.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28700" y="351693"/>
          <a:ext cx="10395438" cy="1163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2"/>
          <p:cNvSpPr>
            <a:spLocks noGrp="1"/>
          </p:cNvSpPr>
          <p:nvPr>
            <p:ph idx="1"/>
          </p:nvPr>
        </p:nvSpPr>
        <p:spPr>
          <a:xfrm>
            <a:off x="1101676" y="2145323"/>
            <a:ext cx="5124743" cy="4563207"/>
          </a:xfrm>
        </p:spPr>
        <p:txBody>
          <a:bodyPr>
            <a:noAutofit/>
          </a:bodyPr>
          <a:lstStyle/>
          <a:p>
            <a:pPr>
              <a:buFont typeface="Wingdings" panose="05000000000000000000" pitchFamily="2" charset="2"/>
              <a:buChar char="Ø"/>
            </a:pPr>
            <a:r>
              <a:rPr lang="en-AU" sz="2400" b="1" dirty="0">
                <a:solidFill>
                  <a:srgbClr val="FF0000"/>
                </a:solidFill>
              </a:rPr>
              <a:t>Breadth-first search (BFS) </a:t>
            </a:r>
            <a:r>
              <a:rPr lang="en-AU" sz="2400" b="1" dirty="0"/>
              <a:t>is another very important algorithm for traversing or searching tree data structures.</a:t>
            </a:r>
          </a:p>
          <a:p>
            <a:pPr>
              <a:buFont typeface="Wingdings" panose="05000000000000000000" pitchFamily="2" charset="2"/>
              <a:buChar char="Ø"/>
            </a:pPr>
            <a:endParaRPr lang="en-AU" sz="2400" b="1" dirty="0"/>
          </a:p>
          <a:p>
            <a:pPr>
              <a:buFont typeface="Wingdings" panose="05000000000000000000" pitchFamily="2" charset="2"/>
              <a:buChar char="Ø"/>
            </a:pPr>
            <a:r>
              <a:rPr lang="en-AU" sz="2400" b="1" dirty="0"/>
              <a:t>Starts at the </a:t>
            </a:r>
            <a:r>
              <a:rPr lang="en-AU" sz="2400" b="1" dirty="0">
                <a:solidFill>
                  <a:srgbClr val="FF0000"/>
                </a:solidFill>
              </a:rPr>
              <a:t>root</a:t>
            </a:r>
            <a:r>
              <a:rPr lang="en-AU" sz="2400" b="1" dirty="0"/>
              <a:t> and we visit all the positions at depth </a:t>
            </a:r>
            <a:r>
              <a:rPr lang="en-AU" sz="2400" b="1" dirty="0">
                <a:solidFill>
                  <a:srgbClr val="FF0000"/>
                </a:solidFill>
              </a:rPr>
              <a:t>d </a:t>
            </a:r>
            <a:r>
              <a:rPr lang="en-AU" sz="2400" b="1" dirty="0"/>
              <a:t>before we visit the positions at depth </a:t>
            </a:r>
            <a:r>
              <a:rPr lang="en-AU" sz="2400" b="1" dirty="0">
                <a:solidFill>
                  <a:srgbClr val="FF0000"/>
                </a:solidFill>
              </a:rPr>
              <a:t>d +1.</a:t>
            </a:r>
          </a:p>
        </p:txBody>
      </p:sp>
      <p:pic>
        <p:nvPicPr>
          <p:cNvPr id="11" name="Picture 10"/>
          <p:cNvPicPr>
            <a:picLocks noChangeAspect="1"/>
          </p:cNvPicPr>
          <p:nvPr/>
        </p:nvPicPr>
        <p:blipFill>
          <a:blip r:embed="rId7"/>
          <a:stretch>
            <a:fillRect/>
          </a:stretch>
        </p:blipFill>
        <p:spPr>
          <a:xfrm>
            <a:off x="6382859" y="2525665"/>
            <a:ext cx="4979166" cy="3215711"/>
          </a:xfrm>
          <a:prstGeom prst="rect">
            <a:avLst/>
          </a:prstGeom>
        </p:spPr>
      </p:pic>
      <p:sp>
        <p:nvSpPr>
          <p:cNvPr id="5" name="Rectangle 4"/>
          <p:cNvSpPr/>
          <p:nvPr/>
        </p:nvSpPr>
        <p:spPr>
          <a:xfrm>
            <a:off x="6382859" y="1683658"/>
            <a:ext cx="3574825" cy="461665"/>
          </a:xfrm>
          <a:prstGeom prst="rect">
            <a:avLst/>
          </a:prstGeom>
        </p:spPr>
        <p:txBody>
          <a:bodyPr wrap="none">
            <a:spAutoFit/>
          </a:bodyPr>
          <a:lstStyle/>
          <a:p>
            <a:pPr marL="457200" indent="-457200">
              <a:buFont typeface="Wingdings" panose="05000000000000000000" pitchFamily="2" charset="2"/>
              <a:buChar char="Ø"/>
            </a:pPr>
            <a:r>
              <a:rPr lang="en-US" altLang="zh-CN" sz="2400" dirty="0">
                <a:ln w="0"/>
                <a:solidFill>
                  <a:srgbClr val="002060"/>
                </a:solidFill>
                <a:effectLst>
                  <a:outerShdw blurRad="38100" dist="25400" dir="5400000" algn="ctr" rotWithShape="0">
                    <a:srgbClr val="6E747A">
                      <a:alpha val="43000"/>
                    </a:srgbClr>
                  </a:outerShdw>
                </a:effectLst>
              </a:rPr>
              <a:t>Refer to the </a:t>
            </a:r>
            <a:r>
              <a:rPr lang="en-US" altLang="zh-CN" sz="2400" i="1" dirty="0">
                <a:ln w="0"/>
                <a:solidFill>
                  <a:srgbClr val="FF0000"/>
                </a:solidFill>
                <a:effectLst>
                  <a:outerShdw blurRad="38100" dist="25400" dir="5400000" algn="ctr" rotWithShape="0">
                    <a:srgbClr val="6E747A">
                      <a:alpha val="43000"/>
                    </a:srgbClr>
                  </a:outerShdw>
                </a:effectLst>
              </a:rPr>
              <a:t>BFS.py</a:t>
            </a:r>
            <a:r>
              <a:rPr lang="en-US" altLang="zh-CN" sz="2400" dirty="0">
                <a:ln w="0"/>
                <a:solidFill>
                  <a:srgbClr val="002060"/>
                </a:solidFill>
                <a:effectLst>
                  <a:outerShdw blurRad="38100" dist="25400" dir="5400000" algn="ctr" rotWithShape="0">
                    <a:srgbClr val="6E747A">
                      <a:alpha val="43000"/>
                    </a:srgbClr>
                  </a:outerShdw>
                </a:effectLst>
              </a:rPr>
              <a:t> file.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10" name="TextBox 9"/>
              <p:cNvSpPr txBox="1"/>
              <p:nvPr/>
            </p:nvSpPr>
            <p:spPr>
              <a:xfrm>
                <a:off x="1071917" y="1930859"/>
                <a:ext cx="10515601" cy="1815882"/>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b="1" dirty="0">
                    <a:solidFill>
                      <a:srgbClr val="002060"/>
                    </a:solidFill>
                  </a:rPr>
                  <a:t>An arithmetic expression can be represented using a binary tree, with each node being a number or an operator. Try to draw a tree to represent an expression </a:t>
                </a:r>
                <a14:m>
                  <m:oMath xmlns:m="http://schemas.openxmlformats.org/officeDocument/2006/math">
                    <m:r>
                      <a:rPr lang="en-AU" altLang="zh-CN" sz="2800" b="1" i="1">
                        <a:solidFill>
                          <a:srgbClr val="FF0000"/>
                        </a:solidFill>
                        <a:latin typeface="Cambria Math" panose="02040503050406030204" pitchFamily="18" charset="0"/>
                      </a:rPr>
                      <m:t>𝟐</m:t>
                    </m:r>
                    <m:r>
                      <a:rPr lang="en-AU" altLang="zh-CN" sz="2800" b="1">
                        <a:solidFill>
                          <a:srgbClr val="FF0000"/>
                        </a:solidFill>
                        <a:latin typeface="Cambria Math" panose="02040503050406030204" pitchFamily="18" charset="0"/>
                      </a:rPr>
                      <m:t>×</m:t>
                    </m:r>
                    <m:d>
                      <m:dPr>
                        <m:ctrlPr>
                          <a:rPr lang="zh-CN" altLang="zh-CN" sz="2800" b="1" i="1">
                            <a:solidFill>
                              <a:srgbClr val="FF0000"/>
                            </a:solidFill>
                            <a:latin typeface="Cambria Math" panose="02040503050406030204" pitchFamily="18" charset="0"/>
                          </a:rPr>
                        </m:ctrlPr>
                      </m:dPr>
                      <m:e>
                        <m:r>
                          <a:rPr lang="en-AU" altLang="zh-CN" sz="2800" b="1" i="1">
                            <a:solidFill>
                              <a:srgbClr val="FF0000"/>
                            </a:solidFill>
                            <a:latin typeface="Cambria Math" panose="02040503050406030204" pitchFamily="18" charset="0"/>
                          </a:rPr>
                          <m:t>𝟓</m:t>
                        </m:r>
                        <m:r>
                          <a:rPr lang="en-AU" altLang="zh-CN" sz="2800" b="1" i="1">
                            <a:solidFill>
                              <a:srgbClr val="FF0000"/>
                            </a:solidFill>
                            <a:latin typeface="Cambria Math" panose="02040503050406030204" pitchFamily="18" charset="0"/>
                          </a:rPr>
                          <m:t>−</m:t>
                        </m:r>
                        <m:r>
                          <a:rPr lang="en-AU" altLang="zh-CN" sz="2800" b="1" i="1">
                            <a:solidFill>
                              <a:srgbClr val="FF0000"/>
                            </a:solidFill>
                            <a:latin typeface="Cambria Math" panose="02040503050406030204" pitchFamily="18" charset="0"/>
                          </a:rPr>
                          <m:t>𝟒</m:t>
                        </m:r>
                      </m:e>
                    </m:d>
                    <m:r>
                      <a:rPr lang="en-AU" altLang="zh-CN" sz="2800" b="1" i="1">
                        <a:solidFill>
                          <a:srgbClr val="FF0000"/>
                        </a:solidFill>
                        <a:latin typeface="Cambria Math" panose="02040503050406030204" pitchFamily="18" charset="0"/>
                      </a:rPr>
                      <m:t>−</m:t>
                    </m:r>
                    <m:r>
                      <a:rPr lang="en-AU" altLang="zh-CN" sz="2800" b="1">
                        <a:solidFill>
                          <a:srgbClr val="FF0000"/>
                        </a:solidFill>
                        <a:latin typeface="Cambria Math" panose="02040503050406030204" pitchFamily="18" charset="0"/>
                      </a:rPr>
                      <m:t>(</m:t>
                    </m:r>
                    <m:r>
                      <a:rPr lang="en-AU" altLang="zh-CN" sz="2800" b="1" i="1">
                        <a:solidFill>
                          <a:srgbClr val="FF0000"/>
                        </a:solidFill>
                        <a:latin typeface="Cambria Math" panose="02040503050406030204" pitchFamily="18" charset="0"/>
                      </a:rPr>
                      <m:t>𝟖</m:t>
                    </m:r>
                    <m:r>
                      <a:rPr lang="en-AU" altLang="zh-CN" sz="2800" b="1">
                        <a:solidFill>
                          <a:srgbClr val="FF0000"/>
                        </a:solidFill>
                        <a:latin typeface="Cambria Math" panose="02040503050406030204" pitchFamily="18" charset="0"/>
                      </a:rPr>
                      <m:t>/(</m:t>
                    </m:r>
                    <m:r>
                      <a:rPr lang="en-AU" altLang="zh-CN" sz="2800" b="1" i="1">
                        <a:solidFill>
                          <a:srgbClr val="FF0000"/>
                        </a:solidFill>
                        <a:latin typeface="Cambria Math" panose="02040503050406030204" pitchFamily="18" charset="0"/>
                      </a:rPr>
                      <m:t>𝟏</m:t>
                    </m:r>
                    <m:r>
                      <a:rPr lang="en-AU" altLang="zh-CN" sz="2800" b="1">
                        <a:solidFill>
                          <a:srgbClr val="FF0000"/>
                        </a:solidFill>
                        <a:latin typeface="Cambria Math" panose="02040503050406030204" pitchFamily="18" charset="0"/>
                      </a:rPr>
                      <m:t>+</m:t>
                    </m:r>
                    <m:r>
                      <a:rPr lang="en-AU" altLang="zh-CN" sz="2800" b="1" i="1">
                        <a:solidFill>
                          <a:srgbClr val="FF0000"/>
                        </a:solidFill>
                        <a:latin typeface="Cambria Math" panose="02040503050406030204" pitchFamily="18" charset="0"/>
                      </a:rPr>
                      <m:t>𝟑</m:t>
                    </m:r>
                    <m:r>
                      <a:rPr lang="en-AU" altLang="zh-CN" sz="2800" b="1">
                        <a:solidFill>
                          <a:srgbClr val="FF0000"/>
                        </a:solidFill>
                        <a:latin typeface="Cambria Math" panose="02040503050406030204" pitchFamily="18" charset="0"/>
                      </a:rPr>
                      <m:t>))</m:t>
                    </m:r>
                  </m:oMath>
                </a14:m>
                <a:r>
                  <a:rPr lang="en-US" altLang="zh-CN" sz="2800" b="1" dirty="0">
                    <a:solidFill>
                      <a:srgbClr val="002060"/>
                    </a:solidFill>
                  </a:rPr>
                  <a:t>.</a:t>
                </a:r>
                <a:endParaRPr lang="zh-CN" altLang="en-US" sz="3600" b="1" dirty="0">
                  <a:solidFill>
                    <a:srgbClr val="FF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071917" y="1930859"/>
                <a:ext cx="10515601" cy="1815882"/>
              </a:xfrm>
              <a:prstGeom prst="rect">
                <a:avLst/>
              </a:prstGeom>
              <a:blipFill rotWithShape="1">
                <a:blip r:embed="rId7"/>
                <a:stretch>
                  <a:fillRect l="-1043" t="-3691" r="-580" b="-8389"/>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p:nvPr/>
        </p:nvPicPr>
        <p:blipFill>
          <a:blip r:embed="rId7"/>
          <a:stretch>
            <a:fillRect/>
          </a:stretch>
        </p:blipFill>
        <p:spPr>
          <a:xfrm>
            <a:off x="2738510" y="2143002"/>
            <a:ext cx="7522113" cy="38797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1071917" y="1930859"/>
            <a:ext cx="10515601" cy="138499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b="1" dirty="0">
                <a:solidFill>
                  <a:srgbClr val="002060"/>
                </a:solidFill>
              </a:rPr>
              <a:t>Using the definition of binary tree class, create an object of  that class, with value of each node equal to that in the binary tree you draw in Q1.</a:t>
            </a:r>
            <a:endParaRPr lang="zh-CN" altLang="en-US" sz="3600" b="1"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1071917" y="1930859"/>
            <a:ext cx="10515601" cy="439991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b="1" dirty="0" err="1">
                <a:solidFill>
                  <a:srgbClr val="002060"/>
                </a:solidFill>
              </a:rPr>
              <a:t>i</a:t>
            </a:r>
            <a:r>
              <a:rPr lang="en-US" altLang="zh-CN" sz="2800" b="1" dirty="0">
                <a:solidFill>
                  <a:srgbClr val="002060"/>
                </a:solidFill>
              </a:rPr>
              <a:t>) Apply the Depth First Search algorithm to the tree you create in Q2, and check the order of elements in the tree printed out.</a:t>
            </a:r>
          </a:p>
          <a:p>
            <a:pPr marL="285750" indent="-285750">
              <a:buFont typeface="Wingdings" panose="05000000000000000000" pitchFamily="2" charset="2"/>
              <a:buChar char="Ø"/>
            </a:pPr>
            <a:endParaRPr lang="en-US" altLang="zh-CN" sz="2800" b="1" dirty="0">
              <a:solidFill>
                <a:srgbClr val="002060"/>
              </a:solidFill>
            </a:endParaRPr>
          </a:p>
          <a:p>
            <a:pPr marL="285750" indent="-285750">
              <a:buFont typeface="Wingdings" panose="05000000000000000000" pitchFamily="2" charset="2"/>
              <a:buChar char="Ø"/>
            </a:pPr>
            <a:r>
              <a:rPr lang="en-US" altLang="zh-CN" sz="2800" b="1" dirty="0">
                <a:solidFill>
                  <a:srgbClr val="002060"/>
                </a:solidFill>
              </a:rPr>
              <a:t>ii) Modify the Depth First Search program a little bit, define a function that is able to evaluate an expression represented by a binary tree.</a:t>
            </a:r>
          </a:p>
          <a:p>
            <a:pPr marL="285750" indent="-285750">
              <a:buFont typeface="Wingdings" panose="05000000000000000000" pitchFamily="2" charset="2"/>
              <a:buChar char="Ø"/>
            </a:pPr>
            <a:endParaRPr lang="en-US" altLang="zh-CN" sz="2800" b="1" dirty="0">
              <a:solidFill>
                <a:srgbClr val="002060"/>
              </a:solidFill>
            </a:endParaRPr>
          </a:p>
          <a:p>
            <a:pPr marL="285750" indent="-285750">
              <a:buFont typeface="Wingdings" panose="05000000000000000000" pitchFamily="2" charset="2"/>
              <a:buChar char="Ø"/>
            </a:pPr>
            <a:r>
              <a:rPr lang="en-US" altLang="zh-CN" sz="2800" b="1" dirty="0">
                <a:solidFill>
                  <a:srgbClr val="002060"/>
                </a:solidFill>
              </a:rPr>
              <a:t>iii) You can try </a:t>
            </a:r>
            <a:r>
              <a:rPr lang="en-US" altLang="zh-CN" sz="2800" b="1" dirty="0" err="1">
                <a:solidFill>
                  <a:srgbClr val="002060"/>
                </a:solidFill>
              </a:rPr>
              <a:t>i</a:t>
            </a:r>
            <a:r>
              <a:rPr lang="en-US" altLang="zh-CN" sz="2800" b="1" dirty="0">
                <a:solidFill>
                  <a:srgbClr val="002060"/>
                </a:solidFill>
              </a:rPr>
              <a:t>) ii) using Breadth First Search algorithm.</a:t>
            </a:r>
            <a:endParaRPr lang="zh-CN" altLang="en-US" sz="3600" b="1"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071918" y="381965"/>
          <a:ext cx="10515600" cy="1150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1071917" y="1895690"/>
            <a:ext cx="10515601" cy="1384995"/>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800" b="1" dirty="0">
                <a:solidFill>
                  <a:srgbClr val="002060"/>
                </a:solidFill>
              </a:rPr>
              <a:t>The path length of a tree T is the sum of the depths of all positions in T. Describe a linear time method for computing the path length of a tree T.</a:t>
            </a:r>
            <a:endParaRPr lang="zh-CN" altLang="en-US" sz="3600" b="1" dirty="0">
              <a:solidFill>
                <a:srgbClr val="FF00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dg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144</TotalTime>
  <Words>911</Words>
  <Application>Microsoft Office PowerPoint</Application>
  <PresentationFormat>Widescreen</PresentationFormat>
  <Paragraphs>115</Paragraphs>
  <Slides>18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等线</vt:lpstr>
      <vt:lpstr>Algerian</vt:lpstr>
      <vt:lpstr>Arial</vt:lpstr>
      <vt:lpstr>Calibri</vt:lpstr>
      <vt:lpstr>Cambria</vt:lpstr>
      <vt:lpstr>Cambria Math</vt:lpstr>
      <vt:lpstr>Gill Sans MT</vt:lpstr>
      <vt:lpstr>Impact</vt:lpstr>
      <vt:lpstr>Montserrat Black</vt:lpstr>
      <vt:lpstr>Wingdings</vt:lpstr>
      <vt:lpstr>Badge</vt:lpstr>
      <vt:lpstr>Introduction to Computer Science:  Programming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review!</vt:lpstr>
      <vt:lpstr>Single-choice questions</vt:lpstr>
      <vt:lpstr>Single-choice questions</vt:lpstr>
      <vt:lpstr>Single-choice questions</vt:lpstr>
      <vt:lpstr>Multiple-choice questions</vt:lpstr>
      <vt:lpstr>Multiple-choice questions</vt:lpstr>
      <vt:lpstr>Open Questions</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Science:  Programming Methodology</dc:title>
  <dc:creator>Sun Mengqian(SSE)</dc:creator>
  <cp:lastModifiedBy>Frederick Khasanto</cp:lastModifiedBy>
  <cp:revision>525</cp:revision>
  <cp:lastPrinted>2019-04-21T09:56:00Z</cp:lastPrinted>
  <dcterms:created xsi:type="dcterms:W3CDTF">2016-01-12T06:06:00Z</dcterms:created>
  <dcterms:modified xsi:type="dcterms:W3CDTF">2023-12-07T11:00:11Z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