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355" r:id="rId3"/>
    <p:sldId id="378" r:id="rId4"/>
    <p:sldId id="379" r:id="rId5"/>
    <p:sldId id="372" r:id="rId6"/>
    <p:sldId id="377" r:id="rId7"/>
    <p:sldId id="373" r:id="rId8"/>
    <p:sldId id="374" r:id="rId9"/>
    <p:sldId id="375" r:id="rId10"/>
    <p:sldId id="376" r:id="rId11"/>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D</a:t>
          </a:r>
          <a:r>
            <a:rPr lang="en-US" altLang="zh-CN" b="1" dirty="0">
              <a:solidFill>
                <a:srgbClr val="00B050"/>
              </a:solidFill>
            </a:rPr>
            <a:t>efinition of Binary Tree Class</a:t>
          </a:r>
          <a:endParaRPr lang="en-US" b="1"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Depth First Search</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Breadth First Search</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Q1: R</a:t>
          </a:r>
          <a:r>
            <a:rPr lang="en-US" altLang="zh-CN" b="1" dirty="0">
              <a:solidFill>
                <a:srgbClr val="FFFF00"/>
              </a:solidFill>
            </a:rPr>
            <a:t>epresent an Expression</a:t>
          </a:r>
          <a:endParaRPr lang="en-US" b="1"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Q1: Answer</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Q2: Create a Tree Object</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Q3: Depth First Search</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Path Length of a Tree-I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Path Length of a Tree-II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D</a:t>
          </a:r>
          <a:r>
            <a:rPr lang="en-US" altLang="zh-CN" sz="4900" b="1" kern="1200" dirty="0">
              <a:solidFill>
                <a:srgbClr val="00B050"/>
              </a:solidFill>
            </a:rPr>
            <a:t>efinition of Binary Tree Class</a:t>
          </a:r>
          <a:endParaRPr lang="en-US" sz="4900" b="1" kern="1200" dirty="0">
            <a:solidFill>
              <a:srgbClr val="00B050"/>
            </a:solidFill>
          </a:endParaRPr>
        </a:p>
      </dsp:txBody>
      <dsp:txXfrm>
        <a:off x="55972" y="72967"/>
        <a:ext cx="10283493"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Depth First Search</a:t>
          </a:r>
        </a:p>
      </dsp:txBody>
      <dsp:txXfrm>
        <a:off x="55972" y="72967"/>
        <a:ext cx="10283493"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Breadth First Search</a:t>
          </a:r>
        </a:p>
      </dsp:txBody>
      <dsp:txXfrm>
        <a:off x="55972" y="72967"/>
        <a:ext cx="10283493"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Q1: R</a:t>
          </a:r>
          <a:r>
            <a:rPr lang="en-US" altLang="zh-CN" sz="4900" b="1" kern="1200" dirty="0">
              <a:solidFill>
                <a:srgbClr val="FFFF00"/>
              </a:solidFill>
            </a:rPr>
            <a:t>epresent an Expression</a:t>
          </a:r>
          <a:endParaRPr lang="en-US" sz="4900" b="1" kern="1200" dirty="0">
            <a:solidFill>
              <a:srgbClr val="FFFF00"/>
            </a:solidFill>
          </a:endParaRPr>
        </a:p>
      </dsp:txBody>
      <dsp:txXfrm>
        <a:off x="55972" y="55972"/>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Q1: Answer</a:t>
          </a: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Q2: Create a Tree Object</a:t>
          </a: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Q3: Depth First Search</a:t>
          </a: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Path Length of a Tree-I</a:t>
          </a: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Path Length of a Tree-II</a:t>
          </a: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645"/>
          </a:xfrm>
          <a:prstGeom prst="rect">
            <a:avLst/>
          </a:prstGeom>
        </p:spPr>
        <p:txBody>
          <a:bodyPr vert="horz" lIns="91970" tIns="45985" rIns="91970" bIns="45985" rtlCol="0"/>
          <a:lstStyle>
            <a:lvl1pPr algn="l">
              <a:defRPr sz="1200"/>
            </a:lvl1pPr>
          </a:lstStyle>
          <a:p>
            <a:endParaRPr lang="zh-CN" altLang="en-US"/>
          </a:p>
        </p:txBody>
      </p:sp>
      <p:sp>
        <p:nvSpPr>
          <p:cNvPr id="3" name="Date Placeholder 2"/>
          <p:cNvSpPr>
            <a:spLocks noGrp="1"/>
          </p:cNvSpPr>
          <p:nvPr>
            <p:ph type="dt" idx="1"/>
          </p:nvPr>
        </p:nvSpPr>
        <p:spPr>
          <a:xfrm>
            <a:off x="4021338" y="0"/>
            <a:ext cx="3076363" cy="513645"/>
          </a:xfrm>
          <a:prstGeom prst="rect">
            <a:avLst/>
          </a:prstGeom>
        </p:spPr>
        <p:txBody>
          <a:bodyPr vert="horz" lIns="91970" tIns="45985" rIns="91970" bIns="45985" rtlCol="0"/>
          <a:lstStyle>
            <a:lvl1pPr algn="r">
              <a:defRPr sz="1200"/>
            </a:lvl1pPr>
          </a:lstStyle>
          <a:p>
            <a:fld id="{C3394C42-8D0B-4A87-A2BD-615C5BF9666D}" type="datetimeFigureOut">
              <a:rPr lang="zh-CN" altLang="en-US" smtClean="0"/>
              <a:t>2023/12/4</a:t>
            </a:fld>
            <a:endParaRPr lang="zh-CN" altLang="en-US"/>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1970" tIns="45985" rIns="91970" bIns="45985" rtlCol="0" anchor="ctr"/>
          <a:lstStyle/>
          <a:p>
            <a:endParaRPr lang="zh-CN" altLang="en-US"/>
          </a:p>
        </p:txBody>
      </p:sp>
      <p:sp>
        <p:nvSpPr>
          <p:cNvPr id="5" name="Notes Placeholder 4"/>
          <p:cNvSpPr>
            <a:spLocks noGrp="1"/>
          </p:cNvSpPr>
          <p:nvPr>
            <p:ph type="body" sz="quarter" idx="3"/>
          </p:nvPr>
        </p:nvSpPr>
        <p:spPr>
          <a:xfrm>
            <a:off x="709930" y="4925887"/>
            <a:ext cx="5679440" cy="4029400"/>
          </a:xfrm>
          <a:prstGeom prst="rect">
            <a:avLst/>
          </a:prstGeom>
        </p:spPr>
        <p:txBody>
          <a:bodyPr vert="horz" lIns="91970" tIns="45985" rIns="91970" bIns="45985"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720969"/>
            <a:ext cx="3076363" cy="513645"/>
          </a:xfrm>
          <a:prstGeom prst="rect">
            <a:avLst/>
          </a:prstGeom>
        </p:spPr>
        <p:txBody>
          <a:bodyPr vert="horz" lIns="91970" tIns="45985" rIns="91970" bIns="45985"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021338" y="9720969"/>
            <a:ext cx="3076363" cy="513645"/>
          </a:xfrm>
          <a:prstGeom prst="rect">
            <a:avLst/>
          </a:prstGeom>
        </p:spPr>
        <p:txBody>
          <a:bodyPr vert="horz" lIns="91970" tIns="45985" rIns="91970" bIns="45985"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12/4/2023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12/4/2023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12/4/2023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12/4/2023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12/4/2023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a:solidFill>
                  <a:srgbClr val="00B050"/>
                </a:solidFill>
              </a:rPr>
              <a:t>Introduction to Computer Science: </a:t>
            </a:r>
            <a:br>
              <a:rPr lang="en-AU" sz="3200" b="1" i="1" dirty="0"/>
            </a:br>
            <a:r>
              <a:rPr lang="en-AU" sz="3200" b="1" i="1" dirty="0">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a:p>
          <a:p>
            <a:r>
              <a:rPr lang="en-US" altLang="zh-CN" sz="3200" b="1" dirty="0">
                <a:solidFill>
                  <a:srgbClr val="7030A0"/>
                </a:solidFill>
                <a:latin typeface="Algerian" panose="04020705040A02060702" pitchFamily="82" charset="0"/>
              </a:rPr>
              <a:t>Tutorial</a:t>
            </a:r>
            <a:r>
              <a:rPr lang="en-US" sz="3200" b="1" dirty="0">
                <a:solidFill>
                  <a:srgbClr val="7030A0"/>
                </a:solidFill>
                <a:latin typeface="Algerian" panose="04020705040A02060702" pitchFamily="82" charset="0"/>
              </a:rPr>
              <a:t> </a:t>
            </a:r>
            <a:r>
              <a:rPr lang="en-US" sz="3200" dirty="0">
                <a:solidFill>
                  <a:srgbClr val="7030A0"/>
                </a:solidFill>
                <a:latin typeface="Algerian" panose="04020705040A02060702" pitchFamily="82" charset="0"/>
              </a:rPr>
              <a:t>14</a:t>
            </a:r>
            <a:r>
              <a:rPr lang="en-US" sz="3200" b="1" dirty="0">
                <a:solidFill>
                  <a:srgbClr val="7030A0"/>
                </a:solidFill>
                <a:latin typeface="Algerian" panose="04020705040A02060702" pitchFamily="82" charset="0"/>
              </a:rPr>
              <a:t> </a:t>
            </a:r>
          </a:p>
          <a:p>
            <a:r>
              <a:rPr lang="en-US" altLang="zh-CN" sz="3200" dirty="0">
                <a:solidFill>
                  <a:srgbClr val="002060"/>
                </a:solidFill>
                <a:latin typeface="Algerian" panose="04020705040A02060702" pitchFamily="82" charset="0"/>
              </a:rPr>
              <a:t>tree</a:t>
            </a:r>
            <a:endParaRPr lang="en-US" altLang="zh-CN" b="1" dirty="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
        <p:nvSpPr>
          <p:cNvPr id="5" name="Subtitle 2">
            <a:extLst>
              <a:ext uri="{FF2B5EF4-FFF2-40B4-BE49-F238E27FC236}">
                <a16:creationId xmlns:a16="http://schemas.microsoft.com/office/drawing/2014/main" id="{70A6AB50-8136-4B1E-9E51-D74FBCC5D579}"/>
              </a:ext>
            </a:extLst>
          </p:cNvPr>
          <p:cNvSpPr txBox="1">
            <a:spLocks/>
          </p:cNvSpPr>
          <p:nvPr/>
        </p:nvSpPr>
        <p:spPr>
          <a:xfrm>
            <a:off x="3896457" y="4630473"/>
            <a:ext cx="4399086" cy="2227527"/>
          </a:xfrm>
          <a:prstGeom prst="rect">
            <a:avLst/>
          </a:prstGeom>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200" cap="none" dirty="0">
              <a:latin typeface="Montserrat Black" panose="00000A00000000000000" pitchFamily="2" charset="0"/>
            </a:endParaRPr>
          </a:p>
          <a:p>
            <a:pPr algn="ctr"/>
            <a:r>
              <a:rPr lang="en-US" altLang="zh-CN" sz="1800" cap="none" dirty="0">
                <a:solidFill>
                  <a:srgbClr val="7030A0"/>
                </a:solidFill>
                <a:latin typeface="Montserrat Black" panose="00000A00000000000000" pitchFamily="2" charset="0"/>
              </a:rPr>
              <a:t>Frederick Khasanto</a:t>
            </a:r>
            <a:r>
              <a:rPr lang="en-US" sz="1800" cap="none" dirty="0">
                <a:solidFill>
                  <a:srgbClr val="7030A0"/>
                </a:solidFill>
                <a:latin typeface="Montserrat Black" panose="00000A00000000000000" pitchFamily="2" charset="0"/>
              </a:rPr>
              <a:t> </a:t>
            </a:r>
          </a:p>
          <a:p>
            <a:pPr algn="ctr"/>
            <a:r>
              <a:rPr lang="en-US" altLang="zh-CN" sz="1800" cap="none" dirty="0">
                <a:solidFill>
                  <a:srgbClr val="002060"/>
                </a:solidFill>
                <a:latin typeface="Montserrat Black" panose="00000A00000000000000" pitchFamily="2" charset="0"/>
              </a:rPr>
              <a:t>122040014</a:t>
            </a:r>
          </a:p>
          <a:p>
            <a:pPr algn="ctr"/>
            <a:endParaRPr lang="en-US" altLang="zh-CN" sz="1800" cap="none" dirty="0">
              <a:solidFill>
                <a:srgbClr val="002060"/>
              </a:solidFill>
              <a:latin typeface="Montserrat Black" panose="00000A00000000000000" pitchFamily="2" charset="0"/>
            </a:endParaRPr>
          </a:p>
          <a:p>
            <a:pPr algn="ctr"/>
            <a:endParaRPr lang="en-US" altLang="zh-CN" sz="1800" cap="none" dirty="0">
              <a:solidFill>
                <a:srgbClr val="002060"/>
              </a:solidFill>
              <a:latin typeface="Montserrat Black" panose="00000A00000000000000" pitchFamily="2" charset="0"/>
            </a:endParaRPr>
          </a:p>
          <a:p>
            <a:pPr algn="ctr"/>
            <a:r>
              <a:rPr lang="en-US" altLang="zh-CN" sz="1800" cap="none">
                <a:solidFill>
                  <a:srgbClr val="002060"/>
                </a:solidFill>
                <a:latin typeface="Montserrat Black" panose="00000A00000000000000" pitchFamily="2" charset="0"/>
              </a:rPr>
              <a:t>7 December </a:t>
            </a:r>
            <a:r>
              <a:rPr lang="en-US" altLang="zh-CN" sz="1800" cap="none" dirty="0">
                <a:solidFill>
                  <a:srgbClr val="002060"/>
                </a:solidFill>
                <a:latin typeface="Montserrat Black" panose="00000A00000000000000" pitchFamily="2" charset="0"/>
              </a:rPr>
              <a:t>2023</a:t>
            </a:r>
          </a:p>
          <a:p>
            <a:pPr algn="ctr"/>
            <a:endParaRPr lang="en-US" altLang="zh-CN" sz="1400" cap="none" dirty="0">
              <a:latin typeface="Montserrat Black" panose="00000A00000000000000" pitchFamily="2" charset="0"/>
            </a:endParaRPr>
          </a:p>
          <a:p>
            <a:pPr algn="ctr"/>
            <a:endParaRPr lang="en-US" altLang="zh-CN" sz="1200" cap="none" dirty="0">
              <a:latin typeface="Montserrat Black" panose="00000A00000000000000" pitchFamily="2" charset="0"/>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1835915" y="1870789"/>
            <a:ext cx="9057754" cy="48173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1028700" y="1890368"/>
            <a:ext cx="10735408" cy="3784600"/>
          </a:xfrm>
          <a:prstGeom prst="rect">
            <a:avLst/>
          </a:prstGeom>
          <a:noFill/>
        </p:spPr>
        <p:txBody>
          <a:bodyPr wrap="square" lIns="91440" tIns="45720" rIns="91440" bIns="45720">
            <a:spAutoFit/>
          </a:bodyPr>
          <a:lstStyle/>
          <a:p>
            <a:pPr marL="457200" indent="-457200">
              <a:buFont typeface="Wingdings" panose="05000000000000000000" pitchFamily="2" charset="2"/>
              <a:buChar char="Ø"/>
            </a:pPr>
            <a:r>
              <a:rPr lang="en-US" altLang="zh-CN" sz="2400" b="0" cap="none" spc="0" dirty="0">
                <a:ln w="0"/>
                <a:solidFill>
                  <a:srgbClr val="002060"/>
                </a:solidFill>
                <a:effectLst>
                  <a:outerShdw blurRad="38100" dist="25400" dir="5400000" algn="ctr" rotWithShape="0">
                    <a:srgbClr val="6E747A">
                      <a:alpha val="43000"/>
                    </a:srgbClr>
                  </a:outerShdw>
                </a:effectLst>
              </a:rPr>
              <a:t>Refer to the </a:t>
            </a:r>
            <a:r>
              <a:rPr lang="en-US" altLang="zh-CN" sz="2400" b="0" i="1" cap="none" spc="0" dirty="0">
                <a:ln w="0"/>
                <a:solidFill>
                  <a:srgbClr val="FF0000"/>
                </a:solidFill>
                <a:effectLst>
                  <a:outerShdw blurRad="38100" dist="25400" dir="5400000" algn="ctr" rotWithShape="0">
                    <a:srgbClr val="6E747A">
                      <a:alpha val="43000"/>
                    </a:srgbClr>
                  </a:outerShdw>
                </a:effectLst>
              </a:rPr>
              <a:t>LBTree.py</a:t>
            </a:r>
            <a:r>
              <a:rPr lang="en-US" altLang="zh-CN" sz="2400" b="0" cap="none" spc="0" dirty="0">
                <a:ln w="0"/>
                <a:solidFill>
                  <a:srgbClr val="002060"/>
                </a:solidFill>
                <a:effectLst>
                  <a:outerShdw blurRad="38100" dist="25400" dir="5400000" algn="ctr" rotWithShape="0">
                    <a:srgbClr val="6E747A">
                      <a:alpha val="43000"/>
                    </a:srgbClr>
                  </a:outerShdw>
                </a:effectLst>
              </a:rPr>
              <a:t> file.</a:t>
            </a:r>
          </a:p>
          <a:p>
            <a:pPr indent="0">
              <a:buFont typeface="Wingdings" panose="05000000000000000000" pitchFamily="2" charset="2"/>
              <a:buNone/>
            </a:pPr>
            <a:endParaRPr lang="en-US" altLang="zh-CN" sz="2400" b="0" cap="none" spc="0" dirty="0">
              <a:ln w="0"/>
              <a:solidFill>
                <a:srgbClr val="002060"/>
              </a:solidFill>
              <a:effectLst>
                <a:outerShdw blurRad="38100" dist="25400" dir="5400000" algn="ctr" rotWithShape="0">
                  <a:srgbClr val="6E747A">
                    <a:alpha val="43000"/>
                  </a:srgbClr>
                </a:outerShdw>
              </a:effectLst>
            </a:endParaRPr>
          </a:p>
          <a:p>
            <a:pPr marL="457200" indent="-457200">
              <a:buFont typeface="Wingdings" panose="05000000000000000000" pitchFamily="2" charset="2"/>
              <a:buChar char="Ø"/>
            </a:pPr>
            <a:r>
              <a:rPr lang="en-US" altLang="zh-CN" sz="2400" dirty="0">
                <a:ln w="0"/>
                <a:solidFill>
                  <a:srgbClr val="002060"/>
                </a:solidFill>
                <a:effectLst>
                  <a:outerShdw blurRad="38100" dist="25400" dir="5400000" algn="ctr" rotWithShape="0">
                    <a:srgbClr val="6E747A">
                      <a:alpha val="43000"/>
                    </a:srgbClr>
                  </a:outerShdw>
                </a:effectLst>
              </a:rPr>
              <a:t>The nodes in the binary tree you define is of </a:t>
            </a:r>
            <a:r>
              <a:rPr lang="en-US" altLang="zh-CN" sz="2400" dirty="0">
                <a:ln w="0"/>
                <a:solidFill>
                  <a:srgbClr val="FF0000"/>
                </a:solidFill>
                <a:effectLst>
                  <a:outerShdw blurRad="38100" dist="25400" dir="5400000" algn="ctr" rotWithShape="0">
                    <a:srgbClr val="6E747A">
                      <a:alpha val="43000"/>
                    </a:srgbClr>
                  </a:outerShdw>
                </a:effectLst>
              </a:rPr>
              <a:t>Node</a:t>
            </a:r>
            <a:r>
              <a:rPr lang="en-US" altLang="zh-CN" sz="2400" dirty="0">
                <a:ln w="0"/>
                <a:solidFill>
                  <a:srgbClr val="002060"/>
                </a:solidFill>
                <a:effectLst>
                  <a:outerShdw blurRad="38100" dist="25400" dir="5400000" algn="ctr" rotWithShape="0">
                    <a:srgbClr val="6E747A">
                      <a:alpha val="43000"/>
                    </a:srgbClr>
                  </a:outerShdw>
                </a:effectLst>
              </a:rPr>
              <a:t> class defined by yourselves. Node class has four data fields, one(element) store the value of the node and three references(or pointers) store parent, left child and right child node respectively(or equivalently their addresses).</a:t>
            </a:r>
          </a:p>
          <a:p>
            <a:pPr indent="0">
              <a:buFont typeface="Wingdings" panose="05000000000000000000" pitchFamily="2" charset="2"/>
              <a:buNone/>
            </a:pPr>
            <a:endParaRPr lang="en-US" altLang="zh-CN" sz="2400" dirty="0">
              <a:ln w="0"/>
              <a:solidFill>
                <a:srgbClr val="002060"/>
              </a:solidFill>
              <a:effectLst>
                <a:outerShdw blurRad="38100" dist="25400" dir="5400000" algn="ctr" rotWithShape="0">
                  <a:srgbClr val="6E747A">
                    <a:alpha val="43000"/>
                  </a:srgbClr>
                </a:outerShdw>
              </a:effectLst>
            </a:endParaRPr>
          </a:p>
          <a:p>
            <a:pPr marL="457200" indent="-457200">
              <a:buFont typeface="Wingdings" panose="05000000000000000000" pitchFamily="2" charset="2"/>
              <a:buChar char="Ø"/>
            </a:pPr>
            <a:r>
              <a:rPr lang="en-US" altLang="zh-CN" sz="2400" b="0" cap="none" spc="0" dirty="0">
                <a:ln w="0"/>
                <a:solidFill>
                  <a:srgbClr val="002060"/>
                </a:solidFill>
                <a:effectLst>
                  <a:outerShdw blurRad="38100" dist="25400" dir="5400000" algn="ctr" rotWithShape="0">
                    <a:srgbClr val="6E747A">
                      <a:alpha val="43000"/>
                    </a:srgbClr>
                  </a:outerShdw>
                </a:effectLst>
              </a:rPr>
              <a:t>The binary tree has two data fields, its root and its size(the total number of nodes).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a:spLocks noGrp="1"/>
          </p:cNvSpPr>
          <p:nvPr>
            <p:ph idx="1"/>
          </p:nvPr>
        </p:nvSpPr>
        <p:spPr>
          <a:xfrm>
            <a:off x="1028700" y="2164554"/>
            <a:ext cx="5080781" cy="4332962"/>
          </a:xfrm>
        </p:spPr>
        <p:txBody>
          <a:bodyPr>
            <a:noAutofit/>
          </a:bodyPr>
          <a:lstStyle/>
          <a:p>
            <a:pPr>
              <a:buFont typeface="Wingdings" panose="05000000000000000000" pitchFamily="2" charset="2"/>
              <a:buChar char="Ø"/>
            </a:pPr>
            <a:r>
              <a:rPr lang="en-AU" sz="2400" b="1" dirty="0">
                <a:solidFill>
                  <a:srgbClr val="FF0000"/>
                </a:solidFill>
              </a:rPr>
              <a:t>Depth-first search (DFS) </a:t>
            </a:r>
            <a:r>
              <a:rPr lang="en-AU" sz="2400" b="1" dirty="0"/>
              <a:t>is a fundamental algorithm for traversing or searching tree data structures.</a:t>
            </a:r>
          </a:p>
          <a:p>
            <a:pPr>
              <a:buFont typeface="Wingdings" panose="05000000000000000000" pitchFamily="2" charset="2"/>
              <a:buChar char="Ø"/>
            </a:pPr>
            <a:endParaRPr lang="en-AU" sz="2400" b="1" dirty="0"/>
          </a:p>
          <a:p>
            <a:pPr>
              <a:buFont typeface="Wingdings" panose="05000000000000000000" pitchFamily="2" charset="2"/>
              <a:buChar char="Ø"/>
            </a:pPr>
            <a:r>
              <a:rPr lang="en-AU" sz="2400" b="1" dirty="0"/>
              <a:t>One starts at the </a:t>
            </a:r>
            <a:r>
              <a:rPr lang="en-AU" sz="2400" b="1" dirty="0">
                <a:solidFill>
                  <a:srgbClr val="FF0000"/>
                </a:solidFill>
              </a:rPr>
              <a:t>root</a:t>
            </a:r>
            <a:r>
              <a:rPr lang="en-AU" sz="2400" b="1" dirty="0"/>
              <a:t> and explores </a:t>
            </a:r>
            <a:r>
              <a:rPr lang="en-AU" sz="2400" b="1" dirty="0">
                <a:solidFill>
                  <a:srgbClr val="FF0000"/>
                </a:solidFill>
              </a:rPr>
              <a:t>as deep as possible </a:t>
            </a:r>
            <a:r>
              <a:rPr lang="en-AU" sz="2400" b="1" dirty="0"/>
              <a:t>along each branch </a:t>
            </a:r>
            <a:r>
              <a:rPr lang="en-AU" sz="2400" b="1" dirty="0">
                <a:solidFill>
                  <a:srgbClr val="FF0000"/>
                </a:solidFill>
              </a:rPr>
              <a:t>before backtracking.</a:t>
            </a:r>
          </a:p>
        </p:txBody>
      </p:sp>
      <p:pic>
        <p:nvPicPr>
          <p:cNvPr id="8" name="Picture 7"/>
          <p:cNvPicPr>
            <a:picLocks noChangeAspect="1"/>
          </p:cNvPicPr>
          <p:nvPr/>
        </p:nvPicPr>
        <p:blipFill>
          <a:blip r:embed="rId7"/>
          <a:stretch>
            <a:fillRect/>
          </a:stretch>
        </p:blipFill>
        <p:spPr>
          <a:xfrm>
            <a:off x="6564293" y="2497017"/>
            <a:ext cx="4715485" cy="3542988"/>
          </a:xfrm>
          <a:prstGeom prst="rect">
            <a:avLst/>
          </a:prstGeom>
        </p:spPr>
      </p:pic>
      <p:sp>
        <p:nvSpPr>
          <p:cNvPr id="2" name="Rectangle 1"/>
          <p:cNvSpPr/>
          <p:nvPr/>
        </p:nvSpPr>
        <p:spPr>
          <a:xfrm>
            <a:off x="6449258" y="1650233"/>
            <a:ext cx="3574825" cy="461665"/>
          </a:xfrm>
          <a:prstGeom prst="rect">
            <a:avLst/>
          </a:prstGeom>
        </p:spPr>
        <p:txBody>
          <a:bodyPr wrap="none">
            <a:spAutoFit/>
          </a:bodyPr>
          <a:lstStyle/>
          <a:p>
            <a:pPr marL="457200" indent="-457200">
              <a:buFont typeface="Wingdings" panose="05000000000000000000" pitchFamily="2" charset="2"/>
              <a:buChar char="Ø"/>
            </a:pPr>
            <a:r>
              <a:rPr lang="en-US" altLang="zh-CN" sz="2400" dirty="0">
                <a:ln w="0"/>
                <a:solidFill>
                  <a:srgbClr val="002060"/>
                </a:solidFill>
                <a:effectLst>
                  <a:outerShdw blurRad="38100" dist="25400" dir="5400000" algn="ctr" rotWithShape="0">
                    <a:srgbClr val="6E747A">
                      <a:alpha val="43000"/>
                    </a:srgbClr>
                  </a:outerShdw>
                </a:effectLst>
              </a:rPr>
              <a:t>Refer to the </a:t>
            </a:r>
            <a:r>
              <a:rPr lang="en-US" altLang="zh-CN" sz="2400" i="1" dirty="0">
                <a:ln w="0"/>
                <a:solidFill>
                  <a:srgbClr val="FF0000"/>
                </a:solidFill>
                <a:effectLst>
                  <a:outerShdw blurRad="38100" dist="25400" dir="5400000" algn="ctr" rotWithShape="0">
                    <a:srgbClr val="6E747A">
                      <a:alpha val="43000"/>
                    </a:srgbClr>
                  </a:outerShdw>
                </a:effectLst>
              </a:rPr>
              <a:t>DFS.py</a:t>
            </a:r>
            <a:r>
              <a:rPr lang="en-US" altLang="zh-CN" sz="2400" dirty="0">
                <a:ln w="0"/>
                <a:solidFill>
                  <a:srgbClr val="002060"/>
                </a:solidFill>
                <a:effectLst>
                  <a:outerShdw blurRad="38100" dist="25400" dir="5400000" algn="ctr" rotWithShape="0">
                    <a:srgbClr val="6E747A">
                      <a:alpha val="43000"/>
                    </a:srgbClr>
                  </a:outerShdw>
                </a:effectLst>
              </a:rPr>
              <a:t>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a:spLocks noGrp="1"/>
          </p:cNvSpPr>
          <p:nvPr>
            <p:ph idx="1"/>
          </p:nvPr>
        </p:nvSpPr>
        <p:spPr>
          <a:xfrm>
            <a:off x="1101676" y="2145323"/>
            <a:ext cx="5124743" cy="4563207"/>
          </a:xfrm>
        </p:spPr>
        <p:txBody>
          <a:bodyPr>
            <a:noAutofit/>
          </a:bodyPr>
          <a:lstStyle/>
          <a:p>
            <a:pPr>
              <a:buFont typeface="Wingdings" panose="05000000000000000000" pitchFamily="2" charset="2"/>
              <a:buChar char="Ø"/>
            </a:pPr>
            <a:r>
              <a:rPr lang="en-AU" sz="2400" b="1" dirty="0">
                <a:solidFill>
                  <a:srgbClr val="FF0000"/>
                </a:solidFill>
              </a:rPr>
              <a:t>Breadth-first search (BFS) </a:t>
            </a:r>
            <a:r>
              <a:rPr lang="en-AU" sz="2400" b="1" dirty="0"/>
              <a:t>is another very important algorithm for traversing or searching tree data structures.</a:t>
            </a:r>
          </a:p>
          <a:p>
            <a:pPr>
              <a:buFont typeface="Wingdings" panose="05000000000000000000" pitchFamily="2" charset="2"/>
              <a:buChar char="Ø"/>
            </a:pPr>
            <a:endParaRPr lang="en-AU" sz="2400" b="1" dirty="0"/>
          </a:p>
          <a:p>
            <a:pPr>
              <a:buFont typeface="Wingdings" panose="05000000000000000000" pitchFamily="2" charset="2"/>
              <a:buChar char="Ø"/>
            </a:pPr>
            <a:r>
              <a:rPr lang="en-AU" sz="2400" b="1" dirty="0"/>
              <a:t>Starts at the </a:t>
            </a:r>
            <a:r>
              <a:rPr lang="en-AU" sz="2400" b="1" dirty="0">
                <a:solidFill>
                  <a:srgbClr val="FF0000"/>
                </a:solidFill>
              </a:rPr>
              <a:t>root</a:t>
            </a:r>
            <a:r>
              <a:rPr lang="en-AU" sz="2400" b="1" dirty="0"/>
              <a:t> and we visit all the positions at depth </a:t>
            </a:r>
            <a:r>
              <a:rPr lang="en-AU" sz="2400" b="1" dirty="0">
                <a:solidFill>
                  <a:srgbClr val="FF0000"/>
                </a:solidFill>
              </a:rPr>
              <a:t>d </a:t>
            </a:r>
            <a:r>
              <a:rPr lang="en-AU" sz="2400" b="1" dirty="0"/>
              <a:t>before we visit the positions at depth </a:t>
            </a:r>
            <a:r>
              <a:rPr lang="en-AU" sz="2400" b="1" dirty="0">
                <a:solidFill>
                  <a:srgbClr val="FF0000"/>
                </a:solidFill>
              </a:rPr>
              <a:t>d +1.</a:t>
            </a:r>
          </a:p>
        </p:txBody>
      </p:sp>
      <p:pic>
        <p:nvPicPr>
          <p:cNvPr id="11" name="Picture 10"/>
          <p:cNvPicPr>
            <a:picLocks noChangeAspect="1"/>
          </p:cNvPicPr>
          <p:nvPr/>
        </p:nvPicPr>
        <p:blipFill>
          <a:blip r:embed="rId7"/>
          <a:stretch>
            <a:fillRect/>
          </a:stretch>
        </p:blipFill>
        <p:spPr>
          <a:xfrm>
            <a:off x="6382859" y="2525665"/>
            <a:ext cx="4979166" cy="3215711"/>
          </a:xfrm>
          <a:prstGeom prst="rect">
            <a:avLst/>
          </a:prstGeom>
        </p:spPr>
      </p:pic>
      <p:sp>
        <p:nvSpPr>
          <p:cNvPr id="5" name="Rectangle 4"/>
          <p:cNvSpPr/>
          <p:nvPr/>
        </p:nvSpPr>
        <p:spPr>
          <a:xfrm>
            <a:off x="6382859" y="1683658"/>
            <a:ext cx="3574825" cy="461665"/>
          </a:xfrm>
          <a:prstGeom prst="rect">
            <a:avLst/>
          </a:prstGeom>
        </p:spPr>
        <p:txBody>
          <a:bodyPr wrap="none">
            <a:spAutoFit/>
          </a:bodyPr>
          <a:lstStyle/>
          <a:p>
            <a:pPr marL="457200" indent="-457200">
              <a:buFont typeface="Wingdings" panose="05000000000000000000" pitchFamily="2" charset="2"/>
              <a:buChar char="Ø"/>
            </a:pPr>
            <a:r>
              <a:rPr lang="en-US" altLang="zh-CN" sz="2400" dirty="0">
                <a:ln w="0"/>
                <a:solidFill>
                  <a:srgbClr val="002060"/>
                </a:solidFill>
                <a:effectLst>
                  <a:outerShdw blurRad="38100" dist="25400" dir="5400000" algn="ctr" rotWithShape="0">
                    <a:srgbClr val="6E747A">
                      <a:alpha val="43000"/>
                    </a:srgbClr>
                  </a:outerShdw>
                </a:effectLst>
              </a:rPr>
              <a:t>Refer to the </a:t>
            </a:r>
            <a:r>
              <a:rPr lang="en-US" altLang="zh-CN" sz="2400" i="1" dirty="0">
                <a:ln w="0"/>
                <a:solidFill>
                  <a:srgbClr val="FF0000"/>
                </a:solidFill>
                <a:effectLst>
                  <a:outerShdw blurRad="38100" dist="25400" dir="5400000" algn="ctr" rotWithShape="0">
                    <a:srgbClr val="6E747A">
                      <a:alpha val="43000"/>
                    </a:srgbClr>
                  </a:outerShdw>
                </a:effectLst>
              </a:rPr>
              <a:t>BFS.py</a:t>
            </a:r>
            <a:r>
              <a:rPr lang="en-US" altLang="zh-CN" sz="2400" dirty="0">
                <a:ln w="0"/>
                <a:solidFill>
                  <a:srgbClr val="002060"/>
                </a:solidFill>
                <a:effectLst>
                  <a:outerShdw blurRad="38100" dist="25400" dir="5400000" algn="ctr" rotWithShape="0">
                    <a:srgbClr val="6E747A">
                      <a:alpha val="43000"/>
                    </a:srgbClr>
                  </a:outerShdw>
                </a:effectLst>
              </a:rPr>
              <a:t> file.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0" name="TextBox 9"/>
              <p:cNvSpPr txBox="1"/>
              <p:nvPr/>
            </p:nvSpPr>
            <p:spPr>
              <a:xfrm>
                <a:off x="1071917" y="1930859"/>
                <a:ext cx="10515601" cy="1815882"/>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solidFill>
                      <a:srgbClr val="002060"/>
                    </a:solidFill>
                  </a:rPr>
                  <a:t>An arithmetic expression can be represented using a binary tree, with each node being a number or an operator. Try to draw a tree to represent an expression </a:t>
                </a:r>
                <a14:m>
                  <m:oMath xmlns:m="http://schemas.openxmlformats.org/officeDocument/2006/math">
                    <m:r>
                      <a:rPr lang="en-AU" altLang="zh-CN" sz="2800" b="1" i="1">
                        <a:solidFill>
                          <a:srgbClr val="FF0000"/>
                        </a:solidFill>
                        <a:latin typeface="Cambria Math" panose="02040503050406030204" pitchFamily="18" charset="0"/>
                      </a:rPr>
                      <m:t>𝟐</m:t>
                    </m:r>
                    <m:r>
                      <a:rPr lang="en-AU" altLang="zh-CN" sz="2800" b="1">
                        <a:solidFill>
                          <a:srgbClr val="FF0000"/>
                        </a:solidFill>
                        <a:latin typeface="Cambria Math" panose="02040503050406030204" pitchFamily="18" charset="0"/>
                      </a:rPr>
                      <m:t>×</m:t>
                    </m:r>
                    <m:d>
                      <m:dPr>
                        <m:ctrlPr>
                          <a:rPr lang="zh-CN" altLang="zh-CN" sz="2800" b="1" i="1">
                            <a:solidFill>
                              <a:srgbClr val="FF0000"/>
                            </a:solidFill>
                            <a:latin typeface="Cambria Math" panose="02040503050406030204" pitchFamily="18" charset="0"/>
                          </a:rPr>
                        </m:ctrlPr>
                      </m:dPr>
                      <m:e>
                        <m:r>
                          <a:rPr lang="en-AU" altLang="zh-CN" sz="2800" b="1" i="1">
                            <a:solidFill>
                              <a:srgbClr val="FF0000"/>
                            </a:solidFill>
                            <a:latin typeface="Cambria Math" panose="02040503050406030204" pitchFamily="18" charset="0"/>
                          </a:rPr>
                          <m:t>𝟓</m:t>
                        </m:r>
                        <m:r>
                          <a:rPr lang="en-AU" altLang="zh-CN" sz="2800" b="1" i="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𝟒</m:t>
                        </m:r>
                      </m:e>
                    </m:d>
                    <m:r>
                      <a:rPr lang="en-AU" altLang="zh-CN" sz="2800" b="1" i="1">
                        <a:solidFill>
                          <a:srgbClr val="FF0000"/>
                        </a:solidFill>
                        <a:latin typeface="Cambria Math" panose="02040503050406030204" pitchFamily="18" charset="0"/>
                      </a:rPr>
                      <m:t>−</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𝟖</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𝟏</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𝟑</m:t>
                    </m:r>
                    <m:r>
                      <a:rPr lang="en-AU" altLang="zh-CN" sz="2800" b="1">
                        <a:solidFill>
                          <a:srgbClr val="FF0000"/>
                        </a:solidFill>
                        <a:latin typeface="Cambria Math" panose="02040503050406030204" pitchFamily="18" charset="0"/>
                      </a:rPr>
                      <m:t>))</m:t>
                    </m:r>
                  </m:oMath>
                </a14:m>
                <a:r>
                  <a:rPr lang="en-US" altLang="zh-CN" sz="2800" b="1" dirty="0">
                    <a:solidFill>
                      <a:srgbClr val="002060"/>
                    </a:solidFill>
                  </a:rPr>
                  <a:t>.</a:t>
                </a:r>
                <a:endParaRPr lang="zh-CN" altLang="en-US" sz="3600"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71917" y="1930859"/>
                <a:ext cx="10515601" cy="1815882"/>
              </a:xfrm>
              <a:prstGeom prst="rect">
                <a:avLst/>
              </a:prstGeom>
              <a:blipFill rotWithShape="1">
                <a:blip r:embed="rId7"/>
                <a:stretch>
                  <a:fillRect l="-1043" t="-3691" r="-580" b="-8389"/>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p:nvPr/>
        </p:nvPicPr>
        <p:blipFill>
          <a:blip r:embed="rId7"/>
          <a:stretch>
            <a:fillRect/>
          </a:stretch>
        </p:blipFill>
        <p:spPr>
          <a:xfrm>
            <a:off x="2738510" y="2143002"/>
            <a:ext cx="7522113" cy="38797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930859"/>
            <a:ext cx="10515601" cy="138499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solidFill>
                  <a:srgbClr val="002060"/>
                </a:solidFill>
              </a:rPr>
              <a:t>Using the definition of binary tree class, create an object of  that class, with value of each node equal to that in the binary tree you draw in Q1.</a:t>
            </a:r>
            <a:endParaRPr lang="zh-CN" altLang="en-US" sz="3600"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930859"/>
            <a:ext cx="10515601" cy="439991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err="1">
                <a:solidFill>
                  <a:srgbClr val="002060"/>
                </a:solidFill>
              </a:rPr>
              <a:t>i</a:t>
            </a:r>
            <a:r>
              <a:rPr lang="en-US" altLang="zh-CN" sz="2800" b="1" dirty="0">
                <a:solidFill>
                  <a:srgbClr val="002060"/>
                </a:solidFill>
              </a:rPr>
              <a:t>) Apply the Depth First Search algorithm to the tree you create in Q2, and check the order of elements in the tree printed out.</a:t>
            </a:r>
          </a:p>
          <a:p>
            <a:pPr marL="285750" indent="-285750">
              <a:buFont typeface="Wingdings" panose="05000000000000000000" pitchFamily="2" charset="2"/>
              <a:buChar char="Ø"/>
            </a:pPr>
            <a:endParaRPr lang="en-US" altLang="zh-CN" sz="2800" b="1" dirty="0">
              <a:solidFill>
                <a:srgbClr val="002060"/>
              </a:solidFill>
            </a:endParaRPr>
          </a:p>
          <a:p>
            <a:pPr marL="285750" indent="-285750">
              <a:buFont typeface="Wingdings" panose="05000000000000000000" pitchFamily="2" charset="2"/>
              <a:buChar char="Ø"/>
            </a:pPr>
            <a:r>
              <a:rPr lang="en-US" altLang="zh-CN" sz="2800" b="1" dirty="0">
                <a:solidFill>
                  <a:srgbClr val="002060"/>
                </a:solidFill>
              </a:rPr>
              <a:t>ii) Modify the Depth First Search program a little bit, define a function that is able to evaluate an expression represented by a binary tree.</a:t>
            </a:r>
          </a:p>
          <a:p>
            <a:pPr marL="285750" indent="-285750">
              <a:buFont typeface="Wingdings" panose="05000000000000000000" pitchFamily="2" charset="2"/>
              <a:buChar char="Ø"/>
            </a:pPr>
            <a:endParaRPr lang="en-US" altLang="zh-CN" sz="2800" b="1" dirty="0">
              <a:solidFill>
                <a:srgbClr val="002060"/>
              </a:solidFill>
            </a:endParaRPr>
          </a:p>
          <a:p>
            <a:pPr marL="285750" indent="-285750">
              <a:buFont typeface="Wingdings" panose="05000000000000000000" pitchFamily="2" charset="2"/>
              <a:buChar char="Ø"/>
            </a:pPr>
            <a:r>
              <a:rPr lang="en-US" altLang="zh-CN" sz="2800" b="1" dirty="0">
                <a:solidFill>
                  <a:srgbClr val="002060"/>
                </a:solidFill>
              </a:rPr>
              <a:t>iii) You can try </a:t>
            </a:r>
            <a:r>
              <a:rPr lang="en-US" altLang="zh-CN" sz="2800" b="1" dirty="0" err="1">
                <a:solidFill>
                  <a:srgbClr val="002060"/>
                </a:solidFill>
              </a:rPr>
              <a:t>i</a:t>
            </a:r>
            <a:r>
              <a:rPr lang="en-US" altLang="zh-CN" sz="2800" b="1" dirty="0">
                <a:solidFill>
                  <a:srgbClr val="002060"/>
                </a:solidFill>
              </a:rPr>
              <a:t>) ii) using Breadth First Search algorithm.</a:t>
            </a:r>
            <a:endParaRPr lang="zh-CN" altLang="en-US" sz="36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895690"/>
            <a:ext cx="10515601" cy="138499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solidFill>
                  <a:srgbClr val="002060"/>
                </a:solidFill>
              </a:rPr>
              <a:t>The path length of a tree T is the sum of the depths of all positions in T. Describe a linear time method for computing the path length of a tree T.</a:t>
            </a:r>
            <a:endParaRPr lang="zh-CN" altLang="en-US" sz="3600"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36</TotalTime>
  <Words>416</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等线</vt:lpstr>
      <vt:lpstr>Algerian</vt:lpstr>
      <vt:lpstr>Arial</vt:lpstr>
      <vt:lpstr>Cambria</vt:lpstr>
      <vt:lpstr>Cambria Math</vt:lpstr>
      <vt:lpstr>Gill Sans MT</vt:lpstr>
      <vt:lpstr>Impact</vt:lpstr>
      <vt:lpstr>Montserrat Black</vt:lpstr>
      <vt:lpstr>Wingdings</vt:lpstr>
      <vt:lpstr>Badge</vt:lpstr>
      <vt:lpstr>Introduction to Computer Science:  Programming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Frederick Khasanto</cp:lastModifiedBy>
  <cp:revision>513</cp:revision>
  <cp:lastPrinted>2019-04-21T09:56:00Z</cp:lastPrinted>
  <dcterms:created xsi:type="dcterms:W3CDTF">2016-01-12T06:06:00Z</dcterms:created>
  <dcterms:modified xsi:type="dcterms:W3CDTF">2023-12-04T13:31:24Z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