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96" r:id="rId3"/>
    <p:sldId id="355" r:id="rId4"/>
    <p:sldId id="312" r:id="rId5"/>
    <p:sldId id="353" r:id="rId6"/>
    <p:sldId id="365" r:id="rId7"/>
    <p:sldId id="364" r:id="rId8"/>
    <p:sldId id="313" r:id="rId9"/>
    <p:sldId id="359" r:id="rId10"/>
    <p:sldId id="360" r:id="rId11"/>
    <p:sldId id="361" r:id="rId12"/>
    <p:sldId id="362" r:id="rId13"/>
    <p:sldId id="363" r:id="rId14"/>
  </p:sldIdLst>
  <p:sldSz cx="12192000" cy="6858000"/>
  <p:notesSz cx="7048500" cy="10185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5#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5#10">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5#1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6">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7">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8">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9">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4" loCatId="list" qsTypeId="urn:microsoft.com/office/officeart/2005/8/quickstyle/simple1#4" qsCatId="simple" csTypeId="urn:microsoft.com/office/officeart/2005/8/colors/accent5_5#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1.Idea of flow control</a:t>
          </a:r>
          <a:endParaRPr lang="en-US"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4"/>
    <dgm:cxn modelId="{C2578537-3A4F-46AC-9300-60B2A4F1B91A}" type="presOf" srcId="{32F2416B-09FA-423E-9C02-845FDD114C9D}" destId="{50194297-CF02-435B-8854-5C4B7CF11AAC}" srcOrd="0" destOrd="0" presId="urn:microsoft.com/office/officeart/2005/8/layout/vList2#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0" loCatId="list" qsTypeId="urn:microsoft.com/office/officeart/2005/8/quickstyle/simple1#10" qsCatId="simple" csTypeId="urn:microsoft.com/office/officeart/2005/8/colors/accent5_5#10"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Q5: Find factors</a:t>
          </a:r>
          <a:endParaRPr lang="en-US" dirty="0">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0"/>
    <dgm:cxn modelId="{C2578537-3A4F-46AC-9300-60B2A4F1B91A}" type="presOf" srcId="{32F2416B-09FA-423E-9C02-845FDD114C9D}" destId="{50194297-CF02-435B-8854-5C4B7CF11AAC}" srcOrd="0" destOrd="0" presId="urn:microsoft.com/office/officeart/2005/8/layout/vList2#10"/>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1" loCatId="list" qsTypeId="urn:microsoft.com/office/officeart/2005/8/quickstyle/simple1#11" qsCatId="simple" csTypeId="urn:microsoft.com/office/officeart/2005/8/colors/accent5_5#1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Q6: Display a pyramid</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1"/>
    <dgm:cxn modelId="{C2578537-3A4F-46AC-9300-60B2A4F1B91A}" type="presOf" srcId="{32F2416B-09FA-423E-9C02-845FDD114C9D}" destId="{50194297-CF02-435B-8854-5C4B7CF11AAC}" srcOrd="0" destOrd="0" presId="urn:microsoft.com/office/officeart/2005/8/layout/vList2#1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5" loCatId="list" qsTypeId="urn:microsoft.com/office/officeart/2005/8/quickstyle/simple1#5" qsCatId="simple" csTypeId="urn:microsoft.com/office/officeart/2005/8/colors/accent5_5#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2. Conditional flow</a:t>
          </a:r>
          <a:endParaRPr lang="en-US"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5"/>
    <dgm:cxn modelId="{C2578537-3A4F-46AC-9300-60B2A4F1B91A}" type="presOf" srcId="{32F2416B-09FA-423E-9C02-845FDD114C9D}" destId="{50194297-CF02-435B-8854-5C4B7CF11AAC}" srcOrd="0" destOrd="0" presId="urn:microsoft.com/office/officeart/2005/8/layout/vList2#5"/>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 loCatId="list" qsTypeId="urn:microsoft.com/office/officeart/2005/8/quickstyle/simple1#1" qsCatId="simple" csTypeId="urn:microsoft.com/office/officeart/2005/8/colors/accent5_5#1" csCatId="accent5" phldr="1"/>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Lst>
  <dgm:cxnLst>
    <dgm:cxn modelId="{C2578537-3A4F-46AC-9300-60B2A4F1B91A}" type="presOf" srcId="{32F2416B-09FA-423E-9C02-845FDD114C9D}" destId="{50194297-CF02-435B-8854-5C4B7CF11AAC}" srcOrd="0" destOrd="0" presId="urn:microsoft.com/office/officeart/2005/8/layout/v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 loCatId="list" qsTypeId="urn:microsoft.com/office/officeart/2005/8/quickstyle/simple1#2" qsCatId="simple" csTypeId="urn:microsoft.com/office/officeart/2005/8/colors/accent5_5#2" csCatId="accent5" phldr="1"/>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Lst>
  <dgm:cxnLst>
    <dgm:cxn modelId="{C2578537-3A4F-46AC-9300-60B2A4F1B91A}" type="presOf" srcId="{32F2416B-09FA-423E-9C02-845FDD114C9D}" destId="{50194297-CF02-435B-8854-5C4B7CF11AAC}"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3" loCatId="list" qsTypeId="urn:microsoft.com/office/officeart/2005/8/quickstyle/simple1#3" qsCatId="simple" csTypeId="urn:microsoft.com/office/officeart/2005/8/colors/accent5_5#3" csCatId="accent5" phldr="1"/>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Lst>
  <dgm:cxnLst>
    <dgm:cxn modelId="{C2578537-3A4F-46AC-9300-60B2A4F1B91A}" type="presOf" srcId="{32F2416B-09FA-423E-9C02-845FDD114C9D}" destId="{50194297-CF02-435B-8854-5C4B7CF11AAC}" srcOrd="0"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6" loCatId="list" qsTypeId="urn:microsoft.com/office/officeart/2005/8/quickstyle/simple1#6" qsCatId="simple" csTypeId="urn:microsoft.com/office/officeart/2005/8/colors/accent5_5#6"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Q1: Q</a:t>
          </a:r>
          <a:r>
            <a:rPr lang="en-US" altLang="zh-CN" b="1" dirty="0">
              <a:solidFill>
                <a:srgbClr val="FFFF00"/>
              </a:solidFill>
            </a:rPr>
            <a:t>uadratic equation</a:t>
          </a:r>
          <a:endParaRPr lang="en-US" dirty="0">
            <a:solidFill>
              <a:srgbClr val="FFFF00"/>
            </a:solidFill>
          </a:endParaRPr>
        </a:p>
      </dgm:t>
    </dgm:pt>
    <dgm:pt modelId="{7CD21E5E-EF6D-4A05-88C0-FACFE117F380}" type="sibTrans" cxnId="{35269393-7A07-4D9F-92F8-0A8402EC7C01}">
      <dgm:prSet/>
      <dgm:spPr/>
      <dgm:t>
        <a:bodyPr/>
        <a:lstStyle/>
        <a:p>
          <a:endParaRPr lang="en-US"/>
        </a:p>
      </dgm:t>
    </dgm:pt>
    <dgm:pt modelId="{9A9D0BBD-81CC-4ADD-B35B-803AAE39C930}" type="par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6"/>
    <dgm:cxn modelId="{C2578537-3A4F-46AC-9300-60B2A4F1B91A}" type="presOf" srcId="{32F2416B-09FA-423E-9C02-845FDD114C9D}" destId="{50194297-CF02-435B-8854-5C4B7CF11AAC}" srcOrd="0" destOrd="0" presId="urn:microsoft.com/office/officeart/2005/8/layout/vList2#6"/>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7" loCatId="list" qsTypeId="urn:microsoft.com/office/officeart/2005/8/quickstyle/simple1#7" qsCatId="simple" csTypeId="urn:microsoft.com/office/officeart/2005/8/colors/accent5_5#7"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Q2: Days in a month</a:t>
          </a:r>
          <a:endParaRPr lang="en-US" dirty="0">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7"/>
    <dgm:cxn modelId="{C2578537-3A4F-46AC-9300-60B2A4F1B91A}" type="presOf" srcId="{32F2416B-09FA-423E-9C02-845FDD114C9D}" destId="{50194297-CF02-435B-8854-5C4B7CF11AAC}" srcOrd="0" destOrd="0" presId="urn:microsoft.com/office/officeart/2005/8/layout/vList2#7"/>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8" loCatId="list" qsTypeId="urn:microsoft.com/office/officeart/2005/8/quickstyle/simple1#8" qsCatId="simple" csTypeId="urn:microsoft.com/office/officeart/2005/8/colors/accent5_5#8"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Q3: Sum the digits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8"/>
    <dgm:cxn modelId="{C2578537-3A4F-46AC-9300-60B2A4F1B91A}" type="presOf" srcId="{32F2416B-09FA-423E-9C02-845FDD114C9D}" destId="{50194297-CF02-435B-8854-5C4B7CF11AAC}" srcOrd="0" destOrd="0" presId="urn:microsoft.com/office/officeart/2005/8/layout/vList2#8"/>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9" loCatId="list" qsTypeId="urn:microsoft.com/office/officeart/2005/8/quickstyle/simple1#9" qsCatId="simple" csTypeId="urn:microsoft.com/office/officeart/2005/8/colors/accent5_5#9"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Q4: Count numbers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9"/>
    <dgm:cxn modelId="{C2578537-3A4F-46AC-9300-60B2A4F1B91A}" type="presOf" srcId="{32F2416B-09FA-423E-9C02-845FDD114C9D}" destId="{50194297-CF02-435B-8854-5C4B7CF11AAC}" srcOrd="0" destOrd="0" presId="urn:microsoft.com/office/officeart/2005/8/layout/vList2#9"/>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1.Idea of flow control</a:t>
          </a:r>
          <a:endParaRPr lang="en-US" sz="4900" kern="1200" dirty="0">
            <a:solidFill>
              <a:srgbClr val="00B050"/>
            </a:solidFill>
          </a:endParaRPr>
        </a:p>
      </dsp:txBody>
      <dsp:txXfrm>
        <a:off x="55972" y="57755"/>
        <a:ext cx="10403656" cy="10346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Q5: Find factors</a:t>
          </a:r>
          <a:endParaRPr lang="en-US" sz="4900" kern="1200" dirty="0">
            <a:solidFill>
              <a:srgbClr val="FFFF00"/>
            </a:solidFill>
          </a:endParaRPr>
        </a:p>
      </dsp:txBody>
      <dsp:txXfrm>
        <a:off x="55972" y="57755"/>
        <a:ext cx="10403656" cy="103465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Q6: Display a pyramid</a:t>
          </a:r>
        </a:p>
      </dsp:txBody>
      <dsp:txXfrm>
        <a:off x="55972" y="57755"/>
        <a:ext cx="10403656"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2. Conditional flow</a:t>
          </a:r>
          <a:endParaRPr lang="en-US" sz="4900" kern="1200" dirty="0">
            <a:solidFill>
              <a:srgbClr val="00B050"/>
            </a:solidFill>
          </a:endParaRPr>
        </a:p>
      </dsp:txBody>
      <dsp:txXfrm>
        <a:off x="55972" y="57755"/>
        <a:ext cx="10403656" cy="1034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Q1: Q</a:t>
          </a:r>
          <a:r>
            <a:rPr lang="en-US" altLang="zh-CN" sz="4900" b="1" kern="1200" dirty="0">
              <a:solidFill>
                <a:srgbClr val="FFFF00"/>
              </a:solidFill>
            </a:rPr>
            <a:t>uadratic equation</a:t>
          </a:r>
          <a:endParaRPr lang="en-US" sz="4900" kern="1200" dirty="0">
            <a:solidFill>
              <a:srgbClr val="FFFF00"/>
            </a:solidFill>
          </a:endParaRPr>
        </a:p>
      </dsp:txBody>
      <dsp:txXfrm>
        <a:off x="55972" y="57755"/>
        <a:ext cx="10403656"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Q2: Days in a month</a:t>
          </a:r>
          <a:endParaRPr lang="en-US" sz="4900" kern="1200" dirty="0">
            <a:solidFill>
              <a:srgbClr val="FFFF00"/>
            </a:solidFill>
          </a:endParaRPr>
        </a:p>
      </dsp:txBody>
      <dsp:txXfrm>
        <a:off x="55972" y="57755"/>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3566"/>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Q3: Sum the digits</a:t>
          </a:r>
        </a:p>
      </dsp:txBody>
      <dsp:txXfrm>
        <a:off x="55972" y="59538"/>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783"/>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Q4: Count numbers</a:t>
          </a:r>
        </a:p>
      </dsp:txBody>
      <dsp:txXfrm>
        <a:off x="55972" y="57755"/>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1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t>9/26/2023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t>9/26/2023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00E1B6D-CB0E-4747-8721-9A4B69626617}"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E00E1B6D-CB0E-4747-8721-9A4B69626617}" type="datetimeFigureOut">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E00E1B6D-CB0E-4747-8721-9A4B69626617}"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t>9/26/2023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t>9/26/2023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t>9/26/2023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4.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9.xml"/><Relationship Id="rId7" Type="http://schemas.openxmlformats.org/officeDocument/2006/relationships/image" Target="../media/image25.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7.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1.png"/><Relationship Id="rId5" Type="http://schemas.openxmlformats.org/officeDocument/2006/relationships/diagramQuickStyle" Target="../diagrams/quickStyle3.xml"/><Relationship Id="rId10" Type="http://schemas.openxmlformats.org/officeDocument/2006/relationships/image" Target="../media/image10.png"/><Relationship Id="rId4" Type="http://schemas.openxmlformats.org/officeDocument/2006/relationships/diagramLayout" Target="../diagrams/layout3.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4.xml"/><Relationship Id="rId7" Type="http://schemas.openxmlformats.org/officeDocument/2006/relationships/image" Target="../media/image1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15.png"/><Relationship Id="rId4" Type="http://schemas.openxmlformats.org/officeDocument/2006/relationships/diagramQuickStyle" Target="../diagrams/quickStyle4.xml"/><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5.xml"/><Relationship Id="rId7" Type="http://schemas.openxmlformats.org/officeDocument/2006/relationships/image" Target="../media/image16.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6.xml"/><Relationship Id="rId7" Type="http://schemas.openxmlformats.org/officeDocument/2006/relationships/image" Target="../media/image18.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image" Target="../media/image21.png"/><Relationship Id="rId4" Type="http://schemas.openxmlformats.org/officeDocument/2006/relationships/diagramQuickStyle" Target="../diagrams/quickStyle6.xml"/><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7.xml"/><Relationship Id="rId7" Type="http://schemas.openxmlformats.org/officeDocument/2006/relationships/image" Target="../media/image2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dirty="0">
                <a:solidFill>
                  <a:srgbClr val="00B050"/>
                </a:solidFill>
              </a:rPr>
              <a:t>Introduction to Computer Science: </a:t>
            </a:r>
            <a:br>
              <a:rPr lang="en-AU" sz="3200" b="1" i="1" dirty="0"/>
            </a:br>
            <a:r>
              <a:rPr lang="en-AU" sz="3200" b="1" i="1" dirty="0">
                <a:solidFill>
                  <a:srgbClr val="0070C0"/>
                </a:solidFill>
              </a:rPr>
              <a:t>Programming Methodology</a:t>
            </a:r>
          </a:p>
        </p:txBody>
      </p:sp>
      <p:sp>
        <p:nvSpPr>
          <p:cNvPr id="3" name="Subtitle 2"/>
          <p:cNvSpPr>
            <a:spLocks noGrp="1"/>
          </p:cNvSpPr>
          <p:nvPr>
            <p:ph type="subTitle" idx="1"/>
          </p:nvPr>
        </p:nvSpPr>
        <p:spPr>
          <a:xfrm>
            <a:off x="1524000" y="3140126"/>
            <a:ext cx="9144000" cy="1669266"/>
          </a:xfrm>
        </p:spPr>
        <p:txBody>
          <a:bodyPr>
            <a:normAutofit/>
          </a:bodyPr>
          <a:lstStyle/>
          <a:p>
            <a:endParaRPr lang="en-US" dirty="0"/>
          </a:p>
          <a:p>
            <a:r>
              <a:rPr lang="en-US" altLang="zh-CN" sz="3200" b="1" dirty="0">
                <a:solidFill>
                  <a:srgbClr val="7030A0"/>
                </a:solidFill>
                <a:latin typeface="Algerian" panose="04020705040A02060702" pitchFamily="82" charset="0"/>
              </a:rPr>
              <a:t>Tutorial</a:t>
            </a:r>
            <a:r>
              <a:rPr lang="en-US" sz="3200" b="1" dirty="0">
                <a:solidFill>
                  <a:srgbClr val="7030A0"/>
                </a:solidFill>
                <a:latin typeface="Algerian" panose="04020705040A02060702" pitchFamily="82" charset="0"/>
              </a:rPr>
              <a:t> </a:t>
            </a:r>
            <a:r>
              <a:rPr lang="en-US" sz="3200" dirty="0">
                <a:solidFill>
                  <a:srgbClr val="7030A0"/>
                </a:solidFill>
                <a:latin typeface="Algerian" panose="04020705040A02060702" pitchFamily="82" charset="0"/>
              </a:rPr>
              <a:t>4</a:t>
            </a:r>
            <a:r>
              <a:rPr lang="en-US" sz="3200" b="1" dirty="0">
                <a:solidFill>
                  <a:srgbClr val="7030A0"/>
                </a:solidFill>
                <a:latin typeface="Algerian" panose="04020705040A02060702" pitchFamily="82" charset="0"/>
              </a:rPr>
              <a:t> </a:t>
            </a:r>
          </a:p>
          <a:p>
            <a:r>
              <a:rPr lang="en-US" altLang="zh-CN" sz="3200" b="1" dirty="0">
                <a:solidFill>
                  <a:srgbClr val="002060"/>
                </a:solidFill>
                <a:latin typeface="Algerian" panose="04020705040A02060702" pitchFamily="82" charset="0"/>
              </a:rPr>
              <a:t>Flow control</a:t>
            </a:r>
          </a:p>
          <a:p>
            <a:endParaRPr lang="en-US" altLang="zh-CN" sz="2400" b="1" dirty="0">
              <a:latin typeface="Algerian" panose="04020705040A02060702" pitchFamily="82" charset="0"/>
            </a:endParaRPr>
          </a:p>
          <a:p>
            <a:endParaRPr lang="en-US" altLang="zh-CN" b="1" dirty="0">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2"/>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
        <p:nvSpPr>
          <p:cNvPr id="5" name="Subtitle 2">
            <a:extLst>
              <a:ext uri="{FF2B5EF4-FFF2-40B4-BE49-F238E27FC236}">
                <a16:creationId xmlns:a16="http://schemas.microsoft.com/office/drawing/2014/main" id="{31120E8E-91D1-44D7-961B-CE69CBA02F95}"/>
              </a:ext>
            </a:extLst>
          </p:cNvPr>
          <p:cNvSpPr txBox="1">
            <a:spLocks/>
          </p:cNvSpPr>
          <p:nvPr/>
        </p:nvSpPr>
        <p:spPr>
          <a:xfrm>
            <a:off x="4001232" y="4489869"/>
            <a:ext cx="4399086" cy="2227527"/>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endParaRPr lang="en-US" sz="1200" cap="none" dirty="0">
              <a:latin typeface="Montserrat Black" panose="00000A00000000000000" pitchFamily="2" charset="0"/>
            </a:endParaRPr>
          </a:p>
          <a:p>
            <a:r>
              <a:rPr lang="en-US" altLang="zh-CN" sz="1800" cap="none" dirty="0">
                <a:solidFill>
                  <a:srgbClr val="7030A0"/>
                </a:solidFill>
                <a:latin typeface="Montserrat Black" panose="00000A00000000000000" pitchFamily="2" charset="0"/>
              </a:rPr>
              <a:t>Frederick Khasanto</a:t>
            </a:r>
            <a:r>
              <a:rPr lang="en-US" sz="1800" cap="none" dirty="0">
                <a:solidFill>
                  <a:srgbClr val="7030A0"/>
                </a:solidFill>
                <a:latin typeface="Montserrat Black" panose="00000A00000000000000" pitchFamily="2" charset="0"/>
              </a:rPr>
              <a:t> </a:t>
            </a:r>
          </a:p>
          <a:p>
            <a:r>
              <a:rPr lang="en-US" altLang="zh-CN" sz="1800" cap="none" dirty="0">
                <a:solidFill>
                  <a:srgbClr val="002060"/>
                </a:solidFill>
                <a:latin typeface="Montserrat Black" panose="00000A00000000000000" pitchFamily="2" charset="0"/>
              </a:rPr>
              <a:t>122040014</a:t>
            </a:r>
          </a:p>
          <a:p>
            <a:endParaRPr lang="en-US" altLang="zh-CN" sz="1800" cap="none" dirty="0">
              <a:solidFill>
                <a:srgbClr val="002060"/>
              </a:solidFill>
              <a:latin typeface="Montserrat Black" panose="00000A00000000000000" pitchFamily="2" charset="0"/>
            </a:endParaRPr>
          </a:p>
          <a:p>
            <a:r>
              <a:rPr lang="en-US" altLang="zh-CN" sz="1800" cap="none" dirty="0">
                <a:solidFill>
                  <a:srgbClr val="002060"/>
                </a:solidFill>
                <a:latin typeface="Montserrat Black" panose="00000A00000000000000" pitchFamily="2" charset="0"/>
              </a:rPr>
              <a:t>28 September 2023</a:t>
            </a:r>
          </a:p>
          <a:p>
            <a:endParaRPr lang="en-US" altLang="zh-CN" sz="1400" cap="none" dirty="0">
              <a:latin typeface="Montserrat Black" panose="00000A00000000000000" pitchFamily="2" charset="0"/>
            </a:endParaRPr>
          </a:p>
          <a:p>
            <a:endParaRPr lang="en-US" altLang="zh-CN" sz="1200" cap="none" dirty="0">
              <a:latin typeface="Montserrat Black" panose="00000A00000000000000" pitchFamily="2" charset="0"/>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304801" y="1769295"/>
            <a:ext cx="11048999" cy="289276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a:solidFill>
                  <a:srgbClr val="0070C0"/>
                </a:solidFill>
                <a:latin typeface="Baskerville Old Face" panose="02020602080505020303" pitchFamily="18" charset="0"/>
              </a:rPr>
              <a:t>Previously we write a program that reads an integer between 0 and 1000 and adds all the digits in the integer. For example, if an integer is 932, the sum of all its digit is 14. Now please use while loop to solve this problem. Your code should be able to handle numbers greater than 1000.</a:t>
            </a:r>
            <a:endParaRPr lang="en-US" altLang="zh-CN" sz="4400" b="1" dirty="0">
              <a:solidFill>
                <a:srgbClr val="7030A0"/>
              </a:solidFill>
              <a:latin typeface="Baskerville Old Face" panose="02020602080505020303" pitchFamily="18" charset="0"/>
            </a:endParaRPr>
          </a:p>
          <a:p>
            <a:pPr lvl="1">
              <a:buClr>
                <a:srgbClr val="7030A0"/>
              </a:buClr>
              <a:buFont typeface="Wingdings" panose="05000000000000000000" pitchFamily="2" charset="2"/>
              <a:buChar char="Ø"/>
            </a:pPr>
            <a:endParaRPr lang="en-US" altLang="zh-CN" sz="32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dirty="0">
              <a:solidFill>
                <a:srgbClr val="0070C0"/>
              </a:solidFill>
              <a:latin typeface="Baskerville Old Face" panose="02020602080505020303" pitchFamily="18" charset="0"/>
            </a:endParaRPr>
          </a:p>
          <a:p>
            <a:pPr marL="0" indent="0" algn="ctr">
              <a:buClr>
                <a:srgbClr val="7030A0"/>
              </a:buClr>
              <a:buNone/>
            </a:pPr>
            <a:endParaRPr lang="en-US" altLang="zh-CN" sz="2800" b="1" dirty="0">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7"/>
          <a:stretch>
            <a:fillRect/>
          </a:stretch>
        </p:blipFill>
        <p:spPr>
          <a:xfrm>
            <a:off x="3485717" y="4791808"/>
            <a:ext cx="5841212" cy="19199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331324" y="1724224"/>
            <a:ext cx="11556022" cy="39179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Write a program that reads an unspecified number of integers, determines how many positive and negative values have been read, and computes the total and average of the input values (not counting zeros). Your program ends with the input 0. Display the average as a floating-point number. Here is a sample run:</a:t>
            </a:r>
            <a:endParaRPr lang="en-US" altLang="zh-CN" sz="2800" b="1" dirty="0">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400" b="1" dirty="0">
              <a:solidFill>
                <a:srgbClr val="0070C0"/>
              </a:solidFill>
              <a:latin typeface="Baskerville Old Face" panose="02020602080505020303" pitchFamily="18" charset="0"/>
            </a:endParaRP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p:pic>
        <p:nvPicPr>
          <p:cNvPr id="3" name="Picture 2"/>
          <p:cNvPicPr>
            <a:picLocks noChangeAspect="1"/>
          </p:cNvPicPr>
          <p:nvPr/>
        </p:nvPicPr>
        <p:blipFill>
          <a:blip r:embed="rId7"/>
          <a:stretch>
            <a:fillRect/>
          </a:stretch>
        </p:blipFill>
        <p:spPr>
          <a:xfrm>
            <a:off x="2646483" y="4194517"/>
            <a:ext cx="6619284" cy="2303585"/>
          </a:xfrm>
          <a:prstGeom prst="rect">
            <a:avLst/>
          </a:prstGeom>
        </p:spPr>
      </p:pic>
      <p:pic>
        <p:nvPicPr>
          <p:cNvPr id="4" name="Picture 3"/>
          <p:cNvPicPr>
            <a:picLocks noChangeAspect="1"/>
          </p:cNvPicPr>
          <p:nvPr/>
        </p:nvPicPr>
        <p:blipFill>
          <a:blip r:embed="rId8"/>
          <a:stretch>
            <a:fillRect/>
          </a:stretch>
        </p:blipFill>
        <p:spPr>
          <a:xfrm>
            <a:off x="9225826" y="4679023"/>
            <a:ext cx="530072" cy="291020"/>
          </a:xfrm>
          <a:prstGeom prst="rect">
            <a:avLst/>
          </a:prstGeom>
        </p:spPr>
      </p:pic>
      <p:pic>
        <p:nvPicPr>
          <p:cNvPr id="8" name="Picture 7"/>
          <p:cNvPicPr>
            <a:picLocks noChangeAspect="1"/>
          </p:cNvPicPr>
          <p:nvPr/>
        </p:nvPicPr>
        <p:blipFill>
          <a:blip r:embed="rId8"/>
          <a:stretch>
            <a:fillRect/>
          </a:stretch>
        </p:blipFill>
        <p:spPr>
          <a:xfrm>
            <a:off x="9054465" y="5212080"/>
            <a:ext cx="530225" cy="269240"/>
          </a:xfrm>
          <a:prstGeom prst="rect">
            <a:avLst/>
          </a:prstGeom>
        </p:spPr>
      </p:pic>
      <p:pic>
        <p:nvPicPr>
          <p:cNvPr id="10" name="Picture 9"/>
          <p:cNvPicPr>
            <a:picLocks noChangeAspect="1"/>
          </p:cNvPicPr>
          <p:nvPr/>
        </p:nvPicPr>
        <p:blipFill>
          <a:blip r:embed="rId8"/>
          <a:stretch>
            <a:fillRect/>
          </a:stretch>
        </p:blipFill>
        <p:spPr>
          <a:xfrm>
            <a:off x="9054376" y="4970072"/>
            <a:ext cx="530072" cy="291020"/>
          </a:xfrm>
          <a:prstGeom prst="rect">
            <a:avLst/>
          </a:prstGeom>
        </p:spPr>
      </p:pic>
      <p:pic>
        <p:nvPicPr>
          <p:cNvPr id="7" name="Picture 7"/>
          <p:cNvPicPr>
            <a:picLocks noChangeAspect="1"/>
          </p:cNvPicPr>
          <p:nvPr/>
        </p:nvPicPr>
        <p:blipFill>
          <a:blip r:embed="rId8"/>
          <a:stretch>
            <a:fillRect/>
          </a:stretch>
        </p:blipFill>
        <p:spPr>
          <a:xfrm>
            <a:off x="9054465" y="4485640"/>
            <a:ext cx="530225" cy="269240"/>
          </a:xfrm>
          <a:prstGeom prst="rect">
            <a:avLst/>
          </a:prstGeom>
        </p:spPr>
      </p:pic>
      <p:pic>
        <p:nvPicPr>
          <p:cNvPr id="12" name="Picture 3"/>
          <p:cNvPicPr>
            <a:picLocks noChangeAspect="1"/>
          </p:cNvPicPr>
          <p:nvPr/>
        </p:nvPicPr>
        <p:blipFill>
          <a:blip r:embed="rId8"/>
          <a:stretch>
            <a:fillRect/>
          </a:stretch>
        </p:blipFill>
        <p:spPr>
          <a:xfrm>
            <a:off x="9054376" y="4194518"/>
            <a:ext cx="530072" cy="2910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304801" y="1810570"/>
            <a:ext cx="11048999" cy="39179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Write a program that reads an integer and displays all its smallest factors, also known as prime factors. For example, if the input integer is 120, the output should be as follows:</a:t>
            </a:r>
          </a:p>
          <a:p>
            <a:pPr marL="457200" lvl="1" indent="0">
              <a:buClr>
                <a:srgbClr val="7030A0"/>
              </a:buClr>
              <a:buNone/>
            </a:pPr>
            <a:r>
              <a:rPr lang="en-US" altLang="zh-CN" sz="3200" b="1" dirty="0">
                <a:solidFill>
                  <a:srgbClr val="0070C0"/>
                </a:solidFill>
                <a:latin typeface="Baskerville Old Face" panose="02020602080505020303" pitchFamily="18" charset="0"/>
              </a:rPr>
              <a:t>                  2,2,2,3,5</a:t>
            </a:r>
            <a:endParaRPr lang="en-US" altLang="zh-CN" sz="3600" b="1" dirty="0">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dirty="0">
              <a:solidFill>
                <a:srgbClr val="0070C0"/>
              </a:solidFill>
              <a:latin typeface="Baskerville Old Face" panose="02020602080505020303" pitchFamily="18" charset="0"/>
            </a:endParaRPr>
          </a:p>
          <a:p>
            <a:pPr marL="0" indent="0" algn="ctr">
              <a:buClr>
                <a:srgbClr val="7030A0"/>
              </a:buClr>
              <a:buNone/>
            </a:pPr>
            <a:endParaRPr lang="en-US" altLang="zh-CN" sz="2800" b="1" dirty="0">
              <a:solidFill>
                <a:srgbClr val="0070C0"/>
              </a:solidFill>
              <a:latin typeface="Baskerville Old Face" panose="020206020805050203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277091" y="1779488"/>
            <a:ext cx="11637817" cy="39179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Write a program that prompts the user to enter an integer from 1 to 15 and displays a pyramid with height of that integer, as shown in the following sample run:</a:t>
            </a:r>
            <a:endParaRPr lang="en-US" altLang="zh-CN" sz="3200" b="1" dirty="0">
              <a:solidFill>
                <a:srgbClr val="7030A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3200" b="1" dirty="0">
              <a:solidFill>
                <a:srgbClr val="0070C0"/>
              </a:solidFill>
              <a:latin typeface="Baskerville Old Face" panose="02020602080505020303" pitchFamily="18" charset="0"/>
            </a:endParaRP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p:pic>
        <p:nvPicPr>
          <p:cNvPr id="3" name="Picture 2"/>
          <p:cNvPicPr>
            <a:picLocks noChangeAspect="1"/>
          </p:cNvPicPr>
          <p:nvPr/>
        </p:nvPicPr>
        <p:blipFill>
          <a:blip r:embed="rId7"/>
          <a:stretch>
            <a:fillRect/>
          </a:stretch>
        </p:blipFill>
        <p:spPr>
          <a:xfrm>
            <a:off x="3135343" y="4188719"/>
            <a:ext cx="6673258" cy="18269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3038" y="1942566"/>
            <a:ext cx="10689861" cy="4801133"/>
          </a:xfrm>
        </p:spPr>
        <p:txBody>
          <a:bodyPr>
            <a:normAutofit/>
          </a:bodyPr>
          <a:lstStyle/>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1. Idea of flow control.</a:t>
            </a: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2. Conditional flows.</a:t>
            </a: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3. Repeated flows:</a:t>
            </a:r>
          </a:p>
          <a:p>
            <a:pPr lvl="1">
              <a:buClr>
                <a:srgbClr val="7030A0"/>
              </a:buClr>
              <a:buFont typeface="Wingdings" panose="05000000000000000000" pitchFamily="2" charset="2"/>
              <a:buChar char="Ø"/>
            </a:pPr>
            <a:r>
              <a:rPr lang="en-US" altLang="zh-CN" sz="2800" b="1" dirty="0" err="1">
                <a:solidFill>
                  <a:srgbClr val="0070C0"/>
                </a:solidFill>
                <a:latin typeface="Baskerville Old Face" panose="02020602080505020303" pitchFamily="18" charset="0"/>
              </a:rPr>
              <a:t>i</a:t>
            </a:r>
            <a:r>
              <a:rPr lang="en-US" altLang="zh-CN" sz="2800" b="1" dirty="0">
                <a:solidFill>
                  <a:srgbClr val="0070C0"/>
                </a:solidFill>
                <a:latin typeface="Baskerville Old Face" panose="02020602080505020303" pitchFamily="18" charset="0"/>
              </a:rPr>
              <a:t>) For loops;		ii) While loops.</a:t>
            </a: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4. Break and Continue.</a:t>
            </a:r>
          </a:p>
          <a:p>
            <a:pPr>
              <a:buClr>
                <a:srgbClr val="7030A0"/>
              </a:buClr>
              <a:buFont typeface="Wingdings" panose="05000000000000000000" pitchFamily="2" charset="2"/>
              <a:buChar char="Ø"/>
            </a:pPr>
            <a:r>
              <a:rPr lang="en-US" altLang="zh-CN" sz="3200" b="1" dirty="0">
                <a:solidFill>
                  <a:srgbClr val="0070C0"/>
                </a:solidFill>
                <a:latin typeface="Baskerville Old Face" panose="02020602080505020303" pitchFamily="18" charset="0"/>
              </a:rPr>
              <a:t>5. Try/except.</a:t>
            </a:r>
          </a:p>
        </p:txBody>
      </p:sp>
      <p:grpSp>
        <p:nvGrpSpPr>
          <p:cNvPr id="4" name="Group 3"/>
          <p:cNvGrpSpPr/>
          <p:nvPr/>
        </p:nvGrpSpPr>
        <p:grpSpPr>
          <a:xfrm>
            <a:off x="1083039" y="491191"/>
            <a:ext cx="10515600" cy="1146600"/>
            <a:chOff x="0" y="1783"/>
            <a:chExt cx="10515600" cy="1146600"/>
          </a:xfrm>
        </p:grpSpPr>
        <p:sp>
          <p:nvSpPr>
            <p:cNvPr id="5" name="Rounded Rectangle 4"/>
            <p:cNvSpPr/>
            <p:nvPr/>
          </p:nvSpPr>
          <p:spPr>
            <a:xfrm>
              <a:off x="0" y="1783"/>
              <a:ext cx="10515600" cy="1146600"/>
            </a:xfrm>
            <a:prstGeom prst="roundRect">
              <a:avLst/>
            </a:prstGeom>
            <a:solidFill>
              <a:schemeClr val="accent1">
                <a:lumMod val="75000"/>
                <a:alpha val="90000"/>
              </a:schemeClr>
            </a:solidFill>
          </p:spPr>
          <p:style>
            <a:lnRef idx="2">
              <a:schemeClr val="lt1">
                <a:hueOff val="0"/>
                <a:satOff val="0"/>
                <a:lumOff val="0"/>
                <a:alphaOff val="0"/>
              </a:schemeClr>
            </a:lnRef>
            <a:fillRef idx="1">
              <a:scrgbClr r="0" g="0" b="0"/>
            </a:fillRef>
            <a:effectRef idx="0">
              <a:schemeClr val="accent5">
                <a:alpha val="90000"/>
                <a:hueOff val="0"/>
                <a:satOff val="0"/>
                <a:lumOff val="0"/>
                <a:alphaOff val="0"/>
              </a:schemeClr>
            </a:effectRef>
            <a:fontRef idx="minor">
              <a:schemeClr val="lt1"/>
            </a:fontRef>
          </p:style>
        </p:sp>
        <p:sp>
          <p:nvSpPr>
            <p:cNvPr id="6" name="Rounded Rectangle 4"/>
            <p:cNvSpPr txBox="1"/>
            <p:nvPr/>
          </p:nvSpPr>
          <p:spPr>
            <a:xfrm>
              <a:off x="55972" y="57755"/>
              <a:ext cx="10403656" cy="10346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dirty="0">
                  <a:solidFill>
                    <a:srgbClr val="00B050"/>
                  </a:solidFill>
                  <a:latin typeface="Berlin Sans FB Demi" panose="020E0802020502020306" pitchFamily="34" charset="0"/>
                </a:rPr>
                <a:t>Outline</a:t>
              </a:r>
              <a:r>
                <a:rPr lang="en-US" sz="4900" b="1" kern="1200" dirty="0">
                  <a:solidFill>
                    <a:srgbClr val="00B050"/>
                  </a:solidFill>
                  <a:latin typeface="Algerian" panose="04020705040A02060702" pitchFamily="82" charset="0"/>
                </a:rPr>
                <a:t> </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p:nvPr/>
        </p:nvSpPr>
        <p:spPr>
          <a:xfrm>
            <a:off x="735861" y="1791019"/>
            <a:ext cx="11019453" cy="135396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dirty="0">
                <a:solidFill>
                  <a:srgbClr val="FF0000"/>
                </a:solidFill>
                <a:latin typeface="Baskerville Old Face" panose="02020602080505020303" pitchFamily="18" charset="0"/>
              </a:rPr>
              <a:t>Flow control: execute individual statements, instructions or function calls in a specific order – one line by one line from up to down.</a:t>
            </a:r>
            <a:endParaRPr lang="en-US" altLang="zh-CN" sz="2400" b="1" dirty="0">
              <a:solidFill>
                <a:srgbClr val="FF0000"/>
              </a:solidFill>
              <a:latin typeface="Baskerville Old Face" panose="02020602080505020303" pitchFamily="18" charset="0"/>
            </a:endParaRPr>
          </a:p>
        </p:txBody>
      </p:sp>
      <p:pic>
        <p:nvPicPr>
          <p:cNvPr id="6" name="Picture 5"/>
          <p:cNvPicPr>
            <a:picLocks noChangeAspect="1"/>
          </p:cNvPicPr>
          <p:nvPr/>
        </p:nvPicPr>
        <p:blipFill>
          <a:blip r:embed="rId7"/>
          <a:stretch>
            <a:fillRect/>
          </a:stretch>
        </p:blipFill>
        <p:spPr>
          <a:xfrm>
            <a:off x="1569720" y="3459480"/>
            <a:ext cx="4739640" cy="3085465"/>
          </a:xfrm>
          <a:prstGeom prst="rect">
            <a:avLst/>
          </a:prstGeom>
        </p:spPr>
      </p:pic>
      <p:sp>
        <p:nvSpPr>
          <p:cNvPr id="7" name="Content Placeholder 2"/>
          <p:cNvSpPr txBox="1"/>
          <p:nvPr/>
        </p:nvSpPr>
        <p:spPr>
          <a:xfrm>
            <a:off x="7444650" y="2980414"/>
            <a:ext cx="4527467" cy="142773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dirty="0">
                <a:solidFill>
                  <a:srgbClr val="002060"/>
                </a:solidFill>
                <a:latin typeface="Baskerville Old Face" panose="02020602080505020303" pitchFamily="18" charset="0"/>
              </a:rPr>
              <a:t>Look at the flow chart on the left – imagine a water flow from start to end.</a:t>
            </a:r>
            <a:endParaRPr lang="en-US" altLang="zh-CN" sz="2400" b="1" dirty="0">
              <a:solidFill>
                <a:srgbClr val="002060"/>
              </a:solidFill>
              <a:latin typeface="Baskerville Old Face" panose="02020602080505020303" pitchFamily="18" charset="0"/>
            </a:endParaRPr>
          </a:p>
        </p:txBody>
      </p:sp>
      <p:sp>
        <p:nvSpPr>
          <p:cNvPr id="8" name="Content Placeholder 2"/>
          <p:cNvSpPr txBox="1"/>
          <p:nvPr/>
        </p:nvSpPr>
        <p:spPr>
          <a:xfrm>
            <a:off x="7334160" y="5022135"/>
            <a:ext cx="4527467" cy="1427730"/>
          </a:xfrm>
          <a:prstGeom prst="rect">
            <a:avLst/>
          </a:prstGeom>
        </p:spPr>
        <p:txBody>
          <a:bodyPr vert="horz" lIns="91440" tIns="45720" rIns="91440" bIns="45720" rtlCol="0"/>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b="1" dirty="0">
                <a:solidFill>
                  <a:srgbClr val="FFFF00"/>
                </a:solidFill>
                <a:latin typeface="Baskerville Old Face" panose="02020602080505020303" pitchFamily="18" charset="0"/>
              </a:rPr>
              <a:t>1. If statement: conditional flow</a:t>
            </a:r>
          </a:p>
          <a:p>
            <a:pPr>
              <a:buClr>
                <a:srgbClr val="7030A0"/>
              </a:buClr>
              <a:buFont typeface="Wingdings" panose="05000000000000000000" pitchFamily="2" charset="2"/>
              <a:buChar char="Ø"/>
            </a:pPr>
            <a:r>
              <a:rPr lang="en-US" altLang="zh-CN" b="1" dirty="0">
                <a:solidFill>
                  <a:srgbClr val="FFFF00"/>
                </a:solidFill>
                <a:latin typeface="Baskerville Old Face" panose="02020602080505020303" pitchFamily="18" charset="0"/>
              </a:rPr>
              <a:t>2. Loops: repeated flow(while loop and for loop)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p:nvPr/>
        </p:nvSpPr>
        <p:spPr>
          <a:xfrm>
            <a:off x="838200" y="1887734"/>
            <a:ext cx="11019453" cy="18665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dirty="0">
                <a:solidFill>
                  <a:srgbClr val="0070C0"/>
                </a:solidFill>
                <a:latin typeface="Baskerville Old Face" panose="02020602080505020303" pitchFamily="18" charset="0"/>
              </a:rPr>
              <a:t>Conditional flow (or “Decision flow”):</a:t>
            </a:r>
          </a:p>
          <a:p>
            <a:pPr>
              <a:buClr>
                <a:srgbClr val="7030A0"/>
              </a:buClr>
              <a:buFont typeface="Wingdings" panose="05000000000000000000" pitchFamily="2" charset="2"/>
              <a:buChar char="Ø"/>
            </a:pPr>
            <a:r>
              <a:rPr lang="en-US" altLang="zh-CN" sz="2600" b="1" dirty="0">
                <a:solidFill>
                  <a:srgbClr val="0070C0"/>
                </a:solidFill>
                <a:latin typeface="Baskerville Old Face" panose="02020602080505020303" pitchFamily="18" charset="0"/>
              </a:rPr>
              <a:t>1. One way decision (if);     </a:t>
            </a:r>
            <a:br>
              <a:rPr lang="en-US" altLang="zh-CN" sz="2600" b="1" dirty="0">
                <a:solidFill>
                  <a:srgbClr val="0070C0"/>
                </a:solidFill>
                <a:latin typeface="Baskerville Old Face" panose="02020602080505020303" pitchFamily="18" charset="0"/>
              </a:rPr>
            </a:br>
            <a:r>
              <a:rPr lang="en-US" altLang="zh-CN" sz="2600" b="1" dirty="0">
                <a:solidFill>
                  <a:srgbClr val="0070C0"/>
                </a:solidFill>
                <a:latin typeface="Baskerville Old Face" panose="02020602080505020303" pitchFamily="18" charset="0"/>
              </a:rPr>
              <a:t>2. Two way decision (if, else);    </a:t>
            </a:r>
            <a:br>
              <a:rPr lang="en-US" altLang="zh-CN" sz="2600" b="1" dirty="0">
                <a:solidFill>
                  <a:srgbClr val="0070C0"/>
                </a:solidFill>
                <a:latin typeface="Baskerville Old Face" panose="02020602080505020303" pitchFamily="18" charset="0"/>
              </a:rPr>
            </a:br>
            <a:r>
              <a:rPr lang="en-US" altLang="zh-CN" sz="2600" b="1" dirty="0">
                <a:solidFill>
                  <a:srgbClr val="0070C0"/>
                </a:solidFill>
                <a:latin typeface="Baskerville Old Face" panose="02020602080505020303" pitchFamily="18" charset="0"/>
              </a:rPr>
              <a:t>3. Multi-way decision (if, </a:t>
            </a:r>
            <a:r>
              <a:rPr lang="en-US" altLang="zh-CN" sz="2600" b="1" dirty="0" err="1">
                <a:solidFill>
                  <a:srgbClr val="0070C0"/>
                </a:solidFill>
                <a:latin typeface="Baskerville Old Face" panose="02020602080505020303" pitchFamily="18" charset="0"/>
              </a:rPr>
              <a:t>elif</a:t>
            </a:r>
            <a:r>
              <a:rPr lang="en-US" altLang="zh-CN" sz="2600" b="1" dirty="0">
                <a:solidFill>
                  <a:srgbClr val="0070C0"/>
                </a:solidFill>
                <a:latin typeface="Baskerville Old Face" panose="02020602080505020303" pitchFamily="18" charset="0"/>
              </a:rPr>
              <a:t>, …, else).</a:t>
            </a:r>
          </a:p>
          <a:p>
            <a:pPr marL="457200" lvl="1" indent="0">
              <a:buClr>
                <a:srgbClr val="7030A0"/>
              </a:buClr>
              <a:buNone/>
            </a:pPr>
            <a:endParaRPr lang="en-US" altLang="zh-CN" sz="2200" b="1" dirty="0">
              <a:solidFill>
                <a:srgbClr val="0070C0"/>
              </a:solidFill>
              <a:latin typeface="Baskerville Old Face" panose="02020602080505020303" pitchFamily="18" charset="0"/>
            </a:endParaRPr>
          </a:p>
        </p:txBody>
      </p:sp>
      <p:pic>
        <p:nvPicPr>
          <p:cNvPr id="9" name="Picture 8"/>
          <p:cNvPicPr>
            <a:picLocks noChangeAspect="1"/>
          </p:cNvPicPr>
          <p:nvPr/>
        </p:nvPicPr>
        <p:blipFill>
          <a:blip r:embed="rId7"/>
          <a:stretch>
            <a:fillRect/>
          </a:stretch>
        </p:blipFill>
        <p:spPr>
          <a:xfrm>
            <a:off x="1498600" y="3754120"/>
            <a:ext cx="6453505" cy="962660"/>
          </a:xfrm>
          <a:prstGeom prst="rect">
            <a:avLst/>
          </a:prstGeom>
        </p:spPr>
      </p:pic>
      <p:pic>
        <p:nvPicPr>
          <p:cNvPr id="10" name="Picture 9"/>
          <p:cNvPicPr>
            <a:picLocks noChangeAspect="1"/>
          </p:cNvPicPr>
          <p:nvPr/>
        </p:nvPicPr>
        <p:blipFill>
          <a:blip r:embed="rId8"/>
          <a:stretch>
            <a:fillRect/>
          </a:stretch>
        </p:blipFill>
        <p:spPr>
          <a:xfrm>
            <a:off x="1498600" y="5019040"/>
            <a:ext cx="5464810" cy="1319530"/>
          </a:xfrm>
          <a:prstGeom prst="rect">
            <a:avLst/>
          </a:prstGeom>
        </p:spPr>
      </p:pic>
      <p:pic>
        <p:nvPicPr>
          <p:cNvPr id="11" name="Picture 10"/>
          <p:cNvPicPr>
            <a:picLocks noChangeAspect="1"/>
          </p:cNvPicPr>
          <p:nvPr/>
        </p:nvPicPr>
        <p:blipFill>
          <a:blip r:embed="rId9"/>
          <a:stretch>
            <a:fillRect/>
          </a:stretch>
        </p:blipFill>
        <p:spPr>
          <a:xfrm>
            <a:off x="7689215" y="5019040"/>
            <a:ext cx="3401695" cy="1677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6404058" y="3149074"/>
            <a:ext cx="4185269" cy="3577287"/>
          </a:xfrm>
          <a:prstGeom prst="rect">
            <a:avLst/>
          </a:prstGeom>
        </p:spPr>
      </p:pic>
      <p:sp>
        <p:nvSpPr>
          <p:cNvPr id="26" name="Rectangle 25"/>
          <p:cNvSpPr/>
          <p:nvPr/>
        </p:nvSpPr>
        <p:spPr>
          <a:xfrm>
            <a:off x="8634095" y="3493135"/>
            <a:ext cx="3117850" cy="1097280"/>
          </a:xfrm>
          <a:prstGeom prst="rect">
            <a:avLst/>
          </a:prstGeom>
          <a:effectLst>
            <a:glow rad="101600">
              <a:schemeClr val="accent3">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7" name="Rectangle 26"/>
          <p:cNvSpPr/>
          <p:nvPr/>
        </p:nvSpPr>
        <p:spPr>
          <a:xfrm>
            <a:off x="9478645" y="4914900"/>
            <a:ext cx="2623185" cy="1811655"/>
          </a:xfrm>
          <a:prstGeom prst="rect">
            <a:avLst/>
          </a:prstGeom>
          <a:effectLst>
            <a:glow rad="101600">
              <a:schemeClr val="accent3">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5" name="Rectangle 24"/>
          <p:cNvSpPr/>
          <p:nvPr/>
        </p:nvSpPr>
        <p:spPr>
          <a:xfrm>
            <a:off x="8042275" y="2066925"/>
            <a:ext cx="3461385" cy="1292225"/>
          </a:xfrm>
          <a:prstGeom prst="rect">
            <a:avLst/>
          </a:prstGeom>
          <a:effectLst>
            <a:innerShdw blurRad="63500" dist="50800" dir="13500000">
              <a:prstClr val="black">
                <a:alpha val="50000"/>
              </a:prstClr>
            </a:inn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aphicFrame>
        <p:nvGraphicFramePr>
          <p:cNvPr id="4" name="Diagram 3"/>
          <p:cNvGraphicFramePr/>
          <p:nvPr/>
        </p:nvGraphicFramePr>
        <p:xfrm>
          <a:off x="1" y="105509"/>
          <a:ext cx="12192000" cy="16855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p:nvPr/>
        </p:nvSpPr>
        <p:spPr>
          <a:xfrm>
            <a:off x="766115" y="1615207"/>
            <a:ext cx="9823701" cy="209779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dirty="0">
                <a:solidFill>
                  <a:srgbClr val="0070C0"/>
                </a:solidFill>
                <a:latin typeface="Baskerville Old Face" panose="02020602080505020303" pitchFamily="18" charset="0"/>
              </a:rPr>
              <a:t>Use loops to execute statements repeatedly.</a:t>
            </a:r>
            <a:endParaRPr lang="en-US" altLang="zh-CN" sz="2400" b="1" dirty="0">
              <a:solidFill>
                <a:srgbClr val="0070C0"/>
              </a:solidFill>
              <a:latin typeface="Baskerville Old Face" panose="02020602080505020303" pitchFamily="18" charset="0"/>
            </a:endParaRPr>
          </a:p>
        </p:txBody>
      </p:sp>
      <p:grpSp>
        <p:nvGrpSpPr>
          <p:cNvPr id="6" name="Group 5"/>
          <p:cNvGrpSpPr/>
          <p:nvPr/>
        </p:nvGrpSpPr>
        <p:grpSpPr>
          <a:xfrm>
            <a:off x="987787" y="305931"/>
            <a:ext cx="10515600" cy="1146600"/>
            <a:chOff x="0" y="1783"/>
            <a:chExt cx="10515600" cy="1146600"/>
          </a:xfrm>
        </p:grpSpPr>
        <p:sp>
          <p:nvSpPr>
            <p:cNvPr id="7" name="Rounded Rectangle 6"/>
            <p:cNvSpPr/>
            <p:nvPr/>
          </p:nvSpPr>
          <p:spPr>
            <a:xfrm>
              <a:off x="0" y="1783"/>
              <a:ext cx="10515600" cy="1146600"/>
            </a:xfrm>
            <a:prstGeom prst="roundRect">
              <a:avLst/>
            </a:prstGeom>
            <a:solidFill>
              <a:schemeClr val="accent1">
                <a:lumMod val="75000"/>
                <a:alpha val="90000"/>
              </a:schemeClr>
            </a:solidFill>
          </p:spPr>
          <p:style>
            <a:lnRef idx="2">
              <a:schemeClr val="lt1">
                <a:hueOff val="0"/>
                <a:satOff val="0"/>
                <a:lumOff val="0"/>
                <a:alphaOff val="0"/>
              </a:schemeClr>
            </a:lnRef>
            <a:fillRef idx="1">
              <a:scrgbClr r="0" g="0" b="0"/>
            </a:fillRef>
            <a:effectRef idx="0">
              <a:schemeClr val="accent5">
                <a:alpha val="90000"/>
                <a:hueOff val="0"/>
                <a:satOff val="0"/>
                <a:lumOff val="0"/>
                <a:alphaOff val="0"/>
              </a:schemeClr>
            </a:effectRef>
            <a:fontRef idx="minor">
              <a:schemeClr val="lt1"/>
            </a:fontRef>
          </p:style>
        </p:sp>
        <p:sp>
          <p:nvSpPr>
            <p:cNvPr id="8" name="Rounded Rectangle 4"/>
            <p:cNvSpPr txBox="1"/>
            <p:nvPr/>
          </p:nvSpPr>
          <p:spPr>
            <a:xfrm>
              <a:off x="55972" y="57755"/>
              <a:ext cx="10403656" cy="10346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a:solidFill>
                    <a:srgbClr val="00B050"/>
                  </a:solidFill>
                </a:rPr>
                <a:t>3.Repeated flow</a:t>
              </a:r>
              <a:endParaRPr lang="en-US" sz="4900" kern="1200" dirty="0">
                <a:solidFill>
                  <a:srgbClr val="00B050"/>
                </a:solidFill>
              </a:endParaRPr>
            </a:p>
          </p:txBody>
        </p:sp>
      </p:grpSp>
      <p:pic>
        <p:nvPicPr>
          <p:cNvPr id="2" name="Picture 1"/>
          <p:cNvPicPr>
            <a:picLocks noChangeAspect="1"/>
          </p:cNvPicPr>
          <p:nvPr/>
        </p:nvPicPr>
        <p:blipFill>
          <a:blip r:embed="rId8"/>
          <a:stretch>
            <a:fillRect/>
          </a:stretch>
        </p:blipFill>
        <p:spPr>
          <a:xfrm>
            <a:off x="1248931" y="2256222"/>
            <a:ext cx="2501390" cy="646777"/>
          </a:xfrm>
          <a:prstGeom prst="rect">
            <a:avLst/>
          </a:prstGeom>
        </p:spPr>
      </p:pic>
      <p:pic>
        <p:nvPicPr>
          <p:cNvPr id="3" name="Picture 2"/>
          <p:cNvPicPr>
            <a:picLocks noChangeAspect="1"/>
          </p:cNvPicPr>
          <p:nvPr/>
        </p:nvPicPr>
        <p:blipFill>
          <a:blip r:embed="rId9"/>
          <a:stretch>
            <a:fillRect/>
          </a:stretch>
        </p:blipFill>
        <p:spPr>
          <a:xfrm>
            <a:off x="1248948" y="3068453"/>
            <a:ext cx="4839138" cy="857174"/>
          </a:xfrm>
          <a:prstGeom prst="rect">
            <a:avLst/>
          </a:prstGeom>
        </p:spPr>
      </p:pic>
      <p:pic>
        <p:nvPicPr>
          <p:cNvPr id="11" name="Picture 10"/>
          <p:cNvPicPr>
            <a:picLocks noChangeAspect="1"/>
          </p:cNvPicPr>
          <p:nvPr/>
        </p:nvPicPr>
        <p:blipFill>
          <a:blip r:embed="rId10"/>
          <a:stretch>
            <a:fillRect/>
          </a:stretch>
        </p:blipFill>
        <p:spPr>
          <a:xfrm>
            <a:off x="1249263" y="4281812"/>
            <a:ext cx="4761213" cy="857174"/>
          </a:xfrm>
          <a:prstGeom prst="rect">
            <a:avLst/>
          </a:prstGeom>
        </p:spPr>
      </p:pic>
      <p:pic>
        <p:nvPicPr>
          <p:cNvPr id="12" name="Picture 11"/>
          <p:cNvPicPr>
            <a:picLocks noChangeAspect="1"/>
          </p:cNvPicPr>
          <p:nvPr/>
        </p:nvPicPr>
        <p:blipFill>
          <a:blip r:embed="rId11"/>
          <a:stretch>
            <a:fillRect/>
          </a:stretch>
        </p:blipFill>
        <p:spPr>
          <a:xfrm>
            <a:off x="1249263" y="5376199"/>
            <a:ext cx="4761213" cy="1262383"/>
          </a:xfrm>
          <a:prstGeom prst="rect">
            <a:avLst/>
          </a:prstGeom>
        </p:spPr>
      </p:pic>
      <p:sp>
        <p:nvSpPr>
          <p:cNvPr id="13" name="4-Point Star 12"/>
          <p:cNvSpPr/>
          <p:nvPr/>
        </p:nvSpPr>
        <p:spPr>
          <a:xfrm>
            <a:off x="766115" y="2426283"/>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4-Point Star 13"/>
          <p:cNvSpPr/>
          <p:nvPr/>
        </p:nvSpPr>
        <p:spPr>
          <a:xfrm>
            <a:off x="788480" y="4355043"/>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4-Point Star 17"/>
          <p:cNvSpPr/>
          <p:nvPr/>
        </p:nvSpPr>
        <p:spPr>
          <a:xfrm>
            <a:off x="5899594" y="3220437"/>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6155055" y="2195195"/>
            <a:ext cx="1506855" cy="706755"/>
          </a:xfrm>
          <a:prstGeom prst="rect">
            <a:avLst/>
          </a:prstGeom>
          <a:effectLst>
            <a:innerShdw blurRad="63500" dist="50800" dir="16200000">
              <a:prstClr val="black">
                <a:alpha val="50000"/>
              </a:prstClr>
            </a:innerShdw>
          </a:effectLst>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altLang="zh-CN" sz="2000" b="1" i="1" dirty="0">
                <a:solidFill>
                  <a:srgbClr val="002060"/>
                </a:solidFill>
              </a:rPr>
              <a:t>About range()</a:t>
            </a:r>
          </a:p>
        </p:txBody>
      </p:sp>
      <p:sp>
        <p:nvSpPr>
          <p:cNvPr id="20" name="TextBox 19"/>
          <p:cNvSpPr txBox="1"/>
          <p:nvPr/>
        </p:nvSpPr>
        <p:spPr>
          <a:xfrm>
            <a:off x="8742045" y="3575050"/>
            <a:ext cx="2875915" cy="1014730"/>
          </a:xfrm>
          <a:prstGeom prst="rect">
            <a:avLst/>
          </a:prstGeom>
          <a:noFill/>
        </p:spPr>
        <p:txBody>
          <a:bodyPr wrap="square" rtlCol="0">
            <a:spAutoFit/>
          </a:bodyPr>
          <a:lstStyle/>
          <a:p>
            <a:r>
              <a:rPr lang="en-US" altLang="zh-CN" sz="2000" b="1" i="1" dirty="0">
                <a:solidFill>
                  <a:srgbClr val="002060"/>
                </a:solidFill>
              </a:rPr>
              <a:t>*range() can be changed into list types</a:t>
            </a:r>
            <a:endParaRPr lang="zh-CN" altLang="en-US" sz="2000" b="1" i="1" dirty="0">
              <a:solidFill>
                <a:srgbClr val="002060"/>
              </a:solidFill>
            </a:endParaRPr>
          </a:p>
        </p:txBody>
      </p:sp>
      <p:sp>
        <p:nvSpPr>
          <p:cNvPr id="21" name="TextBox 20"/>
          <p:cNvSpPr txBox="1"/>
          <p:nvPr/>
        </p:nvSpPr>
        <p:spPr>
          <a:xfrm>
            <a:off x="9478645" y="4973320"/>
            <a:ext cx="2623820" cy="1753235"/>
          </a:xfrm>
          <a:prstGeom prst="rect">
            <a:avLst/>
          </a:prstGeom>
          <a:noFill/>
        </p:spPr>
        <p:txBody>
          <a:bodyPr wrap="square" rtlCol="0">
            <a:spAutoFit/>
          </a:bodyPr>
          <a:lstStyle/>
          <a:p>
            <a:r>
              <a:rPr lang="en-US" altLang="zh-CN" b="1" i="1" dirty="0">
                <a:solidFill>
                  <a:srgbClr val="FF0000"/>
                </a:solidFill>
              </a:rPr>
              <a:t>*range(</a:t>
            </a:r>
            <a:r>
              <a:rPr lang="en-US" altLang="zh-CN" b="1" i="1" dirty="0" err="1">
                <a:solidFill>
                  <a:srgbClr val="FF0000"/>
                </a:solidFill>
              </a:rPr>
              <a:t>init</a:t>
            </a:r>
            <a:r>
              <a:rPr lang="en-US" altLang="zh-CN" b="1" i="1" dirty="0">
                <a:solidFill>
                  <a:srgbClr val="FF0000"/>
                </a:solidFill>
              </a:rPr>
              <a:t>, end) means from </a:t>
            </a:r>
            <a:r>
              <a:rPr lang="en-US" altLang="zh-CN" b="1" i="1" u="sng" dirty="0" err="1">
                <a:solidFill>
                  <a:srgbClr val="FF0000"/>
                </a:solidFill>
              </a:rPr>
              <a:t>init</a:t>
            </a:r>
            <a:r>
              <a:rPr lang="en-US" altLang="zh-CN" b="1" i="1" dirty="0">
                <a:solidFill>
                  <a:srgbClr val="FF0000"/>
                </a:solidFill>
              </a:rPr>
              <a:t> to </a:t>
            </a:r>
            <a:r>
              <a:rPr lang="en-US" altLang="zh-CN" b="1" i="1" u="sng" dirty="0">
                <a:solidFill>
                  <a:srgbClr val="FF0000"/>
                </a:solidFill>
              </a:rPr>
              <a:t>end-1;</a:t>
            </a:r>
            <a:r>
              <a:rPr lang="en-US" altLang="zh-CN" b="1" i="1" dirty="0">
                <a:solidFill>
                  <a:srgbClr val="FF0000"/>
                </a:solidFill>
              </a:rPr>
              <a:t> </a:t>
            </a:r>
          </a:p>
          <a:p>
            <a:r>
              <a:rPr lang="en-US" altLang="zh-CN" b="1" i="1" dirty="0">
                <a:solidFill>
                  <a:srgbClr val="FF0000"/>
                </a:solidFill>
              </a:rPr>
              <a:t>*range(</a:t>
            </a:r>
            <a:r>
              <a:rPr lang="en-US" altLang="zh-CN" b="1" i="1" dirty="0" err="1">
                <a:solidFill>
                  <a:srgbClr val="FF0000"/>
                </a:solidFill>
              </a:rPr>
              <a:t>init</a:t>
            </a:r>
            <a:r>
              <a:rPr lang="en-US" altLang="zh-CN" b="1" i="1" dirty="0">
                <a:solidFill>
                  <a:srgbClr val="FF0000"/>
                </a:solidFill>
              </a:rPr>
              <a:t>, end, -1) means from </a:t>
            </a:r>
            <a:r>
              <a:rPr lang="en-US" altLang="zh-CN" b="1" i="1" u="sng" dirty="0" err="1">
                <a:solidFill>
                  <a:srgbClr val="FF0000"/>
                </a:solidFill>
              </a:rPr>
              <a:t>init</a:t>
            </a:r>
            <a:r>
              <a:rPr lang="en-US" altLang="zh-CN" b="1" i="1" dirty="0">
                <a:solidFill>
                  <a:srgbClr val="FF0000"/>
                </a:solidFill>
              </a:rPr>
              <a:t> to </a:t>
            </a:r>
            <a:r>
              <a:rPr lang="en-US" altLang="zh-CN" b="1" i="1" u="sng" dirty="0">
                <a:solidFill>
                  <a:srgbClr val="FF0000"/>
                </a:solidFill>
              </a:rPr>
              <a:t>end+1</a:t>
            </a:r>
            <a:r>
              <a:rPr lang="en-US" altLang="zh-CN" b="1" i="1" dirty="0">
                <a:solidFill>
                  <a:srgbClr val="FF0000"/>
                </a:solidFill>
              </a:rPr>
              <a:t> step=-1.</a:t>
            </a:r>
          </a:p>
        </p:txBody>
      </p:sp>
      <p:sp>
        <p:nvSpPr>
          <p:cNvPr id="22" name="TextBox 21"/>
          <p:cNvSpPr txBox="1"/>
          <p:nvPr/>
        </p:nvSpPr>
        <p:spPr>
          <a:xfrm>
            <a:off x="8128000" y="2104390"/>
            <a:ext cx="3319780" cy="1322070"/>
          </a:xfrm>
          <a:prstGeom prst="rect">
            <a:avLst/>
          </a:prstGeom>
          <a:noFill/>
        </p:spPr>
        <p:txBody>
          <a:bodyPr wrap="square" rtlCol="0">
            <a:spAutoFit/>
          </a:bodyPr>
          <a:lstStyle/>
          <a:p>
            <a:r>
              <a:rPr lang="en-US" altLang="zh-CN" sz="2000" b="1" i="1" dirty="0">
                <a:solidFill>
                  <a:srgbClr val="002060"/>
                </a:solidFill>
              </a:rPr>
              <a:t>* In range(</a:t>
            </a:r>
            <a:r>
              <a:rPr lang="en-US" altLang="zh-CN" sz="2000" b="1" i="1" dirty="0" err="1">
                <a:solidFill>
                  <a:srgbClr val="002060"/>
                </a:solidFill>
              </a:rPr>
              <a:t>init</a:t>
            </a:r>
            <a:r>
              <a:rPr lang="en-US" altLang="zh-CN" sz="2000" b="1" i="1" dirty="0">
                <a:solidFill>
                  <a:srgbClr val="002060"/>
                </a:solidFill>
              </a:rPr>
              <a:t>, end, step), “</a:t>
            </a:r>
            <a:r>
              <a:rPr lang="en-US" altLang="zh-CN" sz="2000" b="1" i="1" dirty="0" err="1">
                <a:solidFill>
                  <a:srgbClr val="002060"/>
                </a:solidFill>
              </a:rPr>
              <a:t>init</a:t>
            </a:r>
            <a:r>
              <a:rPr lang="en-US" altLang="zh-CN" sz="2000" b="1" i="1" dirty="0">
                <a:solidFill>
                  <a:srgbClr val="002060"/>
                </a:solidFill>
              </a:rPr>
              <a:t>” is included but “end” is not.</a:t>
            </a:r>
            <a:endParaRPr lang="zh-CN" altLang="en-US" sz="2000" b="1" i="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additive="base">
                                        <p:cTn id="59" dur="500" fill="hold"/>
                                        <p:tgtEl>
                                          <p:spTgt spid="22"/>
                                        </p:tgtEl>
                                        <p:attrNameLst>
                                          <p:attrName>ppt_x</p:attrName>
                                        </p:attrNameLst>
                                      </p:cBhvr>
                                      <p:tavLst>
                                        <p:tav tm="0">
                                          <p:val>
                                            <p:strVal val="#ppt_x"/>
                                          </p:val>
                                        </p:tav>
                                        <p:tav tm="100000">
                                          <p:val>
                                            <p:strVal val="#ppt_x"/>
                                          </p:val>
                                        </p:tav>
                                      </p:tavLst>
                                    </p:anim>
                                    <p:anim calcmode="lin" valueType="num">
                                      <p:cBhvr additive="base">
                                        <p:cTn id="6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ppt_x"/>
                                          </p:val>
                                        </p:tav>
                                        <p:tav tm="100000">
                                          <p:val>
                                            <p:strVal val="#ppt_x"/>
                                          </p:val>
                                        </p:tav>
                                      </p:tavLst>
                                    </p:anim>
                                    <p:anim calcmode="lin" valueType="num">
                                      <p:cBhvr additive="base">
                                        <p:cTn id="66" dur="500" fill="hold"/>
                                        <p:tgtEl>
                                          <p:spTgt spid="2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fill="hold"/>
                                        <p:tgtEl>
                                          <p:spTgt spid="27"/>
                                        </p:tgtEl>
                                        <p:attrNameLst>
                                          <p:attrName>ppt_x</p:attrName>
                                        </p:attrNameLst>
                                      </p:cBhvr>
                                      <p:tavLst>
                                        <p:tav tm="0">
                                          <p:val>
                                            <p:strVal val="#ppt_x"/>
                                          </p:val>
                                        </p:tav>
                                        <p:tav tm="100000">
                                          <p:val>
                                            <p:strVal val="#ppt_x"/>
                                          </p:val>
                                        </p:tav>
                                      </p:tavLst>
                                    </p:anim>
                                    <p:anim calcmode="lin" valueType="num">
                                      <p:cBhvr additive="base">
                                        <p:cTn id="76" dur="500" fill="hold"/>
                                        <p:tgtEl>
                                          <p:spTgt spid="2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additive="base">
                                        <p:cTn id="79" dur="500" fill="hold"/>
                                        <p:tgtEl>
                                          <p:spTgt spid="21"/>
                                        </p:tgtEl>
                                        <p:attrNameLst>
                                          <p:attrName>ppt_x</p:attrName>
                                        </p:attrNameLst>
                                      </p:cBhvr>
                                      <p:tavLst>
                                        <p:tav tm="0">
                                          <p:val>
                                            <p:strVal val="#ppt_x"/>
                                          </p:val>
                                        </p:tav>
                                        <p:tav tm="100000">
                                          <p:val>
                                            <p:strVal val="#ppt_x"/>
                                          </p:val>
                                        </p:tav>
                                      </p:tavLst>
                                    </p:anim>
                                    <p:anim calcmode="lin" valueType="num">
                                      <p:cBhvr additive="base">
                                        <p:cTn id="8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7" grpId="0" bldLvl="0" animBg="1"/>
      <p:bldP spid="25" grpId="0" bldLvl="0" animBg="1"/>
      <p:bldP spid="5" grpId="0"/>
      <p:bldP spid="13" grpId="0" animBg="1"/>
      <p:bldP spid="14" grpId="0" bldLvl="0" animBg="1"/>
      <p:bldP spid="18" grpId="0" animBg="1"/>
      <p:bldP spid="19" grpId="0" bldLvl="0" animBg="1"/>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 y="105509"/>
          <a:ext cx="12192000" cy="1685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p:nvPr/>
        </p:nvSpPr>
        <p:spPr>
          <a:xfrm>
            <a:off x="902397" y="1659133"/>
            <a:ext cx="5938018" cy="5058189"/>
          </a:xfrm>
          <a:prstGeom prst="rect">
            <a:avLst/>
          </a:prstGeom>
        </p:spPr>
        <p:txBody>
          <a:bodyPr vert="horz" lIns="91440" tIns="45720" rIns="91440" bIns="45720" rtlCol="0">
            <a:normAutofit fontScale="975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dirty="0">
                <a:solidFill>
                  <a:srgbClr val="0070C0"/>
                </a:solidFill>
                <a:latin typeface="Baskerville Old Face" panose="02020602080505020303" pitchFamily="18" charset="0"/>
              </a:rPr>
              <a:t>In Python, break and continue statements can alter the flow of a normal loop.</a:t>
            </a:r>
          </a:p>
          <a:p>
            <a:pPr>
              <a:buClr>
                <a:srgbClr val="7030A0"/>
              </a:buClr>
              <a:buFont typeface="Wingdings" panose="05000000000000000000" pitchFamily="2" charset="2"/>
              <a:buChar char="Ø"/>
            </a:pPr>
            <a:r>
              <a:rPr lang="en-US" altLang="zh-CN" sz="2600" b="1" dirty="0">
                <a:solidFill>
                  <a:srgbClr val="0070C0"/>
                </a:solidFill>
                <a:latin typeface="Baskerville Old Face" panose="02020602080505020303" pitchFamily="18" charset="0"/>
              </a:rPr>
              <a:t>The break statement </a:t>
            </a:r>
            <a:r>
              <a:rPr lang="en-US" altLang="zh-CN" sz="2600" b="1" dirty="0">
                <a:solidFill>
                  <a:srgbClr val="FF0000"/>
                </a:solidFill>
                <a:latin typeface="Baskerville Old Face" panose="02020602080505020303" pitchFamily="18" charset="0"/>
              </a:rPr>
              <a:t>terminates the loop </a:t>
            </a:r>
            <a:r>
              <a:rPr lang="en-US" altLang="zh-CN" sz="2600" b="1" dirty="0">
                <a:solidFill>
                  <a:srgbClr val="0070C0"/>
                </a:solidFill>
                <a:latin typeface="Baskerville Old Face" panose="02020602080505020303" pitchFamily="18" charset="0"/>
              </a:rPr>
              <a:t>containing it. Control of the program flows to the statement immediately after the body of the loop.</a:t>
            </a:r>
          </a:p>
          <a:p>
            <a:pPr>
              <a:buClr>
                <a:srgbClr val="7030A0"/>
              </a:buClr>
              <a:buFont typeface="Wingdings" panose="05000000000000000000" pitchFamily="2" charset="2"/>
              <a:buChar char="Ø"/>
            </a:pPr>
            <a:r>
              <a:rPr lang="en-US" altLang="zh-CN" sz="2600" b="1" dirty="0">
                <a:solidFill>
                  <a:srgbClr val="0070C0"/>
                </a:solidFill>
                <a:latin typeface="Baskerville Old Face" panose="02020602080505020303" pitchFamily="18" charset="0"/>
              </a:rPr>
              <a:t>The continue statement is used to </a:t>
            </a:r>
            <a:r>
              <a:rPr lang="en-US" altLang="zh-CN" sz="2600" b="1" dirty="0">
                <a:solidFill>
                  <a:srgbClr val="FF0000"/>
                </a:solidFill>
                <a:latin typeface="Baskerville Old Face" panose="02020602080505020303" pitchFamily="18" charset="0"/>
              </a:rPr>
              <a:t>skip the rest of the code inside a loop </a:t>
            </a:r>
            <a:r>
              <a:rPr lang="en-US" altLang="zh-CN" sz="2600" b="1" dirty="0">
                <a:solidFill>
                  <a:srgbClr val="0070C0"/>
                </a:solidFill>
                <a:latin typeface="Baskerville Old Face" panose="02020602080505020303" pitchFamily="18" charset="0"/>
              </a:rPr>
              <a:t>for the current iteration only. Loop does not terminate but continues on with the next iteration.</a:t>
            </a:r>
            <a:endParaRPr lang="en-US" altLang="zh-CN" sz="2400" b="1" dirty="0">
              <a:solidFill>
                <a:srgbClr val="0070C0"/>
              </a:solidFill>
              <a:latin typeface="Baskerville Old Face" panose="02020602080505020303" pitchFamily="18" charset="0"/>
            </a:endParaRPr>
          </a:p>
        </p:txBody>
      </p:sp>
      <p:grpSp>
        <p:nvGrpSpPr>
          <p:cNvPr id="6" name="Group 5"/>
          <p:cNvGrpSpPr/>
          <p:nvPr/>
        </p:nvGrpSpPr>
        <p:grpSpPr>
          <a:xfrm>
            <a:off x="987787" y="305931"/>
            <a:ext cx="10515600" cy="1146600"/>
            <a:chOff x="0" y="1783"/>
            <a:chExt cx="10515600" cy="1146600"/>
          </a:xfrm>
        </p:grpSpPr>
        <p:sp>
          <p:nvSpPr>
            <p:cNvPr id="7" name="Rounded Rectangle 6"/>
            <p:cNvSpPr/>
            <p:nvPr/>
          </p:nvSpPr>
          <p:spPr>
            <a:xfrm>
              <a:off x="0" y="1783"/>
              <a:ext cx="10515600" cy="1146600"/>
            </a:xfrm>
            <a:prstGeom prst="roundRect">
              <a:avLst/>
            </a:prstGeom>
            <a:solidFill>
              <a:schemeClr val="accent1">
                <a:lumMod val="75000"/>
                <a:alpha val="90000"/>
              </a:schemeClr>
            </a:solidFill>
          </p:spPr>
          <p:style>
            <a:lnRef idx="2">
              <a:schemeClr val="lt1">
                <a:hueOff val="0"/>
                <a:satOff val="0"/>
                <a:lumOff val="0"/>
                <a:alphaOff val="0"/>
              </a:schemeClr>
            </a:lnRef>
            <a:fillRef idx="1">
              <a:scrgbClr r="0" g="0" b="0"/>
            </a:fillRef>
            <a:effectRef idx="0">
              <a:schemeClr val="accent5">
                <a:alpha val="90000"/>
                <a:hueOff val="0"/>
                <a:satOff val="0"/>
                <a:lumOff val="0"/>
                <a:alphaOff val="0"/>
              </a:schemeClr>
            </a:effectRef>
            <a:fontRef idx="minor">
              <a:schemeClr val="lt1"/>
            </a:fontRef>
          </p:style>
        </p:sp>
        <p:sp>
          <p:nvSpPr>
            <p:cNvPr id="8" name="Rounded Rectangle 4"/>
            <p:cNvSpPr txBox="1"/>
            <p:nvPr/>
          </p:nvSpPr>
          <p:spPr>
            <a:xfrm>
              <a:off x="55972" y="57755"/>
              <a:ext cx="10403656" cy="10346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kern="1200" dirty="0">
                  <a:solidFill>
                    <a:srgbClr val="00B050"/>
                  </a:solidFill>
                </a:rPr>
                <a:t>4.Break and Continue</a:t>
              </a:r>
              <a:endParaRPr lang="en-US" sz="4900" kern="1200" dirty="0">
                <a:solidFill>
                  <a:srgbClr val="00B050"/>
                </a:solidFill>
              </a:endParaRPr>
            </a:p>
          </p:txBody>
        </p:sp>
      </p:grpSp>
      <p:pic>
        <p:nvPicPr>
          <p:cNvPr id="3" name="Picture 2"/>
          <p:cNvPicPr>
            <a:picLocks noChangeAspect="1"/>
          </p:cNvPicPr>
          <p:nvPr/>
        </p:nvPicPr>
        <p:blipFill>
          <a:blip r:embed="rId7"/>
          <a:stretch>
            <a:fillRect/>
          </a:stretch>
        </p:blipFill>
        <p:spPr>
          <a:xfrm>
            <a:off x="7082918" y="1651827"/>
            <a:ext cx="2280327" cy="2620266"/>
          </a:xfrm>
          <a:prstGeom prst="rect">
            <a:avLst/>
          </a:prstGeom>
        </p:spPr>
      </p:pic>
      <p:pic>
        <p:nvPicPr>
          <p:cNvPr id="9" name="Picture 8"/>
          <p:cNvPicPr>
            <a:picLocks noChangeAspect="1"/>
          </p:cNvPicPr>
          <p:nvPr/>
        </p:nvPicPr>
        <p:blipFill>
          <a:blip r:embed="rId8"/>
          <a:stretch>
            <a:fillRect/>
          </a:stretch>
        </p:blipFill>
        <p:spPr>
          <a:xfrm>
            <a:off x="9577318" y="1651825"/>
            <a:ext cx="2271306" cy="2602562"/>
          </a:xfrm>
          <a:prstGeom prst="rect">
            <a:avLst/>
          </a:prstGeom>
        </p:spPr>
      </p:pic>
      <p:pic>
        <p:nvPicPr>
          <p:cNvPr id="10" name="Picture 9"/>
          <p:cNvPicPr>
            <a:picLocks noChangeAspect="1"/>
          </p:cNvPicPr>
          <p:nvPr/>
        </p:nvPicPr>
        <p:blipFill>
          <a:blip r:embed="rId9"/>
          <a:stretch>
            <a:fillRect/>
          </a:stretch>
        </p:blipFill>
        <p:spPr>
          <a:xfrm>
            <a:off x="7082917" y="4494507"/>
            <a:ext cx="2280328" cy="2275572"/>
          </a:xfrm>
          <a:prstGeom prst="rect">
            <a:avLst/>
          </a:prstGeom>
        </p:spPr>
      </p:pic>
      <p:pic>
        <p:nvPicPr>
          <p:cNvPr id="11" name="Picture 10"/>
          <p:cNvPicPr>
            <a:picLocks noChangeAspect="1"/>
          </p:cNvPicPr>
          <p:nvPr/>
        </p:nvPicPr>
        <p:blipFill>
          <a:blip r:embed="rId10"/>
          <a:stretch>
            <a:fillRect/>
          </a:stretch>
        </p:blipFill>
        <p:spPr>
          <a:xfrm>
            <a:off x="9605747" y="4494507"/>
            <a:ext cx="2242877" cy="2275572"/>
          </a:xfrm>
          <a:prstGeom prst="rect">
            <a:avLst/>
          </a:prstGeom>
        </p:spPr>
      </p:pic>
      <p:sp>
        <p:nvSpPr>
          <p:cNvPr id="12" name="TextBox 11"/>
          <p:cNvSpPr txBox="1"/>
          <p:nvPr/>
        </p:nvSpPr>
        <p:spPr>
          <a:xfrm>
            <a:off x="7651802" y="1285787"/>
            <a:ext cx="1925516" cy="461665"/>
          </a:xfrm>
          <a:prstGeom prst="rect">
            <a:avLst/>
          </a:prstGeom>
          <a:noFill/>
        </p:spPr>
        <p:txBody>
          <a:bodyPr wrap="square" rtlCol="0">
            <a:spAutoFit/>
          </a:bodyPr>
          <a:lstStyle/>
          <a:p>
            <a:r>
              <a:rPr lang="en-US" altLang="zh-CN" sz="2400" b="1" i="1" dirty="0">
                <a:solidFill>
                  <a:srgbClr val="FFFF00"/>
                </a:solidFill>
              </a:rPr>
              <a:t>break</a:t>
            </a:r>
            <a:r>
              <a:rPr lang="en-US" altLang="zh-CN" dirty="0"/>
              <a:t> </a:t>
            </a:r>
            <a:endParaRPr lang="zh-CN" altLang="en-US" dirty="0"/>
          </a:p>
        </p:txBody>
      </p:sp>
      <p:sp>
        <p:nvSpPr>
          <p:cNvPr id="13" name="TextBox 12"/>
          <p:cNvSpPr txBox="1"/>
          <p:nvPr/>
        </p:nvSpPr>
        <p:spPr>
          <a:xfrm>
            <a:off x="10011652" y="1277670"/>
            <a:ext cx="1925516" cy="461665"/>
          </a:xfrm>
          <a:prstGeom prst="rect">
            <a:avLst/>
          </a:prstGeom>
          <a:noFill/>
        </p:spPr>
        <p:txBody>
          <a:bodyPr wrap="square" rtlCol="0">
            <a:spAutoFit/>
          </a:bodyPr>
          <a:lstStyle/>
          <a:p>
            <a:r>
              <a:rPr lang="en-US" altLang="zh-CN" sz="2400" b="1" i="1" dirty="0">
                <a:solidFill>
                  <a:srgbClr val="FFFF00"/>
                </a:solidFill>
              </a:rPr>
              <a:t>continue</a:t>
            </a:r>
            <a:r>
              <a:rPr lang="en-US" altLang="zh-CN" dirty="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 y="105509"/>
          <a:ext cx="12192000" cy="1685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p:nvPr/>
        </p:nvSpPr>
        <p:spPr>
          <a:xfrm>
            <a:off x="893603" y="1676718"/>
            <a:ext cx="11222197" cy="26081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Use try/except to capture the error in your code. </a:t>
            </a:r>
          </a:p>
          <a:p>
            <a:pPr>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The </a:t>
            </a:r>
            <a:r>
              <a:rPr lang="en-US" altLang="zh-CN" sz="2400" b="1" dirty="0">
                <a:solidFill>
                  <a:srgbClr val="FF0000"/>
                </a:solidFill>
                <a:latin typeface="Baskerville Old Face" panose="02020602080505020303" pitchFamily="18" charset="0"/>
              </a:rPr>
              <a:t>try</a:t>
            </a:r>
            <a:r>
              <a:rPr lang="en-US" altLang="zh-CN" sz="2400" b="1" dirty="0">
                <a:solidFill>
                  <a:srgbClr val="0070C0"/>
                </a:solidFill>
                <a:latin typeface="Baskerville Old Face" panose="02020602080505020303" pitchFamily="18" charset="0"/>
              </a:rPr>
              <a:t> </a:t>
            </a:r>
            <a:r>
              <a:rPr lang="en-US" altLang="zh-CN" b="1" dirty="0">
                <a:solidFill>
                  <a:srgbClr val="0070C0"/>
                </a:solidFill>
                <a:latin typeface="Baskerville Old Face" panose="02020602080505020303" pitchFamily="18" charset="0"/>
              </a:rPr>
              <a:t>block </a:t>
            </a:r>
            <a:r>
              <a:rPr lang="en-US" altLang="zh-CN" sz="2400" b="1" dirty="0">
                <a:solidFill>
                  <a:srgbClr val="0070C0"/>
                </a:solidFill>
                <a:latin typeface="Baskerville Old Face" panose="02020602080505020303" pitchFamily="18" charset="0"/>
              </a:rPr>
              <a:t>lets you test a block of code for errors. If the code in it is good, it will run normally; </a:t>
            </a:r>
            <a:br>
              <a:rPr lang="en-US" altLang="zh-CN" sz="2400" b="1" dirty="0">
                <a:solidFill>
                  <a:srgbClr val="0070C0"/>
                </a:solidFill>
                <a:latin typeface="Baskerville Old Face" panose="02020602080505020303" pitchFamily="18" charset="0"/>
              </a:rPr>
            </a:br>
            <a:r>
              <a:rPr lang="en-US" altLang="zh-CN" sz="2400" b="1" dirty="0">
                <a:solidFill>
                  <a:srgbClr val="0070C0"/>
                </a:solidFill>
                <a:latin typeface="Baskerville Old Face" panose="02020602080505020303" pitchFamily="18" charset="0"/>
              </a:rPr>
              <a:t>otherwise, if with errors, it can be skipped, without the program being terminated.</a:t>
            </a:r>
          </a:p>
          <a:p>
            <a:pPr>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The </a:t>
            </a:r>
            <a:r>
              <a:rPr lang="en-US" altLang="zh-CN" sz="2400" b="1" dirty="0">
                <a:solidFill>
                  <a:srgbClr val="FF0000"/>
                </a:solidFill>
                <a:latin typeface="Baskerville Old Face" panose="02020602080505020303" pitchFamily="18" charset="0"/>
              </a:rPr>
              <a:t>except</a:t>
            </a:r>
            <a:r>
              <a:rPr lang="en-US" altLang="zh-CN" sz="2400" b="1" dirty="0">
                <a:solidFill>
                  <a:srgbClr val="0070C0"/>
                </a:solidFill>
                <a:latin typeface="Baskerville Old Face" panose="02020602080505020303" pitchFamily="18" charset="0"/>
              </a:rPr>
              <a:t> block lets you handle the error.</a:t>
            </a:r>
          </a:p>
        </p:txBody>
      </p:sp>
      <p:grpSp>
        <p:nvGrpSpPr>
          <p:cNvPr id="6" name="Group 5"/>
          <p:cNvGrpSpPr/>
          <p:nvPr/>
        </p:nvGrpSpPr>
        <p:grpSpPr>
          <a:xfrm>
            <a:off x="987787" y="305931"/>
            <a:ext cx="10515600" cy="1146600"/>
            <a:chOff x="0" y="1783"/>
            <a:chExt cx="10515600" cy="1146600"/>
          </a:xfrm>
        </p:grpSpPr>
        <p:sp>
          <p:nvSpPr>
            <p:cNvPr id="7" name="Rounded Rectangle 6"/>
            <p:cNvSpPr/>
            <p:nvPr/>
          </p:nvSpPr>
          <p:spPr>
            <a:xfrm>
              <a:off x="0" y="1783"/>
              <a:ext cx="10515600" cy="1146600"/>
            </a:xfrm>
            <a:prstGeom prst="roundRect">
              <a:avLst/>
            </a:prstGeom>
            <a:solidFill>
              <a:schemeClr val="accent1">
                <a:lumMod val="75000"/>
                <a:alpha val="90000"/>
              </a:schemeClr>
            </a:solidFill>
          </p:spPr>
          <p:style>
            <a:lnRef idx="2">
              <a:schemeClr val="lt1">
                <a:hueOff val="0"/>
                <a:satOff val="0"/>
                <a:lumOff val="0"/>
                <a:alphaOff val="0"/>
              </a:schemeClr>
            </a:lnRef>
            <a:fillRef idx="1">
              <a:scrgbClr r="0" g="0" b="0"/>
            </a:fillRef>
            <a:effectRef idx="0">
              <a:schemeClr val="accent5">
                <a:alpha val="90000"/>
                <a:hueOff val="0"/>
                <a:satOff val="0"/>
                <a:lumOff val="0"/>
                <a:alphaOff val="0"/>
              </a:schemeClr>
            </a:effectRef>
            <a:fontRef idx="minor">
              <a:schemeClr val="lt1"/>
            </a:fontRef>
          </p:style>
        </p:sp>
        <p:sp>
          <p:nvSpPr>
            <p:cNvPr id="8" name="Rounded Rectangle 4"/>
            <p:cNvSpPr txBox="1"/>
            <p:nvPr/>
          </p:nvSpPr>
          <p:spPr>
            <a:xfrm>
              <a:off x="55972" y="57755"/>
              <a:ext cx="10403656" cy="10346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6690" tIns="186690" rIns="186690" bIns="186690" numCol="1" spcCol="1270" anchor="ctr" anchorCtr="0">
              <a:noAutofit/>
            </a:bodyPr>
            <a:lstStyle/>
            <a:p>
              <a:pPr lvl="0" algn="l" defTabSz="2178050" rtl="0">
                <a:lnSpc>
                  <a:spcPct val="90000"/>
                </a:lnSpc>
                <a:spcBef>
                  <a:spcPct val="0"/>
                </a:spcBef>
                <a:spcAft>
                  <a:spcPct val="35000"/>
                </a:spcAft>
              </a:pPr>
              <a:r>
                <a:rPr lang="en-US" sz="4900" b="1" dirty="0">
                  <a:solidFill>
                    <a:srgbClr val="00B050"/>
                  </a:solidFill>
                </a:rPr>
                <a:t>5</a:t>
              </a:r>
              <a:r>
                <a:rPr lang="en-US" sz="4900" b="1" kern="1200" dirty="0">
                  <a:solidFill>
                    <a:srgbClr val="00B050"/>
                  </a:solidFill>
                </a:rPr>
                <a:t>.Try/except</a:t>
              </a:r>
              <a:endParaRPr lang="en-US" sz="4900" kern="1200" dirty="0">
                <a:solidFill>
                  <a:srgbClr val="00B050"/>
                </a:solidFill>
              </a:endParaRPr>
            </a:p>
          </p:txBody>
        </p:sp>
      </p:grpSp>
      <p:pic>
        <p:nvPicPr>
          <p:cNvPr id="9" name="Picture 8"/>
          <p:cNvPicPr>
            <a:picLocks noChangeAspect="1"/>
          </p:cNvPicPr>
          <p:nvPr/>
        </p:nvPicPr>
        <p:blipFill>
          <a:blip r:embed="rId7"/>
          <a:stretch>
            <a:fillRect/>
          </a:stretch>
        </p:blipFill>
        <p:spPr>
          <a:xfrm>
            <a:off x="1242688" y="5662034"/>
            <a:ext cx="5539051" cy="1098191"/>
          </a:xfrm>
          <a:prstGeom prst="rect">
            <a:avLst/>
          </a:prstGeom>
        </p:spPr>
      </p:pic>
      <p:pic>
        <p:nvPicPr>
          <p:cNvPr id="10" name="Picture 9"/>
          <p:cNvPicPr>
            <a:picLocks noChangeAspect="1"/>
          </p:cNvPicPr>
          <p:nvPr/>
        </p:nvPicPr>
        <p:blipFill>
          <a:blip r:embed="rId8"/>
          <a:stretch>
            <a:fillRect/>
          </a:stretch>
        </p:blipFill>
        <p:spPr>
          <a:xfrm>
            <a:off x="1242688" y="4195565"/>
            <a:ext cx="6324619" cy="1370734"/>
          </a:xfrm>
          <a:prstGeom prst="rect">
            <a:avLst/>
          </a:prstGeom>
        </p:spPr>
      </p:pic>
      <p:sp>
        <p:nvSpPr>
          <p:cNvPr id="15" name="TextBox 14"/>
          <p:cNvSpPr txBox="1"/>
          <p:nvPr/>
        </p:nvSpPr>
        <p:spPr>
          <a:xfrm>
            <a:off x="7567295" y="4380230"/>
            <a:ext cx="4253230" cy="1076325"/>
          </a:xfrm>
          <a:prstGeom prst="rect">
            <a:avLst/>
          </a:prstGeom>
          <a:noFill/>
        </p:spPr>
        <p:txBody>
          <a:bodyPr wrap="square" rtlCol="0">
            <a:spAutoFit/>
          </a:bodyPr>
          <a:lstStyle/>
          <a:p>
            <a:r>
              <a:rPr lang="en-US" altLang="zh-CN" sz="1600" b="1" i="1" dirty="0">
                <a:solidFill>
                  <a:srgbClr val="002060"/>
                </a:solidFill>
              </a:rPr>
              <a:t>* If variable “b” is defined, nothing wrong with try block; </a:t>
            </a:r>
          </a:p>
          <a:p>
            <a:r>
              <a:rPr lang="en-US" altLang="zh-CN" sz="1600" b="1" i="1" dirty="0">
                <a:solidFill>
                  <a:srgbClr val="002060"/>
                </a:solidFill>
              </a:rPr>
              <a:t>otherwise except block will be executed as a warning.</a:t>
            </a:r>
          </a:p>
        </p:txBody>
      </p:sp>
      <p:sp>
        <p:nvSpPr>
          <p:cNvPr id="23" name="TextBox 22"/>
          <p:cNvSpPr txBox="1"/>
          <p:nvPr/>
        </p:nvSpPr>
        <p:spPr>
          <a:xfrm>
            <a:off x="6763960" y="5683602"/>
            <a:ext cx="5202176" cy="1076325"/>
          </a:xfrm>
          <a:prstGeom prst="rect">
            <a:avLst/>
          </a:prstGeom>
          <a:noFill/>
        </p:spPr>
        <p:txBody>
          <a:bodyPr wrap="square" rtlCol="0">
            <a:spAutoFit/>
          </a:bodyPr>
          <a:lstStyle/>
          <a:p>
            <a:r>
              <a:rPr lang="en-US" altLang="zh-CN" sz="1600" b="1" i="1" dirty="0">
                <a:solidFill>
                  <a:srgbClr val="002060"/>
                </a:solidFill>
              </a:rPr>
              <a:t>* If an integer is input, the program is fine; </a:t>
            </a:r>
            <a:br>
              <a:rPr lang="en-US" altLang="zh-CN" sz="1600" b="1" i="1" dirty="0">
                <a:solidFill>
                  <a:srgbClr val="002060"/>
                </a:solidFill>
              </a:rPr>
            </a:br>
            <a:r>
              <a:rPr lang="en-US" altLang="zh-CN" sz="1600" b="1" i="1" dirty="0">
                <a:solidFill>
                  <a:srgbClr val="002060"/>
                </a:solidFill>
              </a:rPr>
              <a:t>if, however, what is input is not an integer, like letters “</a:t>
            </a:r>
            <a:r>
              <a:rPr lang="en-US" altLang="zh-CN" sz="1600" b="1" i="1" dirty="0" err="1">
                <a:solidFill>
                  <a:srgbClr val="002060"/>
                </a:solidFill>
              </a:rPr>
              <a:t>abc</a:t>
            </a:r>
            <a:r>
              <a:rPr lang="en-US" altLang="zh-CN" sz="1600" b="1" i="1" dirty="0">
                <a:solidFill>
                  <a:srgbClr val="002060"/>
                </a:solidFill>
              </a:rPr>
              <a:t>”, a warning to the user occurs.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6" name="Content Placeholder 2"/>
              <p:cNvSpPr txBox="1">
                <a:spLocks/>
              </p:cNvSpPr>
              <p:nvPr/>
            </p:nvSpPr>
            <p:spPr>
              <a:xfrm>
                <a:off x="291612" y="1707749"/>
                <a:ext cx="11815396" cy="361159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dirty="0">
                    <a:solidFill>
                      <a:srgbClr val="0070C0"/>
                    </a:solidFill>
                    <a:latin typeface="Baskerville Old Face" panose="02020602080505020303" pitchFamily="18" charset="0"/>
                  </a:rPr>
                  <a:t>The two roots of a quadratic equation, for example, </a:t>
                </a:r>
                <a14:m>
                  <m:oMath xmlns:m="http://schemas.openxmlformats.org/officeDocument/2006/math">
                    <m:r>
                      <a:rPr lang="en-US" altLang="zh-CN" sz="2000" b="1" i="1" smtClean="0">
                        <a:solidFill>
                          <a:srgbClr val="0070C0"/>
                        </a:solidFill>
                        <a:latin typeface="Cambria Math" panose="02040503050406030204" pitchFamily="18" charset="0"/>
                      </a:rPr>
                      <m:t>𝒂</m:t>
                    </m:r>
                    <m:sSup>
                      <m:sSupPr>
                        <m:ctrlPr>
                          <a:rPr lang="en-US" altLang="zh-CN" sz="2000" b="1" i="1" smtClean="0">
                            <a:solidFill>
                              <a:srgbClr val="0070C0"/>
                            </a:solidFill>
                            <a:latin typeface="Cambria Math" panose="02040503050406030204" pitchFamily="18" charset="0"/>
                          </a:rPr>
                        </m:ctrlPr>
                      </m:sSupPr>
                      <m:e>
                        <m:r>
                          <a:rPr lang="en-US" altLang="zh-CN" sz="2000" b="1" i="1" smtClean="0">
                            <a:solidFill>
                              <a:srgbClr val="0070C0"/>
                            </a:solidFill>
                            <a:latin typeface="Cambria Math" panose="02040503050406030204" pitchFamily="18" charset="0"/>
                          </a:rPr>
                          <m:t>𝒙</m:t>
                        </m:r>
                      </m:e>
                      <m:sup>
                        <m:r>
                          <a:rPr lang="en-US" altLang="zh-CN" sz="2000" b="1" i="1" smtClean="0">
                            <a:solidFill>
                              <a:srgbClr val="0070C0"/>
                            </a:solidFill>
                            <a:latin typeface="Cambria Math" panose="02040503050406030204" pitchFamily="18" charset="0"/>
                          </a:rPr>
                          <m:t>𝟐</m:t>
                        </m:r>
                      </m:sup>
                    </m:sSup>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𝒃𝒙</m:t>
                    </m:r>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𝒄</m:t>
                    </m:r>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𝟎</m:t>
                    </m:r>
                  </m:oMath>
                </a14:m>
                <a:r>
                  <a:rPr lang="en-US" altLang="zh-CN" sz="2400" b="1" dirty="0">
                    <a:solidFill>
                      <a:srgbClr val="0070C0"/>
                    </a:solidFill>
                    <a:latin typeface="Baskerville Old Face" panose="02020602080505020303" pitchFamily="18" charset="0"/>
                  </a:rPr>
                  <a:t>, can be obtained </a:t>
                </a:r>
              </a:p>
              <a:p>
                <a:pPr marL="457200" lvl="1" indent="0">
                  <a:buClr>
                    <a:srgbClr val="7030A0"/>
                  </a:buClr>
                  <a:buNone/>
                </a:pPr>
                <a:r>
                  <a:rPr lang="en-US" altLang="zh-CN" sz="2400" b="1" dirty="0">
                    <a:solidFill>
                      <a:srgbClr val="0070C0"/>
                    </a:solidFill>
                    <a:latin typeface="Baskerville Old Face" panose="02020602080505020303" pitchFamily="18" charset="0"/>
                  </a:rPr>
                  <a:t>using the following formula:</a:t>
                </a:r>
              </a:p>
              <a:p>
                <a:pPr marL="457200" lvl="1" indent="0">
                  <a:buClr>
                    <a:srgbClr val="7030A0"/>
                  </a:buClr>
                  <a:buNone/>
                </a:pPr>
                <a14:m>
                  <m:oMathPara xmlns:m="http://schemas.openxmlformats.org/officeDocument/2006/math">
                    <m:oMathParaPr>
                      <m:jc m:val="center"/>
                    </m:oMathParaPr>
                    <m:oMath xmlns:m="http://schemas.openxmlformats.org/officeDocument/2006/math">
                      <m:sSub>
                        <m:sSubPr>
                          <m:ctrlPr>
                            <a:rPr lang="en-US" altLang="zh-CN" sz="2000" b="1" i="1" smtClean="0">
                              <a:solidFill>
                                <a:srgbClr val="0070C0"/>
                              </a:solidFill>
                              <a:latin typeface="Cambria Math" panose="02040503050406030204" pitchFamily="18" charset="0"/>
                            </a:rPr>
                          </m:ctrlPr>
                        </m:sSubPr>
                        <m:e>
                          <m:r>
                            <a:rPr lang="en-US" altLang="zh-CN" sz="2000" b="1" i="1" smtClean="0">
                              <a:solidFill>
                                <a:srgbClr val="0070C0"/>
                              </a:solidFill>
                              <a:latin typeface="Cambria Math" panose="02040503050406030204" pitchFamily="18" charset="0"/>
                            </a:rPr>
                            <m:t>𝒓</m:t>
                          </m:r>
                        </m:e>
                        <m:sub>
                          <m:r>
                            <a:rPr lang="en-US" altLang="zh-CN" sz="2000" b="1" i="1" smtClean="0">
                              <a:solidFill>
                                <a:srgbClr val="0070C0"/>
                              </a:solidFill>
                              <a:latin typeface="Cambria Math" panose="02040503050406030204" pitchFamily="18" charset="0"/>
                            </a:rPr>
                            <m:t>𝟏</m:t>
                          </m:r>
                        </m:sub>
                      </m:sSub>
                      <m:r>
                        <a:rPr lang="en-US" altLang="zh-CN" sz="2000" b="1" i="1" smtClean="0">
                          <a:solidFill>
                            <a:srgbClr val="0070C0"/>
                          </a:solidFill>
                          <a:latin typeface="Cambria Math" panose="02040503050406030204" pitchFamily="18" charset="0"/>
                        </a:rPr>
                        <m:t>=</m:t>
                      </m:r>
                      <m:f>
                        <m:fPr>
                          <m:ctrlPr>
                            <a:rPr lang="en-US" altLang="zh-CN" sz="2000" b="1" i="1" smtClean="0">
                              <a:solidFill>
                                <a:srgbClr val="0070C0"/>
                              </a:solidFill>
                              <a:latin typeface="Cambria Math" panose="02040503050406030204" pitchFamily="18" charset="0"/>
                            </a:rPr>
                          </m:ctrlPr>
                        </m:fPr>
                        <m:num>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𝒃</m:t>
                          </m:r>
                          <m:r>
                            <a:rPr lang="en-US" altLang="zh-CN" sz="2000" b="1" i="1" smtClean="0">
                              <a:solidFill>
                                <a:srgbClr val="0070C0"/>
                              </a:solidFill>
                              <a:latin typeface="Cambria Math" panose="02040503050406030204" pitchFamily="18" charset="0"/>
                            </a:rPr>
                            <m:t>+</m:t>
                          </m:r>
                          <m:rad>
                            <m:radPr>
                              <m:degHide m:val="on"/>
                              <m:ctrlPr>
                                <a:rPr lang="en-US" altLang="zh-CN" sz="2000" b="1" i="1" smtClean="0">
                                  <a:solidFill>
                                    <a:srgbClr val="0070C0"/>
                                  </a:solidFill>
                                  <a:latin typeface="Cambria Math" panose="02040503050406030204" pitchFamily="18" charset="0"/>
                                </a:rPr>
                              </m:ctrlPr>
                            </m:radPr>
                            <m:deg/>
                            <m:e>
                              <m:sSup>
                                <m:sSupPr>
                                  <m:ctrlPr>
                                    <a:rPr lang="en-US" altLang="zh-CN" sz="2000" b="1" i="1" smtClean="0">
                                      <a:solidFill>
                                        <a:srgbClr val="0070C0"/>
                                      </a:solidFill>
                                      <a:latin typeface="Cambria Math" panose="02040503050406030204" pitchFamily="18" charset="0"/>
                                    </a:rPr>
                                  </m:ctrlPr>
                                </m:sSupPr>
                                <m:e>
                                  <m:r>
                                    <a:rPr lang="en-US" altLang="zh-CN" sz="2000" b="1" i="1" smtClean="0">
                                      <a:solidFill>
                                        <a:srgbClr val="0070C0"/>
                                      </a:solidFill>
                                      <a:latin typeface="Cambria Math" panose="02040503050406030204" pitchFamily="18" charset="0"/>
                                    </a:rPr>
                                    <m:t>𝒃</m:t>
                                  </m:r>
                                </m:e>
                                <m:sup>
                                  <m:r>
                                    <a:rPr lang="en-US" altLang="zh-CN" sz="2000" b="1" i="1" smtClean="0">
                                      <a:solidFill>
                                        <a:srgbClr val="0070C0"/>
                                      </a:solidFill>
                                      <a:latin typeface="Cambria Math" panose="02040503050406030204" pitchFamily="18" charset="0"/>
                                    </a:rPr>
                                    <m:t>𝟐</m:t>
                                  </m:r>
                                </m:sup>
                              </m:sSup>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𝟒</m:t>
                              </m:r>
                              <m:r>
                                <a:rPr lang="en-US" altLang="zh-CN" sz="2000" b="1" i="1" smtClean="0">
                                  <a:solidFill>
                                    <a:srgbClr val="0070C0"/>
                                  </a:solidFill>
                                  <a:latin typeface="Cambria Math" panose="02040503050406030204" pitchFamily="18" charset="0"/>
                                </a:rPr>
                                <m:t>𝒂𝒄</m:t>
                              </m:r>
                            </m:e>
                          </m:rad>
                        </m:num>
                        <m:den>
                          <m:r>
                            <a:rPr lang="en-US" altLang="zh-CN" sz="2000" b="1" i="1" smtClean="0">
                              <a:solidFill>
                                <a:srgbClr val="0070C0"/>
                              </a:solidFill>
                              <a:latin typeface="Cambria Math" panose="02040503050406030204" pitchFamily="18" charset="0"/>
                            </a:rPr>
                            <m:t>𝟐</m:t>
                          </m:r>
                          <m:r>
                            <a:rPr lang="en-US" altLang="zh-CN" sz="2000" b="1" i="1" smtClean="0">
                              <a:solidFill>
                                <a:srgbClr val="0070C0"/>
                              </a:solidFill>
                              <a:latin typeface="Cambria Math" panose="02040503050406030204" pitchFamily="18" charset="0"/>
                            </a:rPr>
                            <m:t>𝒂</m:t>
                          </m:r>
                        </m:den>
                      </m:f>
                      <m:r>
                        <a:rPr lang="en-US" altLang="zh-CN" sz="2000" b="1" i="1" smtClean="0">
                          <a:solidFill>
                            <a:srgbClr val="0070C0"/>
                          </a:solidFill>
                          <a:latin typeface="Cambria Math" panose="02040503050406030204" pitchFamily="18" charset="0"/>
                        </a:rPr>
                        <m:t>  </m:t>
                      </m:r>
                      <m:r>
                        <a:rPr lang="en-US" altLang="zh-CN" sz="2000" b="1" i="1" smtClean="0">
                          <a:solidFill>
                            <a:srgbClr val="0070C0"/>
                          </a:solidFill>
                          <a:latin typeface="Cambria Math" panose="02040503050406030204" pitchFamily="18" charset="0"/>
                        </a:rPr>
                        <m:t>𝒂𝒏𝒅</m:t>
                      </m:r>
                      <m:r>
                        <a:rPr lang="en-US" altLang="zh-CN" sz="2000" b="1" i="1" smtClean="0">
                          <a:solidFill>
                            <a:srgbClr val="0070C0"/>
                          </a:solidFill>
                          <a:latin typeface="Cambria Math" panose="02040503050406030204" pitchFamily="18" charset="0"/>
                        </a:rPr>
                        <m:t>  </m:t>
                      </m:r>
                      <m:sSub>
                        <m:sSubPr>
                          <m:ctrlPr>
                            <a:rPr lang="en-US" altLang="zh-CN" sz="2000" b="1" i="1">
                              <a:solidFill>
                                <a:srgbClr val="0070C0"/>
                              </a:solidFill>
                              <a:latin typeface="Cambria Math" panose="02040503050406030204" pitchFamily="18" charset="0"/>
                            </a:rPr>
                          </m:ctrlPr>
                        </m:sSubPr>
                        <m:e>
                          <m:r>
                            <a:rPr lang="en-US" altLang="zh-CN" sz="2000" b="1" i="1">
                              <a:solidFill>
                                <a:srgbClr val="0070C0"/>
                              </a:solidFill>
                              <a:latin typeface="Cambria Math" panose="02040503050406030204" pitchFamily="18" charset="0"/>
                            </a:rPr>
                            <m:t>𝒓</m:t>
                          </m:r>
                        </m:e>
                        <m:sub>
                          <m:r>
                            <a:rPr lang="en-US" altLang="zh-CN" sz="2000" b="1" i="1" smtClean="0">
                              <a:solidFill>
                                <a:srgbClr val="0070C0"/>
                              </a:solidFill>
                              <a:latin typeface="Cambria Math" panose="02040503050406030204" pitchFamily="18" charset="0"/>
                            </a:rPr>
                            <m:t>𝟐</m:t>
                          </m:r>
                        </m:sub>
                      </m:sSub>
                      <m:r>
                        <a:rPr lang="en-US" altLang="zh-CN" sz="2000" b="1" i="1">
                          <a:solidFill>
                            <a:srgbClr val="0070C0"/>
                          </a:solidFill>
                          <a:latin typeface="Cambria Math" panose="02040503050406030204" pitchFamily="18" charset="0"/>
                        </a:rPr>
                        <m:t>=</m:t>
                      </m:r>
                      <m:f>
                        <m:fPr>
                          <m:ctrlPr>
                            <a:rPr lang="en-US" altLang="zh-CN" sz="2000" b="1" i="1">
                              <a:solidFill>
                                <a:srgbClr val="0070C0"/>
                              </a:solidFill>
                              <a:latin typeface="Cambria Math" panose="02040503050406030204" pitchFamily="18" charset="0"/>
                            </a:rPr>
                          </m:ctrlPr>
                        </m:fPr>
                        <m:num>
                          <m:r>
                            <a:rPr lang="en-US" altLang="zh-CN" sz="2000" b="1" i="1">
                              <a:solidFill>
                                <a:srgbClr val="0070C0"/>
                              </a:solidFill>
                              <a:latin typeface="Cambria Math" panose="02040503050406030204" pitchFamily="18" charset="0"/>
                            </a:rPr>
                            <m:t>−</m:t>
                          </m:r>
                          <m:r>
                            <a:rPr lang="en-US" altLang="zh-CN" sz="2000" b="1" i="1">
                              <a:solidFill>
                                <a:srgbClr val="0070C0"/>
                              </a:solidFill>
                              <a:latin typeface="Cambria Math" panose="02040503050406030204" pitchFamily="18" charset="0"/>
                            </a:rPr>
                            <m:t>𝒃</m:t>
                          </m:r>
                          <m:r>
                            <a:rPr lang="en-US" altLang="zh-CN" sz="2000" b="1" i="1" smtClean="0">
                              <a:solidFill>
                                <a:srgbClr val="0070C0"/>
                              </a:solidFill>
                              <a:latin typeface="Cambria Math" panose="02040503050406030204" pitchFamily="18" charset="0"/>
                            </a:rPr>
                            <m:t>−</m:t>
                          </m:r>
                          <m:rad>
                            <m:radPr>
                              <m:degHide m:val="on"/>
                              <m:ctrlPr>
                                <a:rPr lang="en-US" altLang="zh-CN" sz="2000" b="1" i="1">
                                  <a:solidFill>
                                    <a:srgbClr val="0070C0"/>
                                  </a:solidFill>
                                  <a:latin typeface="Cambria Math" panose="02040503050406030204" pitchFamily="18" charset="0"/>
                                </a:rPr>
                              </m:ctrlPr>
                            </m:radPr>
                            <m:deg/>
                            <m:e>
                              <m:sSup>
                                <m:sSupPr>
                                  <m:ctrlPr>
                                    <a:rPr lang="en-US" altLang="zh-CN" sz="2000" b="1" i="1">
                                      <a:solidFill>
                                        <a:srgbClr val="0070C0"/>
                                      </a:solidFill>
                                      <a:latin typeface="Cambria Math" panose="02040503050406030204" pitchFamily="18" charset="0"/>
                                    </a:rPr>
                                  </m:ctrlPr>
                                </m:sSupPr>
                                <m:e>
                                  <m:r>
                                    <a:rPr lang="en-US" altLang="zh-CN" sz="2000" b="1" i="1">
                                      <a:solidFill>
                                        <a:srgbClr val="0070C0"/>
                                      </a:solidFill>
                                      <a:latin typeface="Cambria Math" panose="02040503050406030204" pitchFamily="18" charset="0"/>
                                    </a:rPr>
                                    <m:t>𝒃</m:t>
                                  </m:r>
                                </m:e>
                                <m:sup>
                                  <m:r>
                                    <a:rPr lang="en-US" altLang="zh-CN" sz="2000" b="1" i="1">
                                      <a:solidFill>
                                        <a:srgbClr val="0070C0"/>
                                      </a:solidFill>
                                      <a:latin typeface="Cambria Math" panose="02040503050406030204" pitchFamily="18" charset="0"/>
                                    </a:rPr>
                                    <m:t>𝟐</m:t>
                                  </m:r>
                                </m:sup>
                              </m:sSup>
                              <m:r>
                                <a:rPr lang="en-US" altLang="zh-CN" sz="2000" b="1" i="1">
                                  <a:solidFill>
                                    <a:srgbClr val="0070C0"/>
                                  </a:solidFill>
                                  <a:latin typeface="Cambria Math" panose="02040503050406030204" pitchFamily="18" charset="0"/>
                                </a:rPr>
                                <m:t>−</m:t>
                              </m:r>
                              <m:r>
                                <a:rPr lang="en-US" altLang="zh-CN" sz="2000" b="1" i="1">
                                  <a:solidFill>
                                    <a:srgbClr val="0070C0"/>
                                  </a:solidFill>
                                  <a:latin typeface="Cambria Math" panose="02040503050406030204" pitchFamily="18" charset="0"/>
                                </a:rPr>
                                <m:t>𝟒</m:t>
                              </m:r>
                              <m:r>
                                <a:rPr lang="en-US" altLang="zh-CN" sz="2000" b="1" i="1">
                                  <a:solidFill>
                                    <a:srgbClr val="0070C0"/>
                                  </a:solidFill>
                                  <a:latin typeface="Cambria Math" panose="02040503050406030204" pitchFamily="18" charset="0"/>
                                </a:rPr>
                                <m:t>𝒂𝒄</m:t>
                              </m:r>
                            </m:e>
                          </m:rad>
                        </m:num>
                        <m:den>
                          <m:r>
                            <a:rPr lang="en-US" altLang="zh-CN" sz="2000" b="1" i="1">
                              <a:solidFill>
                                <a:srgbClr val="0070C0"/>
                              </a:solidFill>
                              <a:latin typeface="Cambria Math" panose="02040503050406030204" pitchFamily="18" charset="0"/>
                            </a:rPr>
                            <m:t>𝟐</m:t>
                          </m:r>
                          <m:r>
                            <a:rPr lang="en-US" altLang="zh-CN" sz="2000" b="1" i="1">
                              <a:solidFill>
                                <a:srgbClr val="0070C0"/>
                              </a:solidFill>
                              <a:latin typeface="Cambria Math" panose="02040503050406030204" pitchFamily="18" charset="0"/>
                            </a:rPr>
                            <m:t>𝒂</m:t>
                          </m:r>
                        </m:den>
                      </m:f>
                    </m:oMath>
                  </m:oMathPara>
                </a14:m>
                <a:endParaRPr lang="en-US" altLang="zh-CN" sz="2400" b="1" dirty="0">
                  <a:solidFill>
                    <a:srgbClr val="0070C0"/>
                  </a:solidFill>
                  <a:latin typeface="Baskerville Old Face" panose="02020602080505020303" pitchFamily="18" charset="0"/>
                </a:endParaRPr>
              </a:p>
              <a:p>
                <a:pPr marL="457200" lvl="1" indent="0">
                  <a:buClr>
                    <a:srgbClr val="7030A0"/>
                  </a:buClr>
                  <a:buNone/>
                </a:pPr>
                <a14:m>
                  <m:oMath xmlns:m="http://schemas.openxmlformats.org/officeDocument/2006/math">
                    <m:sSup>
                      <m:sSupPr>
                        <m:ctrlPr>
                          <a:rPr lang="en-US" altLang="zh-CN" sz="2000" b="1" i="1">
                            <a:solidFill>
                              <a:srgbClr val="0070C0"/>
                            </a:solidFill>
                            <a:latin typeface="Cambria Math" panose="02040503050406030204" pitchFamily="18" charset="0"/>
                          </a:rPr>
                        </m:ctrlPr>
                      </m:sSupPr>
                      <m:e>
                        <m:r>
                          <a:rPr lang="en-US" altLang="zh-CN" sz="2000" b="1" i="1">
                            <a:solidFill>
                              <a:srgbClr val="0070C0"/>
                            </a:solidFill>
                            <a:latin typeface="Cambria Math" panose="02040503050406030204" pitchFamily="18" charset="0"/>
                          </a:rPr>
                          <m:t>𝒃</m:t>
                        </m:r>
                      </m:e>
                      <m:sup>
                        <m:r>
                          <a:rPr lang="en-US" altLang="zh-CN" sz="2000" b="1" i="1">
                            <a:solidFill>
                              <a:srgbClr val="0070C0"/>
                            </a:solidFill>
                            <a:latin typeface="Cambria Math" panose="02040503050406030204" pitchFamily="18" charset="0"/>
                          </a:rPr>
                          <m:t>𝟐</m:t>
                        </m:r>
                      </m:sup>
                    </m:sSup>
                    <m:r>
                      <a:rPr lang="en-US" altLang="zh-CN" sz="2000" b="1" i="1">
                        <a:solidFill>
                          <a:srgbClr val="0070C0"/>
                        </a:solidFill>
                        <a:latin typeface="Cambria Math" panose="02040503050406030204" pitchFamily="18" charset="0"/>
                      </a:rPr>
                      <m:t>−</m:t>
                    </m:r>
                    <m:r>
                      <a:rPr lang="en-US" altLang="zh-CN" sz="2000" b="1" i="1">
                        <a:solidFill>
                          <a:srgbClr val="0070C0"/>
                        </a:solidFill>
                        <a:latin typeface="Cambria Math" panose="02040503050406030204" pitchFamily="18" charset="0"/>
                      </a:rPr>
                      <m:t>𝟒</m:t>
                    </m:r>
                    <m:r>
                      <a:rPr lang="en-US" altLang="zh-CN" sz="2000" b="1" i="1">
                        <a:solidFill>
                          <a:srgbClr val="0070C0"/>
                        </a:solidFill>
                        <a:latin typeface="Cambria Math" panose="02040503050406030204" pitchFamily="18" charset="0"/>
                      </a:rPr>
                      <m:t>𝒂𝒄</m:t>
                    </m:r>
                  </m:oMath>
                </a14:m>
                <a:r>
                  <a:rPr lang="en-US" altLang="zh-CN" sz="2000" b="1" dirty="0">
                    <a:solidFill>
                      <a:srgbClr val="0070C0"/>
                    </a:solidFill>
                    <a:latin typeface="Baskerville Old Face" panose="02020602080505020303" pitchFamily="18" charset="0"/>
                  </a:rPr>
                  <a:t> </a:t>
                </a:r>
                <a:r>
                  <a:rPr lang="en-US" altLang="zh-CN" sz="2400" b="1" dirty="0">
                    <a:solidFill>
                      <a:srgbClr val="0070C0"/>
                    </a:solidFill>
                    <a:latin typeface="Baskerville Old Face" panose="02020602080505020303" pitchFamily="18" charset="0"/>
                  </a:rPr>
                  <a:t>is called the discriminant of the quadratic equation. If it is positive, the equation has two real roots. If it is zero, the equation has one root. If it is negative, the equation has no real roots. Write a program that prompts the user to enter values for </a:t>
                </a:r>
                <a14:m>
                  <m:oMath xmlns:m="http://schemas.openxmlformats.org/officeDocument/2006/math">
                    <m:r>
                      <a:rPr lang="en-US" altLang="zh-CN" sz="2000" b="1" i="1" smtClean="0">
                        <a:solidFill>
                          <a:srgbClr val="0070C0"/>
                        </a:solidFill>
                        <a:latin typeface="Cambria Math" panose="02040503050406030204" pitchFamily="18" charset="0"/>
                      </a:rPr>
                      <m:t>𝒂</m:t>
                    </m:r>
                    <m:r>
                      <a:rPr lang="en-US" altLang="zh-CN" sz="2000" b="1" i="1" smtClean="0">
                        <a:solidFill>
                          <a:srgbClr val="0070C0"/>
                        </a:solidFill>
                        <a:latin typeface="Cambria Math" panose="02040503050406030204" pitchFamily="18" charset="0"/>
                      </a:rPr>
                      <m:t>,</m:t>
                    </m:r>
                    <m:r>
                      <a:rPr lang="en-US" altLang="zh-CN" sz="2000" b="1" i="1" smtClean="0">
                        <a:solidFill>
                          <a:srgbClr val="0070C0"/>
                        </a:solidFill>
                        <a:latin typeface="Cambria Math" panose="02040503050406030204" pitchFamily="18" charset="0"/>
                      </a:rPr>
                      <m:t>𝒃</m:t>
                    </m:r>
                    <m:r>
                      <a:rPr lang="en-US" altLang="zh-CN" sz="2000" b="1" i="1" smtClean="0">
                        <a:solidFill>
                          <a:srgbClr val="0070C0"/>
                        </a:solidFill>
                        <a:latin typeface="Cambria Math" panose="02040503050406030204" pitchFamily="18" charset="0"/>
                      </a:rPr>
                      <m:t>, </m:t>
                    </m:r>
                    <m:r>
                      <a:rPr lang="en-US" altLang="zh-CN" sz="2000" b="1" i="1" smtClean="0">
                        <a:solidFill>
                          <a:srgbClr val="0070C0"/>
                        </a:solidFill>
                        <a:latin typeface="Cambria Math" panose="02040503050406030204" pitchFamily="18" charset="0"/>
                      </a:rPr>
                      <m:t>𝒂𝒏𝒅</m:t>
                    </m:r>
                    <m:r>
                      <a:rPr lang="en-US" altLang="zh-CN" sz="2000" b="1" i="1" smtClean="0">
                        <a:solidFill>
                          <a:srgbClr val="0070C0"/>
                        </a:solidFill>
                        <a:latin typeface="Cambria Math" panose="02040503050406030204" pitchFamily="18" charset="0"/>
                      </a:rPr>
                      <m:t> </m:t>
                    </m:r>
                    <m:r>
                      <a:rPr lang="en-US" altLang="zh-CN" sz="2000" b="1" i="1" smtClean="0">
                        <a:solidFill>
                          <a:srgbClr val="0070C0"/>
                        </a:solidFill>
                        <a:latin typeface="Cambria Math" panose="02040503050406030204" pitchFamily="18" charset="0"/>
                      </a:rPr>
                      <m:t>𝒄</m:t>
                    </m:r>
                  </m:oMath>
                </a14:m>
                <a:r>
                  <a:rPr lang="en-US" altLang="zh-CN" sz="2000" b="1" dirty="0">
                    <a:solidFill>
                      <a:srgbClr val="0070C0"/>
                    </a:solidFill>
                    <a:latin typeface="Baskerville Old Face" panose="02020602080505020303" pitchFamily="18" charset="0"/>
                  </a:rPr>
                  <a:t> </a:t>
                </a:r>
                <a:r>
                  <a:rPr lang="en-US" altLang="zh-CN" sz="2400" b="1" dirty="0">
                    <a:solidFill>
                      <a:srgbClr val="0070C0"/>
                    </a:solidFill>
                    <a:latin typeface="Baskerville Old Face" panose="02020602080505020303" pitchFamily="18" charset="0"/>
                  </a:rPr>
                  <a:t>and displays the result based on the discriminant.  Here are sample runs:</a:t>
                </a:r>
              </a:p>
              <a:p>
                <a:pPr lvl="1">
                  <a:buClr>
                    <a:srgbClr val="7030A0"/>
                  </a:buClr>
                  <a:buFont typeface="Wingdings" panose="05000000000000000000" pitchFamily="2" charset="2"/>
                  <a:buChar char="Ø"/>
                </a:pPr>
                <a:endParaRPr lang="en-US" altLang="zh-CN" sz="36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3200" b="1" dirty="0">
                  <a:solidFill>
                    <a:srgbClr val="0070C0"/>
                  </a:solidFill>
                  <a:latin typeface="Baskerville Old Face" panose="02020602080505020303" pitchFamily="18" charset="0"/>
                </a:endParaRPr>
              </a:p>
              <a:p>
                <a:pPr marL="0" indent="0" algn="ctr">
                  <a:buClr>
                    <a:srgbClr val="7030A0"/>
                  </a:buClr>
                  <a:buNone/>
                </a:pPr>
                <a:endParaRPr lang="en-US" altLang="zh-CN" sz="2400" b="1" dirty="0">
                  <a:solidFill>
                    <a:srgbClr val="0070C0"/>
                  </a:solidFill>
                  <a:latin typeface="Baskerville Old Face" panose="02020602080505020303" pitchFamily="18"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548005" y="1732915"/>
                <a:ext cx="11096625" cy="3392170"/>
              </a:xfrm>
              <a:prstGeom prst="rect">
                <a:avLst/>
              </a:prstGeom>
              <a:blipFill rotWithShape="1">
                <a:blip r:embed="rId7"/>
                <a:stretch>
                  <a:fillRect t="-675" r="-980"/>
                </a:stretch>
              </a:blipFill>
            </p:spPr>
            <p:txBody>
              <a:bodyPr/>
              <a:lstStyle/>
              <a:p>
                <a:r>
                  <a:rPr lang="zh-CN" altLang="en-US" sz="800">
                    <a:noFill/>
                  </a:rPr>
                  <a:t> </a:t>
                </a:r>
                <a:endParaRPr lang="zh-CN" altLang="en-US" sz="800">
                  <a:noFill/>
                </a:endParaRPr>
              </a:p>
            </p:txBody>
          </p:sp>
        </mc:Fallback>
      </mc:AlternateContent>
      <p:pic>
        <p:nvPicPr>
          <p:cNvPr id="3" name="Picture 2"/>
          <p:cNvPicPr>
            <a:picLocks noChangeAspect="1"/>
          </p:cNvPicPr>
          <p:nvPr/>
        </p:nvPicPr>
        <p:blipFill>
          <a:blip r:embed="rId8"/>
          <a:stretch>
            <a:fillRect/>
          </a:stretch>
        </p:blipFill>
        <p:spPr>
          <a:xfrm>
            <a:off x="1737405" y="4999850"/>
            <a:ext cx="8923809" cy="485714"/>
          </a:xfrm>
          <a:prstGeom prst="rect">
            <a:avLst/>
          </a:prstGeom>
        </p:spPr>
      </p:pic>
      <p:pic>
        <p:nvPicPr>
          <p:cNvPr id="4" name="Picture 3"/>
          <p:cNvPicPr>
            <a:picLocks noChangeAspect="1"/>
          </p:cNvPicPr>
          <p:nvPr/>
        </p:nvPicPr>
        <p:blipFill>
          <a:blip r:embed="rId9"/>
          <a:stretch>
            <a:fillRect/>
          </a:stretch>
        </p:blipFill>
        <p:spPr>
          <a:xfrm>
            <a:off x="1727880" y="5604572"/>
            <a:ext cx="8942857" cy="533333"/>
          </a:xfrm>
          <a:prstGeom prst="rect">
            <a:avLst/>
          </a:prstGeom>
        </p:spPr>
      </p:pic>
      <p:pic>
        <p:nvPicPr>
          <p:cNvPr id="7" name="Picture 6"/>
          <p:cNvPicPr>
            <a:picLocks noChangeAspect="1"/>
          </p:cNvPicPr>
          <p:nvPr/>
        </p:nvPicPr>
        <p:blipFill>
          <a:blip r:embed="rId10"/>
          <a:stretch>
            <a:fillRect/>
          </a:stretch>
        </p:blipFill>
        <p:spPr>
          <a:xfrm>
            <a:off x="1727245" y="6218179"/>
            <a:ext cx="8961905" cy="523810"/>
          </a:xfrm>
          <a:prstGeom prst="rect">
            <a:avLst/>
          </a:prstGeom>
        </p:spPr>
      </p:pic>
      <p:sp>
        <p:nvSpPr>
          <p:cNvPr id="8" name="4-Point Star 7"/>
          <p:cNvSpPr/>
          <p:nvPr/>
        </p:nvSpPr>
        <p:spPr>
          <a:xfrm>
            <a:off x="1362808" y="5146431"/>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4-Point Star 8"/>
          <p:cNvSpPr/>
          <p:nvPr/>
        </p:nvSpPr>
        <p:spPr>
          <a:xfrm>
            <a:off x="1362807" y="5708922"/>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4-Point Star 9"/>
          <p:cNvSpPr/>
          <p:nvPr/>
        </p:nvSpPr>
        <p:spPr>
          <a:xfrm>
            <a:off x="1380391" y="6290463"/>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838200" y="365126"/>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325582" y="1833525"/>
            <a:ext cx="11540835" cy="33917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dirty="0">
                <a:solidFill>
                  <a:srgbClr val="0070C0"/>
                </a:solidFill>
                <a:latin typeface="Baskerville Old Face" panose="02020602080505020303" pitchFamily="18" charset="0"/>
              </a:rPr>
              <a:t>Write a program that prompts the user to enter the month and year and displays the number of days in the month. </a:t>
            </a:r>
            <a:br>
              <a:rPr lang="en-US" altLang="zh-CN" sz="2800" b="1" dirty="0">
                <a:solidFill>
                  <a:srgbClr val="0070C0"/>
                </a:solidFill>
                <a:latin typeface="Baskerville Old Face" panose="02020602080505020303" pitchFamily="18" charset="0"/>
              </a:rPr>
            </a:br>
            <a:r>
              <a:rPr lang="en-US" altLang="zh-CN" sz="2800" b="1" dirty="0">
                <a:solidFill>
                  <a:srgbClr val="0070C0"/>
                </a:solidFill>
                <a:latin typeface="Baskerville Old Face" panose="02020602080505020303" pitchFamily="18" charset="0"/>
              </a:rPr>
              <a:t>For example, if the user entered moth 2 and year 2000, the program should display that February 2000 has 29 days. </a:t>
            </a:r>
            <a:br>
              <a:rPr lang="en-US" altLang="zh-CN" sz="2800" b="1" dirty="0">
                <a:solidFill>
                  <a:srgbClr val="0070C0"/>
                </a:solidFill>
                <a:latin typeface="Baskerville Old Face" panose="02020602080505020303" pitchFamily="18" charset="0"/>
              </a:rPr>
            </a:br>
            <a:r>
              <a:rPr lang="en-US" altLang="zh-CN" sz="2800" b="1" dirty="0">
                <a:solidFill>
                  <a:srgbClr val="0070C0"/>
                </a:solidFill>
                <a:latin typeface="Baskerville Old Face" panose="02020602080505020303" pitchFamily="18" charset="0"/>
              </a:rPr>
              <a:t>If the user entered month 3 and year 2005, the program should display the March 2005 has 31 days. </a:t>
            </a:r>
            <a:br>
              <a:rPr lang="en-US" altLang="zh-CN" sz="2800" b="1" dirty="0">
                <a:solidFill>
                  <a:srgbClr val="0070C0"/>
                </a:solidFill>
                <a:latin typeface="Baskerville Old Face" panose="02020602080505020303" pitchFamily="18" charset="0"/>
              </a:rPr>
            </a:br>
            <a:r>
              <a:rPr lang="en-US" altLang="zh-CN" sz="2800" b="1" dirty="0">
                <a:solidFill>
                  <a:srgbClr val="0070C0"/>
                </a:solidFill>
                <a:latin typeface="Baskerville Old Face" panose="02020602080505020303" pitchFamily="18" charset="0"/>
              </a:rPr>
              <a:t>Here are sample runs:</a:t>
            </a:r>
            <a:endParaRPr lang="en-US" altLang="zh-CN" sz="4400" b="1" dirty="0">
              <a:solidFill>
                <a:srgbClr val="7030A0"/>
              </a:solidFill>
              <a:latin typeface="Baskerville Old Face" panose="02020602080505020303" pitchFamily="18" charset="0"/>
            </a:endParaRPr>
          </a:p>
          <a:p>
            <a:pPr lvl="1">
              <a:buClr>
                <a:srgbClr val="7030A0"/>
              </a:buClr>
              <a:buFont typeface="Wingdings" panose="05000000000000000000" pitchFamily="2" charset="2"/>
              <a:buChar char="Ø"/>
            </a:pPr>
            <a:endParaRPr lang="en-US" altLang="zh-CN" sz="3200" b="1" dirty="0">
              <a:solidFill>
                <a:srgbClr val="0070C0"/>
              </a:solidFill>
              <a:latin typeface="Baskerville Old Face" panose="02020602080505020303" pitchFamily="18" charset="0"/>
            </a:endParaRPr>
          </a:p>
          <a:p>
            <a:pPr>
              <a:buClr>
                <a:srgbClr val="7030A0"/>
              </a:buClr>
              <a:buFont typeface="Wingdings" panose="05000000000000000000" pitchFamily="2" charset="2"/>
              <a:buChar char="Ø"/>
            </a:pPr>
            <a:endParaRPr lang="en-US" altLang="zh-CN" sz="2800" b="1" dirty="0">
              <a:solidFill>
                <a:srgbClr val="0070C0"/>
              </a:solidFill>
              <a:latin typeface="Baskerville Old Face" panose="02020602080505020303" pitchFamily="18" charset="0"/>
            </a:endParaRPr>
          </a:p>
          <a:p>
            <a:pPr marL="0" indent="0" algn="ctr">
              <a:buClr>
                <a:srgbClr val="7030A0"/>
              </a:buClr>
              <a:buNone/>
            </a:pPr>
            <a:endParaRPr lang="en-US" altLang="zh-CN" sz="2800" b="1" dirty="0">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7"/>
          <a:stretch>
            <a:fillRect/>
          </a:stretch>
        </p:blipFill>
        <p:spPr>
          <a:xfrm>
            <a:off x="3292642" y="5389685"/>
            <a:ext cx="4978296" cy="580292"/>
          </a:xfrm>
          <a:prstGeom prst="rect">
            <a:avLst/>
          </a:prstGeom>
        </p:spPr>
      </p:pic>
      <p:pic>
        <p:nvPicPr>
          <p:cNvPr id="3" name="Picture 2"/>
          <p:cNvPicPr>
            <a:picLocks noChangeAspect="1"/>
          </p:cNvPicPr>
          <p:nvPr/>
        </p:nvPicPr>
        <p:blipFill>
          <a:blip r:embed="rId8"/>
          <a:stretch>
            <a:fillRect/>
          </a:stretch>
        </p:blipFill>
        <p:spPr>
          <a:xfrm>
            <a:off x="3292642" y="6049508"/>
            <a:ext cx="4978296" cy="582777"/>
          </a:xfrm>
          <a:prstGeom prst="rect">
            <a:avLst/>
          </a:prstGeom>
        </p:spPr>
      </p:pic>
      <p:sp>
        <p:nvSpPr>
          <p:cNvPr id="8" name="4-Point Star 7"/>
          <p:cNvSpPr/>
          <p:nvPr/>
        </p:nvSpPr>
        <p:spPr>
          <a:xfrm>
            <a:off x="2901462" y="5543550"/>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4-Point Star 8"/>
          <p:cNvSpPr/>
          <p:nvPr/>
        </p:nvSpPr>
        <p:spPr>
          <a:xfrm>
            <a:off x="2901461" y="6204615"/>
            <a:ext cx="254977" cy="272562"/>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238</TotalTime>
  <Words>876</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Algerian</vt:lpstr>
      <vt:lpstr>Arial</vt:lpstr>
      <vt:lpstr>Baskerville Old Face</vt:lpstr>
      <vt:lpstr>Berlin Sans FB Demi</vt:lpstr>
      <vt:lpstr>Cambria</vt:lpstr>
      <vt:lpstr>Cambria Math</vt:lpstr>
      <vt:lpstr>Gill Sans MT</vt:lpstr>
      <vt:lpstr>Impact</vt:lpstr>
      <vt:lpstr>Montserrat Black</vt:lpstr>
      <vt:lpstr>Wingdings</vt:lpstr>
      <vt:lpstr>Badge</vt:lpstr>
      <vt:lpstr>Introduction to Computer Science:  Programming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lastModifiedBy>Frederick Khasanto</cp:lastModifiedBy>
  <cp:revision>235</cp:revision>
  <cp:lastPrinted>2017-01-17T05:47:00Z</cp:lastPrinted>
  <dcterms:created xsi:type="dcterms:W3CDTF">2016-01-12T06:06:00Z</dcterms:created>
  <dcterms:modified xsi:type="dcterms:W3CDTF">2023-09-26T12:09:23Z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