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77" r:id="rId4"/>
    <p:sldId id="378" r:id="rId5"/>
    <p:sldId id="379" r:id="rId6"/>
    <p:sldId id="361" r:id="rId7"/>
    <p:sldId id="362" r:id="rId8"/>
    <p:sldId id="368" r:id="rId9"/>
    <p:sldId id="369" r:id="rId10"/>
    <p:sldId id="376" r:id="rId11"/>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1.List is a Sequence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2.Methods of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3.Dictionary</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4.Retrieving keys and values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Count </a:t>
          </a:r>
          <a:r>
            <a:rPr lang="en-US" b="1" dirty="0" err="1">
              <a:solidFill>
                <a:srgbClr val="FFFF00"/>
              </a:solidFill>
            </a:rPr>
            <a:t>occurences</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Display distinct numbers</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Compute mean and deviation</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Test sorted list</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Q5: Word recitation</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1.List is a Sequence</a:t>
          </a: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2.Methods of List</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3.Dictionary</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4.Retrieving keys and values</a:t>
          </a: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Count </a:t>
          </a:r>
          <a:r>
            <a:rPr lang="en-US" sz="4900" b="1" kern="1200" dirty="0" err="1">
              <a:solidFill>
                <a:srgbClr val="FFFF00"/>
              </a:solidFill>
            </a:rPr>
            <a:t>occurences</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Display distinct numbers</a:t>
          </a:r>
          <a:endParaRPr lang="en-US" sz="4900" kern="1200" dirty="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Compute mean and deviation</a:t>
          </a:r>
          <a:endParaRPr lang="en-US" sz="4900" kern="1200" dirty="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Test sorted list</a:t>
          </a:r>
          <a:endParaRPr lang="en-US" sz="4900"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Q5: Word recitation</a:t>
          </a:r>
          <a:endParaRPr lang="en-US" sz="4900"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2023/10/26</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10/26/2023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10/26/2023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10/26/2023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10/26/2023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10/26/2023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64568"/>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7</a:t>
            </a:r>
            <a:r>
              <a:rPr lang="en-US" sz="3200" b="1" dirty="0">
                <a:solidFill>
                  <a:srgbClr val="7030A0"/>
                </a:solidFill>
                <a:latin typeface="Algerian" panose="04020705040A02060702" pitchFamily="82" charset="0"/>
              </a:rPr>
              <a:t> </a:t>
            </a:r>
          </a:p>
          <a:p>
            <a:r>
              <a:rPr lang="en-US" altLang="zh-CN" sz="3200" b="1" dirty="0">
                <a:solidFill>
                  <a:srgbClr val="002060"/>
                </a:solidFill>
                <a:latin typeface="Algerian" panose="04020705040A02060702" pitchFamily="82" charset="0"/>
              </a:rPr>
              <a:t>list</a:t>
            </a:r>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6" name="Subtitle 2">
            <a:extLst>
              <a:ext uri="{FF2B5EF4-FFF2-40B4-BE49-F238E27FC236}">
                <a16:creationId xmlns:a16="http://schemas.microsoft.com/office/drawing/2014/main" id="{31120E8E-91D1-44D7-961B-CE69CBA02F95}"/>
              </a:ext>
            </a:extLst>
          </p:cNvPr>
          <p:cNvSpPr txBox="1">
            <a:spLocks/>
          </p:cNvSpPr>
          <p:nvPr/>
        </p:nvSpPr>
        <p:spPr>
          <a:xfrm>
            <a:off x="3896457" y="4630473"/>
            <a:ext cx="4399086" cy="2227527"/>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200" cap="none" dirty="0">
              <a:latin typeface="Montserrat Black" panose="00000A00000000000000" pitchFamily="2" charset="0"/>
            </a:endParaRPr>
          </a:p>
          <a:p>
            <a:pPr algn="ctr"/>
            <a:r>
              <a:rPr lang="en-US" altLang="zh-CN" sz="1800" cap="none" dirty="0">
                <a:solidFill>
                  <a:srgbClr val="7030A0"/>
                </a:solidFill>
                <a:latin typeface="Montserrat Black" panose="00000A00000000000000" pitchFamily="2" charset="0"/>
              </a:rPr>
              <a:t>Frederick Khasanto</a:t>
            </a:r>
            <a:r>
              <a:rPr lang="en-US" sz="1800" cap="none" dirty="0">
                <a:solidFill>
                  <a:srgbClr val="7030A0"/>
                </a:solidFill>
                <a:latin typeface="Montserrat Black" panose="00000A00000000000000" pitchFamily="2" charset="0"/>
              </a:rPr>
              <a:t> </a:t>
            </a:r>
          </a:p>
          <a:p>
            <a:pPr algn="ctr"/>
            <a:r>
              <a:rPr lang="en-US" altLang="zh-CN" sz="1800" cap="none" dirty="0">
                <a:solidFill>
                  <a:srgbClr val="002060"/>
                </a:solidFill>
                <a:latin typeface="Montserrat Black" panose="00000A00000000000000" pitchFamily="2" charset="0"/>
              </a:rPr>
              <a:t>122040014</a:t>
            </a:r>
          </a:p>
          <a:p>
            <a:pPr algn="ctr"/>
            <a:endParaRPr lang="en-US" altLang="zh-CN" sz="1800" cap="none" dirty="0">
              <a:solidFill>
                <a:srgbClr val="002060"/>
              </a:solidFill>
              <a:latin typeface="Montserrat Black" panose="00000A00000000000000" pitchFamily="2" charset="0"/>
            </a:endParaRPr>
          </a:p>
          <a:p>
            <a:pPr algn="ctr"/>
            <a:endParaRPr lang="en-US" altLang="zh-CN" sz="1800" cap="none" dirty="0">
              <a:solidFill>
                <a:srgbClr val="002060"/>
              </a:solidFill>
              <a:latin typeface="Montserrat Black" panose="00000A00000000000000" pitchFamily="2" charset="0"/>
            </a:endParaRPr>
          </a:p>
          <a:p>
            <a:pPr algn="ctr"/>
            <a:r>
              <a:rPr lang="en-US" altLang="zh-CN" sz="1800" cap="none" dirty="0">
                <a:solidFill>
                  <a:srgbClr val="002060"/>
                </a:solidFill>
                <a:latin typeface="Montserrat Black" panose="00000A00000000000000" pitchFamily="2" charset="0"/>
              </a:rPr>
              <a:t>26 October 2023</a:t>
            </a:r>
          </a:p>
          <a:p>
            <a:pPr algn="ctr"/>
            <a:endParaRPr lang="en-US" altLang="zh-CN" sz="1400" cap="none" dirty="0">
              <a:latin typeface="Montserrat Black" panose="00000A00000000000000" pitchFamily="2" charset="0"/>
            </a:endParaRPr>
          </a:p>
          <a:p>
            <a:pPr algn="ctr"/>
            <a:endParaRPr lang="en-US" altLang="zh-CN" sz="1200" cap="none" dirty="0">
              <a:latin typeface="Montserrat Black" panose="00000A00000000000000" pitchFamily="2"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786612"/>
            <a:ext cx="11048999" cy="4974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The file </a:t>
            </a:r>
            <a:r>
              <a:rPr lang="en-US" altLang="zh-CN" sz="2800" b="1" dirty="0">
                <a:solidFill>
                  <a:srgbClr val="7030A0"/>
                </a:solidFill>
                <a:latin typeface="Baskerville Old Face" panose="02020602080505020303" pitchFamily="18" charset="0"/>
              </a:rPr>
              <a:t>Dictionary.txt</a:t>
            </a:r>
            <a:r>
              <a:rPr lang="en-US" altLang="zh-CN" sz="2800" b="1" dirty="0">
                <a:solidFill>
                  <a:srgbClr val="0070C0"/>
                </a:solidFill>
                <a:latin typeface="Baskerville Old Face" panose="02020602080505020303" pitchFamily="18" charset="0"/>
              </a:rPr>
              <a:t> stores some words along with their meanings in English, using colon “:” to separate. Write a program to randomly select an English word from the file and allow users to guess it by looking at the description of it on the screen. The program will give you feedback whether your guess is correct or not. If wrong,  it will tell you the correct answer.  Words in the file won’t appear twice and after finishing guessing all words in the file, the program will tell you how many words you guess correctly.</a:t>
            </a: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689606"/>
            <a:ext cx="5898573" cy="3728472"/>
          </a:xfrm>
        </p:spPr>
        <p:txBody>
          <a:bodyPr>
            <a:normAutofit/>
          </a:bodyPr>
          <a:lstStyle/>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Similar to strings, lists are sequences; lists are sequences of some elements, which can be any objects.</a:t>
            </a: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buClr>
                <a:srgbClr val="7030A0"/>
              </a:buClr>
              <a:buNone/>
            </a:pPr>
            <a:endParaRPr lang="en-US" altLang="zh-CN" sz="2800" b="1" dirty="0">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966470" y="3367405"/>
            <a:ext cx="5581650" cy="3282315"/>
          </a:xfrm>
          <a:prstGeom prst="rect">
            <a:avLst/>
          </a:prstGeom>
        </p:spPr>
      </p:pic>
      <p:pic>
        <p:nvPicPr>
          <p:cNvPr id="5" name="Picture 4"/>
          <p:cNvPicPr>
            <a:picLocks noChangeAspect="1"/>
          </p:cNvPicPr>
          <p:nvPr/>
        </p:nvPicPr>
        <p:blipFill>
          <a:blip r:embed="rId8"/>
          <a:stretch>
            <a:fillRect/>
          </a:stretch>
        </p:blipFill>
        <p:spPr>
          <a:xfrm>
            <a:off x="6739259" y="1831513"/>
            <a:ext cx="4884706" cy="4906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942925" y="2189816"/>
            <a:ext cx="7793982" cy="4031673"/>
          </a:xfrm>
          <a:prstGeom prst="rect">
            <a:avLst/>
          </a:prstGeom>
        </p:spPr>
      </p:pic>
      <p:pic>
        <p:nvPicPr>
          <p:cNvPr id="2" name="Picture 1"/>
          <p:cNvPicPr>
            <a:picLocks noChangeAspect="1"/>
          </p:cNvPicPr>
          <p:nvPr/>
        </p:nvPicPr>
        <p:blipFill>
          <a:blip r:embed="rId8"/>
          <a:stretch>
            <a:fillRect/>
          </a:stretch>
        </p:blipFill>
        <p:spPr>
          <a:xfrm>
            <a:off x="8831475" y="1660280"/>
            <a:ext cx="2945156" cy="512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5791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443237" y="1765103"/>
            <a:ext cx="3471663" cy="5356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a:solidFill>
                  <a:schemeClr val="accent5"/>
                </a:solidFill>
              </a:rPr>
              <a:t>Dictionary</a:t>
            </a:r>
            <a:endParaRPr lang="en-US" sz="2800" b="1" dirty="0">
              <a:solidFill>
                <a:schemeClr val="accent5"/>
              </a:solidFill>
            </a:endParaRPr>
          </a:p>
        </p:txBody>
      </p:sp>
      <p:sp>
        <p:nvSpPr>
          <p:cNvPr id="9" name="Rounded Rectangle 8"/>
          <p:cNvSpPr/>
          <p:nvPr/>
        </p:nvSpPr>
        <p:spPr>
          <a:xfrm>
            <a:off x="531226"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4087675" y="4009597"/>
            <a:ext cx="1909019" cy="1734383"/>
          </a:xfrm>
          <a:prstGeom prst="rect">
            <a:avLst/>
          </a:prstGeom>
        </p:spPr>
      </p:pic>
      <p:sp>
        <p:nvSpPr>
          <p:cNvPr id="12" name="Rounded Rectangle 11"/>
          <p:cNvSpPr/>
          <p:nvPr/>
        </p:nvSpPr>
        <p:spPr>
          <a:xfrm>
            <a:off x="6299515"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Ø"/>
            </a:pPr>
            <a:r>
              <a:rPr lang="en-AU" b="1" dirty="0"/>
              <a:t>This pattern of checking to see if a </a:t>
            </a:r>
            <a:r>
              <a:rPr lang="en-AU" b="1" dirty="0">
                <a:solidFill>
                  <a:srgbClr val="FF0000"/>
                </a:solidFill>
              </a:rPr>
              <a:t>key</a:t>
            </a:r>
            <a:r>
              <a:rPr lang="en-AU" b="1" dirty="0"/>
              <a:t> is already in a dictionary, and assuming a default value if the key is not there is so common, that there is a </a:t>
            </a:r>
            <a:r>
              <a:rPr lang="en-AU" b="1" dirty="0">
                <a:solidFill>
                  <a:srgbClr val="FF0000"/>
                </a:solidFill>
              </a:rPr>
              <a:t>method</a:t>
            </a:r>
            <a:r>
              <a:rPr lang="en-AU" b="1" dirty="0"/>
              <a:t> called </a:t>
            </a:r>
            <a:r>
              <a:rPr lang="en-AU" b="1" dirty="0">
                <a:solidFill>
                  <a:srgbClr val="7030A0"/>
                </a:solidFill>
              </a:rPr>
              <a:t>get() </a:t>
            </a:r>
            <a:r>
              <a:rPr lang="en-AU" b="1" dirty="0"/>
              <a:t>that does this for us.</a:t>
            </a:r>
          </a:p>
          <a:p>
            <a:endParaRPr lang="en-AU" sz="1600" dirty="0"/>
          </a:p>
          <a:p>
            <a:endParaRPr lang="en-AU" sz="1600" dirty="0"/>
          </a:p>
          <a:p>
            <a:endParaRPr lang="en-AU" sz="1600" dirty="0"/>
          </a:p>
          <a:p>
            <a:endParaRPr lang="en-AU" sz="1600" dirty="0"/>
          </a:p>
          <a:p>
            <a:endParaRPr lang="en-AU" sz="1600" dirty="0"/>
          </a:p>
          <a:p>
            <a:endParaRPr lang="en-AU" sz="1600" dirty="0"/>
          </a:p>
          <a:p>
            <a:endParaRPr lang="en-AU" sz="1600" dirty="0"/>
          </a:p>
          <a:p>
            <a:endParaRPr lang="en-AU" sz="1600" dirty="0"/>
          </a:p>
          <a:p>
            <a:endParaRPr lang="en-AU" sz="1600" dirty="0"/>
          </a:p>
        </p:txBody>
      </p:sp>
      <p:sp>
        <p:nvSpPr>
          <p:cNvPr id="13" name="Rounded Rectangle 12"/>
          <p:cNvSpPr/>
          <p:nvPr/>
        </p:nvSpPr>
        <p:spPr>
          <a:xfrm>
            <a:off x="7388446" y="1776046"/>
            <a:ext cx="3496431" cy="5144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2800" b="1" dirty="0">
                <a:solidFill>
                  <a:schemeClr val="accent5"/>
                </a:solidFill>
                <a:latin typeface="微软雅黑" panose="020B0503020204020204" pitchFamily="34" charset="-122"/>
                <a:ea typeface="微软雅黑" panose="020B0503020204020204" pitchFamily="34" charset="-122"/>
              </a:rPr>
              <a:t>The get() method</a:t>
            </a:r>
            <a:endParaRPr lang="en-US" sz="2800" b="1" dirty="0">
              <a:solidFill>
                <a:schemeClr val="accent5"/>
              </a:solidFill>
            </a:endParaRPr>
          </a:p>
        </p:txBody>
      </p:sp>
      <p:pic>
        <p:nvPicPr>
          <p:cNvPr id="3" name="Picture 2"/>
          <p:cNvPicPr>
            <a:picLocks noChangeAspect="1"/>
          </p:cNvPicPr>
          <p:nvPr/>
        </p:nvPicPr>
        <p:blipFill>
          <a:blip r:embed="rId8"/>
          <a:stretch>
            <a:fillRect/>
          </a:stretch>
        </p:blipFill>
        <p:spPr>
          <a:xfrm>
            <a:off x="6646171" y="4272573"/>
            <a:ext cx="4942091" cy="2300448"/>
          </a:xfrm>
          <a:prstGeom prst="rect">
            <a:avLst/>
          </a:prstGeom>
        </p:spPr>
      </p:pic>
      <p:pic>
        <p:nvPicPr>
          <p:cNvPr id="15" name="Picture 14"/>
          <p:cNvPicPr>
            <a:picLocks noChangeAspect="1"/>
          </p:cNvPicPr>
          <p:nvPr/>
        </p:nvPicPr>
        <p:blipFill>
          <a:blip r:embed="rId9"/>
          <a:stretch>
            <a:fillRect/>
          </a:stretch>
        </p:blipFill>
        <p:spPr>
          <a:xfrm>
            <a:off x="647181" y="3687725"/>
            <a:ext cx="3607807" cy="2425957"/>
          </a:xfrm>
          <a:prstGeom prst="rect">
            <a:avLst/>
          </a:prstGeom>
        </p:spPr>
      </p:pic>
      <p:sp>
        <p:nvSpPr>
          <p:cNvPr id="16" name="TextBox 15"/>
          <p:cNvSpPr txBox="1"/>
          <p:nvPr/>
        </p:nvSpPr>
        <p:spPr>
          <a:xfrm>
            <a:off x="577215" y="2687955"/>
            <a:ext cx="510222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1.Dictionary labels each element with its key. </a:t>
            </a:r>
          </a:p>
          <a:p>
            <a:pPr marL="285750" indent="-285750">
              <a:buFont typeface="Wingdings" panose="05000000000000000000" pitchFamily="2" charset="2"/>
              <a:buChar char="Ø"/>
            </a:pPr>
            <a:r>
              <a:rPr lang="en-US" altLang="zh-CN" b="1" dirty="0"/>
              <a:t>2.Elements in a dictionary have no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703576"/>
            <a:ext cx="10810032" cy="1291872"/>
          </a:xfrm>
        </p:spPr>
        <p:txBody>
          <a:bodyPr>
            <a:normAutofit/>
          </a:bodyPr>
          <a:lstStyle/>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You can get a list of keys, values or items(both) from a dictionary.</a:t>
            </a: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993532" y="2362100"/>
            <a:ext cx="10802113" cy="2914142"/>
          </a:xfrm>
          <a:prstGeom prst="rect">
            <a:avLst/>
          </a:prstGeom>
        </p:spPr>
      </p:pic>
      <p:sp>
        <p:nvSpPr>
          <p:cNvPr id="7" name="Content Placeholder 2"/>
          <p:cNvSpPr txBox="1"/>
          <p:nvPr/>
        </p:nvSpPr>
        <p:spPr>
          <a:xfrm>
            <a:off x="840686" y="5566128"/>
            <a:ext cx="3037632" cy="12918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Bonus: two iteration variables.</a:t>
            </a: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buClr>
                <a:srgbClr val="7030A0"/>
              </a:buClr>
              <a:buFont typeface="Arial" panose="020B0604020202020204" pitchFamily="34" charset="0"/>
              <a:buNone/>
            </a:pPr>
            <a:endParaRPr lang="en-US" altLang="zh-CN" sz="2800" b="1" dirty="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8"/>
          <a:stretch>
            <a:fillRect/>
          </a:stretch>
        </p:blipFill>
        <p:spPr>
          <a:xfrm>
            <a:off x="3338477" y="5814380"/>
            <a:ext cx="5247619" cy="523810"/>
          </a:xfrm>
          <a:prstGeom prst="rect">
            <a:avLst/>
          </a:prstGeom>
        </p:spPr>
      </p:pic>
      <p:pic>
        <p:nvPicPr>
          <p:cNvPr id="9" name="Picture 8"/>
          <p:cNvPicPr>
            <a:picLocks noChangeAspect="1"/>
          </p:cNvPicPr>
          <p:nvPr/>
        </p:nvPicPr>
        <p:blipFill>
          <a:blip r:embed="rId9"/>
          <a:stretch>
            <a:fillRect/>
          </a:stretch>
        </p:blipFill>
        <p:spPr>
          <a:xfrm>
            <a:off x="10054886" y="5464884"/>
            <a:ext cx="1342857" cy="1314286"/>
          </a:xfrm>
          <a:prstGeom prst="rect">
            <a:avLst/>
          </a:prstGeom>
        </p:spPr>
      </p:pic>
      <p:sp>
        <p:nvSpPr>
          <p:cNvPr id="10" name="Right Arrow 9"/>
          <p:cNvSpPr/>
          <p:nvPr/>
        </p:nvSpPr>
        <p:spPr>
          <a:xfrm>
            <a:off x="8904139" y="5849911"/>
            <a:ext cx="914400"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80"/>
            <a:ext cx="11556022" cy="5130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Write a program that reads some integers between 1 and 100 and counts the occurrences of each.</a:t>
            </a: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r>
              <a:rPr lang="en-US" altLang="zh-CN" sz="2800" b="1" dirty="0">
                <a:solidFill>
                  <a:srgbClr val="0070C0"/>
                </a:solidFill>
                <a:latin typeface="Baskerville Old Face" panose="02020602080505020303" pitchFamily="18" charset="0"/>
              </a:rPr>
              <a:t>Note that if a number occurs more than one time, the plural word “times” is used in the output. </a:t>
            </a:r>
            <a:endParaRPr lang="en-US" altLang="zh-CN" sz="32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2133726" y="2898862"/>
            <a:ext cx="8685263" cy="240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691366"/>
            <a:ext cx="11048999" cy="4152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Write a program that reads in numbers separated by a space in one line and displays distinct numbers (i.e., if a number appears multiple times, it is displayed only once).</a:t>
            </a:r>
          </a:p>
          <a:p>
            <a:pPr marL="457200" lvl="1" indent="0">
              <a:buClr>
                <a:srgbClr val="7030A0"/>
              </a:buClr>
              <a:buNone/>
            </a:pPr>
            <a:r>
              <a:rPr lang="en-US" altLang="zh-CN" sz="2800" b="1" dirty="0">
                <a:solidFill>
                  <a:srgbClr val="0070C0"/>
                </a:solidFill>
                <a:latin typeface="Baskerville Old Face" panose="02020602080505020303" pitchFamily="18" charset="0"/>
              </a:rPr>
              <a:t>  </a:t>
            </a:r>
            <a:r>
              <a:rPr lang="en-US" altLang="zh-CN" sz="2800" b="1" dirty="0">
                <a:solidFill>
                  <a:srgbClr val="7030A0"/>
                </a:solidFill>
                <a:latin typeface="Baskerville Old Face" panose="02020602080505020303" pitchFamily="18" charset="0"/>
              </a:rPr>
              <a:t>Hint: Read all the numbers and store them in list1. Create a new list list2. Add a number in list1 and list2. If the number is already in the list, ignore it.</a:t>
            </a:r>
          </a:p>
          <a:p>
            <a:pPr marL="457200" lvl="1" indent="0">
              <a:buClr>
                <a:srgbClr val="7030A0"/>
              </a:buClr>
              <a:buNone/>
            </a:pPr>
            <a:r>
              <a:rPr lang="en-US" altLang="zh-CN" sz="2800" b="1" dirty="0">
                <a:solidFill>
                  <a:srgbClr val="0070C0"/>
                </a:solidFill>
                <a:latin typeface="Baskerville Old Face" panose="02020602080505020303" pitchFamily="18" charset="0"/>
              </a:rPr>
              <a:t> Here is the sample run of the program:</a:t>
            </a:r>
            <a:endParaRPr lang="en-US" altLang="zh-CN" sz="36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10" name="Picture 9"/>
          <p:cNvPicPr>
            <a:picLocks noChangeAspect="1"/>
          </p:cNvPicPr>
          <p:nvPr/>
        </p:nvPicPr>
        <p:blipFill>
          <a:blip r:embed="rId7"/>
          <a:stretch>
            <a:fillRect/>
          </a:stretch>
        </p:blipFill>
        <p:spPr>
          <a:xfrm>
            <a:off x="2217493" y="5844007"/>
            <a:ext cx="8494919" cy="806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26026" y="1677291"/>
            <a:ext cx="11482755" cy="180446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Compute the standard deviation of n numbers:</a:t>
            </a:r>
          </a:p>
          <a:p>
            <a:pPr lvl="1">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67603" y="2260297"/>
            <a:ext cx="8541764" cy="1165578"/>
          </a:xfrm>
          <a:prstGeom prst="rect">
            <a:avLst/>
          </a:prstGeom>
        </p:spPr>
      </p:pic>
      <p:pic>
        <p:nvPicPr>
          <p:cNvPr id="9" name="Picture 8"/>
          <p:cNvPicPr>
            <a:picLocks noChangeAspect="1"/>
          </p:cNvPicPr>
          <p:nvPr/>
        </p:nvPicPr>
        <p:blipFill>
          <a:blip r:embed="rId8"/>
          <a:stretch>
            <a:fillRect/>
          </a:stretch>
        </p:blipFill>
        <p:spPr>
          <a:xfrm>
            <a:off x="3315335" y="5468620"/>
            <a:ext cx="8300720" cy="1165860"/>
          </a:xfrm>
          <a:prstGeom prst="rect">
            <a:avLst/>
          </a:prstGeom>
        </p:spPr>
      </p:pic>
      <p:sp>
        <p:nvSpPr>
          <p:cNvPr id="2" name="Rectangle 1"/>
          <p:cNvSpPr/>
          <p:nvPr/>
        </p:nvSpPr>
        <p:spPr>
          <a:xfrm>
            <a:off x="751583" y="3481755"/>
            <a:ext cx="11262731" cy="2245360"/>
          </a:xfrm>
          <a:prstGeom prst="rect">
            <a:avLst/>
          </a:prstGeom>
        </p:spPr>
        <p:txBody>
          <a:bodyPr wrap="square">
            <a:spAutoFit/>
          </a:bodyPr>
          <a:lstStyle/>
          <a:p>
            <a:pPr lvl="1">
              <a:buClr>
                <a:srgbClr val="7030A0"/>
              </a:buClr>
            </a:pPr>
            <a:r>
              <a:rPr lang="en-US" altLang="zh-CN" sz="2800" b="1" dirty="0">
                <a:solidFill>
                  <a:srgbClr val="0070C0"/>
                </a:solidFill>
                <a:latin typeface="Baskerville Old Face" panose="02020602080505020303" pitchFamily="18" charset="0"/>
              </a:rPr>
              <a:t>Your program should contain the following functions: </a:t>
            </a:r>
            <a:r>
              <a:rPr lang="en-US" altLang="zh-CN" sz="2800" b="1" dirty="0" err="1">
                <a:solidFill>
                  <a:srgbClr val="7030A0"/>
                </a:solidFill>
                <a:latin typeface="Baskerville Old Face" panose="02020602080505020303" pitchFamily="18" charset="0"/>
              </a:rPr>
              <a:t>def</a:t>
            </a:r>
            <a:r>
              <a:rPr lang="en-US" altLang="zh-CN" sz="2800" b="1" dirty="0">
                <a:solidFill>
                  <a:srgbClr val="7030A0"/>
                </a:solidFill>
                <a:latin typeface="Baskerville Old Face" panose="02020602080505020303" pitchFamily="18" charset="0"/>
              </a:rPr>
              <a:t> deviation(x): </a:t>
            </a:r>
            <a:r>
              <a:rPr lang="en-US" altLang="zh-CN" sz="2800" b="1" dirty="0">
                <a:solidFill>
                  <a:srgbClr val="0070C0"/>
                </a:solidFill>
                <a:latin typeface="Baskerville Old Face" panose="02020602080505020303" pitchFamily="18" charset="0"/>
              </a:rPr>
              <a:t>and </a:t>
            </a:r>
            <a:r>
              <a:rPr lang="en-US" altLang="zh-CN" sz="2800" b="1" dirty="0" err="1">
                <a:solidFill>
                  <a:srgbClr val="7030A0"/>
                </a:solidFill>
                <a:latin typeface="Baskerville Old Face" panose="02020602080505020303" pitchFamily="18" charset="0"/>
              </a:rPr>
              <a:t>def</a:t>
            </a:r>
            <a:r>
              <a:rPr lang="en-US" altLang="zh-CN" sz="2800" b="1" dirty="0">
                <a:solidFill>
                  <a:srgbClr val="7030A0"/>
                </a:solidFill>
                <a:latin typeface="Baskerville Old Face" panose="02020602080505020303" pitchFamily="18" charset="0"/>
              </a:rPr>
              <a:t> mean(x):</a:t>
            </a:r>
            <a:r>
              <a:rPr lang="en-US" altLang="zh-CN" sz="2800" b="1" dirty="0">
                <a:solidFill>
                  <a:srgbClr val="0070C0"/>
                </a:solidFill>
                <a:latin typeface="Baskerville Old Face" panose="02020602080505020303" pitchFamily="18" charset="0"/>
              </a:rPr>
              <a:t>. Write a test program that prompts the user to enter a list of numbers and </a:t>
            </a:r>
            <a:r>
              <a:rPr lang="en-US" altLang="zh-CN" sz="2400" b="1" dirty="0">
                <a:solidFill>
                  <a:srgbClr val="0070C0"/>
                </a:solidFill>
                <a:latin typeface="Baskerville Old Face" panose="02020602080505020303" pitchFamily="18" charset="0"/>
              </a:rPr>
              <a:t>displays </a:t>
            </a:r>
            <a:r>
              <a:rPr lang="en-US" altLang="zh-CN" sz="2800" b="1" dirty="0">
                <a:solidFill>
                  <a:srgbClr val="0070C0"/>
                </a:solidFill>
                <a:latin typeface="Baskerville Old Face" panose="02020602080505020303" pitchFamily="18" charset="0"/>
              </a:rPr>
              <a:t>the mean and standard deviation, as shown in the following sample run: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00276" y="1772756"/>
            <a:ext cx="11048999" cy="31178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Write the following function that return </a:t>
            </a:r>
            <a:r>
              <a:rPr lang="en-US" altLang="zh-CN" sz="2800" b="1" dirty="0">
                <a:solidFill>
                  <a:srgbClr val="7030A0"/>
                </a:solidFill>
                <a:latin typeface="Baskerville Old Face" panose="02020602080505020303" pitchFamily="18" charset="0"/>
              </a:rPr>
              <a:t>True</a:t>
            </a:r>
            <a:r>
              <a:rPr lang="en-US" altLang="zh-CN" sz="2800" b="1" dirty="0">
                <a:solidFill>
                  <a:srgbClr val="0070C0"/>
                </a:solidFill>
                <a:latin typeface="Baskerville Old Face" panose="02020602080505020303" pitchFamily="18" charset="0"/>
              </a:rPr>
              <a:t> if the list is already sorted in increasing order: </a:t>
            </a:r>
            <a:r>
              <a:rPr lang="en-US" altLang="zh-CN" sz="2800" b="1" dirty="0" err="1">
                <a:solidFill>
                  <a:srgbClr val="7030A0"/>
                </a:solidFill>
                <a:latin typeface="Baskerville Old Face" panose="02020602080505020303" pitchFamily="18" charset="0"/>
              </a:rPr>
              <a:t>def</a:t>
            </a:r>
            <a:r>
              <a:rPr lang="en-US" altLang="zh-CN" sz="2800" b="1" dirty="0">
                <a:solidFill>
                  <a:srgbClr val="7030A0"/>
                </a:solidFill>
                <a:latin typeface="Baskerville Old Face" panose="02020602080505020303" pitchFamily="18" charset="0"/>
              </a:rPr>
              <a:t> </a:t>
            </a:r>
            <a:r>
              <a:rPr lang="en-US" altLang="zh-CN" sz="2800" b="1" dirty="0" err="1">
                <a:solidFill>
                  <a:srgbClr val="7030A0"/>
                </a:solidFill>
                <a:latin typeface="Baskerville Old Face" panose="02020602080505020303" pitchFamily="18" charset="0"/>
              </a:rPr>
              <a:t>isSorted</a:t>
            </a:r>
            <a:r>
              <a:rPr lang="en-US" altLang="zh-CN" sz="2800" b="1" dirty="0">
                <a:solidFill>
                  <a:srgbClr val="7030A0"/>
                </a:solidFill>
                <a:latin typeface="Baskerville Old Face" panose="02020602080505020303" pitchFamily="18" charset="0"/>
              </a:rPr>
              <a:t>(</a:t>
            </a:r>
            <a:r>
              <a:rPr lang="en-US" altLang="zh-CN" sz="2800" b="1" dirty="0" err="1">
                <a:solidFill>
                  <a:srgbClr val="7030A0"/>
                </a:solidFill>
                <a:latin typeface="Baskerville Old Face" panose="02020602080505020303" pitchFamily="18" charset="0"/>
              </a:rPr>
              <a:t>lst</a:t>
            </a:r>
            <a:r>
              <a:rPr lang="en-US" altLang="zh-CN" sz="2800" b="1" dirty="0">
                <a:solidFill>
                  <a:srgbClr val="7030A0"/>
                </a:solidFill>
                <a:latin typeface="Baskerville Old Face" panose="02020602080505020303" pitchFamily="18" charset="0"/>
              </a:rPr>
              <a:t>): </a:t>
            </a:r>
            <a:r>
              <a:rPr lang="en-US" altLang="zh-CN" sz="2800" b="1" dirty="0">
                <a:solidFill>
                  <a:srgbClr val="0070C0"/>
                </a:solidFill>
                <a:latin typeface="Baskerville Old Face" panose="02020602080505020303" pitchFamily="18" charset="0"/>
              </a:rPr>
              <a:t>.Write a test program that prompts the user to enter a list and displays whether the list is sorted or not. Here is a sample run:</a:t>
            </a: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19278" y="4224615"/>
            <a:ext cx="8556243" cy="814881"/>
          </a:xfrm>
          <a:prstGeom prst="rect">
            <a:avLst/>
          </a:prstGeom>
        </p:spPr>
      </p:pic>
      <p:pic>
        <p:nvPicPr>
          <p:cNvPr id="8" name="Picture 7"/>
          <p:cNvPicPr>
            <a:picLocks noChangeAspect="1"/>
          </p:cNvPicPr>
          <p:nvPr/>
        </p:nvPicPr>
        <p:blipFill>
          <a:blip r:embed="rId8"/>
          <a:stretch>
            <a:fillRect/>
          </a:stretch>
        </p:blipFill>
        <p:spPr>
          <a:xfrm>
            <a:off x="2090376" y="5188338"/>
            <a:ext cx="8585145" cy="8007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180</TotalTime>
  <Words>513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等线</vt:lpstr>
      <vt:lpstr>微软雅黑</vt:lpstr>
      <vt:lpstr>Algerian</vt:lpstr>
      <vt:lpstr>Arial</vt:lpstr>
      <vt:lpstr>Baskerville Old Face</vt:lpstr>
      <vt:lpstr>Cambria</vt:lpstr>
      <vt:lpstr>Gill Sans MT</vt:lpstr>
      <vt:lpstr>Impact</vt:lpstr>
      <vt:lpstr>Montserrat Black</vt:lpstr>
      <vt:lpstr>Wingdings</vt: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Frederick Khasanto</cp:lastModifiedBy>
  <cp:revision>327</cp:revision>
  <cp:lastPrinted>2017-01-17T05:47:00Z</cp:lastPrinted>
  <dcterms:created xsi:type="dcterms:W3CDTF">2016-01-12T06:06:00Z</dcterms:created>
  <dcterms:modified xsi:type="dcterms:W3CDTF">2023-10-26T08:52:33Z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