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83" r:id="rId5"/>
    <p:sldId id="277" r:id="rId6"/>
    <p:sldId id="294" r:id="rId7"/>
    <p:sldId id="284" r:id="rId8"/>
    <p:sldId id="285" r:id="rId9"/>
    <p:sldId id="286" r:id="rId10"/>
    <p:sldId id="295" r:id="rId11"/>
    <p:sldId id="288" r:id="rId12"/>
    <p:sldId id="289" r:id="rId13"/>
    <p:sldId id="296" r:id="rId14"/>
    <p:sldId id="291" r:id="rId15"/>
    <p:sldId id="292" r:id="rId16"/>
    <p:sldId id="297" r:id="rId17"/>
    <p:sldId id="298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9A2AA8-A20D-5541-92C4-CAAD7DA2121F}" v="354" dt="2024-11-21T15:35:19.472"/>
    <p1510:client id="{EB222A3A-ED0D-4A63-B69F-0EA51570E4E6}" v="68" dt="2024-11-21T07:25:39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6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uillinoisedu-my.sharepoint.com/personal/jiongc2_illinois_edu/Documents/_Internship%20Application/CS556_mideterm_project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https://uillinoisedu-my.sharepoint.com/personal/jiongc2_illinois_edu/Documents/_Internship%20Application/CS556_mideterm_project_data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https://uillinoisedu-my.sharepoint.com/personal/jiongc2_illinois_edu/Documents/_Internship%20Application/CS556_mideterm_project_data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https://uillinoisedu-my.sharepoint.com/personal/jiongc2_illinois_edu/Documents/_Internship%20Application/CS556_mideterm_project_data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https://uillinoisedu-my.sharepoint.com/personal/jiongc2_illinois_edu/Documents/_Internship%20Application/CS556_mideterm_project_data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uillinoisedu-my.sharepoint.com/personal/jiongc2_illinois_edu/Documents/_Internship%20Application/CS556_mideterm_project_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uillinoisedu-my.sharepoint.com/personal/jiongc2_illinois_edu/Documents/_Internship%20Application/CS556_mideterm_project_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uillinoisedu-my.sharepoint.com/personal/jiongc2_illinois_edu/Documents/_Internship%20Application/CS556_mideterm_project_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uillinoisedu-my.sharepoint.com/personal/jiongc2_illinois_edu/Documents/_Internship%20Application/CS556_mideterm_project_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uillinoisedu-my.sharepoint.com/personal/jiongc2_illinois_edu/Documents/_Internship%20Application/CS556_mideterm_project_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uillinoisedu-my.sharepoint.com/personal/jiongc2_illinois_edu/Documents/_Internship%20Application/CS556_mideterm_project_data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uillinoisedu-my.sharepoint.com/personal/jiongc2_illinois_edu/Documents/_Internship%20Application/CS556_mideterm_project_data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uillinoisedu-my.sharepoint.com/personal/jiongc2_illinois_edu/Documents/_Internship%20Application/CS556_mideterm_project_data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FDM</a:t>
            </a:r>
          </a:p>
        </c:rich>
      </c:tx>
      <c:layout>
        <c:manualLayout>
          <c:xMode val="edge"/>
          <c:yMode val="edge"/>
          <c:x val="0.49355272313940185"/>
          <c:y val="2.10584437216612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15458374257129"/>
          <c:y val="0.12478740157480316"/>
          <c:w val="0.74581101252406878"/>
          <c:h val="0.70373697436756577"/>
        </c:manualLayout>
      </c:layout>
      <c:scatterChart>
        <c:scatterStyle val="lineMarker"/>
        <c:varyColors val="0"/>
        <c:ser>
          <c:idx val="3"/>
          <c:order val="0"/>
          <c:tx>
            <c:v>r=1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[CS556_mideterm_project_data.xlsx]Sheet1!$A$13:$A$16</c:f>
              <c:numCache>
                <c:formatCode>General</c:formatCode>
                <c:ptCount val="4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</c:numCache>
            </c:numRef>
          </c:xVal>
          <c:yVal>
            <c:numRef>
              <c:f>[CS556_mideterm_project_data.xlsx]Sheet1!$H$13:$H$16</c:f>
              <c:numCache>
                <c:formatCode>General</c:formatCode>
                <c:ptCount val="4"/>
                <c:pt idx="0">
                  <c:v>2.0000000000000001E-4</c:v>
                </c:pt>
                <c:pt idx="1">
                  <c:v>1.6000000000000001E-3</c:v>
                </c:pt>
                <c:pt idx="2">
                  <c:v>1.78E-2</c:v>
                </c:pt>
                <c:pt idx="3">
                  <c:v>1.1287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2C5-E349-BA01-C1C4F4003C8D}"/>
            </c:ext>
          </c:extLst>
        </c:ser>
        <c:ser>
          <c:idx val="4"/>
          <c:order val="1"/>
          <c:tx>
            <c:v>r=4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[CS556_mideterm_project_data.xlsx]Sheet1!$A$30:$A$32</c:f>
              <c:numCache>
                <c:formatCode>General</c:formatCode>
                <c:ptCount val="3"/>
                <c:pt idx="0">
                  <c:v>4</c:v>
                </c:pt>
                <c:pt idx="1">
                  <c:v>8</c:v>
                </c:pt>
                <c:pt idx="2">
                  <c:v>16</c:v>
                </c:pt>
              </c:numCache>
            </c:numRef>
          </c:xVal>
          <c:yVal>
            <c:numRef>
              <c:f>[CS556_mideterm_project_data.xlsx]Sheet1!$H$30:$H$32</c:f>
              <c:numCache>
                <c:formatCode>General</c:formatCode>
                <c:ptCount val="3"/>
                <c:pt idx="0">
                  <c:v>2.0999999999999999E-3</c:v>
                </c:pt>
                <c:pt idx="1">
                  <c:v>6.59E-2</c:v>
                </c:pt>
                <c:pt idx="2">
                  <c:v>4.8806000000000003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2C5-E349-BA01-C1C4F4003C8D}"/>
            </c:ext>
          </c:extLst>
        </c:ser>
        <c:ser>
          <c:idx val="5"/>
          <c:order val="2"/>
          <c:tx>
            <c:v>r=16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[CS556_mideterm_project_data.xlsx]Sheet1!$A$45:$A$46</c:f>
              <c:numCache>
                <c:formatCode>General</c:formatCode>
                <c:ptCount val="2"/>
                <c:pt idx="0">
                  <c:v>2</c:v>
                </c:pt>
                <c:pt idx="1">
                  <c:v>4</c:v>
                </c:pt>
              </c:numCache>
            </c:numRef>
          </c:xVal>
          <c:yVal>
            <c:numRef>
              <c:f>[CS556_mideterm_project_data.xlsx]Sheet1!$H$45:$H$46</c:f>
              <c:numCache>
                <c:formatCode>General</c:formatCode>
                <c:ptCount val="2"/>
                <c:pt idx="0">
                  <c:v>6.7999999999999996E-3</c:v>
                </c:pt>
                <c:pt idx="1">
                  <c:v>0.25359999999999999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2C5-E349-BA01-C1C4F4003C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9664527"/>
        <c:axId val="1819663087"/>
      </c:scatterChart>
      <c:valAx>
        <c:axId val="1819664527"/>
        <c:scaling>
          <c:orientation val="minMax"/>
          <c:max val="32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/>
          </a:p>
        </c:txPr>
        <c:crossAx val="1819663087"/>
        <c:crosses val="autoZero"/>
        <c:crossBetween val="midCat"/>
        <c:majorUnit val="4"/>
      </c:valAx>
      <c:valAx>
        <c:axId val="1819663087"/>
        <c:scaling>
          <c:orientation val="minMax"/>
          <c:max val="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Duration [s]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/>
          </a:p>
        </c:txPr>
        <c:crossAx val="1819664527"/>
        <c:crosses val="autoZero"/>
        <c:crossBetween val="midCat"/>
        <c:majorUnit val="1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74837125774078173"/>
          <c:y val="0.15647688520546343"/>
          <c:w val="0.11727488221359864"/>
          <c:h val="0.259003249981563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Multigrid</a:t>
            </a:r>
            <a:r>
              <a:rPr lang="en-US" sz="16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Preconditioner (r=4)</a:t>
            </a:r>
            <a:endParaRPr lang="en-US" sz="16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c:rich>
      </c:tx>
      <c:layout>
        <c:manualLayout>
          <c:xMode val="edge"/>
          <c:yMode val="edge"/>
          <c:x val="0.24536986787856591"/>
          <c:y val="2.978723404255319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15458374257129"/>
          <c:y val="0.12478740157480316"/>
          <c:w val="0.74581101252406878"/>
          <c:h val="0.70373697436756577"/>
        </c:manualLayout>
      </c:layout>
      <c:scatterChart>
        <c:scatterStyle val="lineMarker"/>
        <c:varyColors val="0"/>
        <c:ser>
          <c:idx val="0"/>
          <c:order val="0"/>
          <c:tx>
            <c:v>CG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[CS556_mideterm_project_data.xlsx]Sheet1!$A$22:$A$25</c:f>
              <c:numCache>
                <c:formatCode>General</c:formatCode>
                <c:ptCount val="4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</c:numCache>
            </c:numRef>
          </c:xVal>
          <c:yVal>
            <c:numRef>
              <c:f>[CS556_mideterm_project_data.xlsx]Sheet1!$I$22:$I$25</c:f>
              <c:numCache>
                <c:formatCode>General</c:formatCode>
                <c:ptCount val="4"/>
                <c:pt idx="0">
                  <c:v>65</c:v>
                </c:pt>
                <c:pt idx="1">
                  <c:v>129</c:v>
                </c:pt>
                <c:pt idx="2">
                  <c:v>255</c:v>
                </c:pt>
                <c:pt idx="3">
                  <c:v>512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803-7F42-B166-1623CD6EF77F}"/>
            </c:ext>
          </c:extLst>
        </c:ser>
        <c:ser>
          <c:idx val="1"/>
          <c:order val="1"/>
          <c:tx>
            <c:v>PCG-Jacob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[CS556_mideterm_project_data.xlsx]Sheet1!$A$22:$A$25</c:f>
              <c:numCache>
                <c:formatCode>General</c:formatCode>
                <c:ptCount val="4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</c:numCache>
            </c:numRef>
          </c:xVal>
          <c:yVal>
            <c:numRef>
              <c:f>[CS556_mideterm_project_data.xlsx]Sheet1!$J$22:$J$25</c:f>
              <c:numCache>
                <c:formatCode>General</c:formatCode>
                <c:ptCount val="4"/>
                <c:pt idx="0">
                  <c:v>4</c:v>
                </c:pt>
                <c:pt idx="1">
                  <c:v>9</c:v>
                </c:pt>
                <c:pt idx="2">
                  <c:v>18</c:v>
                </c:pt>
                <c:pt idx="3">
                  <c:v>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803-7F42-B166-1623CD6EF77F}"/>
            </c:ext>
          </c:extLst>
        </c:ser>
        <c:ser>
          <c:idx val="2"/>
          <c:order val="2"/>
          <c:tx>
            <c:v>PCG-Cheb1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[CS556_mideterm_project_data.xlsx]Sheet1!$A$22:$A$25</c:f>
              <c:numCache>
                <c:formatCode>General</c:formatCode>
                <c:ptCount val="4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</c:numCache>
            </c:numRef>
          </c:xVal>
          <c:yVal>
            <c:numRef>
              <c:f>[CS556_mideterm_project_data.xlsx]Sheet1!$K$22:$K$25</c:f>
              <c:numCache>
                <c:formatCode>General</c:formatCode>
                <c:ptCount val="4"/>
                <c:pt idx="0">
                  <c:v>7</c:v>
                </c:pt>
                <c:pt idx="1">
                  <c:v>12</c:v>
                </c:pt>
                <c:pt idx="2">
                  <c:v>24</c:v>
                </c:pt>
                <c:pt idx="3">
                  <c:v>44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803-7F42-B166-1623CD6EF77F}"/>
            </c:ext>
          </c:extLst>
        </c:ser>
        <c:ser>
          <c:idx val="3"/>
          <c:order val="3"/>
          <c:tx>
            <c:v>PCG-Cheb4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[CS556_mideterm_project_data.xlsx]Sheet1!$A$22:$A$25</c:f>
              <c:numCache>
                <c:formatCode>General</c:formatCode>
                <c:ptCount val="4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</c:numCache>
            </c:numRef>
          </c:xVal>
          <c:yVal>
            <c:numRef>
              <c:f>[CS556_mideterm_project_data.xlsx]Sheet1!$L$22:$L$25</c:f>
              <c:numCache>
                <c:formatCode>General</c:formatCode>
                <c:ptCount val="4"/>
                <c:pt idx="0">
                  <c:v>4</c:v>
                </c:pt>
                <c:pt idx="1">
                  <c:v>5</c:v>
                </c:pt>
                <c:pt idx="2">
                  <c:v>7</c:v>
                </c:pt>
                <c:pt idx="3">
                  <c:v>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803-7F42-B166-1623CD6EF7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9664527"/>
        <c:axId val="1819663087"/>
      </c:scatterChart>
      <c:valAx>
        <c:axId val="1819664527"/>
        <c:scaling>
          <c:orientation val="minMax"/>
          <c:max val="32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/>
          </a:p>
        </c:txPr>
        <c:crossAx val="1819663087"/>
        <c:crosses val="autoZero"/>
        <c:crossBetween val="midCat"/>
        <c:majorUnit val="8"/>
      </c:valAx>
      <c:valAx>
        <c:axId val="1819663087"/>
        <c:scaling>
          <c:orientation val="minMax"/>
          <c:max val="55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Iteration #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/>
          </a:p>
        </c:txPr>
        <c:crossAx val="1819664527"/>
        <c:crosses val="autoZero"/>
        <c:crossBetween val="midCat"/>
        <c:majorUnit val="110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21722295283914034"/>
          <c:y val="0.17818998157145249"/>
          <c:w val="0.4332351162235798"/>
          <c:h val="0.1500030155804992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15458374257129"/>
          <c:y val="0.12478740157480316"/>
          <c:w val="0.74581101252406878"/>
          <c:h val="0.70373697436756577"/>
        </c:manualLayout>
      </c:layout>
      <c:scatterChart>
        <c:scatterStyle val="lineMarker"/>
        <c:varyColors val="0"/>
        <c:ser>
          <c:idx val="0"/>
          <c:order val="0"/>
          <c:tx>
            <c:v>CG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[CS556_mideterm_project_data.xlsx]Sheet1!$A$30:$A$33</c:f>
              <c:numCache>
                <c:formatCode>General</c:formatCode>
                <c:ptCount val="4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</c:numCache>
            </c:numRef>
          </c:xVal>
          <c:yVal>
            <c:numRef>
              <c:f>[CS556_mideterm_project_data.xlsx]Sheet1!$I$30:$I$33</c:f>
              <c:numCache>
                <c:formatCode>General</c:formatCode>
                <c:ptCount val="4"/>
                <c:pt idx="0">
                  <c:v>1.9E-3</c:v>
                </c:pt>
                <c:pt idx="1">
                  <c:v>1.0800000000000001E-2</c:v>
                </c:pt>
                <c:pt idx="2">
                  <c:v>0.1603</c:v>
                </c:pt>
                <c:pt idx="3">
                  <c:v>5.3231000000000002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BCA-2949-8DC1-A4D118845571}"/>
            </c:ext>
          </c:extLst>
        </c:ser>
        <c:ser>
          <c:idx val="1"/>
          <c:order val="1"/>
          <c:tx>
            <c:v>PCG-Jacob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[CS556_mideterm_project_data.xlsx]Sheet1!$A$30:$A$33</c:f>
              <c:numCache>
                <c:formatCode>General</c:formatCode>
                <c:ptCount val="4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</c:numCache>
            </c:numRef>
          </c:xVal>
          <c:yVal>
            <c:numRef>
              <c:f>[CS556_mideterm_project_data.xlsx]Sheet1!$J$30:$J$33</c:f>
              <c:numCache>
                <c:formatCode>General</c:formatCode>
                <c:ptCount val="4"/>
                <c:pt idx="0">
                  <c:v>9.7000000000000003E-3</c:v>
                </c:pt>
                <c:pt idx="1">
                  <c:v>4.6300000000000001E-2</c:v>
                </c:pt>
                <c:pt idx="2">
                  <c:v>0.94740000000000002</c:v>
                </c:pt>
                <c:pt idx="3">
                  <c:v>20.7895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BCA-2949-8DC1-A4D118845571}"/>
            </c:ext>
          </c:extLst>
        </c:ser>
        <c:ser>
          <c:idx val="2"/>
          <c:order val="2"/>
          <c:tx>
            <c:v>PCG-Cheb1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[CS556_mideterm_project_data.xlsx]Sheet1!$A$30:$A$33</c:f>
              <c:numCache>
                <c:formatCode>General</c:formatCode>
                <c:ptCount val="4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</c:numCache>
            </c:numRef>
          </c:xVal>
          <c:yVal>
            <c:numRef>
              <c:f>[CS556_mideterm_project_data.xlsx]Sheet1!$K$30:$K$33</c:f>
              <c:numCache>
                <c:formatCode>General</c:formatCode>
                <c:ptCount val="4"/>
                <c:pt idx="0">
                  <c:v>1.5900000000000001E-2</c:v>
                </c:pt>
                <c:pt idx="1">
                  <c:v>7.5399999999999995E-2</c:v>
                </c:pt>
                <c:pt idx="2">
                  <c:v>1.1664000000000001</c:v>
                </c:pt>
                <c:pt idx="3">
                  <c:v>27.872599999999998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BCA-2949-8DC1-A4D118845571}"/>
            </c:ext>
          </c:extLst>
        </c:ser>
        <c:ser>
          <c:idx val="3"/>
          <c:order val="3"/>
          <c:tx>
            <c:v>PCG-Cheb4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[CS556_mideterm_project_data.xlsx]Sheet1!$A$30:$A$33</c:f>
              <c:numCache>
                <c:formatCode>General</c:formatCode>
                <c:ptCount val="4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</c:numCache>
            </c:numRef>
          </c:xVal>
          <c:yVal>
            <c:numRef>
              <c:f>[CS556_mideterm_project_data.xlsx]Sheet1!$L$30:$L$33</c:f>
              <c:numCache>
                <c:formatCode>General</c:formatCode>
                <c:ptCount val="4"/>
                <c:pt idx="0">
                  <c:v>2.6599999999999999E-2</c:v>
                </c:pt>
                <c:pt idx="1">
                  <c:v>3.2500000000000001E-2</c:v>
                </c:pt>
                <c:pt idx="2">
                  <c:v>0.40450000000000003</c:v>
                </c:pt>
                <c:pt idx="3">
                  <c:v>7.3559000000000001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BCA-2949-8DC1-A4D1188455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9664527"/>
        <c:axId val="1819663087"/>
      </c:scatterChart>
      <c:valAx>
        <c:axId val="1819664527"/>
        <c:scaling>
          <c:orientation val="minMax"/>
          <c:max val="32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/>
          </a:p>
        </c:txPr>
        <c:crossAx val="1819663087"/>
        <c:crosses val="autoZero"/>
        <c:crossBetween val="midCat"/>
        <c:majorUnit val="8"/>
      </c:valAx>
      <c:valAx>
        <c:axId val="1819663087"/>
        <c:scaling>
          <c:orientation val="minMax"/>
          <c:max val="3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Duration [s]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/>
          </a:p>
        </c:txPr>
        <c:crossAx val="1819664527"/>
        <c:crosses val="autoZero"/>
        <c:crossBetween val="midCat"/>
        <c:majorUnit val="5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21722295283914034"/>
          <c:y val="0.17818998157145249"/>
          <c:w val="0.4332351162235798"/>
          <c:h val="0.1500030155804992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v>r=1, Nx=32</c:v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[CS556_mideterm_project_data.xlsx]Sheet1!$B$3:$L$3</c:f>
              <c:strCache>
                <c:ptCount val="11"/>
                <c:pt idx="0">
                  <c:v>damped-Jacobi</c:v>
                </c:pt>
                <c:pt idx="1">
                  <c:v>Cheb1</c:v>
                </c:pt>
                <c:pt idx="2">
                  <c:v>Cheb4</c:v>
                </c:pt>
                <c:pt idx="3">
                  <c:v>AMG-Jacobi</c:v>
                </c:pt>
                <c:pt idx="4">
                  <c:v>AMG-Cheb1</c:v>
                </c:pt>
                <c:pt idx="5">
                  <c:v>AMG-Cheb4</c:v>
                </c:pt>
                <c:pt idx="6">
                  <c:v>FDM</c:v>
                </c:pt>
                <c:pt idx="7">
                  <c:v>CG</c:v>
                </c:pt>
                <c:pt idx="8">
                  <c:v>PCG-Jacobi</c:v>
                </c:pt>
                <c:pt idx="9">
                  <c:v>PCG-Cheb1</c:v>
                </c:pt>
                <c:pt idx="10">
                  <c:v>PCG-Cheb4</c:v>
                </c:pt>
              </c:strCache>
            </c:strRef>
          </c:cat>
          <c:val>
            <c:numRef>
              <c:f>[CS556_mideterm_project_data.xlsx]Sheet1!$B$7:$L$7</c:f>
              <c:numCache>
                <c:formatCode>General</c:formatCode>
                <c:ptCount val="11"/>
                <c:pt idx="0">
                  <c:v>51</c:v>
                </c:pt>
                <c:pt idx="1">
                  <c:v>53</c:v>
                </c:pt>
                <c:pt idx="2">
                  <c:v>6</c:v>
                </c:pt>
                <c:pt idx="3">
                  <c:v>5</c:v>
                </c:pt>
                <c:pt idx="4">
                  <c:v>4</c:v>
                </c:pt>
                <c:pt idx="5">
                  <c:v>5</c:v>
                </c:pt>
                <c:pt idx="6">
                  <c:v>0</c:v>
                </c:pt>
                <c:pt idx="7">
                  <c:v>140</c:v>
                </c:pt>
                <c:pt idx="8">
                  <c:v>10</c:v>
                </c:pt>
                <c:pt idx="9">
                  <c:v>13</c:v>
                </c:pt>
                <c:pt idx="1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B3-AE41-9900-70C64D1D542C}"/>
            </c:ext>
          </c:extLst>
        </c:ser>
        <c:ser>
          <c:idx val="1"/>
          <c:order val="1"/>
          <c:tx>
            <c:v>r=4, Nx=8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[CS556_mideterm_project_data.xlsx]Sheet1!$B$3:$L$3</c:f>
              <c:strCache>
                <c:ptCount val="11"/>
                <c:pt idx="0">
                  <c:v>damped-Jacobi</c:v>
                </c:pt>
                <c:pt idx="1">
                  <c:v>Cheb1</c:v>
                </c:pt>
                <c:pt idx="2">
                  <c:v>Cheb4</c:v>
                </c:pt>
                <c:pt idx="3">
                  <c:v>AMG-Jacobi</c:v>
                </c:pt>
                <c:pt idx="4">
                  <c:v>AMG-Cheb1</c:v>
                </c:pt>
                <c:pt idx="5">
                  <c:v>AMG-Cheb4</c:v>
                </c:pt>
                <c:pt idx="6">
                  <c:v>FDM</c:v>
                </c:pt>
                <c:pt idx="7">
                  <c:v>CG</c:v>
                </c:pt>
                <c:pt idx="8">
                  <c:v>PCG-Jacobi</c:v>
                </c:pt>
                <c:pt idx="9">
                  <c:v>PCG-Cheb1</c:v>
                </c:pt>
                <c:pt idx="10">
                  <c:v>PCG-Cheb4</c:v>
                </c:pt>
              </c:strCache>
            </c:strRef>
          </c:cat>
          <c:val>
            <c:numRef>
              <c:f>[CS556_mideterm_project_data.xlsx]Sheet1!$B$23:$L$23</c:f>
              <c:numCache>
                <c:formatCode>General</c:formatCode>
                <c:ptCount val="11"/>
                <c:pt idx="0">
                  <c:v>34</c:v>
                </c:pt>
                <c:pt idx="1">
                  <c:v>38</c:v>
                </c:pt>
                <c:pt idx="2">
                  <c:v>7</c:v>
                </c:pt>
                <c:pt idx="3">
                  <c:v>7</c:v>
                </c:pt>
                <c:pt idx="4">
                  <c:v>8</c:v>
                </c:pt>
                <c:pt idx="5">
                  <c:v>5</c:v>
                </c:pt>
                <c:pt idx="6">
                  <c:v>0</c:v>
                </c:pt>
                <c:pt idx="7">
                  <c:v>129</c:v>
                </c:pt>
                <c:pt idx="8">
                  <c:v>9</c:v>
                </c:pt>
                <c:pt idx="9">
                  <c:v>12</c:v>
                </c:pt>
                <c:pt idx="1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B3-AE41-9900-70C64D1D542C}"/>
            </c:ext>
          </c:extLst>
        </c:ser>
        <c:ser>
          <c:idx val="2"/>
          <c:order val="2"/>
          <c:tx>
            <c:v>r=16, Nx=4</c:v>
          </c:tx>
          <c:spPr>
            <a:solidFill>
              <a:schemeClr val="tx2">
                <a:lumMod val="25000"/>
                <a:lumOff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[CS556_mideterm_project_data.xlsx]Sheet1!$B$3:$L$3</c:f>
              <c:strCache>
                <c:ptCount val="11"/>
                <c:pt idx="0">
                  <c:v>damped-Jacobi</c:v>
                </c:pt>
                <c:pt idx="1">
                  <c:v>Cheb1</c:v>
                </c:pt>
                <c:pt idx="2">
                  <c:v>Cheb4</c:v>
                </c:pt>
                <c:pt idx="3">
                  <c:v>AMG-Jacobi</c:v>
                </c:pt>
                <c:pt idx="4">
                  <c:v>AMG-Cheb1</c:v>
                </c:pt>
                <c:pt idx="5">
                  <c:v>AMG-Cheb4</c:v>
                </c:pt>
                <c:pt idx="6">
                  <c:v>FDM</c:v>
                </c:pt>
                <c:pt idx="7">
                  <c:v>CG</c:v>
                </c:pt>
                <c:pt idx="8">
                  <c:v>PCG-Jacobi</c:v>
                </c:pt>
                <c:pt idx="9">
                  <c:v>PCG-Cheb1</c:v>
                </c:pt>
                <c:pt idx="10">
                  <c:v>PCG-Cheb4</c:v>
                </c:pt>
              </c:strCache>
            </c:strRef>
          </c:cat>
          <c:val>
            <c:numRef>
              <c:f>[CS556_mideterm_project_data.xlsx]Sheet1!$B$39:$L$39</c:f>
              <c:numCache>
                <c:formatCode>General</c:formatCode>
                <c:ptCount val="11"/>
                <c:pt idx="0">
                  <c:v>129</c:v>
                </c:pt>
                <c:pt idx="1">
                  <c:v>124</c:v>
                </c:pt>
                <c:pt idx="2">
                  <c:v>11</c:v>
                </c:pt>
                <c:pt idx="3">
                  <c:v>62</c:v>
                </c:pt>
                <c:pt idx="4">
                  <c:v>21</c:v>
                </c:pt>
                <c:pt idx="5">
                  <c:v>5</c:v>
                </c:pt>
                <c:pt idx="6">
                  <c:v>0</c:v>
                </c:pt>
                <c:pt idx="7">
                  <c:v>520</c:v>
                </c:pt>
                <c:pt idx="8">
                  <c:v>35</c:v>
                </c:pt>
                <c:pt idx="9">
                  <c:v>48</c:v>
                </c:pt>
                <c:pt idx="10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AB3-AE41-9900-70C64D1D542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0"/>
        <c:axId val="1061271599"/>
        <c:axId val="1061265359"/>
      </c:barChart>
      <c:catAx>
        <c:axId val="106127159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/>
          </a:p>
        </c:txPr>
        <c:crossAx val="1061265359"/>
        <c:crosses val="autoZero"/>
        <c:auto val="1"/>
        <c:lblAlgn val="ctr"/>
        <c:lblOffset val="100"/>
        <c:noMultiLvlLbl val="0"/>
      </c:catAx>
      <c:valAx>
        <c:axId val="1061265359"/>
        <c:scaling>
          <c:orientation val="minMax"/>
          <c:max val="52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defRPr>
                </a:pPr>
                <a:r>
                  <a:rPr lang="en-US" sz="140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Iteration</a:t>
                </a:r>
                <a:r>
                  <a:rPr lang="en-US" sz="1400" baseline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#</a:t>
                </a:r>
                <a:endParaRPr lang="en-US" sz="14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1061271599"/>
        <c:crosses val="autoZero"/>
        <c:crossBetween val="between"/>
        <c:majorUnit val="130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5092173330722791"/>
          <c:y val="0.63159223162115297"/>
          <c:w val="0.14162969959531324"/>
          <c:h val="0.1600368509748053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v>r=1, Nx=32</c:v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#,##0.0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[CS556_mideterm_project_data.xlsx]Sheet1!$B$3:$L$3</c:f>
              <c:strCache>
                <c:ptCount val="11"/>
                <c:pt idx="0">
                  <c:v>damped-Jacobi</c:v>
                </c:pt>
                <c:pt idx="1">
                  <c:v>Cheb1</c:v>
                </c:pt>
                <c:pt idx="2">
                  <c:v>Cheb4</c:v>
                </c:pt>
                <c:pt idx="3">
                  <c:v>AMG-Jacobi</c:v>
                </c:pt>
                <c:pt idx="4">
                  <c:v>AMG-Cheb1</c:v>
                </c:pt>
                <c:pt idx="5">
                  <c:v>AMG-Cheb4</c:v>
                </c:pt>
                <c:pt idx="6">
                  <c:v>FDM</c:v>
                </c:pt>
                <c:pt idx="7">
                  <c:v>CG</c:v>
                </c:pt>
                <c:pt idx="8">
                  <c:v>PCG-Jacobi</c:v>
                </c:pt>
                <c:pt idx="9">
                  <c:v>PCG-Cheb1</c:v>
                </c:pt>
                <c:pt idx="10">
                  <c:v>PCG-Cheb4</c:v>
                </c:pt>
              </c:strCache>
            </c:strRef>
          </c:cat>
          <c:val>
            <c:numRef>
              <c:f>[CS556_mideterm_project_data.xlsx]Sheet1!$B$16:$L$16</c:f>
              <c:numCache>
                <c:formatCode>General</c:formatCode>
                <c:ptCount val="11"/>
                <c:pt idx="0">
                  <c:v>1.2025999999999999</c:v>
                </c:pt>
                <c:pt idx="1">
                  <c:v>1.2889999999999999</c:v>
                </c:pt>
                <c:pt idx="2">
                  <c:v>0.15687000000000001</c:v>
                </c:pt>
                <c:pt idx="3">
                  <c:v>0.21129999999999999</c:v>
                </c:pt>
                <c:pt idx="4">
                  <c:v>0.16189999999999999</c:v>
                </c:pt>
                <c:pt idx="5">
                  <c:v>0.1918</c:v>
                </c:pt>
                <c:pt idx="6">
                  <c:v>1.1287</c:v>
                </c:pt>
                <c:pt idx="7">
                  <c:v>6.4399999999999999E-2</c:v>
                </c:pt>
                <c:pt idx="8">
                  <c:v>0.24610000000000001</c:v>
                </c:pt>
                <c:pt idx="9">
                  <c:v>0.3145</c:v>
                </c:pt>
                <c:pt idx="10">
                  <c:v>0.15809999999999999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13-BA4E-8733-B7747ABBB03A}"/>
            </c:ext>
          </c:extLst>
        </c:ser>
        <c:ser>
          <c:idx val="1"/>
          <c:order val="1"/>
          <c:tx>
            <c:v>r=4, Nx=8</c:v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#,##0.0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[CS556_mideterm_project_data.xlsx]Sheet1!$B$3:$L$3</c:f>
              <c:strCache>
                <c:ptCount val="11"/>
                <c:pt idx="0">
                  <c:v>damped-Jacobi</c:v>
                </c:pt>
                <c:pt idx="1">
                  <c:v>Cheb1</c:v>
                </c:pt>
                <c:pt idx="2">
                  <c:v>Cheb4</c:v>
                </c:pt>
                <c:pt idx="3">
                  <c:v>AMG-Jacobi</c:v>
                </c:pt>
                <c:pt idx="4">
                  <c:v>AMG-Cheb1</c:v>
                </c:pt>
                <c:pt idx="5">
                  <c:v>AMG-Cheb4</c:v>
                </c:pt>
                <c:pt idx="6">
                  <c:v>FDM</c:v>
                </c:pt>
                <c:pt idx="7">
                  <c:v>CG</c:v>
                </c:pt>
                <c:pt idx="8">
                  <c:v>PCG-Jacobi</c:v>
                </c:pt>
                <c:pt idx="9">
                  <c:v>PCG-Cheb1</c:v>
                </c:pt>
                <c:pt idx="10">
                  <c:v>PCG-Cheb4</c:v>
                </c:pt>
              </c:strCache>
            </c:strRef>
          </c:cat>
          <c:val>
            <c:numRef>
              <c:f>[CS556_mideterm_project_data.xlsx]Sheet1!$B$31:$L$31</c:f>
              <c:numCache>
                <c:formatCode>General</c:formatCode>
                <c:ptCount val="11"/>
                <c:pt idx="0">
                  <c:v>0.18909999999999999</c:v>
                </c:pt>
                <c:pt idx="1">
                  <c:v>0.24746000000000001</c:v>
                </c:pt>
                <c:pt idx="2">
                  <c:v>3.6069999999999998E-2</c:v>
                </c:pt>
                <c:pt idx="3">
                  <c:v>4.99E-2</c:v>
                </c:pt>
                <c:pt idx="4">
                  <c:v>5.6399999999999999E-2</c:v>
                </c:pt>
                <c:pt idx="5">
                  <c:v>5.5500000000000001E-2</c:v>
                </c:pt>
                <c:pt idx="6">
                  <c:v>6.59E-2</c:v>
                </c:pt>
                <c:pt idx="7">
                  <c:v>1.0800000000000001E-2</c:v>
                </c:pt>
                <c:pt idx="8">
                  <c:v>4.6300000000000001E-2</c:v>
                </c:pt>
                <c:pt idx="9">
                  <c:v>7.5399999999999995E-2</c:v>
                </c:pt>
                <c:pt idx="10">
                  <c:v>3.2500000000000001E-2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313-BA4E-8733-B7747ABBB03A}"/>
            </c:ext>
          </c:extLst>
        </c:ser>
        <c:ser>
          <c:idx val="2"/>
          <c:order val="2"/>
          <c:tx>
            <c:v>r=16, Nx=4</c:v>
          </c:tx>
          <c:spPr>
            <a:solidFill>
              <a:schemeClr val="tx2">
                <a:lumMod val="25000"/>
                <a:lumOff val="75000"/>
              </a:schemeClr>
            </a:solidFill>
            <a:ln>
              <a:noFill/>
            </a:ln>
            <a:effectLst/>
          </c:spPr>
          <c:invertIfNegative val="0"/>
          <c:dLbls>
            <c:numFmt formatCode="#,##0.00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[CS556_mideterm_project_data.xlsx]Sheet1!$B$3:$L$3</c:f>
              <c:strCache>
                <c:ptCount val="11"/>
                <c:pt idx="0">
                  <c:v>damped-Jacobi</c:v>
                </c:pt>
                <c:pt idx="1">
                  <c:v>Cheb1</c:v>
                </c:pt>
                <c:pt idx="2">
                  <c:v>Cheb4</c:v>
                </c:pt>
                <c:pt idx="3">
                  <c:v>AMG-Jacobi</c:v>
                </c:pt>
                <c:pt idx="4">
                  <c:v>AMG-Cheb1</c:v>
                </c:pt>
                <c:pt idx="5">
                  <c:v>AMG-Cheb4</c:v>
                </c:pt>
                <c:pt idx="6">
                  <c:v>FDM</c:v>
                </c:pt>
                <c:pt idx="7">
                  <c:v>CG</c:v>
                </c:pt>
                <c:pt idx="8">
                  <c:v>PCG-Jacobi</c:v>
                </c:pt>
                <c:pt idx="9">
                  <c:v>PCG-Cheb1</c:v>
                </c:pt>
                <c:pt idx="10">
                  <c:v>PCG-Cheb4</c:v>
                </c:pt>
              </c:strCache>
            </c:strRef>
          </c:cat>
          <c:val>
            <c:numRef>
              <c:f>[CS556_mideterm_project_data.xlsx]Sheet1!$B$46:$L$46</c:f>
              <c:numCache>
                <c:formatCode>General</c:formatCode>
                <c:ptCount val="11"/>
                <c:pt idx="0">
                  <c:v>1.5206</c:v>
                </c:pt>
                <c:pt idx="1">
                  <c:v>1.5113000000000001</c:v>
                </c:pt>
                <c:pt idx="2">
                  <c:v>0.12681000000000001</c:v>
                </c:pt>
                <c:pt idx="3">
                  <c:v>0.88539999999999996</c:v>
                </c:pt>
                <c:pt idx="4">
                  <c:v>0.32600000000000001</c:v>
                </c:pt>
                <c:pt idx="5">
                  <c:v>8.2299999999999998E-2</c:v>
                </c:pt>
                <c:pt idx="6">
                  <c:v>0.25359999999999999</c:v>
                </c:pt>
                <c:pt idx="7">
                  <c:v>0.97540000000000004</c:v>
                </c:pt>
                <c:pt idx="8">
                  <c:v>5.3197999999999999</c:v>
                </c:pt>
                <c:pt idx="9">
                  <c:v>5.9058000000000002</c:v>
                </c:pt>
                <c:pt idx="10">
                  <c:v>2.1760999999999999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313-BA4E-8733-B7747ABBB03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0"/>
        <c:axId val="1061271599"/>
        <c:axId val="1061265359"/>
      </c:barChart>
      <c:catAx>
        <c:axId val="106127159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/>
          </a:p>
        </c:txPr>
        <c:crossAx val="1061265359"/>
        <c:crosses val="autoZero"/>
        <c:auto val="1"/>
        <c:lblAlgn val="ctr"/>
        <c:lblOffset val="100"/>
        <c:noMultiLvlLbl val="0"/>
      </c:catAx>
      <c:valAx>
        <c:axId val="1061265359"/>
        <c:scaling>
          <c:orientation val="minMax"/>
          <c:max val="6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defRPr>
                </a:pPr>
                <a:r>
                  <a:rPr lang="en-US" sz="140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Duration [s]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1061271599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682934414101215"/>
          <c:y val="0.64355792961222491"/>
          <c:w val="0.1467505618876262"/>
          <c:h val="0.13612047443276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Multigrid</a:t>
            </a:r>
            <a:r>
              <a:rPr lang="en-US" sz="16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Solver (r=1)</a:t>
            </a:r>
            <a:endParaRPr lang="en-US" sz="16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c:rich>
      </c:tx>
      <c:layout>
        <c:manualLayout>
          <c:xMode val="edge"/>
          <c:yMode val="edge"/>
          <c:x val="0.29398167723749125"/>
          <c:y val="1.70212765957446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15458374257129"/>
          <c:y val="0.12478740157480316"/>
          <c:w val="0.74581101252406878"/>
          <c:h val="0.70373697436756577"/>
        </c:manualLayout>
      </c:layout>
      <c:scatterChart>
        <c:scatterStyle val="lineMarker"/>
        <c:varyColors val="0"/>
        <c:ser>
          <c:idx val="0"/>
          <c:order val="0"/>
          <c:tx>
            <c:v>Jacobi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[CS556_mideterm_project_data.xlsx]Sheet1!$A$4:$A$8</c:f>
              <c:numCache>
                <c:formatCode>General</c:formatCode>
                <c:ptCount val="5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</c:numCache>
            </c:numRef>
          </c:xVal>
          <c:yVal>
            <c:numRef>
              <c:f>[CS556_mideterm_project_data.xlsx]Sheet1!$B$4:$B$8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13</c:v>
                </c:pt>
                <c:pt idx="3">
                  <c:v>51</c:v>
                </c:pt>
                <c:pt idx="4">
                  <c:v>202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06F-4045-B77B-594DC4E685E0}"/>
            </c:ext>
          </c:extLst>
        </c:ser>
        <c:ser>
          <c:idx val="1"/>
          <c:order val="1"/>
          <c:tx>
            <c:v>Cheb1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[CS556_mideterm_project_data.xlsx]Sheet1!$A$4:$A$8</c:f>
              <c:numCache>
                <c:formatCode>General</c:formatCode>
                <c:ptCount val="5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</c:numCache>
            </c:numRef>
          </c:xVal>
          <c:yVal>
            <c:numRef>
              <c:f>[CS556_mideterm_project_data.xlsx]Sheet1!$C$4:$C$8</c:f>
              <c:numCache>
                <c:formatCode>General</c:formatCode>
                <c:ptCount val="5"/>
                <c:pt idx="0">
                  <c:v>2</c:v>
                </c:pt>
                <c:pt idx="1">
                  <c:v>5</c:v>
                </c:pt>
                <c:pt idx="2">
                  <c:v>16</c:v>
                </c:pt>
                <c:pt idx="3">
                  <c:v>53</c:v>
                </c:pt>
                <c:pt idx="4">
                  <c:v>173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06F-4045-B77B-594DC4E685E0}"/>
            </c:ext>
          </c:extLst>
        </c:ser>
        <c:ser>
          <c:idx val="2"/>
          <c:order val="2"/>
          <c:tx>
            <c:v>Cheb4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[CS556_mideterm_project_data.xlsx]Sheet1!$A$4:$A$8</c:f>
              <c:numCache>
                <c:formatCode>General</c:formatCode>
                <c:ptCount val="5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</c:numCache>
            </c:numRef>
          </c:xVal>
          <c:yVal>
            <c:numRef>
              <c:f>[CS556_mideterm_project_data.xlsx]Sheet1!$D$4:$D$8</c:f>
              <c:numCache>
                <c:formatCode>General</c:formatCode>
                <c:ptCount val="5"/>
                <c:pt idx="0">
                  <c:v>3</c:v>
                </c:pt>
                <c:pt idx="1">
                  <c:v>5</c:v>
                </c:pt>
                <c:pt idx="2">
                  <c:v>5</c:v>
                </c:pt>
                <c:pt idx="3">
                  <c:v>6</c:v>
                </c:pt>
                <c:pt idx="4">
                  <c:v>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06F-4045-B77B-594DC4E685E0}"/>
            </c:ext>
          </c:extLst>
        </c:ser>
        <c:ser>
          <c:idx val="3"/>
          <c:order val="3"/>
          <c:tx>
            <c:v>AMG-Jacob</c:v>
          </c:tx>
          <c:spPr>
            <a:ln w="19050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[CS556_mideterm_project_data.xlsx]Sheet1!$A$4:$A$8</c:f>
              <c:numCache>
                <c:formatCode>General</c:formatCode>
                <c:ptCount val="5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</c:numCache>
            </c:numRef>
          </c:xVal>
          <c:yVal>
            <c:numRef>
              <c:f>[CS556_mideterm_project_data.xlsx]Sheet1!$E$4:$E$8</c:f>
              <c:numCache>
                <c:formatCode>General</c:formatCode>
                <c:ptCount val="5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706F-4045-B77B-594DC4E685E0}"/>
            </c:ext>
          </c:extLst>
        </c:ser>
        <c:ser>
          <c:idx val="4"/>
          <c:order val="4"/>
          <c:tx>
            <c:v>AMG-Cheb1</c:v>
          </c:tx>
          <c:spPr>
            <a:ln w="19050" cap="rnd">
              <a:solidFill>
                <a:schemeClr val="accent2">
                  <a:lumMod val="75000"/>
                </a:schemeClr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[CS556_mideterm_project_data.xlsx]Sheet1!$A$4:$A$8</c:f>
              <c:numCache>
                <c:formatCode>General</c:formatCode>
                <c:ptCount val="5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</c:numCache>
            </c:numRef>
          </c:xVal>
          <c:yVal>
            <c:numRef>
              <c:f>[CS556_mideterm_project_data.xlsx]Sheet1!$F$4:$F$8</c:f>
              <c:numCache>
                <c:formatCode>General</c:formatCode>
                <c:ptCount val="5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706F-4045-B77B-594DC4E685E0}"/>
            </c:ext>
          </c:extLst>
        </c:ser>
        <c:ser>
          <c:idx val="5"/>
          <c:order val="5"/>
          <c:tx>
            <c:v>AMG-Cheb4</c:v>
          </c:tx>
          <c:spPr>
            <a:ln w="19050" cap="rnd">
              <a:solidFill>
                <a:schemeClr val="accent6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[CS556_mideterm_project_data.xlsx]Sheet1!$A$4:$A$8</c:f>
              <c:numCache>
                <c:formatCode>General</c:formatCode>
                <c:ptCount val="5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</c:numCache>
            </c:numRef>
          </c:xVal>
          <c:yVal>
            <c:numRef>
              <c:f>[CS556_mideterm_project_data.xlsx]Sheet1!$G$4:$G$7</c:f>
              <c:numCache>
                <c:formatCode>General</c:formatCode>
                <c:ptCount val="4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706F-4045-B77B-594DC4E685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9664527"/>
        <c:axId val="1819663087"/>
      </c:scatterChart>
      <c:valAx>
        <c:axId val="1819664527"/>
        <c:scaling>
          <c:orientation val="minMax"/>
          <c:max val="64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/>
          </a:p>
        </c:txPr>
        <c:crossAx val="1819663087"/>
        <c:crosses val="autoZero"/>
        <c:crossBetween val="midCat"/>
        <c:majorUnit val="16"/>
      </c:valAx>
      <c:valAx>
        <c:axId val="1819663087"/>
        <c:scaling>
          <c:orientation val="minMax"/>
          <c:max val="3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Iteration #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/>
          </a:p>
        </c:txPr>
        <c:crossAx val="1819664527"/>
        <c:crosses val="autoZero"/>
        <c:crossBetween val="midCat"/>
        <c:majorUnit val="60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20594740667987327"/>
          <c:y val="0.14840274752889931"/>
          <c:w val="0.69539156442653971"/>
          <c:h val="0.1500030155804992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15458374257129"/>
          <c:y val="0.12478740157480316"/>
          <c:w val="0.74581101252406878"/>
          <c:h val="0.6342139879573877"/>
        </c:manualLayout>
      </c:layout>
      <c:scatterChart>
        <c:scatterStyle val="lineMarker"/>
        <c:varyColors val="0"/>
        <c:ser>
          <c:idx val="3"/>
          <c:order val="0"/>
          <c:tx>
            <c:v>AMG-Jacob</c:v>
          </c:tx>
          <c:spPr>
            <a:ln w="19050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[CS556_mideterm_project_data.xlsx]Sheet1!$A$4:$A$8</c:f>
              <c:numCache>
                <c:formatCode>General</c:formatCode>
                <c:ptCount val="5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</c:numCache>
            </c:numRef>
          </c:xVal>
          <c:yVal>
            <c:numRef>
              <c:f>[CS556_mideterm_project_data.xlsx]Sheet1!$E$4:$E$8</c:f>
              <c:numCache>
                <c:formatCode>General</c:formatCode>
                <c:ptCount val="5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5DC-EB49-879E-EE63D9C8910F}"/>
            </c:ext>
          </c:extLst>
        </c:ser>
        <c:ser>
          <c:idx val="4"/>
          <c:order val="1"/>
          <c:tx>
            <c:v>AMG-Cheb1</c:v>
          </c:tx>
          <c:spPr>
            <a:ln w="19050" cap="rnd">
              <a:solidFill>
                <a:schemeClr val="accent2">
                  <a:lumMod val="75000"/>
                </a:schemeClr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[CS556_mideterm_project_data.xlsx]Sheet1!$A$4:$A$8</c:f>
              <c:numCache>
                <c:formatCode>General</c:formatCode>
                <c:ptCount val="5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</c:numCache>
            </c:numRef>
          </c:xVal>
          <c:yVal>
            <c:numRef>
              <c:f>[CS556_mideterm_project_data.xlsx]Sheet1!$F$4:$F$8</c:f>
              <c:numCache>
                <c:formatCode>General</c:formatCode>
                <c:ptCount val="5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5DC-EB49-879E-EE63D9C8910F}"/>
            </c:ext>
          </c:extLst>
        </c:ser>
        <c:ser>
          <c:idx val="5"/>
          <c:order val="2"/>
          <c:tx>
            <c:v>AMG-Cheb4</c:v>
          </c:tx>
          <c:spPr>
            <a:ln w="19050" cap="rnd">
              <a:solidFill>
                <a:schemeClr val="accent6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[CS556_mideterm_project_data.xlsx]Sheet1!$A$4:$A$8</c:f>
              <c:numCache>
                <c:formatCode>General</c:formatCode>
                <c:ptCount val="5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</c:numCache>
            </c:numRef>
          </c:xVal>
          <c:yVal>
            <c:numRef>
              <c:f>[CS556_mideterm_project_data.xlsx]Sheet1!$G$4:$G$7</c:f>
              <c:numCache>
                <c:formatCode>General</c:formatCode>
                <c:ptCount val="4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5DC-EB49-879E-EE63D9C891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9664527"/>
        <c:axId val="1819663087"/>
      </c:scatterChart>
      <c:valAx>
        <c:axId val="1819664527"/>
        <c:scaling>
          <c:orientation val="minMax"/>
          <c:max val="32"/>
          <c:min val="0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/>
          </a:p>
        </c:txPr>
        <c:crossAx val="1819663087"/>
        <c:crosses val="autoZero"/>
        <c:crossBetween val="midCat"/>
        <c:majorUnit val="16"/>
      </c:valAx>
      <c:valAx>
        <c:axId val="1819663087"/>
        <c:scaling>
          <c:orientation val="minMax"/>
          <c:max val="5"/>
          <c:min val="1"/>
        </c:scaling>
        <c:delete val="0"/>
        <c:axPos val="l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/>
          </a:p>
        </c:txPr>
        <c:crossAx val="1819664527"/>
        <c:crosses val="autoZero"/>
        <c:crossBetween val="midCat"/>
        <c:majorUnit val="2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9050" cap="flat" cmpd="sng" algn="ctr">
      <a:solidFill>
        <a:srgbClr val="FF0000"/>
      </a:solidFill>
      <a:prstDash val="sysDash"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15458374257129"/>
          <c:y val="0.12478740157480316"/>
          <c:w val="0.74581101252406878"/>
          <c:h val="0.70373697436756577"/>
        </c:manualLayout>
      </c:layout>
      <c:scatterChart>
        <c:scatterStyle val="lineMarker"/>
        <c:varyColors val="0"/>
        <c:ser>
          <c:idx val="0"/>
          <c:order val="0"/>
          <c:tx>
            <c:v>Jacobi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[CS556_mideterm_project_data.xlsx]Sheet1!$A$13:$A$17</c:f>
              <c:numCache>
                <c:formatCode>General</c:formatCode>
                <c:ptCount val="5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</c:numCache>
            </c:numRef>
          </c:xVal>
          <c:yVal>
            <c:numRef>
              <c:f>[CS556_mideterm_project_data.xlsx]Sheet1!$B$13:$B$17</c:f>
              <c:numCache>
                <c:formatCode>General</c:formatCode>
                <c:ptCount val="5"/>
                <c:pt idx="0">
                  <c:v>3.4291999999999999E-3</c:v>
                </c:pt>
                <c:pt idx="1">
                  <c:v>4.1301999999999997E-3</c:v>
                </c:pt>
                <c:pt idx="2">
                  <c:v>4.2042999999999997E-2</c:v>
                </c:pt>
                <c:pt idx="3">
                  <c:v>1.2025999999999999</c:v>
                </c:pt>
                <c:pt idx="4">
                  <c:v>65.258099999999999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D7B-8D4A-BDEE-15361788544C}"/>
            </c:ext>
          </c:extLst>
        </c:ser>
        <c:ser>
          <c:idx val="1"/>
          <c:order val="1"/>
          <c:tx>
            <c:v>Cheb1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[CS556_mideterm_project_data.xlsx]Sheet1!$A$13:$A$17</c:f>
              <c:numCache>
                <c:formatCode>General</c:formatCode>
                <c:ptCount val="5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</c:numCache>
            </c:numRef>
          </c:xVal>
          <c:yVal>
            <c:numRef>
              <c:f>[CS556_mideterm_project_data.xlsx]Sheet1!$C$13:$C$17</c:f>
              <c:numCache>
                <c:formatCode>General</c:formatCode>
                <c:ptCount val="5"/>
                <c:pt idx="0">
                  <c:v>3.4356999999999999E-3</c:v>
                </c:pt>
                <c:pt idx="1">
                  <c:v>6.1888999999999998E-3</c:v>
                </c:pt>
                <c:pt idx="2">
                  <c:v>5.2366999999999997E-2</c:v>
                </c:pt>
                <c:pt idx="3">
                  <c:v>1.2889999999999999</c:v>
                </c:pt>
                <c:pt idx="4">
                  <c:v>59.765500000000003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D7B-8D4A-BDEE-15361788544C}"/>
            </c:ext>
          </c:extLst>
        </c:ser>
        <c:ser>
          <c:idx val="2"/>
          <c:order val="2"/>
          <c:tx>
            <c:v>Cheb4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[CS556_mideterm_project_data.xlsx]Sheet1!$A$13:$A$17</c:f>
              <c:numCache>
                <c:formatCode>General</c:formatCode>
                <c:ptCount val="5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</c:numCache>
            </c:numRef>
          </c:xVal>
          <c:yVal>
            <c:numRef>
              <c:f>[CS556_mideterm_project_data.xlsx]Sheet1!$D$13:$D$17</c:f>
              <c:numCache>
                <c:formatCode>General</c:formatCode>
                <c:ptCount val="5"/>
                <c:pt idx="0">
                  <c:v>9.3332999999999992E-3</c:v>
                </c:pt>
                <c:pt idx="1">
                  <c:v>7.3353000000000003E-3</c:v>
                </c:pt>
                <c:pt idx="2">
                  <c:v>1.6385E-2</c:v>
                </c:pt>
                <c:pt idx="3">
                  <c:v>0.15687000000000001</c:v>
                </c:pt>
                <c:pt idx="4">
                  <c:v>6.1412000000000004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D7B-8D4A-BDEE-15361788544C}"/>
            </c:ext>
          </c:extLst>
        </c:ser>
        <c:ser>
          <c:idx val="3"/>
          <c:order val="3"/>
          <c:tx>
            <c:v>AMG-Jacob</c:v>
          </c:tx>
          <c:spPr>
            <a:ln w="19050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[CS556_mideterm_project_data.xlsx]Sheet1!$A$13:$A$17</c:f>
              <c:numCache>
                <c:formatCode>General</c:formatCode>
                <c:ptCount val="5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</c:numCache>
            </c:numRef>
          </c:xVal>
          <c:yVal>
            <c:numRef>
              <c:f>[CS556_mideterm_project_data.xlsx]Sheet1!$E$13:$E$17</c:f>
              <c:numCache>
                <c:formatCode>General</c:formatCode>
                <c:ptCount val="5"/>
                <c:pt idx="0">
                  <c:v>2.7000000000000001E-3</c:v>
                </c:pt>
                <c:pt idx="1">
                  <c:v>3.7000000000000002E-3</c:v>
                </c:pt>
                <c:pt idx="2">
                  <c:v>1.5900000000000001E-2</c:v>
                </c:pt>
                <c:pt idx="3">
                  <c:v>0.21129999999999999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AD7B-8D4A-BDEE-15361788544C}"/>
            </c:ext>
          </c:extLst>
        </c:ser>
        <c:ser>
          <c:idx val="4"/>
          <c:order val="4"/>
          <c:tx>
            <c:v>AMG-Cheb1</c:v>
          </c:tx>
          <c:spPr>
            <a:ln w="19050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[CS556_mideterm_project_data.xlsx]Sheet1!$A$13:$A$17</c:f>
              <c:numCache>
                <c:formatCode>General</c:formatCode>
                <c:ptCount val="5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</c:numCache>
            </c:numRef>
          </c:xVal>
          <c:yVal>
            <c:numRef>
              <c:f>[CS556_mideterm_project_data.xlsx]Sheet1!$F$13:$F$17</c:f>
              <c:numCache>
                <c:formatCode>General</c:formatCode>
                <c:ptCount val="5"/>
                <c:pt idx="0">
                  <c:v>9.2999999999999992E-3</c:v>
                </c:pt>
                <c:pt idx="1">
                  <c:v>5.5999999999999999E-3</c:v>
                </c:pt>
                <c:pt idx="2">
                  <c:v>1.7600000000000001E-2</c:v>
                </c:pt>
                <c:pt idx="3">
                  <c:v>0.16189999999999999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AD7B-8D4A-BDEE-15361788544C}"/>
            </c:ext>
          </c:extLst>
        </c:ser>
        <c:ser>
          <c:idx val="5"/>
          <c:order val="5"/>
          <c:tx>
            <c:v>AMG-Cheb4</c:v>
          </c:tx>
          <c:spPr>
            <a:ln w="19050" cap="rnd">
              <a:solidFill>
                <a:schemeClr val="accent6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[CS556_mideterm_project_data.xlsx]Sheet1!$A$13:$A$17</c:f>
              <c:numCache>
                <c:formatCode>General</c:formatCode>
                <c:ptCount val="5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</c:numCache>
            </c:numRef>
          </c:xVal>
          <c:yVal>
            <c:numRef>
              <c:f>[CS556_mideterm_project_data.xlsx]Sheet1!$G$13:$G$17</c:f>
              <c:numCache>
                <c:formatCode>General</c:formatCode>
                <c:ptCount val="5"/>
                <c:pt idx="0">
                  <c:v>8.0000000000000004E-4</c:v>
                </c:pt>
                <c:pt idx="1">
                  <c:v>3.0000000000000001E-3</c:v>
                </c:pt>
                <c:pt idx="2">
                  <c:v>1.7399999999999999E-2</c:v>
                </c:pt>
                <c:pt idx="3">
                  <c:v>0.1918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AD7B-8D4A-BDEE-1536178854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9664527"/>
        <c:axId val="1819663087"/>
      </c:scatterChart>
      <c:valAx>
        <c:axId val="1819664527"/>
        <c:scaling>
          <c:orientation val="minMax"/>
          <c:max val="64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/>
          </a:p>
        </c:txPr>
        <c:crossAx val="1819663087"/>
        <c:crosses val="autoZero"/>
        <c:crossBetween val="midCat"/>
        <c:majorUnit val="16"/>
      </c:valAx>
      <c:valAx>
        <c:axId val="1819663087"/>
        <c:scaling>
          <c:orientation val="minMax"/>
          <c:max val="7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Duration</a:t>
                </a:r>
                <a:r>
                  <a:rPr lang="en-US" sz="1600" baseline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[s]</a:t>
                </a:r>
                <a:endParaRPr lang="en-US" sz="16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/>
          </a:p>
        </c:txPr>
        <c:crossAx val="1819664527"/>
        <c:crosses val="autoZero"/>
        <c:crossBetween val="midCat"/>
        <c:majorUnit val="15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20594740667987327"/>
          <c:y val="0.14840274752889931"/>
          <c:w val="0.69539156442653971"/>
          <c:h val="0.1500030155804992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15458374257129"/>
          <c:y val="0.12478740157480316"/>
          <c:w val="0.74581101252406878"/>
          <c:h val="0.70373697436756577"/>
        </c:manualLayout>
      </c:layout>
      <c:scatterChart>
        <c:scatterStyle val="lineMarker"/>
        <c:varyColors val="0"/>
        <c:ser>
          <c:idx val="0"/>
          <c:order val="0"/>
          <c:tx>
            <c:v>Jacobi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[CS556_mideterm_project_data.xlsx]Sheet1!$A$13:$A$17</c:f>
              <c:numCache>
                <c:formatCode>General</c:formatCode>
                <c:ptCount val="5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</c:numCache>
            </c:numRef>
          </c:xVal>
          <c:yVal>
            <c:numRef>
              <c:f>[CS556_mideterm_project_data.xlsx]Sheet1!$B$13:$B$17</c:f>
              <c:numCache>
                <c:formatCode>General</c:formatCode>
                <c:ptCount val="5"/>
                <c:pt idx="0">
                  <c:v>3.4291999999999999E-3</c:v>
                </c:pt>
                <c:pt idx="1">
                  <c:v>4.1301999999999997E-3</c:v>
                </c:pt>
                <c:pt idx="2">
                  <c:v>4.2042999999999997E-2</c:v>
                </c:pt>
                <c:pt idx="3">
                  <c:v>1.2025999999999999</c:v>
                </c:pt>
                <c:pt idx="4">
                  <c:v>65.258099999999999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BD5-0B4A-9EEF-4414731159A6}"/>
            </c:ext>
          </c:extLst>
        </c:ser>
        <c:ser>
          <c:idx val="1"/>
          <c:order val="1"/>
          <c:tx>
            <c:v>Cheb1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[CS556_mideterm_project_data.xlsx]Sheet1!$A$13:$A$17</c:f>
              <c:numCache>
                <c:formatCode>General</c:formatCode>
                <c:ptCount val="5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</c:numCache>
            </c:numRef>
          </c:xVal>
          <c:yVal>
            <c:numRef>
              <c:f>[CS556_mideterm_project_data.xlsx]Sheet1!$C$13:$C$17</c:f>
              <c:numCache>
                <c:formatCode>General</c:formatCode>
                <c:ptCount val="5"/>
                <c:pt idx="0">
                  <c:v>3.4356999999999999E-3</c:v>
                </c:pt>
                <c:pt idx="1">
                  <c:v>6.1888999999999998E-3</c:v>
                </c:pt>
                <c:pt idx="2">
                  <c:v>5.2366999999999997E-2</c:v>
                </c:pt>
                <c:pt idx="3">
                  <c:v>1.2889999999999999</c:v>
                </c:pt>
                <c:pt idx="4">
                  <c:v>59.765500000000003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BD5-0B4A-9EEF-4414731159A6}"/>
            </c:ext>
          </c:extLst>
        </c:ser>
        <c:ser>
          <c:idx val="2"/>
          <c:order val="2"/>
          <c:tx>
            <c:v>Cheb4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[CS556_mideterm_project_data.xlsx]Sheet1!$A$13:$A$17</c:f>
              <c:numCache>
                <c:formatCode>General</c:formatCode>
                <c:ptCount val="5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</c:numCache>
            </c:numRef>
          </c:xVal>
          <c:yVal>
            <c:numRef>
              <c:f>[CS556_mideterm_project_data.xlsx]Sheet1!$D$13:$D$17</c:f>
              <c:numCache>
                <c:formatCode>General</c:formatCode>
                <c:ptCount val="5"/>
                <c:pt idx="0">
                  <c:v>9.3332999999999992E-3</c:v>
                </c:pt>
                <c:pt idx="1">
                  <c:v>7.3353000000000003E-3</c:v>
                </c:pt>
                <c:pt idx="2">
                  <c:v>1.6385E-2</c:v>
                </c:pt>
                <c:pt idx="3">
                  <c:v>0.15687000000000001</c:v>
                </c:pt>
                <c:pt idx="4">
                  <c:v>6.1412000000000004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BD5-0B4A-9EEF-4414731159A6}"/>
            </c:ext>
          </c:extLst>
        </c:ser>
        <c:ser>
          <c:idx val="3"/>
          <c:order val="3"/>
          <c:tx>
            <c:v>AMG-Jacob</c:v>
          </c:tx>
          <c:spPr>
            <a:ln w="19050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[CS556_mideterm_project_data.xlsx]Sheet1!$A$13:$A$17</c:f>
              <c:numCache>
                <c:formatCode>General</c:formatCode>
                <c:ptCount val="5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</c:numCache>
            </c:numRef>
          </c:xVal>
          <c:yVal>
            <c:numRef>
              <c:f>[CS556_mideterm_project_data.xlsx]Sheet1!$E$13:$E$17</c:f>
              <c:numCache>
                <c:formatCode>General</c:formatCode>
                <c:ptCount val="5"/>
                <c:pt idx="0">
                  <c:v>2.7000000000000001E-3</c:v>
                </c:pt>
                <c:pt idx="1">
                  <c:v>3.7000000000000002E-3</c:v>
                </c:pt>
                <c:pt idx="2">
                  <c:v>1.5900000000000001E-2</c:v>
                </c:pt>
                <c:pt idx="3">
                  <c:v>0.21129999999999999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BD5-0B4A-9EEF-4414731159A6}"/>
            </c:ext>
          </c:extLst>
        </c:ser>
        <c:ser>
          <c:idx val="4"/>
          <c:order val="4"/>
          <c:tx>
            <c:v>AMG-Cheb1</c:v>
          </c:tx>
          <c:spPr>
            <a:ln w="19050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[CS556_mideterm_project_data.xlsx]Sheet1!$A$13:$A$17</c:f>
              <c:numCache>
                <c:formatCode>General</c:formatCode>
                <c:ptCount val="5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</c:numCache>
            </c:numRef>
          </c:xVal>
          <c:yVal>
            <c:numRef>
              <c:f>[CS556_mideterm_project_data.xlsx]Sheet1!$F$13:$F$17</c:f>
              <c:numCache>
                <c:formatCode>General</c:formatCode>
                <c:ptCount val="5"/>
                <c:pt idx="0">
                  <c:v>9.2999999999999992E-3</c:v>
                </c:pt>
                <c:pt idx="1">
                  <c:v>5.5999999999999999E-3</c:v>
                </c:pt>
                <c:pt idx="2">
                  <c:v>1.7600000000000001E-2</c:v>
                </c:pt>
                <c:pt idx="3">
                  <c:v>0.16189999999999999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DBD5-0B4A-9EEF-4414731159A6}"/>
            </c:ext>
          </c:extLst>
        </c:ser>
        <c:ser>
          <c:idx val="5"/>
          <c:order val="5"/>
          <c:tx>
            <c:v>AMG-Cheb4</c:v>
          </c:tx>
          <c:spPr>
            <a:ln w="19050" cap="rnd">
              <a:solidFill>
                <a:schemeClr val="accent6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[CS556_mideterm_project_data.xlsx]Sheet1!$A$13:$A$17</c:f>
              <c:numCache>
                <c:formatCode>General</c:formatCode>
                <c:ptCount val="5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</c:numCache>
            </c:numRef>
          </c:xVal>
          <c:yVal>
            <c:numRef>
              <c:f>[CS556_mideterm_project_data.xlsx]Sheet1!$G$13:$G$17</c:f>
              <c:numCache>
                <c:formatCode>General</c:formatCode>
                <c:ptCount val="5"/>
                <c:pt idx="0">
                  <c:v>8.0000000000000004E-4</c:v>
                </c:pt>
                <c:pt idx="1">
                  <c:v>3.0000000000000001E-3</c:v>
                </c:pt>
                <c:pt idx="2">
                  <c:v>1.7399999999999999E-2</c:v>
                </c:pt>
                <c:pt idx="3">
                  <c:v>0.1918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DBD5-0B4A-9EEF-4414731159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9664527"/>
        <c:axId val="1819663087"/>
      </c:scatterChart>
      <c:valAx>
        <c:axId val="1819664527"/>
        <c:scaling>
          <c:orientation val="minMax"/>
          <c:max val="32"/>
          <c:min val="0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/>
          </a:p>
        </c:txPr>
        <c:crossAx val="1819663087"/>
        <c:crosses val="autoZero"/>
        <c:crossBetween val="midCat"/>
        <c:majorUnit val="16"/>
      </c:valAx>
      <c:valAx>
        <c:axId val="1819663087"/>
        <c:scaling>
          <c:orientation val="minMax"/>
          <c:max val="1.5"/>
        </c:scaling>
        <c:delete val="0"/>
        <c:axPos val="l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/>
          </a:p>
        </c:txPr>
        <c:crossAx val="1819664527"/>
        <c:crosses val="autoZero"/>
        <c:crossBetween val="midCat"/>
        <c:majorUnit val="0.75000000000000011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9050" cap="flat" cmpd="sng" algn="ctr">
      <a:solidFill>
        <a:srgbClr val="FF0000"/>
      </a:solidFill>
      <a:prstDash val="sysDash"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Multigrid</a:t>
            </a:r>
            <a:r>
              <a:rPr lang="en-US" sz="16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Solver (r=4)</a:t>
            </a:r>
            <a:endParaRPr lang="en-US" sz="16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c:rich>
      </c:tx>
      <c:layout>
        <c:manualLayout>
          <c:xMode val="edge"/>
          <c:yMode val="edge"/>
          <c:x val="0.29398167723749125"/>
          <c:y val="1.70212765957446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15458374257129"/>
          <c:y val="0.12478740157480316"/>
          <c:w val="0.74581101252406878"/>
          <c:h val="0.70373697436756577"/>
        </c:manualLayout>
      </c:layout>
      <c:scatterChart>
        <c:scatterStyle val="lineMarker"/>
        <c:varyColors val="0"/>
        <c:ser>
          <c:idx val="0"/>
          <c:order val="0"/>
          <c:tx>
            <c:v>Jacobi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[CS556_mideterm_project_data.xlsx]Sheet1!$A$22:$A$25</c:f>
              <c:numCache>
                <c:formatCode>General</c:formatCode>
                <c:ptCount val="4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</c:numCache>
            </c:numRef>
          </c:xVal>
          <c:yVal>
            <c:numRef>
              <c:f>[CS556_mideterm_project_data.xlsx]Sheet1!$B$22:$B$25</c:f>
              <c:numCache>
                <c:formatCode>General</c:formatCode>
                <c:ptCount val="4"/>
                <c:pt idx="0">
                  <c:v>9</c:v>
                </c:pt>
                <c:pt idx="1">
                  <c:v>34</c:v>
                </c:pt>
                <c:pt idx="2">
                  <c:v>134</c:v>
                </c:pt>
                <c:pt idx="3">
                  <c:v>542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417-4933-B767-0D58C30A82CC}"/>
            </c:ext>
          </c:extLst>
        </c:ser>
        <c:ser>
          <c:idx val="1"/>
          <c:order val="1"/>
          <c:tx>
            <c:v>Cheb1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[CS556_mideterm_project_data.xlsx]Sheet1!$A$22:$A$25</c:f>
              <c:numCache>
                <c:formatCode>General</c:formatCode>
                <c:ptCount val="4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</c:numCache>
            </c:numRef>
          </c:xVal>
          <c:yVal>
            <c:numRef>
              <c:f>[CS556_mideterm_project_data.xlsx]Sheet1!$C$22:$C$25</c:f>
              <c:numCache>
                <c:formatCode>General</c:formatCode>
                <c:ptCount val="4"/>
                <c:pt idx="0">
                  <c:v>12</c:v>
                </c:pt>
                <c:pt idx="1">
                  <c:v>38</c:v>
                </c:pt>
                <c:pt idx="2">
                  <c:v>125</c:v>
                </c:pt>
                <c:pt idx="3">
                  <c:v>408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417-4933-B767-0D58C30A82CC}"/>
            </c:ext>
          </c:extLst>
        </c:ser>
        <c:ser>
          <c:idx val="2"/>
          <c:order val="2"/>
          <c:tx>
            <c:v>Cheb4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[CS556_mideterm_project_data.xlsx]Sheet1!$A$22:$A$25</c:f>
              <c:numCache>
                <c:formatCode>General</c:formatCode>
                <c:ptCount val="4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</c:numCache>
            </c:numRef>
          </c:xVal>
          <c:yVal>
            <c:numRef>
              <c:f>[CS556_mideterm_project_data.xlsx]Sheet1!$D$22:$D$25</c:f>
              <c:numCache>
                <c:formatCode>General</c:formatCode>
                <c:ptCount val="4"/>
                <c:pt idx="0">
                  <c:v>5</c:v>
                </c:pt>
                <c:pt idx="1">
                  <c:v>7</c:v>
                </c:pt>
                <c:pt idx="2">
                  <c:v>12</c:v>
                </c:pt>
                <c:pt idx="3">
                  <c:v>51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417-4933-B767-0D58C30A82CC}"/>
            </c:ext>
          </c:extLst>
        </c:ser>
        <c:ser>
          <c:idx val="3"/>
          <c:order val="3"/>
          <c:tx>
            <c:v>AMG-Jacob</c:v>
          </c:tx>
          <c:spPr>
            <a:ln w="19050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[CS556_mideterm_project_data.xlsx]Sheet1!$A$22:$A$25</c:f>
              <c:numCache>
                <c:formatCode>General</c:formatCode>
                <c:ptCount val="4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</c:numCache>
            </c:numRef>
          </c:xVal>
          <c:yVal>
            <c:numRef>
              <c:f>[CS556_mideterm_project_data.xlsx]Sheet1!$E$22:$E$25</c:f>
              <c:numCache>
                <c:formatCode>General</c:formatCode>
                <c:ptCount val="4"/>
                <c:pt idx="0">
                  <c:v>5</c:v>
                </c:pt>
                <c:pt idx="1">
                  <c:v>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417-4933-B767-0D58C30A82CC}"/>
            </c:ext>
          </c:extLst>
        </c:ser>
        <c:ser>
          <c:idx val="4"/>
          <c:order val="4"/>
          <c:tx>
            <c:v>AMG-Cheb1</c:v>
          </c:tx>
          <c:spPr>
            <a:ln w="19050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[CS556_mideterm_project_data.xlsx]Sheet1!$A$22:$A$25</c:f>
              <c:numCache>
                <c:formatCode>General</c:formatCode>
                <c:ptCount val="4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</c:numCache>
            </c:numRef>
          </c:xVal>
          <c:yVal>
            <c:numRef>
              <c:f>[CS556_mideterm_project_data.xlsx]Sheet1!$F$22:$F$25</c:f>
              <c:numCache>
                <c:formatCode>General</c:formatCode>
                <c:ptCount val="4"/>
                <c:pt idx="0">
                  <c:v>6</c:v>
                </c:pt>
                <c:pt idx="1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B417-4933-B767-0D58C30A82CC}"/>
            </c:ext>
          </c:extLst>
        </c:ser>
        <c:ser>
          <c:idx val="5"/>
          <c:order val="5"/>
          <c:tx>
            <c:v>AMG-Cheb4</c:v>
          </c:tx>
          <c:spPr>
            <a:ln w="19050" cap="rnd">
              <a:solidFill>
                <a:schemeClr val="accent6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[CS556_mideterm_project_data.xlsx]Sheet1!$A$22:$A$25</c:f>
              <c:numCache>
                <c:formatCode>General</c:formatCode>
                <c:ptCount val="4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</c:numCache>
            </c:numRef>
          </c:xVal>
          <c:yVal>
            <c:numRef>
              <c:f>[CS556_mideterm_project_data.xlsx]Sheet1!$G$22:$G$25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B417-4933-B767-0D58C30A82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9664527"/>
        <c:axId val="1819663087"/>
      </c:scatterChart>
      <c:valAx>
        <c:axId val="1819664527"/>
        <c:scaling>
          <c:orientation val="minMax"/>
          <c:max val="32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/>
          </a:p>
        </c:txPr>
        <c:crossAx val="1819663087"/>
        <c:crosses val="autoZero"/>
        <c:crossBetween val="midCat"/>
        <c:majorUnit val="8"/>
      </c:valAx>
      <c:valAx>
        <c:axId val="1819663087"/>
        <c:scaling>
          <c:orientation val="minMax"/>
          <c:max val="55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Iteration #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/>
          </a:p>
        </c:txPr>
        <c:crossAx val="1819664527"/>
        <c:crosses val="autoZero"/>
        <c:crossBetween val="midCat"/>
        <c:majorUnit val="110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20594740667987327"/>
          <c:y val="0.14840274752889931"/>
          <c:w val="0.67249175303798847"/>
          <c:h val="0.20244389613441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15458374257129"/>
          <c:y val="0.12478740157480316"/>
          <c:w val="0.74581101252406878"/>
          <c:h val="0.70373697436756577"/>
        </c:manualLayout>
      </c:layout>
      <c:scatterChart>
        <c:scatterStyle val="lineMarker"/>
        <c:varyColors val="0"/>
        <c:ser>
          <c:idx val="0"/>
          <c:order val="0"/>
          <c:tx>
            <c:v>Jacobi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[CS556_mideterm_project_data.xlsx]Sheet1!$A$30:$A$33</c:f>
              <c:numCache>
                <c:formatCode>General</c:formatCode>
                <c:ptCount val="4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</c:numCache>
            </c:numRef>
          </c:xVal>
          <c:yVal>
            <c:numRef>
              <c:f>[CS556_mideterm_project_data.xlsx]Sheet1!$B$30:$B$33</c:f>
              <c:numCache>
                <c:formatCode>General</c:formatCode>
                <c:ptCount val="4"/>
                <c:pt idx="0">
                  <c:v>1.2330000000000001E-2</c:v>
                </c:pt>
                <c:pt idx="1">
                  <c:v>0.18909999999999999</c:v>
                </c:pt>
                <c:pt idx="2">
                  <c:v>7.4168000000000003</c:v>
                </c:pt>
                <c:pt idx="3">
                  <c:v>386.99489999999997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75E-7B47-85B7-197F9EFC72DE}"/>
            </c:ext>
          </c:extLst>
        </c:ser>
        <c:ser>
          <c:idx val="1"/>
          <c:order val="1"/>
          <c:tx>
            <c:v>Cheb1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[CS556_mideterm_project_data.xlsx]Sheet1!$A$30:$A$33</c:f>
              <c:numCache>
                <c:formatCode>General</c:formatCode>
                <c:ptCount val="4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</c:numCache>
            </c:numRef>
          </c:xVal>
          <c:yVal>
            <c:numRef>
              <c:f>[CS556_mideterm_project_data.xlsx]Sheet1!$C$30:$C$33</c:f>
              <c:numCache>
                <c:formatCode>General</c:formatCode>
                <c:ptCount val="4"/>
                <c:pt idx="0">
                  <c:v>1.4796999999999999E-2</c:v>
                </c:pt>
                <c:pt idx="1">
                  <c:v>0.24746000000000001</c:v>
                </c:pt>
                <c:pt idx="2">
                  <c:v>6.4436600000000004</c:v>
                </c:pt>
                <c:pt idx="3">
                  <c:v>270.57510000000002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75E-7B47-85B7-197F9EFC72DE}"/>
            </c:ext>
          </c:extLst>
        </c:ser>
        <c:ser>
          <c:idx val="2"/>
          <c:order val="2"/>
          <c:tx>
            <c:v>Cheb4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[CS556_mideterm_project_data.xlsx]Sheet1!$A$30:$A$33</c:f>
              <c:numCache>
                <c:formatCode>General</c:formatCode>
                <c:ptCount val="4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</c:numCache>
            </c:numRef>
          </c:xVal>
          <c:yVal>
            <c:numRef>
              <c:f>[CS556_mideterm_project_data.xlsx]Sheet1!$D$30:$D$33</c:f>
              <c:numCache>
                <c:formatCode>General</c:formatCode>
                <c:ptCount val="4"/>
                <c:pt idx="0">
                  <c:v>7.8259999999999996E-3</c:v>
                </c:pt>
                <c:pt idx="1">
                  <c:v>3.6069999999999998E-2</c:v>
                </c:pt>
                <c:pt idx="2">
                  <c:v>0.70411000000000001</c:v>
                </c:pt>
                <c:pt idx="3">
                  <c:v>32.5197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75E-7B47-85B7-197F9EFC72DE}"/>
            </c:ext>
          </c:extLst>
        </c:ser>
        <c:ser>
          <c:idx val="3"/>
          <c:order val="3"/>
          <c:tx>
            <c:v>AMG-Jacob</c:v>
          </c:tx>
          <c:spPr>
            <a:ln w="19050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[CS556_mideterm_project_data.xlsx]Sheet1!$A$30:$A$33</c:f>
              <c:numCache>
                <c:formatCode>General</c:formatCode>
                <c:ptCount val="4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</c:numCache>
            </c:numRef>
          </c:xVal>
          <c:yVal>
            <c:numRef>
              <c:f>[CS556_mideterm_project_data.xlsx]Sheet1!$E$30:$E$33</c:f>
              <c:numCache>
                <c:formatCode>General</c:formatCode>
                <c:ptCount val="4"/>
                <c:pt idx="0">
                  <c:v>4.7000000000000002E-3</c:v>
                </c:pt>
                <c:pt idx="1">
                  <c:v>4.99E-2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575E-7B47-85B7-197F9EFC72DE}"/>
            </c:ext>
          </c:extLst>
        </c:ser>
        <c:ser>
          <c:idx val="4"/>
          <c:order val="4"/>
          <c:tx>
            <c:v>AMG-Cheb1</c:v>
          </c:tx>
          <c:spPr>
            <a:ln w="19050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[CS556_mideterm_project_data.xlsx]Sheet1!$A$30:$A$33</c:f>
              <c:numCache>
                <c:formatCode>General</c:formatCode>
                <c:ptCount val="4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</c:numCache>
            </c:numRef>
          </c:xVal>
          <c:yVal>
            <c:numRef>
              <c:f>[CS556_mideterm_project_data.xlsx]Sheet1!$F$30:$F$33</c:f>
              <c:numCache>
                <c:formatCode>General</c:formatCode>
                <c:ptCount val="4"/>
                <c:pt idx="0">
                  <c:v>5.3E-3</c:v>
                </c:pt>
                <c:pt idx="1">
                  <c:v>5.6399999999999999E-2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575E-7B47-85B7-197F9EFC72DE}"/>
            </c:ext>
          </c:extLst>
        </c:ser>
        <c:ser>
          <c:idx val="5"/>
          <c:order val="5"/>
          <c:tx>
            <c:v>AMG-Cheb4</c:v>
          </c:tx>
          <c:spPr>
            <a:ln w="19050" cap="rnd">
              <a:solidFill>
                <a:schemeClr val="accent6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[CS556_mideterm_project_data.xlsx]Sheet1!$A$30:$A$33</c:f>
              <c:numCache>
                <c:formatCode>General</c:formatCode>
                <c:ptCount val="4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</c:numCache>
            </c:numRef>
          </c:xVal>
          <c:yVal>
            <c:numRef>
              <c:f>[CS556_mideterm_project_data.xlsx]Sheet1!$G$30:$G$33</c:f>
              <c:numCache>
                <c:formatCode>General</c:formatCode>
                <c:ptCount val="4"/>
                <c:pt idx="0">
                  <c:v>1.3100000000000001E-2</c:v>
                </c:pt>
                <c:pt idx="1">
                  <c:v>5.5500000000000001E-2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575E-7B47-85B7-197F9EFC72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9664527"/>
        <c:axId val="1819663087"/>
      </c:scatterChart>
      <c:valAx>
        <c:axId val="1819664527"/>
        <c:scaling>
          <c:orientation val="minMax"/>
          <c:max val="32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/>
          </a:p>
        </c:txPr>
        <c:crossAx val="1819663087"/>
        <c:crosses val="autoZero"/>
        <c:crossBetween val="midCat"/>
        <c:majorUnit val="8"/>
      </c:valAx>
      <c:valAx>
        <c:axId val="1819663087"/>
        <c:scaling>
          <c:orientation val="minMax"/>
          <c:max val="4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Duration</a:t>
                </a:r>
                <a:r>
                  <a:rPr lang="en-US" sz="1600" baseline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[s]</a:t>
                </a:r>
                <a:endParaRPr lang="en-US" sz="16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/>
          </a:p>
        </c:txPr>
        <c:crossAx val="1819664527"/>
        <c:crosses val="autoZero"/>
        <c:crossBetween val="midCat"/>
        <c:majorUnit val="100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20594740667987327"/>
          <c:y val="0.14840274752889931"/>
          <c:w val="0.67379321571280471"/>
          <c:h val="0.1627689730273077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Multigrid</a:t>
            </a:r>
            <a:r>
              <a:rPr lang="en-US" sz="16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Preconditioner (r=1)</a:t>
            </a:r>
            <a:endParaRPr lang="en-US" sz="16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c:rich>
      </c:tx>
      <c:layout>
        <c:manualLayout>
          <c:xMode val="edge"/>
          <c:yMode val="edge"/>
          <c:x val="0.24536986787856591"/>
          <c:y val="2.978723404255319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15458374257129"/>
          <c:y val="0.12478740157480316"/>
          <c:w val="0.74581101252406878"/>
          <c:h val="0.70373697436756577"/>
        </c:manualLayout>
      </c:layout>
      <c:scatterChart>
        <c:scatterStyle val="lineMarker"/>
        <c:varyColors val="0"/>
        <c:ser>
          <c:idx val="0"/>
          <c:order val="0"/>
          <c:tx>
            <c:v>CG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[CS556_mideterm_project_data.xlsx]Sheet1!$A$4:$A$8</c:f>
              <c:numCache>
                <c:formatCode>General</c:formatCode>
                <c:ptCount val="5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</c:numCache>
            </c:numRef>
          </c:xVal>
          <c:yVal>
            <c:numRef>
              <c:f>[CS556_mideterm_project_data.xlsx]Sheet1!$I$4:$I$8</c:f>
              <c:numCache>
                <c:formatCode>General</c:formatCode>
                <c:ptCount val="5"/>
                <c:pt idx="0">
                  <c:v>15</c:v>
                </c:pt>
                <c:pt idx="1">
                  <c:v>35</c:v>
                </c:pt>
                <c:pt idx="2">
                  <c:v>70</c:v>
                </c:pt>
                <c:pt idx="3">
                  <c:v>140</c:v>
                </c:pt>
                <c:pt idx="4">
                  <c:v>282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894-CC4B-A96B-4DD961764819}"/>
            </c:ext>
          </c:extLst>
        </c:ser>
        <c:ser>
          <c:idx val="1"/>
          <c:order val="1"/>
          <c:tx>
            <c:v>PCG-Jacob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[CS556_mideterm_project_data.xlsx]Sheet1!$A$4:$A$8</c:f>
              <c:numCache>
                <c:formatCode>General</c:formatCode>
                <c:ptCount val="5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</c:numCache>
            </c:numRef>
          </c:xVal>
          <c:yVal>
            <c:numRef>
              <c:f>[CS556_mideterm_project_data.xlsx]Sheet1!$J$4:$J$8</c:f>
              <c:numCache>
                <c:formatCode>General</c:formatCode>
                <c:ptCount val="5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10</c:v>
                </c:pt>
                <c:pt idx="4">
                  <c:v>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894-CC4B-A96B-4DD961764819}"/>
            </c:ext>
          </c:extLst>
        </c:ser>
        <c:ser>
          <c:idx val="2"/>
          <c:order val="2"/>
          <c:tx>
            <c:v>PCG-Cheb1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[CS556_mideterm_project_data.xlsx]Sheet1!$A$4:$A$8</c:f>
              <c:numCache>
                <c:formatCode>General</c:formatCode>
                <c:ptCount val="5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</c:numCache>
            </c:numRef>
          </c:xVal>
          <c:yVal>
            <c:numRef>
              <c:f>[CS556_mideterm_project_data.xlsx]Sheet1!$K$4:$K$8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7</c:v>
                </c:pt>
                <c:pt idx="3">
                  <c:v>13</c:v>
                </c:pt>
                <c:pt idx="4">
                  <c:v>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894-CC4B-A96B-4DD961764819}"/>
            </c:ext>
          </c:extLst>
        </c:ser>
        <c:ser>
          <c:idx val="3"/>
          <c:order val="3"/>
          <c:tx>
            <c:v>PCG-Cheb4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[CS556_mideterm_project_data.xlsx]Sheet1!$A$4:$A$8</c:f>
              <c:numCache>
                <c:formatCode>General</c:formatCode>
                <c:ptCount val="5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</c:numCache>
            </c:numRef>
          </c:xVal>
          <c:yVal>
            <c:numRef>
              <c:f>[CS556_mideterm_project_data.xlsx]Sheet1!$L$4:$L$8</c:f>
              <c:numCache>
                <c:formatCode>General</c:formatCode>
                <c:ptCount val="5"/>
                <c:pt idx="0">
                  <c:v>3</c:v>
                </c:pt>
                <c:pt idx="1">
                  <c:v>4</c:v>
                </c:pt>
                <c:pt idx="2">
                  <c:v>4</c:v>
                </c:pt>
                <c:pt idx="3">
                  <c:v>5</c:v>
                </c:pt>
                <c:pt idx="4">
                  <c:v>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894-CC4B-A96B-4DD9617648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9664527"/>
        <c:axId val="1819663087"/>
      </c:scatterChart>
      <c:valAx>
        <c:axId val="1819664527"/>
        <c:scaling>
          <c:orientation val="minMax"/>
          <c:max val="64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/>
          </a:p>
        </c:txPr>
        <c:crossAx val="1819663087"/>
        <c:crosses val="autoZero"/>
        <c:crossBetween val="midCat"/>
        <c:majorUnit val="16"/>
      </c:valAx>
      <c:valAx>
        <c:axId val="1819663087"/>
        <c:scaling>
          <c:orientation val="minMax"/>
          <c:max val="3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Iteration #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/>
          </a:p>
        </c:txPr>
        <c:crossAx val="1819664527"/>
        <c:crosses val="autoZero"/>
        <c:crossBetween val="midCat"/>
        <c:majorUnit val="60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21722295283914034"/>
          <c:y val="0.17818998157145249"/>
          <c:w val="0.4332351162235798"/>
          <c:h val="0.1500030155804992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15458374257129"/>
          <c:y val="0.12478740157480316"/>
          <c:w val="0.74581101252406878"/>
          <c:h val="0.70373697436756577"/>
        </c:manualLayout>
      </c:layout>
      <c:scatterChart>
        <c:scatterStyle val="lineMarker"/>
        <c:varyColors val="0"/>
        <c:ser>
          <c:idx val="0"/>
          <c:order val="0"/>
          <c:tx>
            <c:v>CG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[CS556_mideterm_project_data.xlsx]Sheet1!$A$4:$A$8</c:f>
              <c:numCache>
                <c:formatCode>General</c:formatCode>
                <c:ptCount val="5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</c:numCache>
            </c:numRef>
          </c:xVal>
          <c:yVal>
            <c:numRef>
              <c:f>[CS556_mideterm_project_data.xlsx]Sheet1!$I$13:$I$17</c:f>
              <c:numCache>
                <c:formatCode>General</c:formatCode>
                <c:ptCount val="5"/>
                <c:pt idx="0">
                  <c:v>1E-3</c:v>
                </c:pt>
                <c:pt idx="1">
                  <c:v>5.0000000000000001E-4</c:v>
                </c:pt>
                <c:pt idx="2">
                  <c:v>2.8E-3</c:v>
                </c:pt>
                <c:pt idx="3">
                  <c:v>6.4399999999999999E-2</c:v>
                </c:pt>
                <c:pt idx="4">
                  <c:v>1.7914000000000001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DEE-5F40-9CCC-FC51ECE4DB15}"/>
            </c:ext>
          </c:extLst>
        </c:ser>
        <c:ser>
          <c:idx val="1"/>
          <c:order val="1"/>
          <c:tx>
            <c:v>PCG-Jacob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[CS556_mideterm_project_data.xlsx]Sheet1!$A$4:$A$8</c:f>
              <c:numCache>
                <c:formatCode>General</c:formatCode>
                <c:ptCount val="5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</c:numCache>
            </c:numRef>
          </c:xVal>
          <c:yVal>
            <c:numRef>
              <c:f>[CS556_mideterm_project_data.xlsx]Sheet1!$J$13:$J$17</c:f>
              <c:numCache>
                <c:formatCode>General</c:formatCode>
                <c:ptCount val="5"/>
                <c:pt idx="0">
                  <c:v>8.9999999999999993E-3</c:v>
                </c:pt>
                <c:pt idx="1">
                  <c:v>5.1000000000000004E-3</c:v>
                </c:pt>
                <c:pt idx="2">
                  <c:v>1.66E-2</c:v>
                </c:pt>
                <c:pt idx="3">
                  <c:v>0.24610000000000001</c:v>
                </c:pt>
                <c:pt idx="4">
                  <c:v>7.5247000000000002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DEE-5F40-9CCC-FC51ECE4DB15}"/>
            </c:ext>
          </c:extLst>
        </c:ser>
        <c:ser>
          <c:idx val="2"/>
          <c:order val="2"/>
          <c:tx>
            <c:v>PCG-Cheb1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[CS556_mideterm_project_data.xlsx]Sheet1!$A$4:$A$8</c:f>
              <c:numCache>
                <c:formatCode>General</c:formatCode>
                <c:ptCount val="5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</c:numCache>
            </c:numRef>
          </c:xVal>
          <c:yVal>
            <c:numRef>
              <c:f>[CS556_mideterm_project_data.xlsx]Sheet1!$K$13:$K$17</c:f>
              <c:numCache>
                <c:formatCode>General</c:formatCode>
                <c:ptCount val="5"/>
                <c:pt idx="0">
                  <c:v>6.4999999999999997E-3</c:v>
                </c:pt>
                <c:pt idx="1">
                  <c:v>7.6E-3</c:v>
                </c:pt>
                <c:pt idx="2">
                  <c:v>2.52E-2</c:v>
                </c:pt>
                <c:pt idx="3">
                  <c:v>0.3145</c:v>
                </c:pt>
                <c:pt idx="4">
                  <c:v>9.7819000000000003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DEE-5F40-9CCC-FC51ECE4DB15}"/>
            </c:ext>
          </c:extLst>
        </c:ser>
        <c:ser>
          <c:idx val="3"/>
          <c:order val="3"/>
          <c:tx>
            <c:v>PCG-Cheb4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[CS556_mideterm_project_data.xlsx]Sheet1!$A$4:$A$8</c:f>
              <c:numCache>
                <c:formatCode>General</c:formatCode>
                <c:ptCount val="5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</c:numCache>
            </c:numRef>
          </c:xVal>
          <c:yVal>
            <c:numRef>
              <c:f>[CS556_mideterm_project_data.xlsx]Sheet1!$L$13:$L$17</c:f>
              <c:numCache>
                <c:formatCode>General</c:formatCode>
                <c:ptCount val="5"/>
                <c:pt idx="0">
                  <c:v>9.1999999999999998E-3</c:v>
                </c:pt>
                <c:pt idx="1">
                  <c:v>7.7000000000000002E-3</c:v>
                </c:pt>
                <c:pt idx="2">
                  <c:v>1.4200000000000001E-2</c:v>
                </c:pt>
                <c:pt idx="3">
                  <c:v>0.15809999999999999</c:v>
                </c:pt>
                <c:pt idx="4">
                  <c:v>3.1756000000000002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3DEE-5F40-9CCC-FC51ECE4DB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9664527"/>
        <c:axId val="1819663087"/>
      </c:scatterChart>
      <c:valAx>
        <c:axId val="1819664527"/>
        <c:scaling>
          <c:orientation val="minMax"/>
          <c:max val="64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/>
          </a:p>
        </c:txPr>
        <c:crossAx val="1819663087"/>
        <c:crosses val="autoZero"/>
        <c:crossBetween val="midCat"/>
        <c:majorUnit val="16"/>
      </c:valAx>
      <c:valAx>
        <c:axId val="1819663087"/>
        <c:scaling>
          <c:orientation val="minMax"/>
          <c:max val="1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Duration [s]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/>
          </a:p>
        </c:txPr>
        <c:crossAx val="1819664527"/>
        <c:crosses val="autoZero"/>
        <c:crossBetween val="midCat"/>
        <c:majorUnit val="2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21722295283914034"/>
          <c:y val="0.17818998157145249"/>
          <c:w val="0.4332351162235798"/>
          <c:h val="0.1500030155804992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A0B84E-2C94-43CD-8C87-E7E4889467E3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BEB4D-D133-49BB-8F4A-1354F66A6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021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8369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>
          <a:extLst>
            <a:ext uri="{FF2B5EF4-FFF2-40B4-BE49-F238E27FC236}">
              <a16:creationId xmlns:a16="http://schemas.microsoft.com/office/drawing/2014/main" id="{685D9068-C61A-4DEE-56FC-E56657AB7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>
            <a:extLst>
              <a:ext uri="{FF2B5EF4-FFF2-40B4-BE49-F238E27FC236}">
                <a16:creationId xmlns:a16="http://schemas.microsoft.com/office/drawing/2014/main" id="{107ACA70-5A64-2165-E9BF-F69DA62AAE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143;p7:notes">
            <a:extLst>
              <a:ext uri="{FF2B5EF4-FFF2-40B4-BE49-F238E27FC236}">
                <a16:creationId xmlns:a16="http://schemas.microsoft.com/office/drawing/2014/main" id="{790493F5-442E-8EFA-3992-0280B0A783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32661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>
          <a:extLst>
            <a:ext uri="{FF2B5EF4-FFF2-40B4-BE49-F238E27FC236}">
              <a16:creationId xmlns:a16="http://schemas.microsoft.com/office/drawing/2014/main" id="{1D11236A-D814-A9D1-D974-28955C17D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>
            <a:extLst>
              <a:ext uri="{FF2B5EF4-FFF2-40B4-BE49-F238E27FC236}">
                <a16:creationId xmlns:a16="http://schemas.microsoft.com/office/drawing/2014/main" id="{C6152BE7-5104-65DB-2655-244C23CC25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143;p7:notes">
            <a:extLst>
              <a:ext uri="{FF2B5EF4-FFF2-40B4-BE49-F238E27FC236}">
                <a16:creationId xmlns:a16="http://schemas.microsoft.com/office/drawing/2014/main" id="{4039F619-6374-C02C-5D83-66B88A8EB3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0754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>
          <a:extLst>
            <a:ext uri="{FF2B5EF4-FFF2-40B4-BE49-F238E27FC236}">
              <a16:creationId xmlns:a16="http://schemas.microsoft.com/office/drawing/2014/main" id="{1D11236A-D814-A9D1-D974-28955C17D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>
            <a:extLst>
              <a:ext uri="{FF2B5EF4-FFF2-40B4-BE49-F238E27FC236}">
                <a16:creationId xmlns:a16="http://schemas.microsoft.com/office/drawing/2014/main" id="{C6152BE7-5104-65DB-2655-244C23CC25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143;p7:notes">
            <a:extLst>
              <a:ext uri="{FF2B5EF4-FFF2-40B4-BE49-F238E27FC236}">
                <a16:creationId xmlns:a16="http://schemas.microsoft.com/office/drawing/2014/main" id="{4039F619-6374-C02C-5D83-66B88A8EB3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5250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>
          <a:extLst>
            <a:ext uri="{FF2B5EF4-FFF2-40B4-BE49-F238E27FC236}">
              <a16:creationId xmlns:a16="http://schemas.microsoft.com/office/drawing/2014/main" id="{1D11236A-D814-A9D1-D974-28955C17D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>
            <a:extLst>
              <a:ext uri="{FF2B5EF4-FFF2-40B4-BE49-F238E27FC236}">
                <a16:creationId xmlns:a16="http://schemas.microsoft.com/office/drawing/2014/main" id="{C6152BE7-5104-65DB-2655-244C23CC25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7:notes">
            <a:extLst>
              <a:ext uri="{FF2B5EF4-FFF2-40B4-BE49-F238E27FC236}">
                <a16:creationId xmlns:a16="http://schemas.microsoft.com/office/drawing/2014/main" id="{4039F619-6374-C02C-5D83-66B88A8EB3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1549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>
          <a:extLst>
            <a:ext uri="{FF2B5EF4-FFF2-40B4-BE49-F238E27FC236}">
              <a16:creationId xmlns:a16="http://schemas.microsoft.com/office/drawing/2014/main" id="{20D5305F-A3F8-23E3-C1EE-97113AF408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>
            <a:extLst>
              <a:ext uri="{FF2B5EF4-FFF2-40B4-BE49-F238E27FC236}">
                <a16:creationId xmlns:a16="http://schemas.microsoft.com/office/drawing/2014/main" id="{B6D21C0B-D846-BF5E-9919-900EF95CFA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143;p7:notes">
            <a:extLst>
              <a:ext uri="{FF2B5EF4-FFF2-40B4-BE49-F238E27FC236}">
                <a16:creationId xmlns:a16="http://schemas.microsoft.com/office/drawing/2014/main" id="{01F762AE-3D54-7F5E-2838-A0326CCA4C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7611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>
          <a:extLst>
            <a:ext uri="{FF2B5EF4-FFF2-40B4-BE49-F238E27FC236}">
              <a16:creationId xmlns:a16="http://schemas.microsoft.com/office/drawing/2014/main" id="{A059D534-40EA-2F7A-432E-5CEE9F46D4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>
            <a:extLst>
              <a:ext uri="{FF2B5EF4-FFF2-40B4-BE49-F238E27FC236}">
                <a16:creationId xmlns:a16="http://schemas.microsoft.com/office/drawing/2014/main" id="{247DA5E0-2568-DD61-B339-5E930BFD38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143;p7:notes">
            <a:extLst>
              <a:ext uri="{FF2B5EF4-FFF2-40B4-BE49-F238E27FC236}">
                <a16:creationId xmlns:a16="http://schemas.microsoft.com/office/drawing/2014/main" id="{7454BBEA-7C8D-5E37-0B1D-1CB3516CF4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0366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>
          <a:extLst>
            <a:ext uri="{FF2B5EF4-FFF2-40B4-BE49-F238E27FC236}">
              <a16:creationId xmlns:a16="http://schemas.microsoft.com/office/drawing/2014/main" id="{FAAF2B17-3075-7E71-3AA1-DAB73983F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>
            <a:extLst>
              <a:ext uri="{FF2B5EF4-FFF2-40B4-BE49-F238E27FC236}">
                <a16:creationId xmlns:a16="http://schemas.microsoft.com/office/drawing/2014/main" id="{AFBD1E8F-AA34-8A52-7958-E90DA7E615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143;p7:notes">
            <a:extLst>
              <a:ext uri="{FF2B5EF4-FFF2-40B4-BE49-F238E27FC236}">
                <a16:creationId xmlns:a16="http://schemas.microsoft.com/office/drawing/2014/main" id="{CB2B9D90-134C-8484-57ED-E5DF2AC99D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5359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>
          <a:extLst>
            <a:ext uri="{FF2B5EF4-FFF2-40B4-BE49-F238E27FC236}">
              <a16:creationId xmlns:a16="http://schemas.microsoft.com/office/drawing/2014/main" id="{AB1EFE99-F08A-10B6-A77D-4DE24928C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>
            <a:extLst>
              <a:ext uri="{FF2B5EF4-FFF2-40B4-BE49-F238E27FC236}">
                <a16:creationId xmlns:a16="http://schemas.microsoft.com/office/drawing/2014/main" id="{C2A6AC5E-9EB9-622B-B63E-53B643F873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143;p7:notes">
            <a:extLst>
              <a:ext uri="{FF2B5EF4-FFF2-40B4-BE49-F238E27FC236}">
                <a16:creationId xmlns:a16="http://schemas.microsoft.com/office/drawing/2014/main" id="{4DC768E0-E99B-8296-F507-818C090DC0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7874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>
          <a:extLst>
            <a:ext uri="{FF2B5EF4-FFF2-40B4-BE49-F238E27FC236}">
              <a16:creationId xmlns:a16="http://schemas.microsoft.com/office/drawing/2014/main" id="{6DCBFB45-2FA9-558E-7DAD-4D6246CA2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>
            <a:extLst>
              <a:ext uri="{FF2B5EF4-FFF2-40B4-BE49-F238E27FC236}">
                <a16:creationId xmlns:a16="http://schemas.microsoft.com/office/drawing/2014/main" id="{6E996B2E-3688-12CE-6AF7-F598F225BE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143;p7:notes">
            <a:extLst>
              <a:ext uri="{FF2B5EF4-FFF2-40B4-BE49-F238E27FC236}">
                <a16:creationId xmlns:a16="http://schemas.microsoft.com/office/drawing/2014/main" id="{4200E9E6-D718-F39B-0744-E485018871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5572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>
          <a:extLst>
            <a:ext uri="{FF2B5EF4-FFF2-40B4-BE49-F238E27FC236}">
              <a16:creationId xmlns:a16="http://schemas.microsoft.com/office/drawing/2014/main" id="{26827AE3-3B15-30C1-9160-E2B24541D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>
            <a:extLst>
              <a:ext uri="{FF2B5EF4-FFF2-40B4-BE49-F238E27FC236}">
                <a16:creationId xmlns:a16="http://schemas.microsoft.com/office/drawing/2014/main" id="{CC29635E-FB50-229B-4A20-2779025537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143;p7:notes">
            <a:extLst>
              <a:ext uri="{FF2B5EF4-FFF2-40B4-BE49-F238E27FC236}">
                <a16:creationId xmlns:a16="http://schemas.microsoft.com/office/drawing/2014/main" id="{FE329CFE-1650-E1F3-83EB-42D109740F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7285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>
          <a:extLst>
            <a:ext uri="{FF2B5EF4-FFF2-40B4-BE49-F238E27FC236}">
              <a16:creationId xmlns:a16="http://schemas.microsoft.com/office/drawing/2014/main" id="{58EE5F61-FA79-98F2-A33C-EF34145DA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>
            <a:extLst>
              <a:ext uri="{FF2B5EF4-FFF2-40B4-BE49-F238E27FC236}">
                <a16:creationId xmlns:a16="http://schemas.microsoft.com/office/drawing/2014/main" id="{5E8C6579-22A4-5553-7553-C1A0269A87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143;p7:notes">
            <a:extLst>
              <a:ext uri="{FF2B5EF4-FFF2-40B4-BE49-F238E27FC236}">
                <a16:creationId xmlns:a16="http://schemas.microsoft.com/office/drawing/2014/main" id="{1274E8E6-90E2-4C2C-88E5-CF19658E65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6168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>
          <a:extLst>
            <a:ext uri="{FF2B5EF4-FFF2-40B4-BE49-F238E27FC236}">
              <a16:creationId xmlns:a16="http://schemas.microsoft.com/office/drawing/2014/main" id="{D1E729B2-31B4-F345-973A-C5DA444F79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>
            <a:extLst>
              <a:ext uri="{FF2B5EF4-FFF2-40B4-BE49-F238E27FC236}">
                <a16:creationId xmlns:a16="http://schemas.microsoft.com/office/drawing/2014/main" id="{9CC536E1-E379-82F9-0320-3A762E6D49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143;p7:notes">
            <a:extLst>
              <a:ext uri="{FF2B5EF4-FFF2-40B4-BE49-F238E27FC236}">
                <a16:creationId xmlns:a16="http://schemas.microsoft.com/office/drawing/2014/main" id="{7566A153-27B5-D43A-8271-53E32E633C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8241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69D5F0-5754-5C43-8B2B-D5D6609CE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F2676F-310B-240A-D050-80858D49F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B15B12-5B85-5AC5-0F87-F02D83790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3796-F054-4887-832F-A7D5D824593A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ADBB6A-FF75-5506-F6A9-48BA0219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3B371C-AEA6-8912-4F71-1B1C48C58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7476-6B89-4984-85BA-1ECCBED45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373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D0899-A514-9E79-E638-13D95AC5F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65379F-6E88-81C7-D524-1E4920EA7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EAF214-F71E-8E66-016A-B1248BC39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3796-F054-4887-832F-A7D5D824593A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4F135F-17DB-3A3E-48F1-5E1AF20E7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B04C4F-32AF-E5FB-A5F8-9C4CFC338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7476-6B89-4984-85BA-1ECCBED45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53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373300-6709-FD38-6620-83A9CD5BB9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693A8C-9300-AFF0-3EBE-413B8D9CC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C033A8-4F70-E51E-8FC8-BF45F895D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3796-F054-4887-832F-A7D5D824593A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A591B3-83C2-6FE9-9A6B-A50C934AA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53A80A-9224-02E3-4A6E-103BA7347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7476-6B89-4984-85BA-1ECCBED45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52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80278-6AE8-16A5-466F-9B9C9CD0F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02EB5E-B0F1-1EA9-3760-54F841609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FA7A3A-0377-26CE-B754-9D2A4A0D4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3796-F054-4887-832F-A7D5D824593A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79EA0C-1C99-9DDA-D469-B4603610E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12A449-AB34-4CF4-F250-97ED1855B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5901531"/>
            <a:ext cx="2743200" cy="365125"/>
          </a:xfrm>
        </p:spPr>
        <p:txBody>
          <a:bodyPr/>
          <a:lstStyle/>
          <a:p>
            <a:fld id="{EB8A7476-6B89-4984-85BA-1ECCBED45DDE}" type="slidenum">
              <a:rPr lang="zh-CN" altLang="en-US" smtClean="0"/>
              <a:t>‹#›</a:t>
            </a:fld>
            <a:r>
              <a:rPr lang="en-US" altLang="zh-CN" dirty="0"/>
              <a:t>/13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888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7999E-4F12-F2BE-06FC-43E65EB5B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EEF53C-006E-CA59-41A4-E4B5C46EC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96399E-1377-1E37-1F15-C0CEEF601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3796-F054-4887-832F-A7D5D824593A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94EB7D-396A-5BED-922F-BDBBD4FA9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1860EE-0F99-DCA7-D847-124AB4DC0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7476-6B89-4984-85BA-1ECCBED45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588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2060BC-8AC7-2DE2-6F24-67F21C5FF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FD6BA2-877E-E75C-9B2A-8D0419F5C8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E3F450-CC08-5D50-CB14-2552A5A06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64BEEA-1C20-0256-98A1-B203ADBA5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3796-F054-4887-832F-A7D5D824593A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B9DF84-EFBA-5D14-7A99-075F098FB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85DBDD-2058-52E5-4CF9-1FBECC544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7476-6B89-4984-85BA-1ECCBED45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644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EBB462-054A-67F5-49E3-7B0FA4C68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B5D7A3-1115-9F6A-C459-31C2FC6E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F91782-0215-0CB4-F104-6CD5C6468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F198081-966E-B55C-65D8-3BBB3715FC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7A40C6-3C8B-9719-9F4F-10ABA54168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D529A5-56EF-4951-C474-04F28069B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3796-F054-4887-832F-A7D5D824593A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889798-5612-FFDA-1832-1B3051F35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5781F2-7972-E50F-661F-D4E11D980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7476-6B89-4984-85BA-1ECCBED45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93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0176E-EEC4-8F31-E19D-4CF3460F6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08BC233-F9B3-D6A1-9D1A-E139374A8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3796-F054-4887-832F-A7D5D824593A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B14E5E-56B4-0A24-7D2A-C9FF6E471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D35646-4C97-19AF-824E-5EB037F7A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7476-6B89-4984-85BA-1ECCBED45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207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0E42F52-251D-FA9B-F3E4-34F598523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3796-F054-4887-832F-A7D5D824593A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400657-9121-FC06-FC4B-66D759B4A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CD89E7-E68E-F1AC-AF20-38A7ED689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7476-6B89-4984-85BA-1ECCBED45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62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90A2E2-6394-E8B0-6596-E113EC3BE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156D3F-2570-5FAF-C59D-E8D9C5E46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E895C0-2DA5-B505-A78D-EA04F69E2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507B5B-F743-B911-AFBF-78BC1200F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3796-F054-4887-832F-A7D5D824593A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442C57-AA37-737D-D537-90142464F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AAD34B-38A0-8A8A-26B6-9777E9399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7476-6B89-4984-85BA-1ECCBED45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492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A671C-3820-DDAF-005F-D26873A85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1E73CC-1C0D-813E-C0D1-779FC771A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AF1083-A66E-F84A-F137-B87C5D86B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2B976E-3A2D-A33E-5A4D-35750391C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3796-F054-4887-832F-A7D5D824593A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56F7E1-D6E2-0E0E-B081-02F2A78AB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514160-B7A4-3161-3915-D20106F30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A7476-6B89-4984-85BA-1ECCBED45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288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5FCB5D6-B89C-DE4F-4F58-68550C285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9EE689-4540-67F7-F8E9-D1CA0D7A8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6B808D-E690-B549-6172-A0B128C365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4E3796-F054-4887-832F-A7D5D824593A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059A2E-363F-6194-D0E9-0D91EF1F62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E0169B-D1AC-8CFE-E927-8D72EE0AF2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8A7476-6B89-4984-85BA-1ECCBED45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90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3.xml"/><Relationship Id="rId4" Type="http://schemas.openxmlformats.org/officeDocument/2006/relationships/chart" Target="../charts/char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image" Target="../media/image3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Relationship Id="rId9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hart" Target="../charts/chart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0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45;p7">
            <a:extLst>
              <a:ext uri="{FF2B5EF4-FFF2-40B4-BE49-F238E27FC236}">
                <a16:creationId xmlns:a16="http://schemas.microsoft.com/office/drawing/2014/main" id="{001E8A82-2D09-8A40-AB15-BEA76228B6A2}"/>
              </a:ext>
            </a:extLst>
          </p:cNvPr>
          <p:cNvSpPr/>
          <p:nvPr/>
        </p:nvSpPr>
        <p:spPr>
          <a:xfrm rot="10800000" flipH="1">
            <a:off x="-1" y="0"/>
            <a:ext cx="12192000" cy="6866164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Picture 9" descr="A picture containing building, street&#10;&#10;Description automatically generated">
            <a:extLst>
              <a:ext uri="{FF2B5EF4-FFF2-40B4-BE49-F238E27FC236}">
                <a16:creationId xmlns:a16="http://schemas.microsoft.com/office/drawing/2014/main" id="{DF7902D4-540E-464A-BEC7-4711C02B376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1" y="345049"/>
            <a:ext cx="12192000" cy="6858000"/>
          </a:xfrm>
          <a:prstGeom prst="rect">
            <a:avLst/>
          </a:prstGeom>
        </p:spPr>
      </p:pic>
      <p:sp>
        <p:nvSpPr>
          <p:cNvPr id="4" name="Google Shape;97;p1">
            <a:extLst>
              <a:ext uri="{FF2B5EF4-FFF2-40B4-BE49-F238E27FC236}">
                <a16:creationId xmlns:a16="http://schemas.microsoft.com/office/drawing/2014/main" id="{6EE6B1E5-9B9E-FD48-9F48-627803FDB7F5}"/>
              </a:ext>
            </a:extLst>
          </p:cNvPr>
          <p:cNvSpPr txBox="1"/>
          <p:nvPr/>
        </p:nvSpPr>
        <p:spPr>
          <a:xfrm>
            <a:off x="1134035" y="2553964"/>
            <a:ext cx="9923929" cy="2046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3200" b="1" i="0" dirty="0">
                <a:solidFill>
                  <a:schemeClr val="bg1"/>
                </a:solidFill>
                <a:effectLst/>
                <a:latin typeface="WordVisi_MSFontService"/>
              </a:rPr>
              <a:t>CS 556 Midterm Project</a:t>
            </a:r>
          </a:p>
          <a:p>
            <a:pPr marL="0" marR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3200" b="1" i="0" dirty="0">
                <a:solidFill>
                  <a:schemeClr val="bg1"/>
                </a:solidFill>
                <a:effectLst/>
                <a:latin typeface="WordVisi_MSFontService"/>
              </a:rPr>
              <a:t>Efficient Multigrid Solutions for 3D Poisson Problems</a:t>
            </a:r>
          </a:p>
          <a:p>
            <a:pPr marL="0" marR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500" dirty="0" err="1">
                <a:solidFill>
                  <a:schemeClr val="lt1"/>
                </a:solidFill>
                <a:latin typeface="+mn-lt"/>
                <a:ea typeface="Helvetica Neue"/>
                <a:cs typeface="Helvetica Neue"/>
                <a:sym typeface="Helvetica Neue"/>
              </a:rPr>
              <a:t>Jiong</a:t>
            </a:r>
            <a:r>
              <a:rPr lang="en-US" sz="2500" dirty="0">
                <a:solidFill>
                  <a:schemeClr val="lt1"/>
                </a:solidFill>
                <a:latin typeface="+mn-lt"/>
                <a:ea typeface="Helvetica Neue"/>
                <a:cs typeface="Helvetica Neue"/>
                <a:sym typeface="Helvetica Neue"/>
              </a:rPr>
              <a:t> Chen, Y</a:t>
            </a:r>
            <a:r>
              <a:rPr lang="en-US" altLang="zh-CN" sz="2500" dirty="0">
                <a:solidFill>
                  <a:schemeClr val="lt1"/>
                </a:solidFill>
                <a:latin typeface="+mn-lt"/>
                <a:ea typeface="Helvetica Neue"/>
                <a:cs typeface="Helvetica Neue"/>
                <a:sym typeface="Helvetica Neue"/>
              </a:rPr>
              <a:t>ue Yuan</a:t>
            </a:r>
            <a:endParaRPr lang="en-US" sz="2500" dirty="0">
              <a:solidFill>
                <a:schemeClr val="lt1"/>
              </a:solidFill>
              <a:latin typeface="+mn-lt"/>
              <a:ea typeface="Helvetica Neue"/>
              <a:cs typeface="Helvetica Neue"/>
              <a:sym typeface="Helvetica Neue"/>
            </a:endParaRPr>
          </a:p>
          <a:p>
            <a:pPr lvl="0" algn="ctr">
              <a:spcBef>
                <a:spcPts val="600"/>
              </a:spcBef>
            </a:pPr>
            <a:endParaRPr lang="en-US" sz="1800" dirty="0">
              <a:solidFill>
                <a:schemeClr val="lt1"/>
              </a:solidFill>
              <a:latin typeface="+mn-lt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8FBAA0E1-3AE3-CC42-A2EA-C66D0BE98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007" y="852965"/>
            <a:ext cx="2909982" cy="754082"/>
          </a:xfrm>
          <a:prstGeom prst="rect">
            <a:avLst/>
          </a:prstGeom>
        </p:spPr>
      </p:pic>
      <p:sp>
        <p:nvSpPr>
          <p:cNvPr id="6" name="Google Shape;98;p1">
            <a:extLst>
              <a:ext uri="{FF2B5EF4-FFF2-40B4-BE49-F238E27FC236}">
                <a16:creationId xmlns:a16="http://schemas.microsoft.com/office/drawing/2014/main" id="{5C6D8374-322F-A84C-B20A-504C6528FDDA}"/>
              </a:ext>
            </a:extLst>
          </p:cNvPr>
          <p:cNvSpPr txBox="1"/>
          <p:nvPr/>
        </p:nvSpPr>
        <p:spPr>
          <a:xfrm>
            <a:off x="3922057" y="4855098"/>
            <a:ext cx="434788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pc="300">
                <a:solidFill>
                  <a:schemeClr val="bg1"/>
                </a:solidFill>
                <a:latin typeface="+mn-lt"/>
                <a:ea typeface="Helvetica Neue Light"/>
                <a:sym typeface="Helvetica Neue Light"/>
              </a:rPr>
              <a:t>2024/11/21</a:t>
            </a:r>
            <a:endParaRPr lang="en-US" sz="1800" spc="300" dirty="0">
              <a:solidFill>
                <a:schemeClr val="bg1"/>
              </a:solidFill>
              <a:latin typeface="+mn-lt"/>
              <a:ea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981613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>
          <a:extLst>
            <a:ext uri="{FF2B5EF4-FFF2-40B4-BE49-F238E27FC236}">
              <a16:creationId xmlns:a16="http://schemas.microsoft.com/office/drawing/2014/main" id="{CDD3EB41-F4E2-4FD2-851B-BA5DF5F31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45;p7">
            <a:extLst>
              <a:ext uri="{FF2B5EF4-FFF2-40B4-BE49-F238E27FC236}">
                <a16:creationId xmlns:a16="http://schemas.microsoft.com/office/drawing/2014/main" id="{3EC1AFF9-DF0B-2CE6-8575-A20D2970F7B7}"/>
              </a:ext>
            </a:extLst>
          </p:cNvPr>
          <p:cNvSpPr/>
          <p:nvPr/>
        </p:nvSpPr>
        <p:spPr>
          <a:xfrm rot="10800000" flipH="1">
            <a:off x="0" y="6437013"/>
            <a:ext cx="12192000" cy="4209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00;p1">
            <a:extLst>
              <a:ext uri="{FF2B5EF4-FFF2-40B4-BE49-F238E27FC236}">
                <a16:creationId xmlns:a16="http://schemas.microsoft.com/office/drawing/2014/main" id="{8B762E8B-090D-2D6D-8C95-2F1AC7E3FBCA}"/>
              </a:ext>
            </a:extLst>
          </p:cNvPr>
          <p:cNvSpPr txBox="1"/>
          <p:nvPr/>
        </p:nvSpPr>
        <p:spPr>
          <a:xfrm>
            <a:off x="9335597" y="6524381"/>
            <a:ext cx="2473415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GRAINGER ENGINEERING</a:t>
            </a:r>
          </a:p>
        </p:txBody>
      </p:sp>
      <p:sp>
        <p:nvSpPr>
          <p:cNvPr id="24" name="Google Shape;145;p7">
            <a:extLst>
              <a:ext uri="{FF2B5EF4-FFF2-40B4-BE49-F238E27FC236}">
                <a16:creationId xmlns:a16="http://schemas.microsoft.com/office/drawing/2014/main" id="{9966C7B6-9BF6-0BEB-3367-650E0F681590}"/>
              </a:ext>
            </a:extLst>
          </p:cNvPr>
          <p:cNvSpPr/>
          <p:nvPr/>
        </p:nvSpPr>
        <p:spPr>
          <a:xfrm rot="10800000" flipH="1">
            <a:off x="0" y="0"/>
            <a:ext cx="12192000" cy="86822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33BA2D74-32A9-81A7-E0FD-D625F6919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4210" y="228014"/>
            <a:ext cx="277906" cy="401420"/>
          </a:xfrm>
          <a:prstGeom prst="rect">
            <a:avLst/>
          </a:prstGeom>
        </p:spPr>
      </p:pic>
      <p:sp>
        <p:nvSpPr>
          <p:cNvPr id="26" name="Google Shape;100;p1">
            <a:extLst>
              <a:ext uri="{FF2B5EF4-FFF2-40B4-BE49-F238E27FC236}">
                <a16:creationId xmlns:a16="http://schemas.microsoft.com/office/drawing/2014/main" id="{4A3B8196-F66E-03F7-7361-A37FC287DF83}"/>
              </a:ext>
            </a:extLst>
          </p:cNvPr>
          <p:cNvSpPr txBox="1"/>
          <p:nvPr/>
        </p:nvSpPr>
        <p:spPr>
          <a:xfrm>
            <a:off x="376810" y="204051"/>
            <a:ext cx="1091002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+mn-lt"/>
                <a:ea typeface="Helvetica Neue Light"/>
                <a:cs typeface="Helvetica Neue Light"/>
                <a:sym typeface="Helvetica Neue Light"/>
              </a:rPr>
              <a:t>Algebraic Multigrid</a:t>
            </a:r>
          </a:p>
        </p:txBody>
      </p:sp>
      <p:sp>
        <p:nvSpPr>
          <p:cNvPr id="15" name="Google Shape;100;p1">
            <a:extLst>
              <a:ext uri="{FF2B5EF4-FFF2-40B4-BE49-F238E27FC236}">
                <a16:creationId xmlns:a16="http://schemas.microsoft.com/office/drawing/2014/main" id="{A21D41E3-6E69-8C4F-717E-C35AF24A89BC}"/>
              </a:ext>
            </a:extLst>
          </p:cNvPr>
          <p:cNvSpPr txBox="1"/>
          <p:nvPr/>
        </p:nvSpPr>
        <p:spPr>
          <a:xfrm>
            <a:off x="376807" y="6524381"/>
            <a:ext cx="7991337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ELECTRICAL &amp; COMPUTER ENGINEERING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A5EF-CF5C-E614-B659-E0E61F9BF3AD}"/>
              </a:ext>
            </a:extLst>
          </p:cNvPr>
          <p:cNvSpPr txBox="1"/>
          <p:nvPr/>
        </p:nvSpPr>
        <p:spPr>
          <a:xfrm>
            <a:off x="694259" y="1055820"/>
            <a:ext cx="29633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Without geometric grid required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E56584-8684-E16B-EE2E-7BAB754E4F00}"/>
                  </a:ext>
                </a:extLst>
              </p:cNvPr>
              <p:cNvSpPr txBox="1"/>
              <p:nvPr/>
            </p:nvSpPr>
            <p:spPr>
              <a:xfrm>
                <a:off x="1258055" y="1513234"/>
                <a:ext cx="270033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b="1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How to obtain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𝑹</m:t>
                    </m:r>
                  </m:oMath>
                </a14:m>
                <a:r>
                  <a:rPr lang="en-US" sz="1600" b="1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𝑨</m:t>
                        </m:r>
                      </m:e>
                      <m:sup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𝒄</m:t>
                        </m:r>
                      </m:sup>
                    </m:sSup>
                  </m:oMath>
                </a14:m>
                <a:r>
                  <a:rPr lang="en-US" sz="1600" b="1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? C-AMG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E56584-8684-E16B-EE2E-7BAB754E4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055" y="1513234"/>
                <a:ext cx="2700334" cy="338554"/>
              </a:xfrm>
              <a:prstGeom prst="rect">
                <a:avLst/>
              </a:prstGeom>
              <a:blipFill>
                <a:blip r:embed="rId4"/>
                <a:stretch>
                  <a:fillRect l="-1129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2ECA7CB-A922-F5C6-3B26-D4EE7327F800}"/>
              </a:ext>
            </a:extLst>
          </p:cNvPr>
          <p:cNvSpPr txBox="1"/>
          <p:nvPr/>
        </p:nvSpPr>
        <p:spPr>
          <a:xfrm>
            <a:off x="6091990" y="5664838"/>
            <a:ext cx="61000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R. D. </a:t>
            </a:r>
            <a:r>
              <a:rPr lang="en-US" sz="12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Falgout</a:t>
            </a:r>
            <a:r>
              <a:rPr lang="en-US" sz="12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"An introduction to algebraic multigrid," in </a:t>
            </a:r>
            <a:r>
              <a:rPr lang="en-US" sz="1200" b="0" i="1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Computing in Science &amp; Engineering</a:t>
            </a:r>
            <a:r>
              <a:rPr lang="en-US" sz="12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vol. 8, no. 6, pp. 24-33, Nov.-Dec. 2006,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32412E-8BAB-CA14-03C0-0E9104C91E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207" y="2240956"/>
            <a:ext cx="5568616" cy="28264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869831-B973-4329-55B9-1A1D67B2AE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1990" y="1302644"/>
            <a:ext cx="5710989" cy="42527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F31142-C9BB-8F88-EDF5-8E600C43E454}"/>
              </a:ext>
            </a:extLst>
          </p:cNvPr>
          <p:cNvSpPr txBox="1"/>
          <p:nvPr/>
        </p:nvSpPr>
        <p:spPr>
          <a:xfrm>
            <a:off x="6247150" y="1030539"/>
            <a:ext cx="27003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“Collapsing the stencil”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45E4F4-EA41-9CF7-E78B-E317DC6B7B9D}"/>
              </a:ext>
            </a:extLst>
          </p:cNvPr>
          <p:cNvSpPr txBox="1"/>
          <p:nvPr/>
        </p:nvSpPr>
        <p:spPr>
          <a:xfrm>
            <a:off x="6247150" y="6171704"/>
            <a:ext cx="61180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https://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github.com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EnigmaHuang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Classic_AMG_Demo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306333D-1FC8-AA15-B699-CEBFD00BB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2019" y="6056428"/>
            <a:ext cx="2743200" cy="365125"/>
          </a:xfrm>
        </p:spPr>
        <p:txBody>
          <a:bodyPr/>
          <a:lstStyle/>
          <a:p>
            <a:fld id="{EB8A7476-6B89-4984-85BA-1ECCBED45DDE}" type="slidenum">
              <a:rPr lang="zh-CN" altLang="en-US" smtClean="0"/>
              <a:t>10</a:t>
            </a:fld>
            <a:r>
              <a:rPr lang="en-US" altLang="zh-CN" dirty="0"/>
              <a:t>/13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3376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>
          <a:extLst>
            <a:ext uri="{FF2B5EF4-FFF2-40B4-BE49-F238E27FC236}">
              <a16:creationId xmlns:a16="http://schemas.microsoft.com/office/drawing/2014/main" id="{9967F34D-7391-48C6-B7D9-B6C6E6663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45;p7">
            <a:extLst>
              <a:ext uri="{FF2B5EF4-FFF2-40B4-BE49-F238E27FC236}">
                <a16:creationId xmlns:a16="http://schemas.microsoft.com/office/drawing/2014/main" id="{6A7891E0-CF48-F0A5-9EAD-39C69DFD4A51}"/>
              </a:ext>
            </a:extLst>
          </p:cNvPr>
          <p:cNvSpPr/>
          <p:nvPr/>
        </p:nvSpPr>
        <p:spPr>
          <a:xfrm rot="10800000" flipH="1">
            <a:off x="0" y="6437013"/>
            <a:ext cx="12192000" cy="4209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00;p1">
            <a:extLst>
              <a:ext uri="{FF2B5EF4-FFF2-40B4-BE49-F238E27FC236}">
                <a16:creationId xmlns:a16="http://schemas.microsoft.com/office/drawing/2014/main" id="{C798176E-9991-CFC1-D096-F9A3DCC25FA7}"/>
              </a:ext>
            </a:extLst>
          </p:cNvPr>
          <p:cNvSpPr txBox="1"/>
          <p:nvPr/>
        </p:nvSpPr>
        <p:spPr>
          <a:xfrm>
            <a:off x="9335597" y="6524381"/>
            <a:ext cx="2473415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GRAINGER ENGINEERING</a:t>
            </a:r>
          </a:p>
        </p:txBody>
      </p:sp>
      <p:sp>
        <p:nvSpPr>
          <p:cNvPr id="24" name="Google Shape;145;p7">
            <a:extLst>
              <a:ext uri="{FF2B5EF4-FFF2-40B4-BE49-F238E27FC236}">
                <a16:creationId xmlns:a16="http://schemas.microsoft.com/office/drawing/2014/main" id="{3C67C0FF-B860-142D-1A81-6E92839CC1E0}"/>
              </a:ext>
            </a:extLst>
          </p:cNvPr>
          <p:cNvSpPr/>
          <p:nvPr/>
        </p:nvSpPr>
        <p:spPr>
          <a:xfrm rot="10800000" flipH="1">
            <a:off x="0" y="0"/>
            <a:ext cx="12192000" cy="86822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072BDB60-02FD-D7AE-F50A-A677319F1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4210" y="228014"/>
            <a:ext cx="277906" cy="401420"/>
          </a:xfrm>
          <a:prstGeom prst="rect">
            <a:avLst/>
          </a:prstGeom>
        </p:spPr>
      </p:pic>
      <p:sp>
        <p:nvSpPr>
          <p:cNvPr id="26" name="Google Shape;100;p1">
            <a:extLst>
              <a:ext uri="{FF2B5EF4-FFF2-40B4-BE49-F238E27FC236}">
                <a16:creationId xmlns:a16="http://schemas.microsoft.com/office/drawing/2014/main" id="{E4508FE6-D0AC-2962-8484-C34DB71AC39A}"/>
              </a:ext>
            </a:extLst>
          </p:cNvPr>
          <p:cNvSpPr txBox="1"/>
          <p:nvPr/>
        </p:nvSpPr>
        <p:spPr>
          <a:xfrm>
            <a:off x="376810" y="204051"/>
            <a:ext cx="1091002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+mn-lt"/>
                <a:ea typeface="Helvetica Neue Light"/>
                <a:cs typeface="Helvetica Neue Light"/>
                <a:sym typeface="Helvetica Neue Light"/>
              </a:rPr>
              <a:t>Algebraic Multigrid -- Result</a:t>
            </a:r>
          </a:p>
        </p:txBody>
      </p:sp>
      <p:sp>
        <p:nvSpPr>
          <p:cNvPr id="15" name="Google Shape;100;p1">
            <a:extLst>
              <a:ext uri="{FF2B5EF4-FFF2-40B4-BE49-F238E27FC236}">
                <a16:creationId xmlns:a16="http://schemas.microsoft.com/office/drawing/2014/main" id="{86C2BFC7-D16B-C606-F6C7-CCA1D5E12938}"/>
              </a:ext>
            </a:extLst>
          </p:cNvPr>
          <p:cNvSpPr txBox="1"/>
          <p:nvPr/>
        </p:nvSpPr>
        <p:spPr>
          <a:xfrm>
            <a:off x="376807" y="6524381"/>
            <a:ext cx="7991337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ELECTRICAL &amp; COMPUTER ENGINEERING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75B479C-9C80-8345-2B88-7C11074E5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277809"/>
              </p:ext>
            </p:extLst>
          </p:nvPr>
        </p:nvGraphicFramePr>
        <p:xfrm>
          <a:off x="187978" y="1767909"/>
          <a:ext cx="5455017" cy="2991907"/>
        </p:xfrm>
        <a:graphic>
          <a:graphicData uri="http://schemas.openxmlformats.org/drawingml/2006/table">
            <a:tbl>
              <a:tblPr/>
              <a:tblGrid>
                <a:gridCol w="976013">
                  <a:extLst>
                    <a:ext uri="{9D8B030D-6E8A-4147-A177-3AD203B41FA5}">
                      <a16:colId xmlns:a16="http://schemas.microsoft.com/office/drawing/2014/main" val="3113128063"/>
                    </a:ext>
                  </a:extLst>
                </a:gridCol>
                <a:gridCol w="900288">
                  <a:extLst>
                    <a:ext uri="{9D8B030D-6E8A-4147-A177-3AD203B41FA5}">
                      <a16:colId xmlns:a16="http://schemas.microsoft.com/office/drawing/2014/main" val="1577685186"/>
                    </a:ext>
                  </a:extLst>
                </a:gridCol>
                <a:gridCol w="717987">
                  <a:extLst>
                    <a:ext uri="{9D8B030D-6E8A-4147-A177-3AD203B41FA5}">
                      <a16:colId xmlns:a16="http://schemas.microsoft.com/office/drawing/2014/main" val="956607385"/>
                    </a:ext>
                  </a:extLst>
                </a:gridCol>
                <a:gridCol w="717987">
                  <a:extLst>
                    <a:ext uri="{9D8B030D-6E8A-4147-A177-3AD203B41FA5}">
                      <a16:colId xmlns:a16="http://schemas.microsoft.com/office/drawing/2014/main" val="3831514519"/>
                    </a:ext>
                  </a:extLst>
                </a:gridCol>
                <a:gridCol w="717987">
                  <a:extLst>
                    <a:ext uri="{9D8B030D-6E8A-4147-A177-3AD203B41FA5}">
                      <a16:colId xmlns:a16="http://schemas.microsoft.com/office/drawing/2014/main" val="3473495769"/>
                    </a:ext>
                  </a:extLst>
                </a:gridCol>
                <a:gridCol w="717987">
                  <a:extLst>
                    <a:ext uri="{9D8B030D-6E8A-4147-A177-3AD203B41FA5}">
                      <a16:colId xmlns:a16="http://schemas.microsoft.com/office/drawing/2014/main" val="2330397334"/>
                    </a:ext>
                  </a:extLst>
                </a:gridCol>
                <a:gridCol w="706768">
                  <a:extLst>
                    <a:ext uri="{9D8B030D-6E8A-4147-A177-3AD203B41FA5}">
                      <a16:colId xmlns:a16="http://schemas.microsoft.com/office/drawing/2014/main" val="4064697215"/>
                    </a:ext>
                  </a:extLst>
                </a:gridCol>
              </a:tblGrid>
              <a:tr h="16836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Iteration Number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538928"/>
                  </a:ext>
                </a:extLst>
              </a:tr>
              <a:tr h="16836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Isotropic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without KSP</a:t>
                      </a:r>
                    </a:p>
                  </a:txBody>
                  <a:tcPr marL="80815" marR="80815" marT="40408" marB="4040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450214"/>
                  </a:ext>
                </a:extLst>
              </a:tr>
              <a:tr h="16836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Nx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damped-Jacobi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Cheb1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Cheb4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AMG-Jacobi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AMG-Cheb1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AMG-Cheb4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979270"/>
                  </a:ext>
                </a:extLst>
              </a:tr>
              <a:tr h="16836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646353"/>
                  </a:ext>
                </a:extLst>
              </a:tr>
              <a:tr h="16836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931721"/>
                  </a:ext>
                </a:extLst>
              </a:tr>
              <a:tr h="16836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395988"/>
                  </a:ext>
                </a:extLst>
              </a:tr>
              <a:tr h="16836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Aptos Narrow" panose="020B0004020202020204" pitchFamily="34" charset="0"/>
                        </a:rPr>
                        <a:t>51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Aptos Narrow" panose="020B0004020202020204" pitchFamily="34" charset="0"/>
                        </a:rPr>
                        <a:t>53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501859"/>
                  </a:ext>
                </a:extLst>
              </a:tr>
              <a:tr h="16836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64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202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173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616096"/>
                  </a:ext>
                </a:extLst>
              </a:tr>
              <a:tr h="168365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5428169"/>
                  </a:ext>
                </a:extLst>
              </a:tr>
              <a:tr h="16836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Time</a:t>
                      </a: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18" marR="8418" marT="8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1537527"/>
                  </a:ext>
                </a:extLst>
              </a:tr>
              <a:tr h="16836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Isotropic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without KSP</a:t>
                      </a:r>
                    </a:p>
                  </a:txBody>
                  <a:tcPr marL="80815" marR="80815" marT="40408" marB="4040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039397"/>
                  </a:ext>
                </a:extLst>
              </a:tr>
              <a:tr h="16836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Nx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damped-Jacobi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Cheb1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Cheb4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AMG-Jacobi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AMG-Cheb1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AMG-Cheb4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748486"/>
                  </a:ext>
                </a:extLst>
              </a:tr>
              <a:tr h="16836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0.0034292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0.0034357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0.0093333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0.0027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0.0093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0.0008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912384"/>
                  </a:ext>
                </a:extLst>
              </a:tr>
              <a:tr h="16836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0.0041302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0.0061889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0.0073353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0.0037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0.0056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0.003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886049"/>
                  </a:ext>
                </a:extLst>
              </a:tr>
              <a:tr h="16836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0.042043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0.052367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0.016385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0.0159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0.0176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0.0174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978341"/>
                  </a:ext>
                </a:extLst>
              </a:tr>
              <a:tr h="16836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Aptos Narrow" panose="020B0004020202020204" pitchFamily="34" charset="0"/>
                        </a:rPr>
                        <a:t>1.2026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Aptos Narrow" panose="020B0004020202020204" pitchFamily="34" charset="0"/>
                        </a:rPr>
                        <a:t>1.289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Aptos Narrow" panose="020B0004020202020204" pitchFamily="34" charset="0"/>
                        </a:rPr>
                        <a:t>0.15687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FF0000"/>
                          </a:solidFill>
                          <a:effectLst/>
                          <a:latin typeface="Aptos Narrow" panose="020B0004020202020204" pitchFamily="34" charset="0"/>
                        </a:rPr>
                        <a:t>0.2113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Aptos Narrow" panose="020B0004020202020204" pitchFamily="34" charset="0"/>
                        </a:rPr>
                        <a:t>0.1619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Aptos Narrow" panose="020B0004020202020204" pitchFamily="34" charset="0"/>
                        </a:rPr>
                        <a:t>0.1918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151508"/>
                  </a:ext>
                </a:extLst>
              </a:tr>
              <a:tr h="16836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64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65.2581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59.7655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6.1412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8418" marR="8418" marT="8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14683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3AFB17-CF32-7136-4CFF-7D3384876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260928"/>
              </p:ext>
            </p:extLst>
          </p:nvPr>
        </p:nvGraphicFramePr>
        <p:xfrm>
          <a:off x="6096000" y="1767909"/>
          <a:ext cx="5908022" cy="2880830"/>
        </p:xfrm>
        <a:graphic>
          <a:graphicData uri="http://schemas.openxmlformats.org/drawingml/2006/table">
            <a:tbl>
              <a:tblPr/>
              <a:tblGrid>
                <a:gridCol w="1057065">
                  <a:extLst>
                    <a:ext uri="{9D8B030D-6E8A-4147-A177-3AD203B41FA5}">
                      <a16:colId xmlns:a16="http://schemas.microsoft.com/office/drawing/2014/main" val="1927621464"/>
                    </a:ext>
                  </a:extLst>
                </a:gridCol>
                <a:gridCol w="975052">
                  <a:extLst>
                    <a:ext uri="{9D8B030D-6E8A-4147-A177-3AD203B41FA5}">
                      <a16:colId xmlns:a16="http://schemas.microsoft.com/office/drawing/2014/main" val="4204561572"/>
                    </a:ext>
                  </a:extLst>
                </a:gridCol>
                <a:gridCol w="777611">
                  <a:extLst>
                    <a:ext uri="{9D8B030D-6E8A-4147-A177-3AD203B41FA5}">
                      <a16:colId xmlns:a16="http://schemas.microsoft.com/office/drawing/2014/main" val="2423830915"/>
                    </a:ext>
                  </a:extLst>
                </a:gridCol>
                <a:gridCol w="777611">
                  <a:extLst>
                    <a:ext uri="{9D8B030D-6E8A-4147-A177-3AD203B41FA5}">
                      <a16:colId xmlns:a16="http://schemas.microsoft.com/office/drawing/2014/main" val="149327436"/>
                    </a:ext>
                  </a:extLst>
                </a:gridCol>
                <a:gridCol w="777611">
                  <a:extLst>
                    <a:ext uri="{9D8B030D-6E8A-4147-A177-3AD203B41FA5}">
                      <a16:colId xmlns:a16="http://schemas.microsoft.com/office/drawing/2014/main" val="361256510"/>
                    </a:ext>
                  </a:extLst>
                </a:gridCol>
                <a:gridCol w="777611">
                  <a:extLst>
                    <a:ext uri="{9D8B030D-6E8A-4147-A177-3AD203B41FA5}">
                      <a16:colId xmlns:a16="http://schemas.microsoft.com/office/drawing/2014/main" val="3728650497"/>
                    </a:ext>
                  </a:extLst>
                </a:gridCol>
                <a:gridCol w="765461">
                  <a:extLst>
                    <a:ext uri="{9D8B030D-6E8A-4147-A177-3AD203B41FA5}">
                      <a16:colId xmlns:a16="http://schemas.microsoft.com/office/drawing/2014/main" val="1739249529"/>
                    </a:ext>
                  </a:extLst>
                </a:gridCol>
              </a:tblGrid>
              <a:tr h="1823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Iteration Number</a:t>
                      </a:r>
                    </a:p>
                  </a:txBody>
                  <a:tcPr marL="9117" marR="9117" marT="91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117" marR="9117" marT="91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117" marR="9117" marT="91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117" marR="9117" marT="91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117" marR="9117" marT="91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117" marR="9117" marT="91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117" marR="9117" marT="91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075320"/>
                  </a:ext>
                </a:extLst>
              </a:tr>
              <a:tr h="1823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Anisotropic r= 4</a:t>
                      </a:r>
                    </a:p>
                  </a:txBody>
                  <a:tcPr marL="9117" marR="9117" marT="9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B3E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without KSP</a:t>
                      </a:r>
                    </a:p>
                  </a:txBody>
                  <a:tcPr marL="87526" marR="87526" marT="43763" marB="4376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22908"/>
                  </a:ext>
                </a:extLst>
              </a:tr>
              <a:tr h="1823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Nx</a:t>
                      </a:r>
                    </a:p>
                  </a:txBody>
                  <a:tcPr marL="9117" marR="9117" marT="9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damped-Jacobi</a:t>
                      </a:r>
                    </a:p>
                  </a:txBody>
                  <a:tcPr marL="9117" marR="9117" marT="9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Cheb1</a:t>
                      </a:r>
                    </a:p>
                  </a:txBody>
                  <a:tcPr marL="9117" marR="9117" marT="9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Cheb4</a:t>
                      </a:r>
                    </a:p>
                  </a:txBody>
                  <a:tcPr marL="9117" marR="9117" marT="9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AMG-Jacobi</a:t>
                      </a:r>
                    </a:p>
                  </a:txBody>
                  <a:tcPr marL="9117" marR="9117" marT="9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AMG-Cheb1</a:t>
                      </a:r>
                    </a:p>
                  </a:txBody>
                  <a:tcPr marL="9117" marR="9117" marT="9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AMG-Cheb4</a:t>
                      </a:r>
                    </a:p>
                  </a:txBody>
                  <a:tcPr marL="9117" marR="9117" marT="9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645186"/>
                  </a:ext>
                </a:extLst>
              </a:tr>
              <a:tr h="1823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9117" marR="9117" marT="9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</a:t>
                      </a:r>
                    </a:p>
                  </a:txBody>
                  <a:tcPr marL="9117" marR="9117" marT="9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</a:t>
                      </a:r>
                    </a:p>
                  </a:txBody>
                  <a:tcPr marL="9117" marR="9117" marT="9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9117" marR="9117" marT="9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9117" marR="9117" marT="9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9117" marR="9117" marT="9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9117" marR="9117" marT="9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237710"/>
                  </a:ext>
                </a:extLst>
              </a:tr>
              <a:tr h="1823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marL="9117" marR="9117" marT="9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Aptos Narrow" panose="020B0004020202020204" pitchFamily="34" charset="0"/>
                        </a:rPr>
                        <a:t>34</a:t>
                      </a:r>
                    </a:p>
                  </a:txBody>
                  <a:tcPr marL="9117" marR="9117" marT="9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Aptos Narrow" panose="020B0004020202020204" pitchFamily="34" charset="0"/>
                        </a:rPr>
                        <a:t>38</a:t>
                      </a:r>
                    </a:p>
                  </a:txBody>
                  <a:tcPr marL="9117" marR="9117" marT="9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9117" marR="9117" marT="9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9117" marR="9117" marT="9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marL="9117" marR="9117" marT="9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9117" marR="9117" marT="9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424413"/>
                  </a:ext>
                </a:extLst>
              </a:tr>
              <a:tr h="1823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</a:t>
                      </a:r>
                    </a:p>
                  </a:txBody>
                  <a:tcPr marL="9117" marR="9117" marT="9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134</a:t>
                      </a:r>
                    </a:p>
                  </a:txBody>
                  <a:tcPr marL="9117" marR="9117" marT="9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125</a:t>
                      </a:r>
                    </a:p>
                  </a:txBody>
                  <a:tcPr marL="9117" marR="9117" marT="9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</a:t>
                      </a:r>
                    </a:p>
                  </a:txBody>
                  <a:tcPr marL="9117" marR="9117" marT="9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117" marR="9117" marT="9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117" marR="9117" marT="9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117" marR="9117" marT="9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884033"/>
                  </a:ext>
                </a:extLst>
              </a:tr>
              <a:tr h="1823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</a:t>
                      </a:r>
                    </a:p>
                  </a:txBody>
                  <a:tcPr marL="9117" marR="9117" marT="9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542</a:t>
                      </a:r>
                    </a:p>
                  </a:txBody>
                  <a:tcPr marL="9117" marR="9117" marT="9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408</a:t>
                      </a:r>
                    </a:p>
                  </a:txBody>
                  <a:tcPr marL="9117" marR="9117" marT="9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51</a:t>
                      </a:r>
                    </a:p>
                  </a:txBody>
                  <a:tcPr marL="9117" marR="9117" marT="9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117" marR="9117" marT="9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117" marR="9117" marT="9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117" marR="9117" marT="9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69683"/>
                  </a:ext>
                </a:extLst>
              </a:tr>
              <a:tr h="1823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117" marR="9117" marT="911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117" marR="9117" marT="911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117" marR="9117" marT="911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117" marR="9117" marT="911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117" marR="9117" marT="911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117" marR="9117" marT="911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117" marR="9117" marT="911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238558"/>
                  </a:ext>
                </a:extLst>
              </a:tr>
              <a:tr h="1823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Time</a:t>
                      </a:r>
                    </a:p>
                  </a:txBody>
                  <a:tcPr marL="9117" marR="9117" marT="91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117" marR="9117" marT="91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117" marR="9117" marT="91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117" marR="9117" marT="91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117" marR="9117" marT="91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117" marR="9117" marT="91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117" marR="9117" marT="91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2138083"/>
                  </a:ext>
                </a:extLst>
              </a:tr>
              <a:tr h="1823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Anisotropic r= 4</a:t>
                      </a:r>
                    </a:p>
                  </a:txBody>
                  <a:tcPr marL="9117" marR="9117" marT="9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B3E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without KSP</a:t>
                      </a:r>
                    </a:p>
                  </a:txBody>
                  <a:tcPr marL="87526" marR="87526" marT="43763" marB="4376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433093"/>
                  </a:ext>
                </a:extLst>
              </a:tr>
              <a:tr h="1823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Nx</a:t>
                      </a:r>
                    </a:p>
                  </a:txBody>
                  <a:tcPr marL="9117" marR="9117" marT="9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damped-Jacobi</a:t>
                      </a:r>
                    </a:p>
                  </a:txBody>
                  <a:tcPr marL="9117" marR="9117" marT="9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Cheb1</a:t>
                      </a:r>
                    </a:p>
                  </a:txBody>
                  <a:tcPr marL="9117" marR="9117" marT="9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Cheb4</a:t>
                      </a:r>
                    </a:p>
                  </a:txBody>
                  <a:tcPr marL="9117" marR="9117" marT="9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AMG-Jacobi</a:t>
                      </a:r>
                    </a:p>
                  </a:txBody>
                  <a:tcPr marL="9117" marR="9117" marT="9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AMG-Cheb1</a:t>
                      </a:r>
                    </a:p>
                  </a:txBody>
                  <a:tcPr marL="9117" marR="9117" marT="9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AMG-Cheb4</a:t>
                      </a:r>
                    </a:p>
                  </a:txBody>
                  <a:tcPr marL="9117" marR="9117" marT="9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546847"/>
                  </a:ext>
                </a:extLst>
              </a:tr>
              <a:tr h="1823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9117" marR="9117" marT="9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0.01233</a:t>
                      </a:r>
                    </a:p>
                  </a:txBody>
                  <a:tcPr marL="9117" marR="9117" marT="9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0.014797</a:t>
                      </a:r>
                    </a:p>
                  </a:txBody>
                  <a:tcPr marL="9117" marR="9117" marT="9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0.007826</a:t>
                      </a:r>
                    </a:p>
                  </a:txBody>
                  <a:tcPr marL="9117" marR="9117" marT="9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0.0047</a:t>
                      </a:r>
                    </a:p>
                  </a:txBody>
                  <a:tcPr marL="9117" marR="9117" marT="9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0.0053</a:t>
                      </a:r>
                    </a:p>
                  </a:txBody>
                  <a:tcPr marL="9117" marR="9117" marT="9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0.0131</a:t>
                      </a:r>
                    </a:p>
                  </a:txBody>
                  <a:tcPr marL="9117" marR="9117" marT="9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908980"/>
                  </a:ext>
                </a:extLst>
              </a:tr>
              <a:tr h="1823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marL="9117" marR="9117" marT="9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Aptos Narrow" panose="020B0004020202020204" pitchFamily="34" charset="0"/>
                        </a:rPr>
                        <a:t>0.1891</a:t>
                      </a:r>
                    </a:p>
                  </a:txBody>
                  <a:tcPr marL="9117" marR="9117" marT="9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Aptos Narrow" panose="020B0004020202020204" pitchFamily="34" charset="0"/>
                        </a:rPr>
                        <a:t>0.24746</a:t>
                      </a:r>
                    </a:p>
                  </a:txBody>
                  <a:tcPr marL="9117" marR="9117" marT="9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Aptos Narrow" panose="020B0004020202020204" pitchFamily="34" charset="0"/>
                        </a:rPr>
                        <a:t>0.03607</a:t>
                      </a:r>
                    </a:p>
                  </a:txBody>
                  <a:tcPr marL="9117" marR="9117" marT="9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Aptos Narrow" panose="020B0004020202020204" pitchFamily="34" charset="0"/>
                        </a:rPr>
                        <a:t>0.0499</a:t>
                      </a:r>
                    </a:p>
                  </a:txBody>
                  <a:tcPr marL="9117" marR="9117" marT="9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Aptos Narrow" panose="020B0004020202020204" pitchFamily="34" charset="0"/>
                        </a:rPr>
                        <a:t>0.0564</a:t>
                      </a:r>
                    </a:p>
                  </a:txBody>
                  <a:tcPr marL="9117" marR="9117" marT="9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Aptos Narrow" panose="020B0004020202020204" pitchFamily="34" charset="0"/>
                        </a:rPr>
                        <a:t>0.0555</a:t>
                      </a:r>
                    </a:p>
                  </a:txBody>
                  <a:tcPr marL="9117" marR="9117" marT="9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06647"/>
                  </a:ext>
                </a:extLst>
              </a:tr>
              <a:tr h="1823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</a:t>
                      </a:r>
                    </a:p>
                  </a:txBody>
                  <a:tcPr marL="9117" marR="9117" marT="9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7.4168</a:t>
                      </a:r>
                    </a:p>
                  </a:txBody>
                  <a:tcPr marL="9117" marR="9117" marT="9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6.44366</a:t>
                      </a:r>
                    </a:p>
                  </a:txBody>
                  <a:tcPr marL="9117" marR="9117" marT="9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0.70411</a:t>
                      </a:r>
                    </a:p>
                  </a:txBody>
                  <a:tcPr marL="9117" marR="9117" marT="9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117" marR="9117" marT="9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117" marR="9117" marT="9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117" marR="9117" marT="9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456225"/>
                  </a:ext>
                </a:extLst>
              </a:tr>
              <a:tr h="1823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</a:t>
                      </a:r>
                    </a:p>
                  </a:txBody>
                  <a:tcPr marL="9117" marR="9117" marT="9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386.9949</a:t>
                      </a:r>
                    </a:p>
                  </a:txBody>
                  <a:tcPr marL="9117" marR="9117" marT="9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270.5751</a:t>
                      </a:r>
                    </a:p>
                  </a:txBody>
                  <a:tcPr marL="9117" marR="9117" marT="9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32.5197</a:t>
                      </a:r>
                    </a:p>
                  </a:txBody>
                  <a:tcPr marL="9117" marR="9117" marT="9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117" marR="9117" marT="9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117" marR="9117" marT="9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117" marR="9117" marT="91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413535"/>
                  </a:ext>
                </a:extLst>
              </a:tr>
            </a:tbl>
          </a:graphicData>
        </a:graphic>
      </p:graphicFrame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B538AD-1D5D-EBA0-8FC9-9DD8DD11C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2019" y="6056428"/>
            <a:ext cx="2743200" cy="365125"/>
          </a:xfrm>
        </p:spPr>
        <p:txBody>
          <a:bodyPr/>
          <a:lstStyle/>
          <a:p>
            <a:fld id="{EB8A7476-6B89-4984-85BA-1ECCBED45DDE}" type="slidenum">
              <a:rPr lang="zh-CN" altLang="en-US" smtClean="0"/>
              <a:t>11</a:t>
            </a:fld>
            <a:r>
              <a:rPr lang="en-US" altLang="zh-CN" dirty="0"/>
              <a:t>/13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0DE92D-11A5-D669-B0D0-C86CEB5FED62}"/>
              </a:ext>
            </a:extLst>
          </p:cNvPr>
          <p:cNvSpPr txBox="1"/>
          <p:nvPr/>
        </p:nvSpPr>
        <p:spPr>
          <a:xfrm>
            <a:off x="651685" y="5119020"/>
            <a:ext cx="10061934" cy="8735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Consistent iteration number.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Shorter duration of v-cycle.</a:t>
            </a:r>
          </a:p>
        </p:txBody>
      </p:sp>
    </p:spTree>
    <p:extLst>
      <p:ext uri="{BB962C8B-B14F-4D97-AF65-F5344CB8AC3E}">
        <p14:creationId xmlns:p14="http://schemas.microsoft.com/office/powerpoint/2010/main" val="4027646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>
          <a:extLst>
            <a:ext uri="{FF2B5EF4-FFF2-40B4-BE49-F238E27FC236}">
              <a16:creationId xmlns:a16="http://schemas.microsoft.com/office/drawing/2014/main" id="{D78C34D6-A4F8-F6FC-FC65-D8162ADA3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45;p7">
            <a:extLst>
              <a:ext uri="{FF2B5EF4-FFF2-40B4-BE49-F238E27FC236}">
                <a16:creationId xmlns:a16="http://schemas.microsoft.com/office/drawing/2014/main" id="{B94C0513-6D05-8872-99FE-5A803032745A}"/>
              </a:ext>
            </a:extLst>
          </p:cNvPr>
          <p:cNvSpPr/>
          <p:nvPr/>
        </p:nvSpPr>
        <p:spPr>
          <a:xfrm rot="10800000" flipH="1">
            <a:off x="0" y="6437013"/>
            <a:ext cx="12192000" cy="4209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00;p1">
            <a:extLst>
              <a:ext uri="{FF2B5EF4-FFF2-40B4-BE49-F238E27FC236}">
                <a16:creationId xmlns:a16="http://schemas.microsoft.com/office/drawing/2014/main" id="{B3DA4269-A73E-E205-B229-21E6135ED7E0}"/>
              </a:ext>
            </a:extLst>
          </p:cNvPr>
          <p:cNvSpPr txBox="1"/>
          <p:nvPr/>
        </p:nvSpPr>
        <p:spPr>
          <a:xfrm>
            <a:off x="9335597" y="6524381"/>
            <a:ext cx="2473415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GRAINGER ENGINEERING</a:t>
            </a:r>
          </a:p>
        </p:txBody>
      </p:sp>
      <p:sp>
        <p:nvSpPr>
          <p:cNvPr id="24" name="Google Shape;145;p7">
            <a:extLst>
              <a:ext uri="{FF2B5EF4-FFF2-40B4-BE49-F238E27FC236}">
                <a16:creationId xmlns:a16="http://schemas.microsoft.com/office/drawing/2014/main" id="{976DF271-C369-C235-1B50-CE5AF35FA715}"/>
              </a:ext>
            </a:extLst>
          </p:cNvPr>
          <p:cNvSpPr/>
          <p:nvPr/>
        </p:nvSpPr>
        <p:spPr>
          <a:xfrm rot="10800000" flipH="1">
            <a:off x="0" y="0"/>
            <a:ext cx="12192000" cy="86822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40A7B81B-881D-BE1A-70EE-3F593708A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4210" y="228014"/>
            <a:ext cx="277906" cy="401420"/>
          </a:xfrm>
          <a:prstGeom prst="rect">
            <a:avLst/>
          </a:prstGeom>
        </p:spPr>
      </p:pic>
      <p:sp>
        <p:nvSpPr>
          <p:cNvPr id="26" name="Google Shape;100;p1">
            <a:extLst>
              <a:ext uri="{FF2B5EF4-FFF2-40B4-BE49-F238E27FC236}">
                <a16:creationId xmlns:a16="http://schemas.microsoft.com/office/drawing/2014/main" id="{2B985290-62D0-F855-CE24-056ED4A9B473}"/>
              </a:ext>
            </a:extLst>
          </p:cNvPr>
          <p:cNvSpPr txBox="1"/>
          <p:nvPr/>
        </p:nvSpPr>
        <p:spPr>
          <a:xfrm>
            <a:off x="376810" y="204051"/>
            <a:ext cx="1091002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ea typeface="Helvetica Neue Light"/>
                <a:cs typeface="Helvetica Neue Light"/>
                <a:sym typeface="Helvetica Neue Light"/>
              </a:rPr>
              <a:t>V-cycle Multigrid vs FDM</a:t>
            </a:r>
            <a:endParaRPr lang="en-US" sz="2400" dirty="0">
              <a:solidFill>
                <a:schemeClr val="lt1"/>
              </a:solidFill>
              <a:latin typeface="+mn-l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" name="Google Shape;100;p1">
            <a:extLst>
              <a:ext uri="{FF2B5EF4-FFF2-40B4-BE49-F238E27FC236}">
                <a16:creationId xmlns:a16="http://schemas.microsoft.com/office/drawing/2014/main" id="{23D74886-7C2F-7988-A6EC-A0B81ED3D2EC}"/>
              </a:ext>
            </a:extLst>
          </p:cNvPr>
          <p:cNvSpPr txBox="1"/>
          <p:nvPr/>
        </p:nvSpPr>
        <p:spPr>
          <a:xfrm>
            <a:off x="376807" y="6524381"/>
            <a:ext cx="7991337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ELECTRICAL &amp; COMPUTER ENGINEERING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7EDB380-62D2-4F64-B8E4-E03242EF96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7601012"/>
              </p:ext>
            </p:extLst>
          </p:nvPr>
        </p:nvGraphicFramePr>
        <p:xfrm>
          <a:off x="0" y="993610"/>
          <a:ext cx="6907237" cy="54927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F98D8FE-85C1-4F6F-8762-1A52E6E328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4893707"/>
              </p:ext>
            </p:extLst>
          </p:nvPr>
        </p:nvGraphicFramePr>
        <p:xfrm>
          <a:off x="6096001" y="937338"/>
          <a:ext cx="6747802" cy="5554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CBFFD715-58A0-47A2-7788-102CE0358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2019" y="6056428"/>
            <a:ext cx="2743200" cy="365125"/>
          </a:xfrm>
        </p:spPr>
        <p:txBody>
          <a:bodyPr/>
          <a:lstStyle/>
          <a:p>
            <a:fld id="{EB8A7476-6B89-4984-85BA-1ECCBED45DDE}" type="slidenum">
              <a:rPr lang="zh-CN" altLang="en-US" smtClean="0"/>
              <a:t>12</a:t>
            </a:fld>
            <a:r>
              <a:rPr lang="en-US" altLang="zh-CN" dirty="0"/>
              <a:t>/13</a:t>
            </a:r>
            <a:endParaRPr lang="zh-CN" alt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D96259-881B-E41A-B591-7CCF73789D9E}"/>
              </a:ext>
            </a:extLst>
          </p:cNvPr>
          <p:cNvCxnSpPr>
            <a:cxnSpLocks/>
          </p:cNvCxnSpPr>
          <p:nvPr/>
        </p:nvCxnSpPr>
        <p:spPr>
          <a:xfrm flipV="1">
            <a:off x="8072438" y="993610"/>
            <a:ext cx="0" cy="4870780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7BD1E94-8AFF-5239-0493-58195B4FC6AA}"/>
              </a:ext>
            </a:extLst>
          </p:cNvPr>
          <p:cNvCxnSpPr>
            <a:cxnSpLocks/>
          </p:cNvCxnSpPr>
          <p:nvPr/>
        </p:nvCxnSpPr>
        <p:spPr>
          <a:xfrm flipV="1">
            <a:off x="7439026" y="993610"/>
            <a:ext cx="0" cy="487078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977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>
          <a:extLst>
            <a:ext uri="{FF2B5EF4-FFF2-40B4-BE49-F238E27FC236}">
              <a16:creationId xmlns:a16="http://schemas.microsoft.com/office/drawing/2014/main" id="{D78C34D6-A4F8-F6FC-FC65-D8162ADA3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45;p7">
            <a:extLst>
              <a:ext uri="{FF2B5EF4-FFF2-40B4-BE49-F238E27FC236}">
                <a16:creationId xmlns:a16="http://schemas.microsoft.com/office/drawing/2014/main" id="{B94C0513-6D05-8872-99FE-5A803032745A}"/>
              </a:ext>
            </a:extLst>
          </p:cNvPr>
          <p:cNvSpPr/>
          <p:nvPr/>
        </p:nvSpPr>
        <p:spPr>
          <a:xfrm rot="10800000" flipH="1">
            <a:off x="0" y="6437013"/>
            <a:ext cx="12192000" cy="4209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00;p1">
            <a:extLst>
              <a:ext uri="{FF2B5EF4-FFF2-40B4-BE49-F238E27FC236}">
                <a16:creationId xmlns:a16="http://schemas.microsoft.com/office/drawing/2014/main" id="{B3DA4269-A73E-E205-B229-21E6135ED7E0}"/>
              </a:ext>
            </a:extLst>
          </p:cNvPr>
          <p:cNvSpPr txBox="1"/>
          <p:nvPr/>
        </p:nvSpPr>
        <p:spPr>
          <a:xfrm>
            <a:off x="9335597" y="6524381"/>
            <a:ext cx="2473415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GRAINGER ENGINEERING</a:t>
            </a:r>
          </a:p>
        </p:txBody>
      </p:sp>
      <p:sp>
        <p:nvSpPr>
          <p:cNvPr id="24" name="Google Shape;145;p7">
            <a:extLst>
              <a:ext uri="{FF2B5EF4-FFF2-40B4-BE49-F238E27FC236}">
                <a16:creationId xmlns:a16="http://schemas.microsoft.com/office/drawing/2014/main" id="{976DF271-C369-C235-1B50-CE5AF35FA715}"/>
              </a:ext>
            </a:extLst>
          </p:cNvPr>
          <p:cNvSpPr/>
          <p:nvPr/>
        </p:nvSpPr>
        <p:spPr>
          <a:xfrm rot="10800000" flipH="1">
            <a:off x="0" y="0"/>
            <a:ext cx="12192000" cy="86822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40A7B81B-881D-BE1A-70EE-3F593708A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4210" y="228014"/>
            <a:ext cx="277906" cy="401420"/>
          </a:xfrm>
          <a:prstGeom prst="rect">
            <a:avLst/>
          </a:prstGeom>
        </p:spPr>
      </p:pic>
      <p:sp>
        <p:nvSpPr>
          <p:cNvPr id="26" name="Google Shape;100;p1">
            <a:extLst>
              <a:ext uri="{FF2B5EF4-FFF2-40B4-BE49-F238E27FC236}">
                <a16:creationId xmlns:a16="http://schemas.microsoft.com/office/drawing/2014/main" id="{2B985290-62D0-F855-CE24-056ED4A9B473}"/>
              </a:ext>
            </a:extLst>
          </p:cNvPr>
          <p:cNvSpPr txBox="1"/>
          <p:nvPr/>
        </p:nvSpPr>
        <p:spPr>
          <a:xfrm>
            <a:off x="376810" y="204051"/>
            <a:ext cx="1091002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ea typeface="Helvetica Neue Light"/>
                <a:cs typeface="Helvetica Neue Light"/>
                <a:sym typeface="Helvetica Neue Light"/>
              </a:rPr>
              <a:t>Conclusion</a:t>
            </a:r>
            <a:endParaRPr lang="en-US" sz="2400" dirty="0">
              <a:solidFill>
                <a:schemeClr val="lt1"/>
              </a:solidFill>
              <a:latin typeface="+mn-l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" name="Google Shape;100;p1">
            <a:extLst>
              <a:ext uri="{FF2B5EF4-FFF2-40B4-BE49-F238E27FC236}">
                <a16:creationId xmlns:a16="http://schemas.microsoft.com/office/drawing/2014/main" id="{23D74886-7C2F-7988-A6EC-A0B81ED3D2EC}"/>
              </a:ext>
            </a:extLst>
          </p:cNvPr>
          <p:cNvSpPr txBox="1"/>
          <p:nvPr/>
        </p:nvSpPr>
        <p:spPr>
          <a:xfrm>
            <a:off x="376807" y="6524381"/>
            <a:ext cx="7991337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ELECTRICAL &amp; COMPUTER ENGINEERING</a:t>
            </a:r>
          </a:p>
        </p:txBody>
      </p:sp>
      <p:sp>
        <p:nvSpPr>
          <p:cNvPr id="2" name="灯片编号占位符 5">
            <a:extLst>
              <a:ext uri="{FF2B5EF4-FFF2-40B4-BE49-F238E27FC236}">
                <a16:creationId xmlns:a16="http://schemas.microsoft.com/office/drawing/2014/main" id="{C6527598-2FD3-41DC-60DE-89A7C8A66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2019" y="6056428"/>
            <a:ext cx="2743200" cy="365125"/>
          </a:xfrm>
        </p:spPr>
        <p:txBody>
          <a:bodyPr/>
          <a:lstStyle/>
          <a:p>
            <a:fld id="{EB8A7476-6B89-4984-85BA-1ECCBED45DDE}" type="slidenum">
              <a:rPr lang="zh-CN" altLang="en-US" smtClean="0"/>
              <a:t>13</a:t>
            </a:fld>
            <a:r>
              <a:rPr lang="en-US" altLang="zh-CN" dirty="0"/>
              <a:t>/13</a:t>
            </a:r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54DA20-1D8A-189D-F502-49A5CCF8B80D}"/>
              </a:ext>
            </a:extLst>
          </p:cNvPr>
          <p:cNvSpPr txBox="1"/>
          <p:nvPr/>
        </p:nvSpPr>
        <p:spPr>
          <a:xfrm>
            <a:off x="667979" y="1072273"/>
            <a:ext cx="10061934" cy="3181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V-cycle Multigrid Smoother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Damped-Jacobi smoother 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Chebyshev smoother (1-st kind)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Chebyshev smoother (4-th kind)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V-cycle Multigrid + PCG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Algebraic Multigrid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C-AMG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iteration number are ~constant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all size problems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 bounds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4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order Chebyshev out-performs the other smoothers.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7A6D74-BFFA-5C73-15A5-D66E45645FA9}"/>
              </a:ext>
            </a:extLst>
          </p:cNvPr>
          <p:cNvSpPr txBox="1"/>
          <p:nvPr/>
        </p:nvSpPr>
        <p:spPr>
          <a:xfrm>
            <a:off x="667979" y="5495589"/>
            <a:ext cx="10061934" cy="458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C-AMG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coarse matrix generation and interpolation method can be improved for large matrices.</a:t>
            </a:r>
          </a:p>
        </p:txBody>
      </p:sp>
    </p:spTree>
    <p:extLst>
      <p:ext uri="{BB962C8B-B14F-4D97-AF65-F5344CB8AC3E}">
        <p14:creationId xmlns:p14="http://schemas.microsoft.com/office/powerpoint/2010/main" val="4161897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>
          <a:extLst>
            <a:ext uri="{FF2B5EF4-FFF2-40B4-BE49-F238E27FC236}">
              <a16:creationId xmlns:a16="http://schemas.microsoft.com/office/drawing/2014/main" id="{D78C34D6-A4F8-F6FC-FC65-D8162ADA3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45;p7">
            <a:extLst>
              <a:ext uri="{FF2B5EF4-FFF2-40B4-BE49-F238E27FC236}">
                <a16:creationId xmlns:a16="http://schemas.microsoft.com/office/drawing/2014/main" id="{B94C0513-6D05-8872-99FE-5A803032745A}"/>
              </a:ext>
            </a:extLst>
          </p:cNvPr>
          <p:cNvSpPr/>
          <p:nvPr/>
        </p:nvSpPr>
        <p:spPr>
          <a:xfrm rot="10800000" flipH="1">
            <a:off x="0" y="6437013"/>
            <a:ext cx="12192000" cy="4209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00;p1">
            <a:extLst>
              <a:ext uri="{FF2B5EF4-FFF2-40B4-BE49-F238E27FC236}">
                <a16:creationId xmlns:a16="http://schemas.microsoft.com/office/drawing/2014/main" id="{B3DA4269-A73E-E205-B229-21E6135ED7E0}"/>
              </a:ext>
            </a:extLst>
          </p:cNvPr>
          <p:cNvSpPr txBox="1"/>
          <p:nvPr/>
        </p:nvSpPr>
        <p:spPr>
          <a:xfrm>
            <a:off x="9335597" y="6524381"/>
            <a:ext cx="2473415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en-US" sz="900" spc="20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GRAINGER ENGINEERING</a:t>
            </a:r>
          </a:p>
        </p:txBody>
      </p:sp>
      <p:sp>
        <p:nvSpPr>
          <p:cNvPr id="24" name="Google Shape;145;p7">
            <a:extLst>
              <a:ext uri="{FF2B5EF4-FFF2-40B4-BE49-F238E27FC236}">
                <a16:creationId xmlns:a16="http://schemas.microsoft.com/office/drawing/2014/main" id="{976DF271-C369-C235-1B50-CE5AF35FA715}"/>
              </a:ext>
            </a:extLst>
          </p:cNvPr>
          <p:cNvSpPr/>
          <p:nvPr/>
        </p:nvSpPr>
        <p:spPr>
          <a:xfrm rot="10800000" flipH="1">
            <a:off x="0" y="0"/>
            <a:ext cx="12192000" cy="86822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40A7B81B-881D-BE1A-70EE-3F593708A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4210" y="228014"/>
            <a:ext cx="277906" cy="401420"/>
          </a:xfrm>
          <a:prstGeom prst="rect">
            <a:avLst/>
          </a:prstGeom>
        </p:spPr>
      </p:pic>
      <p:sp>
        <p:nvSpPr>
          <p:cNvPr id="15" name="Google Shape;100;p1">
            <a:extLst>
              <a:ext uri="{FF2B5EF4-FFF2-40B4-BE49-F238E27FC236}">
                <a16:creationId xmlns:a16="http://schemas.microsoft.com/office/drawing/2014/main" id="{23D74886-7C2F-7988-A6EC-A0B81ED3D2EC}"/>
              </a:ext>
            </a:extLst>
          </p:cNvPr>
          <p:cNvSpPr txBox="1"/>
          <p:nvPr/>
        </p:nvSpPr>
        <p:spPr>
          <a:xfrm>
            <a:off x="376807" y="6524381"/>
            <a:ext cx="7991337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900" spc="20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ELECTRICAL &amp; COMPUTER ENGINEERING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54DA20-1D8A-189D-F502-49A5CCF8B80D}"/>
              </a:ext>
            </a:extLst>
          </p:cNvPr>
          <p:cNvSpPr txBox="1"/>
          <p:nvPr/>
        </p:nvSpPr>
        <p:spPr>
          <a:xfrm>
            <a:off x="800856" y="1815385"/>
            <a:ext cx="10061934" cy="3227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50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  <a:p>
            <a:pPr algn="ctr">
              <a:lnSpc>
                <a:spcPct val="150000"/>
              </a:lnSpc>
            </a:pPr>
            <a:r>
              <a:rPr lang="en-US" sz="3500">
                <a:latin typeface="Times New Roman" panose="02020603050405020304" pitchFamily="18" charset="0"/>
                <a:cs typeface="Times New Roman" panose="02020603050405020304" pitchFamily="18" charset="0"/>
              </a:rPr>
              <a:t>Question?</a:t>
            </a:r>
          </a:p>
          <a:p>
            <a:pPr algn="ctr">
              <a:lnSpc>
                <a:spcPct val="150000"/>
              </a:lnSpc>
            </a:pPr>
            <a:endParaRPr lang="en-US" sz="3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3500" err="1">
                <a:latin typeface="Times New Roman" panose="02020603050405020304" pitchFamily="18" charset="0"/>
                <a:cs typeface="Times New Roman" panose="02020603050405020304" pitchFamily="18" charset="0"/>
              </a:rPr>
              <a:t>Jiong</a:t>
            </a:r>
            <a:r>
              <a:rPr lang="en-US" sz="3500">
                <a:latin typeface="Times New Roman" panose="02020603050405020304" pitchFamily="18" charset="0"/>
                <a:cs typeface="Times New Roman" panose="02020603050405020304" pitchFamily="18" charset="0"/>
              </a:rPr>
              <a:t> Chen, Yue Yuan</a:t>
            </a:r>
          </a:p>
        </p:txBody>
      </p:sp>
    </p:spTree>
    <p:extLst>
      <p:ext uri="{BB962C8B-B14F-4D97-AF65-F5344CB8AC3E}">
        <p14:creationId xmlns:p14="http://schemas.microsoft.com/office/powerpoint/2010/main" val="3045551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45;p7">
            <a:extLst>
              <a:ext uri="{FF2B5EF4-FFF2-40B4-BE49-F238E27FC236}">
                <a16:creationId xmlns:a16="http://schemas.microsoft.com/office/drawing/2014/main" id="{DBD98685-E6DB-4548-992F-86EFC1B6F030}"/>
              </a:ext>
            </a:extLst>
          </p:cNvPr>
          <p:cNvSpPr/>
          <p:nvPr/>
        </p:nvSpPr>
        <p:spPr>
          <a:xfrm rot="10800000" flipH="1">
            <a:off x="0" y="6437013"/>
            <a:ext cx="12192000" cy="4209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00;p1">
            <a:extLst>
              <a:ext uri="{FF2B5EF4-FFF2-40B4-BE49-F238E27FC236}">
                <a16:creationId xmlns:a16="http://schemas.microsoft.com/office/drawing/2014/main" id="{B922E6F9-2383-DE41-BF46-8C23337DD107}"/>
              </a:ext>
            </a:extLst>
          </p:cNvPr>
          <p:cNvSpPr txBox="1"/>
          <p:nvPr/>
        </p:nvSpPr>
        <p:spPr>
          <a:xfrm>
            <a:off x="9335597" y="6524381"/>
            <a:ext cx="2473415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GRAINGER ENGINEERING</a:t>
            </a:r>
          </a:p>
        </p:txBody>
      </p:sp>
      <p:sp>
        <p:nvSpPr>
          <p:cNvPr id="24" name="Google Shape;145;p7">
            <a:extLst>
              <a:ext uri="{FF2B5EF4-FFF2-40B4-BE49-F238E27FC236}">
                <a16:creationId xmlns:a16="http://schemas.microsoft.com/office/drawing/2014/main" id="{D5C485F8-53F2-BD48-9D7B-D5B2FD5D6C0B}"/>
              </a:ext>
            </a:extLst>
          </p:cNvPr>
          <p:cNvSpPr/>
          <p:nvPr/>
        </p:nvSpPr>
        <p:spPr>
          <a:xfrm rot="10800000" flipH="1">
            <a:off x="0" y="0"/>
            <a:ext cx="12192000" cy="86822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818745B6-76BD-F141-A42C-4752F0661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4210" y="228014"/>
            <a:ext cx="277906" cy="401420"/>
          </a:xfrm>
          <a:prstGeom prst="rect">
            <a:avLst/>
          </a:prstGeom>
        </p:spPr>
      </p:pic>
      <p:sp>
        <p:nvSpPr>
          <p:cNvPr id="26" name="Google Shape;100;p1">
            <a:extLst>
              <a:ext uri="{FF2B5EF4-FFF2-40B4-BE49-F238E27FC236}">
                <a16:creationId xmlns:a16="http://schemas.microsoft.com/office/drawing/2014/main" id="{8BD31E2B-72C7-9D4E-A895-6763E2548FC1}"/>
              </a:ext>
            </a:extLst>
          </p:cNvPr>
          <p:cNvSpPr txBox="1"/>
          <p:nvPr/>
        </p:nvSpPr>
        <p:spPr>
          <a:xfrm>
            <a:off x="376810" y="204051"/>
            <a:ext cx="1091002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+mn-lt"/>
                <a:ea typeface="Helvetica Neue Light"/>
                <a:cs typeface="Helvetica Neue Light"/>
                <a:sym typeface="Helvetica Neue Light"/>
              </a:rPr>
              <a:t>Brief Intro to Problem </a:t>
            </a:r>
          </a:p>
        </p:txBody>
      </p:sp>
      <p:sp>
        <p:nvSpPr>
          <p:cNvPr id="15" name="Google Shape;100;p1">
            <a:extLst>
              <a:ext uri="{FF2B5EF4-FFF2-40B4-BE49-F238E27FC236}">
                <a16:creationId xmlns:a16="http://schemas.microsoft.com/office/drawing/2014/main" id="{D484479C-7053-2D42-9B29-890311931E77}"/>
              </a:ext>
            </a:extLst>
          </p:cNvPr>
          <p:cNvSpPr txBox="1"/>
          <p:nvPr/>
        </p:nvSpPr>
        <p:spPr>
          <a:xfrm>
            <a:off x="376807" y="6524381"/>
            <a:ext cx="7991337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ELECTRICAL &amp; COMPUTER ENGINEERING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F8DAFC-3510-369D-C061-D829CD6AC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7316" y="1242719"/>
            <a:ext cx="6210300" cy="77152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61438E3-1705-CB9D-716D-B5D482C92F9A}"/>
              </a:ext>
            </a:extLst>
          </p:cNvPr>
          <p:cNvSpPr txBox="1"/>
          <p:nvPr/>
        </p:nvSpPr>
        <p:spPr>
          <a:xfrm>
            <a:off x="1065229" y="1473062"/>
            <a:ext cx="3110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Poisson Problem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C95DD09-9B2C-F19D-FAF0-80BA5B032EF5}"/>
              </a:ext>
            </a:extLst>
          </p:cNvPr>
          <p:cNvCxnSpPr/>
          <p:nvPr/>
        </p:nvCxnSpPr>
        <p:spPr>
          <a:xfrm>
            <a:off x="5340350" y="2082800"/>
            <a:ext cx="0" cy="6540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EF4080F-3537-539F-9FD1-9BC1DF777A02}"/>
              </a:ext>
            </a:extLst>
          </p:cNvPr>
          <p:cNvSpPr txBox="1"/>
          <p:nvPr/>
        </p:nvSpPr>
        <p:spPr>
          <a:xfrm>
            <a:off x="5389579" y="2157909"/>
            <a:ext cx="3110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Form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EA27538-E5DE-5DA6-31DF-4803887DF0F7}"/>
              </a:ext>
            </a:extLst>
          </p:cNvPr>
          <p:cNvSpPr txBox="1"/>
          <p:nvPr/>
        </p:nvSpPr>
        <p:spPr>
          <a:xfrm>
            <a:off x="3784927" y="2805406"/>
            <a:ext cx="3110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Au=f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ABE9BD67-29D0-6055-9475-B866E81914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086" y="3842475"/>
            <a:ext cx="6467475" cy="59055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2E1461D0-0904-26B1-B46C-B37C6BC8EF32}"/>
              </a:ext>
            </a:extLst>
          </p:cNvPr>
          <p:cNvSpPr txBox="1"/>
          <p:nvPr/>
        </p:nvSpPr>
        <p:spPr>
          <a:xfrm>
            <a:off x="912829" y="3487990"/>
            <a:ext cx="3110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FDM: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B2A4802A-46C3-2DEE-59BA-86F30D9518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848" y="4342574"/>
            <a:ext cx="4962525" cy="561975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CA009D85-4FA5-1503-2081-362A9A9FD0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4397" y="4800499"/>
            <a:ext cx="5876925" cy="504825"/>
          </a:xfrm>
          <a:prstGeom prst="rect">
            <a:avLst/>
          </a:prstGeom>
        </p:spPr>
      </p:pic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0C584FF-B524-1C42-830F-D52539A0B0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1495082"/>
              </p:ext>
            </p:extLst>
          </p:nvPr>
        </p:nvGraphicFramePr>
        <p:xfrm>
          <a:off x="7292323" y="2157909"/>
          <a:ext cx="4792896" cy="3936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9C97F8FA-8775-67CE-562D-171FBFE44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2019" y="6056428"/>
            <a:ext cx="2743200" cy="365125"/>
          </a:xfrm>
        </p:spPr>
        <p:txBody>
          <a:bodyPr/>
          <a:lstStyle/>
          <a:p>
            <a:fld id="{EB8A7476-6B89-4984-85BA-1ECCBED45DDE}" type="slidenum">
              <a:rPr lang="zh-CN" altLang="en-US" smtClean="0"/>
              <a:t>2</a:t>
            </a:fld>
            <a:r>
              <a:rPr lang="en-US" altLang="zh-CN" dirty="0"/>
              <a:t>/13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2365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>
          <a:extLst>
            <a:ext uri="{FF2B5EF4-FFF2-40B4-BE49-F238E27FC236}">
              <a16:creationId xmlns:a16="http://schemas.microsoft.com/office/drawing/2014/main" id="{0A2970F4-1DE7-603F-D95A-A46DA406B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45;p7">
            <a:extLst>
              <a:ext uri="{FF2B5EF4-FFF2-40B4-BE49-F238E27FC236}">
                <a16:creationId xmlns:a16="http://schemas.microsoft.com/office/drawing/2014/main" id="{9E54C355-5581-423F-F9E8-180D838560CF}"/>
              </a:ext>
            </a:extLst>
          </p:cNvPr>
          <p:cNvSpPr/>
          <p:nvPr/>
        </p:nvSpPr>
        <p:spPr>
          <a:xfrm rot="10800000" flipH="1">
            <a:off x="0" y="6437013"/>
            <a:ext cx="12192000" cy="4209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00;p1">
            <a:extLst>
              <a:ext uri="{FF2B5EF4-FFF2-40B4-BE49-F238E27FC236}">
                <a16:creationId xmlns:a16="http://schemas.microsoft.com/office/drawing/2014/main" id="{87A32E28-089E-99EC-9610-75A4F4FDFD7A}"/>
              </a:ext>
            </a:extLst>
          </p:cNvPr>
          <p:cNvSpPr txBox="1"/>
          <p:nvPr/>
        </p:nvSpPr>
        <p:spPr>
          <a:xfrm>
            <a:off x="9335597" y="6524381"/>
            <a:ext cx="2473415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GRAINGER ENGINEERING</a:t>
            </a:r>
          </a:p>
        </p:txBody>
      </p:sp>
      <p:sp>
        <p:nvSpPr>
          <p:cNvPr id="24" name="Google Shape;145;p7">
            <a:extLst>
              <a:ext uri="{FF2B5EF4-FFF2-40B4-BE49-F238E27FC236}">
                <a16:creationId xmlns:a16="http://schemas.microsoft.com/office/drawing/2014/main" id="{FA5C511C-AA75-8EAE-864F-46DBD794BB5B}"/>
              </a:ext>
            </a:extLst>
          </p:cNvPr>
          <p:cNvSpPr/>
          <p:nvPr/>
        </p:nvSpPr>
        <p:spPr>
          <a:xfrm rot="10800000" flipH="1">
            <a:off x="0" y="0"/>
            <a:ext cx="12192000" cy="86822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6E989E9D-295B-54FB-9E54-35DF5F004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4210" y="228014"/>
            <a:ext cx="277906" cy="401420"/>
          </a:xfrm>
          <a:prstGeom prst="rect">
            <a:avLst/>
          </a:prstGeom>
        </p:spPr>
      </p:pic>
      <p:sp>
        <p:nvSpPr>
          <p:cNvPr id="26" name="Google Shape;100;p1">
            <a:extLst>
              <a:ext uri="{FF2B5EF4-FFF2-40B4-BE49-F238E27FC236}">
                <a16:creationId xmlns:a16="http://schemas.microsoft.com/office/drawing/2014/main" id="{1715A314-4B5B-B76D-BD8A-F9FA010197FC}"/>
              </a:ext>
            </a:extLst>
          </p:cNvPr>
          <p:cNvSpPr txBox="1"/>
          <p:nvPr/>
        </p:nvSpPr>
        <p:spPr>
          <a:xfrm>
            <a:off x="376810" y="204051"/>
            <a:ext cx="1091002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chemeClr val="lt1"/>
                </a:solidFill>
                <a:latin typeface="+mn-lt"/>
                <a:ea typeface="Helvetica Neue Light"/>
                <a:cs typeface="Helvetica Neue Light"/>
                <a:sym typeface="Helvetica Neue Light"/>
              </a:rPr>
              <a:t>V-cycle Multigrid Workflow</a:t>
            </a:r>
            <a:endParaRPr lang="en-US" sz="2400" dirty="0">
              <a:solidFill>
                <a:schemeClr val="lt1"/>
              </a:solidFill>
              <a:latin typeface="+mn-l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" name="Google Shape;100;p1">
            <a:extLst>
              <a:ext uri="{FF2B5EF4-FFF2-40B4-BE49-F238E27FC236}">
                <a16:creationId xmlns:a16="http://schemas.microsoft.com/office/drawing/2014/main" id="{855EED94-20B0-2FB3-0F08-BE6AEDA2A7B4}"/>
              </a:ext>
            </a:extLst>
          </p:cNvPr>
          <p:cNvSpPr txBox="1"/>
          <p:nvPr/>
        </p:nvSpPr>
        <p:spPr>
          <a:xfrm>
            <a:off x="376807" y="6524381"/>
            <a:ext cx="7991337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ELECTRICAL &amp; COMPUTER ENGINEERING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CC8FC9-C774-8A2B-4B16-17468DCB6F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762" y="1452562"/>
            <a:ext cx="5591175" cy="6762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C9B1FA3-CC3E-C95F-7ACD-D0F99BE7D0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761" y="1997075"/>
            <a:ext cx="5608074" cy="5943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6CA628E-F7FC-6359-CE47-74B199467C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3787" y="2087562"/>
            <a:ext cx="2143125" cy="4095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7843377-9954-BFC7-127E-5F874D2415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1675" y="2509546"/>
            <a:ext cx="6038850" cy="6572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71A6782-7786-D818-E1F7-3E42D90B3D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9762" y="3004917"/>
            <a:ext cx="6229350" cy="6477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C373EF7-7CF0-31AB-58EE-11A5D33078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1675" y="3585430"/>
            <a:ext cx="4067175" cy="63817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4A82772-845D-C548-342B-73D0D63DEFA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9437" y="4167400"/>
            <a:ext cx="5953125" cy="69532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D27C367-8511-53D4-5C70-84E2E112783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1675" y="4778331"/>
            <a:ext cx="1466850" cy="581025"/>
          </a:xfrm>
          <a:prstGeom prst="rect">
            <a:avLst/>
          </a:prstGeom>
        </p:spPr>
      </p:pic>
      <p:sp>
        <p:nvSpPr>
          <p:cNvPr id="2" name="灯片编号占位符 5">
            <a:extLst>
              <a:ext uri="{FF2B5EF4-FFF2-40B4-BE49-F238E27FC236}">
                <a16:creationId xmlns:a16="http://schemas.microsoft.com/office/drawing/2014/main" id="{FE167A85-954E-43E4-DAF1-CA0429B59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2019" y="6056428"/>
            <a:ext cx="2743200" cy="365125"/>
          </a:xfrm>
        </p:spPr>
        <p:txBody>
          <a:bodyPr/>
          <a:lstStyle/>
          <a:p>
            <a:fld id="{EB8A7476-6B89-4984-85BA-1ECCBED45DDE}" type="slidenum">
              <a:rPr lang="zh-CN" altLang="en-US" smtClean="0"/>
              <a:t>3</a:t>
            </a:fld>
            <a:r>
              <a:rPr lang="en-US" altLang="zh-CN" dirty="0"/>
              <a:t>/13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1135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>
          <a:extLst>
            <a:ext uri="{FF2B5EF4-FFF2-40B4-BE49-F238E27FC236}">
              <a16:creationId xmlns:a16="http://schemas.microsoft.com/office/drawing/2014/main" id="{8A1BC344-2AFB-336D-633C-51A88A281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45;p7">
            <a:extLst>
              <a:ext uri="{FF2B5EF4-FFF2-40B4-BE49-F238E27FC236}">
                <a16:creationId xmlns:a16="http://schemas.microsoft.com/office/drawing/2014/main" id="{FC5AFBB7-C72F-E6DC-A2CF-5517CE0CAEB3}"/>
              </a:ext>
            </a:extLst>
          </p:cNvPr>
          <p:cNvSpPr/>
          <p:nvPr/>
        </p:nvSpPr>
        <p:spPr>
          <a:xfrm rot="10800000" flipH="1">
            <a:off x="0" y="6437013"/>
            <a:ext cx="12192000" cy="4209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00;p1">
            <a:extLst>
              <a:ext uri="{FF2B5EF4-FFF2-40B4-BE49-F238E27FC236}">
                <a16:creationId xmlns:a16="http://schemas.microsoft.com/office/drawing/2014/main" id="{2004E16D-A79B-2099-7714-125D5699507B}"/>
              </a:ext>
            </a:extLst>
          </p:cNvPr>
          <p:cNvSpPr txBox="1"/>
          <p:nvPr/>
        </p:nvSpPr>
        <p:spPr>
          <a:xfrm>
            <a:off x="9335597" y="6524381"/>
            <a:ext cx="2473415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GRAINGER ENGINEERING</a:t>
            </a:r>
          </a:p>
        </p:txBody>
      </p:sp>
      <p:sp>
        <p:nvSpPr>
          <p:cNvPr id="24" name="Google Shape;145;p7">
            <a:extLst>
              <a:ext uri="{FF2B5EF4-FFF2-40B4-BE49-F238E27FC236}">
                <a16:creationId xmlns:a16="http://schemas.microsoft.com/office/drawing/2014/main" id="{76C7C296-3675-4585-7C56-BF574844A274}"/>
              </a:ext>
            </a:extLst>
          </p:cNvPr>
          <p:cNvSpPr/>
          <p:nvPr/>
        </p:nvSpPr>
        <p:spPr>
          <a:xfrm rot="10800000" flipH="1">
            <a:off x="0" y="0"/>
            <a:ext cx="12192000" cy="86822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CF1402E6-13DC-DDEC-AD3B-975476716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4210" y="228014"/>
            <a:ext cx="277906" cy="401420"/>
          </a:xfrm>
          <a:prstGeom prst="rect">
            <a:avLst/>
          </a:prstGeom>
        </p:spPr>
      </p:pic>
      <p:sp>
        <p:nvSpPr>
          <p:cNvPr id="26" name="Google Shape;100;p1">
            <a:extLst>
              <a:ext uri="{FF2B5EF4-FFF2-40B4-BE49-F238E27FC236}">
                <a16:creationId xmlns:a16="http://schemas.microsoft.com/office/drawing/2014/main" id="{5C368594-DAEF-EE38-37E9-83F3C5570623}"/>
              </a:ext>
            </a:extLst>
          </p:cNvPr>
          <p:cNvSpPr txBox="1"/>
          <p:nvPr/>
        </p:nvSpPr>
        <p:spPr>
          <a:xfrm>
            <a:off x="376810" y="204051"/>
            <a:ext cx="1091002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+mn-lt"/>
                <a:ea typeface="Helvetica Neue Light"/>
                <a:cs typeface="Helvetica Neue Light"/>
                <a:sym typeface="Helvetica Neue Light"/>
              </a:rPr>
              <a:t>Methodology </a:t>
            </a:r>
          </a:p>
        </p:txBody>
      </p:sp>
      <p:sp>
        <p:nvSpPr>
          <p:cNvPr id="15" name="Google Shape;100;p1">
            <a:extLst>
              <a:ext uri="{FF2B5EF4-FFF2-40B4-BE49-F238E27FC236}">
                <a16:creationId xmlns:a16="http://schemas.microsoft.com/office/drawing/2014/main" id="{2F33A7D4-9550-CFAC-8245-D92AEC9B2B2A}"/>
              </a:ext>
            </a:extLst>
          </p:cNvPr>
          <p:cNvSpPr txBox="1"/>
          <p:nvPr/>
        </p:nvSpPr>
        <p:spPr>
          <a:xfrm>
            <a:off x="376807" y="6524381"/>
            <a:ext cx="7991337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ELECTRICAL &amp; COMPUTER ENGINEERING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2C5272D-5B11-BC0B-AE3B-4EC16083FC32}"/>
              </a:ext>
            </a:extLst>
          </p:cNvPr>
          <p:cNvSpPr txBox="1"/>
          <p:nvPr/>
        </p:nvSpPr>
        <p:spPr>
          <a:xfrm>
            <a:off x="728679" y="1621291"/>
            <a:ext cx="52657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V-cycle Multigrid Smoother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Damped-Jacobi smoother </a:t>
            </a:r>
            <a:endParaRPr lang="en-US" altLang="zh-CN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Chebyshev smoother (1-st kind)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Chebyshev smoother (4-th kind)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V-cycle Multigrid + PCG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Algebraic Multigrid</a:t>
            </a: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4A72F268-8829-1DA4-B59B-A9021F999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2019" y="6056428"/>
            <a:ext cx="2743200" cy="365125"/>
          </a:xfrm>
        </p:spPr>
        <p:txBody>
          <a:bodyPr/>
          <a:lstStyle/>
          <a:p>
            <a:fld id="{EB8A7476-6B89-4984-85BA-1ECCBED45DDE}" type="slidenum">
              <a:rPr lang="zh-CN" altLang="en-US" smtClean="0"/>
              <a:t>4</a:t>
            </a:fld>
            <a:r>
              <a:rPr lang="en-US" altLang="zh-CN" dirty="0"/>
              <a:t>/13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0214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>
          <a:extLst>
            <a:ext uri="{FF2B5EF4-FFF2-40B4-BE49-F238E27FC236}">
              <a16:creationId xmlns:a16="http://schemas.microsoft.com/office/drawing/2014/main" id="{F2D43221-91F0-FF92-1703-8578E942F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45;p7">
            <a:extLst>
              <a:ext uri="{FF2B5EF4-FFF2-40B4-BE49-F238E27FC236}">
                <a16:creationId xmlns:a16="http://schemas.microsoft.com/office/drawing/2014/main" id="{541D3323-0E85-D149-2605-29B95F4B06A2}"/>
              </a:ext>
            </a:extLst>
          </p:cNvPr>
          <p:cNvSpPr/>
          <p:nvPr/>
        </p:nvSpPr>
        <p:spPr>
          <a:xfrm rot="10800000" flipH="1">
            <a:off x="0" y="6437013"/>
            <a:ext cx="12192000" cy="4209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00;p1">
            <a:extLst>
              <a:ext uri="{FF2B5EF4-FFF2-40B4-BE49-F238E27FC236}">
                <a16:creationId xmlns:a16="http://schemas.microsoft.com/office/drawing/2014/main" id="{7B0CBB25-940D-E413-6991-9E9F25CE0E0D}"/>
              </a:ext>
            </a:extLst>
          </p:cNvPr>
          <p:cNvSpPr txBox="1"/>
          <p:nvPr/>
        </p:nvSpPr>
        <p:spPr>
          <a:xfrm>
            <a:off x="9335597" y="6524381"/>
            <a:ext cx="2473415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GRAINGER ENGINEERING</a:t>
            </a:r>
          </a:p>
        </p:txBody>
      </p:sp>
      <p:sp>
        <p:nvSpPr>
          <p:cNvPr id="24" name="Google Shape;145;p7">
            <a:extLst>
              <a:ext uri="{FF2B5EF4-FFF2-40B4-BE49-F238E27FC236}">
                <a16:creationId xmlns:a16="http://schemas.microsoft.com/office/drawing/2014/main" id="{F6AE6F83-C078-10C3-DC05-3CF087BC832E}"/>
              </a:ext>
            </a:extLst>
          </p:cNvPr>
          <p:cNvSpPr/>
          <p:nvPr/>
        </p:nvSpPr>
        <p:spPr>
          <a:xfrm rot="10800000" flipH="1">
            <a:off x="0" y="0"/>
            <a:ext cx="12192000" cy="86822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34686197-3827-4C16-73F1-8EB665E13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4210" y="228014"/>
            <a:ext cx="277906" cy="401420"/>
          </a:xfrm>
          <a:prstGeom prst="rect">
            <a:avLst/>
          </a:prstGeom>
        </p:spPr>
      </p:pic>
      <p:sp>
        <p:nvSpPr>
          <p:cNvPr id="26" name="Google Shape;100;p1">
            <a:extLst>
              <a:ext uri="{FF2B5EF4-FFF2-40B4-BE49-F238E27FC236}">
                <a16:creationId xmlns:a16="http://schemas.microsoft.com/office/drawing/2014/main" id="{307E35A0-98D5-A15F-3FC8-13767D2EF8E0}"/>
              </a:ext>
            </a:extLst>
          </p:cNvPr>
          <p:cNvSpPr txBox="1"/>
          <p:nvPr/>
        </p:nvSpPr>
        <p:spPr>
          <a:xfrm>
            <a:off x="376810" y="204051"/>
            <a:ext cx="1091002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+mn-lt"/>
                <a:ea typeface="Helvetica Neue Light"/>
                <a:cs typeface="Helvetica Neue Light"/>
                <a:sym typeface="Helvetica Neue Light"/>
              </a:rPr>
              <a:t>Experiments Setting </a:t>
            </a:r>
          </a:p>
        </p:txBody>
      </p:sp>
      <p:sp>
        <p:nvSpPr>
          <p:cNvPr id="15" name="Google Shape;100;p1">
            <a:extLst>
              <a:ext uri="{FF2B5EF4-FFF2-40B4-BE49-F238E27FC236}">
                <a16:creationId xmlns:a16="http://schemas.microsoft.com/office/drawing/2014/main" id="{2AE1BAA6-8825-3C1A-DB5D-59EF67584189}"/>
              </a:ext>
            </a:extLst>
          </p:cNvPr>
          <p:cNvSpPr txBox="1"/>
          <p:nvPr/>
        </p:nvSpPr>
        <p:spPr>
          <a:xfrm>
            <a:off x="376807" y="6524381"/>
            <a:ext cx="7991337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ELECTRICAL &amp; COMPUTER ENGINEERING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80A2C6-DB95-2B24-EA31-74D4CA591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287" y="1566642"/>
            <a:ext cx="7686675" cy="13906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8F221DB-A17A-76C1-3505-50DFDD1D2246}"/>
              </a:ext>
            </a:extLst>
          </p:cNvPr>
          <p:cNvSpPr txBox="1"/>
          <p:nvPr/>
        </p:nvSpPr>
        <p:spPr>
          <a:xfrm>
            <a:off x="703279" y="1210094"/>
            <a:ext cx="3110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Mesh Type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65CF498-D78E-1B96-09A0-EC8824FFF2A8}"/>
              </a:ext>
            </a:extLst>
          </p:cNvPr>
          <p:cNvSpPr txBox="1"/>
          <p:nvPr/>
        </p:nvSpPr>
        <p:spPr>
          <a:xfrm>
            <a:off x="703278" y="3018697"/>
            <a:ext cx="3110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Mesh Size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3825EB0-5C08-233B-2FD7-3C758D442A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150" y="3435261"/>
            <a:ext cx="3276600" cy="61912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7391374-5A88-3AC0-EFF4-28A892A6256A}"/>
              </a:ext>
            </a:extLst>
          </p:cNvPr>
          <p:cNvSpPr txBox="1"/>
          <p:nvPr/>
        </p:nvSpPr>
        <p:spPr>
          <a:xfrm>
            <a:off x="703278" y="3896926"/>
            <a:ext cx="3110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Smoother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736E00C-63DA-645A-A07E-833432D3CCC8}"/>
              </a:ext>
            </a:extLst>
          </p:cNvPr>
          <p:cNvSpPr txBox="1"/>
          <p:nvPr/>
        </p:nvSpPr>
        <p:spPr>
          <a:xfrm>
            <a:off x="609600" y="4358591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Damped-Jacobi smoother </a:t>
            </a:r>
            <a:endParaRPr lang="en-US" altLang="zh-CN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Chebyshev smoother (1-st kind)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Chebyshev smoother (4-th kind)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5">
            <a:extLst>
              <a:ext uri="{FF2B5EF4-FFF2-40B4-BE49-F238E27FC236}">
                <a16:creationId xmlns:a16="http://schemas.microsoft.com/office/drawing/2014/main" id="{921F631E-FF0B-1EDE-864B-FD14D8C44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2019" y="6056428"/>
            <a:ext cx="2743200" cy="365125"/>
          </a:xfrm>
        </p:spPr>
        <p:txBody>
          <a:bodyPr/>
          <a:lstStyle/>
          <a:p>
            <a:fld id="{EB8A7476-6B89-4984-85BA-1ECCBED45DDE}" type="slidenum">
              <a:rPr lang="zh-CN" altLang="en-US" smtClean="0"/>
              <a:t>5</a:t>
            </a:fld>
            <a:r>
              <a:rPr lang="en-US" altLang="zh-CN" dirty="0"/>
              <a:t>/13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8350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>
          <a:extLst>
            <a:ext uri="{FF2B5EF4-FFF2-40B4-BE49-F238E27FC236}">
              <a16:creationId xmlns:a16="http://schemas.microsoft.com/office/drawing/2014/main" id="{5D23B4E4-DA47-E80A-0BF2-7D9B62287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45;p7">
            <a:extLst>
              <a:ext uri="{FF2B5EF4-FFF2-40B4-BE49-F238E27FC236}">
                <a16:creationId xmlns:a16="http://schemas.microsoft.com/office/drawing/2014/main" id="{19A007C1-23AE-B9AF-C69F-D42038EF1B07}"/>
              </a:ext>
            </a:extLst>
          </p:cNvPr>
          <p:cNvSpPr/>
          <p:nvPr/>
        </p:nvSpPr>
        <p:spPr>
          <a:xfrm rot="10800000" flipH="1">
            <a:off x="0" y="6437013"/>
            <a:ext cx="12192000" cy="4209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00;p1">
            <a:extLst>
              <a:ext uri="{FF2B5EF4-FFF2-40B4-BE49-F238E27FC236}">
                <a16:creationId xmlns:a16="http://schemas.microsoft.com/office/drawing/2014/main" id="{329E601B-3D27-049B-C7CA-19E34A30C585}"/>
              </a:ext>
            </a:extLst>
          </p:cNvPr>
          <p:cNvSpPr txBox="1"/>
          <p:nvPr/>
        </p:nvSpPr>
        <p:spPr>
          <a:xfrm>
            <a:off x="9335597" y="6524381"/>
            <a:ext cx="2473415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GRAINGER ENGINEERING</a:t>
            </a:r>
          </a:p>
        </p:txBody>
      </p:sp>
      <p:sp>
        <p:nvSpPr>
          <p:cNvPr id="24" name="Google Shape;145;p7">
            <a:extLst>
              <a:ext uri="{FF2B5EF4-FFF2-40B4-BE49-F238E27FC236}">
                <a16:creationId xmlns:a16="http://schemas.microsoft.com/office/drawing/2014/main" id="{7B4BE2CC-9DD3-BD73-594B-8C5575AA8FFB}"/>
              </a:ext>
            </a:extLst>
          </p:cNvPr>
          <p:cNvSpPr/>
          <p:nvPr/>
        </p:nvSpPr>
        <p:spPr>
          <a:xfrm rot="10800000" flipH="1">
            <a:off x="0" y="0"/>
            <a:ext cx="12192000" cy="86822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C65EA70C-9059-1E4D-AF44-0A6471A0C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4210" y="228014"/>
            <a:ext cx="277906" cy="401420"/>
          </a:xfrm>
          <a:prstGeom prst="rect">
            <a:avLst/>
          </a:prstGeom>
        </p:spPr>
      </p:pic>
      <p:sp>
        <p:nvSpPr>
          <p:cNvPr id="26" name="Google Shape;100;p1">
            <a:extLst>
              <a:ext uri="{FF2B5EF4-FFF2-40B4-BE49-F238E27FC236}">
                <a16:creationId xmlns:a16="http://schemas.microsoft.com/office/drawing/2014/main" id="{CA4FD91E-0601-C930-C15D-4417FB2E63D4}"/>
              </a:ext>
            </a:extLst>
          </p:cNvPr>
          <p:cNvSpPr txBox="1"/>
          <p:nvPr/>
        </p:nvSpPr>
        <p:spPr>
          <a:xfrm>
            <a:off x="376810" y="204051"/>
            <a:ext cx="1091002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+mn-lt"/>
                <a:ea typeface="Helvetica Neue Light"/>
                <a:cs typeface="Helvetica Neue Light"/>
                <a:sym typeface="Helvetica Neue Light"/>
              </a:rPr>
              <a:t>Multigrid Smoother </a:t>
            </a:r>
          </a:p>
        </p:txBody>
      </p:sp>
      <p:sp>
        <p:nvSpPr>
          <p:cNvPr id="15" name="Google Shape;100;p1">
            <a:extLst>
              <a:ext uri="{FF2B5EF4-FFF2-40B4-BE49-F238E27FC236}">
                <a16:creationId xmlns:a16="http://schemas.microsoft.com/office/drawing/2014/main" id="{22C2331B-FA0F-B643-CE4D-5B0D36D86CE7}"/>
              </a:ext>
            </a:extLst>
          </p:cNvPr>
          <p:cNvSpPr txBox="1"/>
          <p:nvPr/>
        </p:nvSpPr>
        <p:spPr>
          <a:xfrm>
            <a:off x="376807" y="6524381"/>
            <a:ext cx="7991337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ELECTRICAL &amp; COMPUTER ENGINEERING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AF5C90-654B-4BE2-7F14-79A610330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155" y="2213196"/>
            <a:ext cx="3695700" cy="1308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1B751A-8855-4EFF-D703-455D1FE1DE50}"/>
              </a:ext>
            </a:extLst>
          </p:cNvPr>
          <p:cNvSpPr txBox="1"/>
          <p:nvPr/>
        </p:nvSpPr>
        <p:spPr>
          <a:xfrm>
            <a:off x="0" y="976994"/>
            <a:ext cx="6100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CN" sz="1800" b="0" i="0" u="sng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Chebyshev smoother (4-th kind)</a:t>
            </a:r>
            <a:endParaRPr lang="en-US" altLang="zh-CN" sz="24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B6DC11-D428-5EF7-87A6-7884FF03591B}"/>
              </a:ext>
            </a:extLst>
          </p:cNvPr>
          <p:cNvSpPr txBox="1"/>
          <p:nvPr/>
        </p:nvSpPr>
        <p:spPr>
          <a:xfrm>
            <a:off x="6096000" y="6009458"/>
            <a:ext cx="61000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Lottes, J. (2023). Optimal polynomial smoothers for multigrid V‐cycles. Numerical Linear Algebra with Applications, 30(6), e2518.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7B76743-36B6-EC0B-B016-724140312C7E}"/>
              </a:ext>
            </a:extLst>
          </p:cNvPr>
          <p:cNvGrpSpPr/>
          <p:nvPr/>
        </p:nvGrpSpPr>
        <p:grpSpPr>
          <a:xfrm>
            <a:off x="800891" y="1559804"/>
            <a:ext cx="6182979" cy="355546"/>
            <a:chOff x="1823575" y="1570611"/>
            <a:chExt cx="6182979" cy="35554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5B513EE-E564-0B02-140B-72CA7CA7E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15575" y="1592017"/>
              <a:ext cx="1113800" cy="33414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CB96CFA-0617-EE04-5680-12E358056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23575" y="1594285"/>
              <a:ext cx="1435100" cy="3302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8D3D9A-894B-C182-B780-798C5B78214D}"/>
                </a:ext>
              </a:extLst>
            </p:cNvPr>
            <p:cNvSpPr txBox="1"/>
            <p:nvPr/>
          </p:nvSpPr>
          <p:spPr>
            <a:xfrm>
              <a:off x="4929375" y="1586959"/>
              <a:ext cx="140647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Upper portion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C3DB83C-6728-49F8-450C-15A0698DA548}"/>
                </a:ext>
              </a:extLst>
            </p:cNvPr>
            <p:cNvCxnSpPr>
              <a:stCxn id="14" idx="3"/>
              <a:endCxn id="11" idx="1"/>
            </p:cNvCxnSpPr>
            <p:nvPr/>
          </p:nvCxnSpPr>
          <p:spPr>
            <a:xfrm flipV="1">
              <a:off x="3258675" y="1759087"/>
              <a:ext cx="556900" cy="29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BAB94AB-53B1-C070-AB86-D701AC2082BB}"/>
                    </a:ext>
                  </a:extLst>
                </p:cNvPr>
                <p:cNvSpPr txBox="1"/>
                <p:nvPr/>
              </p:nvSpPr>
              <p:spPr>
                <a:xfrm>
                  <a:off x="6600075" y="1570611"/>
                  <a:ext cx="1406479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0070C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Avoid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𝝀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en-US" sz="1600" b="1" dirty="0">
                      <a:solidFill>
                        <a:srgbClr val="0070C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?</a:t>
                  </a: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BAB94AB-53B1-C070-AB86-D701AC2082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0075" y="1570611"/>
                  <a:ext cx="1406479" cy="338554"/>
                </a:xfrm>
                <a:prstGeom prst="rect">
                  <a:avLst/>
                </a:prstGeom>
                <a:blipFill>
                  <a:blip r:embed="rId7"/>
                  <a:stretch>
                    <a:fillRect l="-2597" t="-5455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FF5269F-B49F-767E-2BFE-EEFD859D2D50}"/>
              </a:ext>
            </a:extLst>
          </p:cNvPr>
          <p:cNvSpPr txBox="1"/>
          <p:nvPr/>
        </p:nvSpPr>
        <p:spPr>
          <a:xfrm>
            <a:off x="6740444" y="1552345"/>
            <a:ext cx="17418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Optimal Bounds!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F444870-D2F1-A45F-A038-9C41D2069950}"/>
                  </a:ext>
                </a:extLst>
              </p:cNvPr>
              <p:cNvSpPr txBox="1"/>
              <p:nvPr/>
            </p:nvSpPr>
            <p:spPr>
              <a:xfrm>
                <a:off x="800891" y="3793659"/>
                <a:ext cx="7408992" cy="17045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Calculating the roots r of an optimal polynomial.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Transforming the quadrature nodes to the desired range.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Evaluating the Chebyshev polynomials and corresponding coefficients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l-G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a cumulative sum formula to generate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.</m:t>
                        </m:r>
                      </m:sub>
                    </m:sSub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F444870-D2F1-A45F-A038-9C41D2069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91" y="3793659"/>
                <a:ext cx="7408992" cy="1704506"/>
              </a:xfrm>
              <a:prstGeom prst="rect">
                <a:avLst/>
              </a:prstGeom>
              <a:blipFill>
                <a:blip r:embed="rId8"/>
                <a:stretch>
                  <a:fillRect l="-493" b="-4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灯片编号占位符 5">
            <a:extLst>
              <a:ext uri="{FF2B5EF4-FFF2-40B4-BE49-F238E27FC236}">
                <a16:creationId xmlns:a16="http://schemas.microsoft.com/office/drawing/2014/main" id="{75B92C5A-B4D2-27E2-45B3-67573B89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2019" y="6056428"/>
            <a:ext cx="2743200" cy="365125"/>
          </a:xfrm>
        </p:spPr>
        <p:txBody>
          <a:bodyPr/>
          <a:lstStyle/>
          <a:p>
            <a:fld id="{EB8A7476-6B89-4984-85BA-1ECCBED45DDE}" type="slidenum">
              <a:rPr lang="zh-CN" altLang="en-US" smtClean="0"/>
              <a:t>6</a:t>
            </a:fld>
            <a:r>
              <a:rPr lang="en-US" altLang="zh-CN" dirty="0"/>
              <a:t>/13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9723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>
          <a:extLst>
            <a:ext uri="{FF2B5EF4-FFF2-40B4-BE49-F238E27FC236}">
              <a16:creationId xmlns:a16="http://schemas.microsoft.com/office/drawing/2014/main" id="{124F36C0-4E70-7F8F-8B6F-753389408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45;p7">
            <a:extLst>
              <a:ext uri="{FF2B5EF4-FFF2-40B4-BE49-F238E27FC236}">
                <a16:creationId xmlns:a16="http://schemas.microsoft.com/office/drawing/2014/main" id="{003DECF6-8CF3-445F-B5AB-781EF40A18B9}"/>
              </a:ext>
            </a:extLst>
          </p:cNvPr>
          <p:cNvSpPr/>
          <p:nvPr/>
        </p:nvSpPr>
        <p:spPr>
          <a:xfrm rot="10800000" flipH="1">
            <a:off x="0" y="6437013"/>
            <a:ext cx="12192000" cy="4209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00;p1">
            <a:extLst>
              <a:ext uri="{FF2B5EF4-FFF2-40B4-BE49-F238E27FC236}">
                <a16:creationId xmlns:a16="http://schemas.microsoft.com/office/drawing/2014/main" id="{646CA9E3-1275-0860-DC07-5E943EA9EE01}"/>
              </a:ext>
            </a:extLst>
          </p:cNvPr>
          <p:cNvSpPr txBox="1"/>
          <p:nvPr/>
        </p:nvSpPr>
        <p:spPr>
          <a:xfrm>
            <a:off x="9335597" y="6524381"/>
            <a:ext cx="2473415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GRAINGER ENGINEERING</a:t>
            </a:r>
          </a:p>
        </p:txBody>
      </p:sp>
      <p:sp>
        <p:nvSpPr>
          <p:cNvPr id="24" name="Google Shape;145;p7">
            <a:extLst>
              <a:ext uri="{FF2B5EF4-FFF2-40B4-BE49-F238E27FC236}">
                <a16:creationId xmlns:a16="http://schemas.microsoft.com/office/drawing/2014/main" id="{14421CAF-E462-C8A9-CDD1-7F59C09E0828}"/>
              </a:ext>
            </a:extLst>
          </p:cNvPr>
          <p:cNvSpPr/>
          <p:nvPr/>
        </p:nvSpPr>
        <p:spPr>
          <a:xfrm rot="10800000" flipH="1">
            <a:off x="0" y="0"/>
            <a:ext cx="12192000" cy="86822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B68A3B16-2CA4-CD08-9ACE-FBC49F346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4210" y="228014"/>
            <a:ext cx="277906" cy="401420"/>
          </a:xfrm>
          <a:prstGeom prst="rect">
            <a:avLst/>
          </a:prstGeom>
        </p:spPr>
      </p:pic>
      <p:sp>
        <p:nvSpPr>
          <p:cNvPr id="26" name="Google Shape;100;p1">
            <a:extLst>
              <a:ext uri="{FF2B5EF4-FFF2-40B4-BE49-F238E27FC236}">
                <a16:creationId xmlns:a16="http://schemas.microsoft.com/office/drawing/2014/main" id="{ADA1B7C5-0989-1E17-919F-0D1F7C76C63F}"/>
              </a:ext>
            </a:extLst>
          </p:cNvPr>
          <p:cNvSpPr txBox="1"/>
          <p:nvPr/>
        </p:nvSpPr>
        <p:spPr>
          <a:xfrm>
            <a:off x="376810" y="204051"/>
            <a:ext cx="1091002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+mn-lt"/>
                <a:ea typeface="Helvetica Neue Light"/>
                <a:cs typeface="Helvetica Neue Light"/>
                <a:sym typeface="Helvetica Neue Light"/>
              </a:rPr>
              <a:t>Multigrid Smoother -- Result</a:t>
            </a:r>
          </a:p>
        </p:txBody>
      </p:sp>
      <p:sp>
        <p:nvSpPr>
          <p:cNvPr id="15" name="Google Shape;100;p1">
            <a:extLst>
              <a:ext uri="{FF2B5EF4-FFF2-40B4-BE49-F238E27FC236}">
                <a16:creationId xmlns:a16="http://schemas.microsoft.com/office/drawing/2014/main" id="{20AE9E6B-2460-F711-DE94-7C3969369279}"/>
              </a:ext>
            </a:extLst>
          </p:cNvPr>
          <p:cNvSpPr txBox="1"/>
          <p:nvPr/>
        </p:nvSpPr>
        <p:spPr>
          <a:xfrm>
            <a:off x="376807" y="6524381"/>
            <a:ext cx="7991337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ELECTRICAL &amp; COMPUTER ENGINEERING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DF6E745-25E4-88AC-1E7A-7FCE30397092}"/>
              </a:ext>
            </a:extLst>
          </p:cNvPr>
          <p:cNvGrpSpPr/>
          <p:nvPr/>
        </p:nvGrpSpPr>
        <p:grpSpPr>
          <a:xfrm>
            <a:off x="90417" y="725041"/>
            <a:ext cx="4963646" cy="3145865"/>
            <a:chOff x="0" y="0"/>
            <a:chExt cx="4505325" cy="2984500"/>
          </a:xfrm>
        </p:grpSpPr>
        <p:graphicFrame>
          <p:nvGraphicFramePr>
            <p:cNvPr id="9" name="Chart 8">
              <a:extLst>
                <a:ext uri="{FF2B5EF4-FFF2-40B4-BE49-F238E27FC236}">
                  <a16:creationId xmlns:a16="http://schemas.microsoft.com/office/drawing/2014/main" id="{8BCFA6C4-0209-4312-B7DC-92C0A69E90BF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0" y="0"/>
            <a:ext cx="4505325" cy="29845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10" name="Chart 9">
              <a:extLst>
                <a:ext uri="{FF2B5EF4-FFF2-40B4-BE49-F238E27FC236}">
                  <a16:creationId xmlns:a16="http://schemas.microsoft.com/office/drawing/2014/main" id="{79535239-EE68-42AC-B6A8-6EDCD474438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003299" y="914400"/>
            <a:ext cx="1600201" cy="10795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7523CE3-32C5-F6A0-D2F2-D788D8049446}"/>
                </a:ext>
              </a:extLst>
            </p:cNvPr>
            <p:cNvSpPr/>
            <p:nvPr/>
          </p:nvSpPr>
          <p:spPr>
            <a:xfrm>
              <a:off x="946150" y="2317750"/>
              <a:ext cx="1631950" cy="2667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 kern="120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206F0C5-218F-AB2C-5FE4-310DAB872CC0}"/>
                </a:ext>
              </a:extLst>
            </p:cNvPr>
            <p:cNvCxnSpPr/>
            <p:nvPr/>
          </p:nvCxnSpPr>
          <p:spPr>
            <a:xfrm flipV="1">
              <a:off x="1460500" y="2038350"/>
              <a:ext cx="101600" cy="2540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D1E279C-FFA7-5C67-458B-E5AB9D60555C}"/>
              </a:ext>
            </a:extLst>
          </p:cNvPr>
          <p:cNvGrpSpPr/>
          <p:nvPr/>
        </p:nvGrpSpPr>
        <p:grpSpPr>
          <a:xfrm>
            <a:off x="90417" y="3603527"/>
            <a:ext cx="4963646" cy="2913806"/>
            <a:chOff x="0" y="0"/>
            <a:chExt cx="4505325" cy="2984500"/>
          </a:xfrm>
        </p:grpSpPr>
        <p:graphicFrame>
          <p:nvGraphicFramePr>
            <p:cNvPr id="14" name="Chart 13">
              <a:extLst>
                <a:ext uri="{FF2B5EF4-FFF2-40B4-BE49-F238E27FC236}">
                  <a16:creationId xmlns:a16="http://schemas.microsoft.com/office/drawing/2014/main" id="{8064E8B0-EB5B-4C0F-BC35-0B216CB28FBF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0" y="0"/>
            <a:ext cx="4505325" cy="29845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graphicFrame>
          <p:nvGraphicFramePr>
            <p:cNvPr id="16" name="Chart 15">
              <a:extLst>
                <a:ext uri="{FF2B5EF4-FFF2-40B4-BE49-F238E27FC236}">
                  <a16:creationId xmlns:a16="http://schemas.microsoft.com/office/drawing/2014/main" id="{2293C5DE-0DB7-4B56-A31D-6F250A55D64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028700" y="1016000"/>
            <a:ext cx="1593850" cy="1092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67333E9-6D78-42D3-808E-ABB29EED1329}"/>
                </a:ext>
              </a:extLst>
            </p:cNvPr>
            <p:cNvSpPr/>
            <p:nvPr/>
          </p:nvSpPr>
          <p:spPr>
            <a:xfrm>
              <a:off x="939800" y="2324100"/>
              <a:ext cx="1631950" cy="2667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 kern="120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4324F51-D3DD-458C-B022-E61E3CCB96DD}"/>
                </a:ext>
              </a:extLst>
            </p:cNvPr>
            <p:cNvCxnSpPr/>
            <p:nvPr/>
          </p:nvCxnSpPr>
          <p:spPr>
            <a:xfrm flipV="1">
              <a:off x="1485900" y="2127250"/>
              <a:ext cx="101600" cy="2540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B5FBBB3A-BC89-BE7C-FAEE-C281FE883D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9511892"/>
              </p:ext>
            </p:extLst>
          </p:nvPr>
        </p:nvGraphicFramePr>
        <p:xfrm>
          <a:off x="4961714" y="829930"/>
          <a:ext cx="4963646" cy="30789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1ADD12EA-B143-C3CD-3A34-DAB8A94661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2597777"/>
              </p:ext>
            </p:extLst>
          </p:nvPr>
        </p:nvGraphicFramePr>
        <p:xfrm>
          <a:off x="4961714" y="3638343"/>
          <a:ext cx="4963646" cy="2913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2" name="灯片编号占位符 5">
            <a:extLst>
              <a:ext uri="{FF2B5EF4-FFF2-40B4-BE49-F238E27FC236}">
                <a16:creationId xmlns:a16="http://schemas.microsoft.com/office/drawing/2014/main" id="{A9E2C54D-0A6A-05BA-D2EA-E9AC53A0D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2019" y="6056428"/>
            <a:ext cx="2743200" cy="365125"/>
          </a:xfrm>
        </p:spPr>
        <p:txBody>
          <a:bodyPr/>
          <a:lstStyle/>
          <a:p>
            <a:fld id="{EB8A7476-6B89-4984-85BA-1ECCBED45DDE}" type="slidenum">
              <a:rPr lang="zh-CN" altLang="en-US" smtClean="0"/>
              <a:t>7</a:t>
            </a:fld>
            <a:r>
              <a:rPr lang="en-US" altLang="zh-CN" dirty="0"/>
              <a:t>/13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2038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>
          <a:extLst>
            <a:ext uri="{FF2B5EF4-FFF2-40B4-BE49-F238E27FC236}">
              <a16:creationId xmlns:a16="http://schemas.microsoft.com/office/drawing/2014/main" id="{780A7B08-F16E-07E0-BC67-1192013FD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45;p7">
            <a:extLst>
              <a:ext uri="{FF2B5EF4-FFF2-40B4-BE49-F238E27FC236}">
                <a16:creationId xmlns:a16="http://schemas.microsoft.com/office/drawing/2014/main" id="{30AE0F04-6827-7F8E-A15E-DFF171A26425}"/>
              </a:ext>
            </a:extLst>
          </p:cNvPr>
          <p:cNvSpPr/>
          <p:nvPr/>
        </p:nvSpPr>
        <p:spPr>
          <a:xfrm rot="10800000" flipH="1">
            <a:off x="0" y="6437013"/>
            <a:ext cx="12192000" cy="4209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00;p1">
            <a:extLst>
              <a:ext uri="{FF2B5EF4-FFF2-40B4-BE49-F238E27FC236}">
                <a16:creationId xmlns:a16="http://schemas.microsoft.com/office/drawing/2014/main" id="{C4B856F9-0EF6-45E5-B839-FBCA7610677B}"/>
              </a:ext>
            </a:extLst>
          </p:cNvPr>
          <p:cNvSpPr txBox="1"/>
          <p:nvPr/>
        </p:nvSpPr>
        <p:spPr>
          <a:xfrm>
            <a:off x="9335597" y="6524381"/>
            <a:ext cx="2473415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GRAINGER ENGINEERING</a:t>
            </a:r>
          </a:p>
        </p:txBody>
      </p:sp>
      <p:sp>
        <p:nvSpPr>
          <p:cNvPr id="24" name="Google Shape;145;p7">
            <a:extLst>
              <a:ext uri="{FF2B5EF4-FFF2-40B4-BE49-F238E27FC236}">
                <a16:creationId xmlns:a16="http://schemas.microsoft.com/office/drawing/2014/main" id="{EFFA0654-7C5E-641C-289F-C7C8991D4F29}"/>
              </a:ext>
            </a:extLst>
          </p:cNvPr>
          <p:cNvSpPr/>
          <p:nvPr/>
        </p:nvSpPr>
        <p:spPr>
          <a:xfrm rot="10800000" flipH="1">
            <a:off x="0" y="0"/>
            <a:ext cx="12192000" cy="86822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F20512E7-7C29-A512-AC6C-B53E66A6A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4210" y="228014"/>
            <a:ext cx="277906" cy="401420"/>
          </a:xfrm>
          <a:prstGeom prst="rect">
            <a:avLst/>
          </a:prstGeom>
        </p:spPr>
      </p:pic>
      <p:sp>
        <p:nvSpPr>
          <p:cNvPr id="26" name="Google Shape;100;p1">
            <a:extLst>
              <a:ext uri="{FF2B5EF4-FFF2-40B4-BE49-F238E27FC236}">
                <a16:creationId xmlns:a16="http://schemas.microsoft.com/office/drawing/2014/main" id="{F95F457B-D959-9DD3-773E-A523A94E75C8}"/>
              </a:ext>
            </a:extLst>
          </p:cNvPr>
          <p:cNvSpPr txBox="1"/>
          <p:nvPr/>
        </p:nvSpPr>
        <p:spPr>
          <a:xfrm>
            <a:off x="376810" y="204051"/>
            <a:ext cx="1091002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+mn-lt"/>
                <a:ea typeface="Helvetica Neue Light"/>
                <a:cs typeface="Helvetica Neue Light"/>
                <a:sym typeface="Helvetica Neue Light"/>
              </a:rPr>
              <a:t>V-cycle Multigrid + PCG</a:t>
            </a:r>
          </a:p>
        </p:txBody>
      </p:sp>
      <p:sp>
        <p:nvSpPr>
          <p:cNvPr id="15" name="Google Shape;100;p1">
            <a:extLst>
              <a:ext uri="{FF2B5EF4-FFF2-40B4-BE49-F238E27FC236}">
                <a16:creationId xmlns:a16="http://schemas.microsoft.com/office/drawing/2014/main" id="{77D71C4E-EB85-CBB5-C8D1-100DF9DA2BA3}"/>
              </a:ext>
            </a:extLst>
          </p:cNvPr>
          <p:cNvSpPr txBox="1"/>
          <p:nvPr/>
        </p:nvSpPr>
        <p:spPr>
          <a:xfrm>
            <a:off x="376807" y="6524381"/>
            <a:ext cx="7991337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ELECTRICAL &amp; COMPUTER ENGINEERING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4ADF1C7-16D2-9F6C-679E-375E020CC5C3}"/>
              </a:ext>
            </a:extLst>
          </p:cNvPr>
          <p:cNvSpPr txBox="1"/>
          <p:nvPr/>
        </p:nvSpPr>
        <p:spPr>
          <a:xfrm>
            <a:off x="376807" y="1377812"/>
            <a:ext cx="9122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V-cycle Multigrid provides approximate solution of Ae = r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8F7B02-640D-4433-92FB-541819D53A82}"/>
              </a:ext>
            </a:extLst>
          </p:cNvPr>
          <p:cNvSpPr txBox="1"/>
          <p:nvPr/>
        </p:nvSpPr>
        <p:spPr>
          <a:xfrm>
            <a:off x="376806" y="1839477"/>
            <a:ext cx="10551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V-cycle Multigrid to suggest the new dimension in conjugate gradient method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968075F-5F82-02B5-CA37-B3C8A9E998E6}"/>
              </a:ext>
            </a:extLst>
          </p:cNvPr>
          <p:cNvSpPr txBox="1"/>
          <p:nvPr/>
        </p:nvSpPr>
        <p:spPr>
          <a:xfrm>
            <a:off x="376806" y="2301142"/>
            <a:ext cx="10551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 eliminates the low-frequency error better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09947EB-ED52-562F-6484-BA49E9E3E6E3}"/>
              </a:ext>
            </a:extLst>
          </p:cNvPr>
          <p:cNvSpPr txBox="1"/>
          <p:nvPr/>
        </p:nvSpPr>
        <p:spPr>
          <a:xfrm>
            <a:off x="376806" y="2762807"/>
            <a:ext cx="10551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iteration needed shrinks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24F209-2844-C458-68E4-73D8B7DF3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2019" y="6056428"/>
            <a:ext cx="2743200" cy="365125"/>
          </a:xfrm>
        </p:spPr>
        <p:txBody>
          <a:bodyPr/>
          <a:lstStyle/>
          <a:p>
            <a:fld id="{EB8A7476-6B89-4984-85BA-1ECCBED45DDE}" type="slidenum">
              <a:rPr lang="zh-CN" altLang="en-US" smtClean="0"/>
              <a:t>8</a:t>
            </a:fld>
            <a:r>
              <a:rPr lang="en-US" altLang="zh-CN" dirty="0"/>
              <a:t>/13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9599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>
          <a:extLst>
            <a:ext uri="{FF2B5EF4-FFF2-40B4-BE49-F238E27FC236}">
              <a16:creationId xmlns:a16="http://schemas.microsoft.com/office/drawing/2014/main" id="{EBB78D32-678B-D499-18ED-F61F3F945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45;p7">
            <a:extLst>
              <a:ext uri="{FF2B5EF4-FFF2-40B4-BE49-F238E27FC236}">
                <a16:creationId xmlns:a16="http://schemas.microsoft.com/office/drawing/2014/main" id="{A693F700-2B99-671A-B152-2DB2B575B4B2}"/>
              </a:ext>
            </a:extLst>
          </p:cNvPr>
          <p:cNvSpPr/>
          <p:nvPr/>
        </p:nvSpPr>
        <p:spPr>
          <a:xfrm rot="10800000" flipH="1">
            <a:off x="0" y="6437013"/>
            <a:ext cx="12192000" cy="4209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00;p1">
            <a:extLst>
              <a:ext uri="{FF2B5EF4-FFF2-40B4-BE49-F238E27FC236}">
                <a16:creationId xmlns:a16="http://schemas.microsoft.com/office/drawing/2014/main" id="{956AF432-2B47-F236-9C0B-CEBCCA8AFD57}"/>
              </a:ext>
            </a:extLst>
          </p:cNvPr>
          <p:cNvSpPr txBox="1"/>
          <p:nvPr/>
        </p:nvSpPr>
        <p:spPr>
          <a:xfrm>
            <a:off x="9335597" y="6524381"/>
            <a:ext cx="2473415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GRAINGER ENGINEERING</a:t>
            </a:r>
          </a:p>
        </p:txBody>
      </p:sp>
      <p:sp>
        <p:nvSpPr>
          <p:cNvPr id="24" name="Google Shape;145;p7">
            <a:extLst>
              <a:ext uri="{FF2B5EF4-FFF2-40B4-BE49-F238E27FC236}">
                <a16:creationId xmlns:a16="http://schemas.microsoft.com/office/drawing/2014/main" id="{D53E08E0-6003-0D27-AD53-1C54D40B75E0}"/>
              </a:ext>
            </a:extLst>
          </p:cNvPr>
          <p:cNvSpPr/>
          <p:nvPr/>
        </p:nvSpPr>
        <p:spPr>
          <a:xfrm rot="10800000" flipH="1">
            <a:off x="0" y="0"/>
            <a:ext cx="12192000" cy="86822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3D5F2511-2639-14D8-4107-F3D611C53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4210" y="228014"/>
            <a:ext cx="277906" cy="401420"/>
          </a:xfrm>
          <a:prstGeom prst="rect">
            <a:avLst/>
          </a:prstGeom>
        </p:spPr>
      </p:pic>
      <p:sp>
        <p:nvSpPr>
          <p:cNvPr id="26" name="Google Shape;100;p1">
            <a:extLst>
              <a:ext uri="{FF2B5EF4-FFF2-40B4-BE49-F238E27FC236}">
                <a16:creationId xmlns:a16="http://schemas.microsoft.com/office/drawing/2014/main" id="{FF02ADC5-CE41-9DC4-5DDE-C5E1AF60B8E5}"/>
              </a:ext>
            </a:extLst>
          </p:cNvPr>
          <p:cNvSpPr txBox="1"/>
          <p:nvPr/>
        </p:nvSpPr>
        <p:spPr>
          <a:xfrm>
            <a:off x="376810" y="204051"/>
            <a:ext cx="1091002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+mn-lt"/>
                <a:ea typeface="Helvetica Neue Light"/>
                <a:cs typeface="Helvetica Neue Light"/>
                <a:sym typeface="Helvetica Neue Light"/>
              </a:rPr>
              <a:t>V-cycle Multigrid + PCG -- Result</a:t>
            </a:r>
          </a:p>
        </p:txBody>
      </p:sp>
      <p:sp>
        <p:nvSpPr>
          <p:cNvPr id="15" name="Google Shape;100;p1">
            <a:extLst>
              <a:ext uri="{FF2B5EF4-FFF2-40B4-BE49-F238E27FC236}">
                <a16:creationId xmlns:a16="http://schemas.microsoft.com/office/drawing/2014/main" id="{BD9B2A90-BA9D-B200-F350-34289C653854}"/>
              </a:ext>
            </a:extLst>
          </p:cNvPr>
          <p:cNvSpPr txBox="1"/>
          <p:nvPr/>
        </p:nvSpPr>
        <p:spPr>
          <a:xfrm>
            <a:off x="376807" y="6524381"/>
            <a:ext cx="7991337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900" spc="200" dirty="0">
                <a:solidFill>
                  <a:schemeClr val="bg1"/>
                </a:solidFill>
                <a:ea typeface="Helvetica Neue Light"/>
                <a:cs typeface="Helvetica Neue Light"/>
                <a:sym typeface="Helvetica Neue Light"/>
              </a:rPr>
              <a:t>ELECTRICAL &amp; COMPUTER ENGINEERING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A66E11F-6E38-49D0-944A-0CBF0F161C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0498634"/>
              </p:ext>
            </p:extLst>
          </p:nvPr>
        </p:nvGraphicFramePr>
        <p:xfrm>
          <a:off x="0" y="753043"/>
          <a:ext cx="4944596" cy="31458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CEF8AFE-E881-4B52-9DEF-A18CA207F4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2727946"/>
              </p:ext>
            </p:extLst>
          </p:nvPr>
        </p:nvGraphicFramePr>
        <p:xfrm>
          <a:off x="-6181" y="3712136"/>
          <a:ext cx="4944596" cy="28122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9512889-CAA8-48DF-A348-F9E45A819A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0167889"/>
              </p:ext>
            </p:extLst>
          </p:nvPr>
        </p:nvGraphicFramePr>
        <p:xfrm>
          <a:off x="4664708" y="753044"/>
          <a:ext cx="4944596" cy="31458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6CF3CE4-2E0F-4DE1-9834-7B9F908CF7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6749634"/>
              </p:ext>
            </p:extLst>
          </p:nvPr>
        </p:nvGraphicFramePr>
        <p:xfrm>
          <a:off x="4670889" y="3712136"/>
          <a:ext cx="4944596" cy="2812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A76824BC-9725-D242-8B72-30A988AB5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2019" y="6056428"/>
            <a:ext cx="2743200" cy="365125"/>
          </a:xfrm>
        </p:spPr>
        <p:txBody>
          <a:bodyPr/>
          <a:lstStyle/>
          <a:p>
            <a:fld id="{EB8A7476-6B89-4984-85BA-1ECCBED45DDE}" type="slidenum">
              <a:rPr lang="zh-CN" altLang="en-US" smtClean="0"/>
              <a:t>9</a:t>
            </a:fld>
            <a:r>
              <a:rPr lang="en-US" altLang="zh-CN" dirty="0"/>
              <a:t>/13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1188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6ED1AE57E3F747947AC2BFD19EA712" ma:contentTypeVersion="10" ma:contentTypeDescription="Create a new document." ma:contentTypeScope="" ma:versionID="7de009b67ed27050ea2265d4b19ddc2b">
  <xsd:schema xmlns:xsd="http://www.w3.org/2001/XMLSchema" xmlns:xs="http://www.w3.org/2001/XMLSchema" xmlns:p="http://schemas.microsoft.com/office/2006/metadata/properties" xmlns:ns3="a9685b3e-e39a-43ba-8a59-e1da9a8b35e8" targetNamespace="http://schemas.microsoft.com/office/2006/metadata/properties" ma:root="true" ma:fieldsID="d41d305d4deaedb424e2bc97e4e1cff3" ns3:_="">
    <xsd:import namespace="a9685b3e-e39a-43ba-8a59-e1da9a8b35e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685b3e-e39a-43ba-8a59-e1da9a8b35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9685b3e-e39a-43ba-8a59-e1da9a8b35e8" xsi:nil="true"/>
  </documentManagement>
</p:properties>
</file>

<file path=customXml/itemProps1.xml><?xml version="1.0" encoding="utf-8"?>
<ds:datastoreItem xmlns:ds="http://schemas.openxmlformats.org/officeDocument/2006/customXml" ds:itemID="{2D3BEFCD-8661-41C2-A532-908FB329D8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685b3e-e39a-43ba-8a59-e1da9a8b35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B01C05D-9C21-4CD2-A767-B5BD974D9D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CE2A45A-D5C7-411E-B7FE-05B57D15903D}">
  <ds:schemaRefs>
    <ds:schemaRef ds:uri="http://schemas.openxmlformats.org/package/2006/metadata/core-properties"/>
    <ds:schemaRef ds:uri="a9685b3e-e39a-43ba-8a59-e1da9a8b35e8"/>
    <ds:schemaRef ds:uri="http://schemas.microsoft.com/office/2006/documentManagement/types"/>
    <ds:schemaRef ds:uri="http://purl.org/dc/dcmitype/"/>
    <ds:schemaRef ds:uri="http://purl.org/dc/terms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731</Words>
  <Application>Microsoft Office PowerPoint</Application>
  <PresentationFormat>Widescreen</PresentationFormat>
  <Paragraphs>302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等线</vt:lpstr>
      <vt:lpstr>等线 Light</vt:lpstr>
      <vt:lpstr>Helvetica Neue Light</vt:lpstr>
      <vt:lpstr>WordVisi_MSFontService</vt:lpstr>
      <vt:lpstr>Aptos Narrow</vt:lpstr>
      <vt:lpstr>Arial</vt:lpstr>
      <vt:lpstr>Calibri</vt:lpstr>
      <vt:lpstr>Cambria Math</vt:lpstr>
      <vt:lpstr>Courier New</vt:lpstr>
      <vt:lpstr>Times New Roman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Yuan, Yue</dc:creator>
  <cp:lastModifiedBy>Chen, Jiong</cp:lastModifiedBy>
  <cp:revision>2</cp:revision>
  <dcterms:created xsi:type="dcterms:W3CDTF">2024-11-21T06:03:15Z</dcterms:created>
  <dcterms:modified xsi:type="dcterms:W3CDTF">2024-11-21T22:34:57Z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0x010100056ED1AE57E3F747947AC2BFD19EA712</vt:lpwstr>
  </property>
</Properties>
</file>