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6" r:id="rId3"/>
    <p:sldId id="257" r:id="rId4"/>
    <p:sldId id="258" r:id="rId5"/>
    <p:sldId id="264" r:id="rId6"/>
    <p:sldId id="259" r:id="rId7"/>
    <p:sldId id="263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fei Fan" initials="MF" lastIdx="1" clrIdx="0">
    <p:extLst>
      <p:ext uri="{19B8F6BF-5375-455C-9EA6-DF929625EA0E}">
        <p15:presenceInfo xmlns:p15="http://schemas.microsoft.com/office/powerpoint/2012/main" userId="Mengfei F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951" autoAdjust="0"/>
  </p:normalViewPr>
  <p:slideViewPr>
    <p:cSldViewPr snapToGrid="0">
      <p:cViewPr varScale="1">
        <p:scale>
          <a:sx n="50" d="100"/>
          <a:sy n="50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B504D-0892-4E77-B489-BA5F97542A45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31E1D-0994-4880-A935-BF1671B81F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6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</a:t>
            </a:r>
            <a:r>
              <a:rPr lang="zh-CN" altLang="en-US" dirty="0" smtClean="0"/>
              <a:t>的模型和我们的模型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做对比：仅考虑软失效</a:t>
            </a:r>
            <a:endParaRPr lang="en-US" altLang="zh-CN" dirty="0" smtClean="0"/>
          </a:p>
          <a:p>
            <a:r>
              <a:rPr lang="zh-CN" altLang="en-US" dirty="0" smtClean="0"/>
              <a:t>数据类型：</a:t>
            </a:r>
            <a:r>
              <a:rPr lang="en-US" altLang="zh-CN" dirty="0" err="1" smtClean="0"/>
              <a:t>Ke</a:t>
            </a:r>
            <a:r>
              <a:rPr lang="zh-CN" altLang="en-US" dirty="0" smtClean="0"/>
              <a:t>的模型需要退化数据与冲击观测数据；我们的模型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只需要退化数据</a:t>
            </a:r>
            <a:endParaRPr lang="en-US" altLang="zh-CN" dirty="0" smtClean="0"/>
          </a:p>
          <a:p>
            <a:r>
              <a:rPr lang="zh-CN" altLang="en-US" dirty="0" smtClean="0"/>
              <a:t>关于模型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：考虑退化阶跃，冲击强度的似然函数由先验分布和退化量似然函数相乘，</a:t>
            </a:r>
            <a:r>
              <a:rPr lang="en-US" altLang="zh-CN" dirty="0" smtClean="0"/>
              <a:t>RUL</a:t>
            </a:r>
            <a:r>
              <a:rPr lang="zh-CN" altLang="en-US" dirty="0" smtClean="0"/>
              <a:t>计算仅考虑软失效。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我调整了几遍参数（调整思路：一开始用一个比较宽的范围，然后根据估计结果一步一步缩小初始区间）</a:t>
            </a:r>
            <a:endParaRPr lang="en-US" altLang="zh-CN" dirty="0" smtClean="0"/>
          </a:p>
          <a:p>
            <a:r>
              <a:rPr lang="zh-CN" altLang="en-US" dirty="0" smtClean="0"/>
              <a:t>模型参数的估计结果是否准备不得而知，退化量跟随测量值的结果还行，</a:t>
            </a:r>
            <a:r>
              <a:rPr lang="en-US" altLang="zh-CN" dirty="0" smtClean="0"/>
              <a:t>RUL</a:t>
            </a:r>
            <a:r>
              <a:rPr lang="zh-CN" altLang="en-US" dirty="0" smtClean="0"/>
              <a:t>的预计一开始是非常乐观的，直到最后才追上真值，这几幅图是调的最好的结果了。</a:t>
            </a:r>
            <a:endParaRPr lang="en-US" altLang="zh-CN" dirty="0" smtClean="0"/>
          </a:p>
          <a:p>
            <a:r>
              <a:rPr lang="zh-CN" altLang="en-US" dirty="0" smtClean="0"/>
              <a:t>可能是因为这组退化数据的退化率是越来越高的，好像不是一个线性模型，对于这样一个案例分析结果，我们是否能接受呢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98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退化率估计结果对比：</a:t>
            </a:r>
            <a:endParaRPr lang="en-US" altLang="zh-CN" dirty="0" smtClean="0"/>
          </a:p>
          <a:p>
            <a:r>
              <a:rPr lang="zh-CN" altLang="en-US" dirty="0" smtClean="0"/>
              <a:t>在冲击观测数据完美已知的情况下，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模型对退化率的估计比我们的更精确且更平稳；</a:t>
            </a:r>
            <a:endParaRPr lang="en-US" altLang="zh-CN" dirty="0" smtClean="0"/>
          </a:p>
          <a:p>
            <a:r>
              <a:rPr lang="zh-CN" altLang="en-US" dirty="0" smtClean="0"/>
              <a:t>但若随机修改冲击观测数据（随机选择若干时刻，若真实数据显示该小区间有冲击，则改为无冲击，反之亦然），修改比例越大，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模型的估计偏差越大。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2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冲击损伤估计结果对比：</a:t>
            </a:r>
            <a:endParaRPr lang="en-US" altLang="zh-CN" dirty="0" smtClean="0"/>
          </a:p>
          <a:p>
            <a:r>
              <a:rPr lang="zh-CN" altLang="en-US" dirty="0" smtClean="0"/>
              <a:t>在冲击观测数据完美已知的情况下，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模型对冲击损伤的估计（后期稳定阶段）比我们的更精确且更平稳；</a:t>
            </a:r>
            <a:endParaRPr lang="en-US" altLang="zh-CN" dirty="0" smtClean="0"/>
          </a:p>
          <a:p>
            <a:r>
              <a:rPr lang="zh-CN" altLang="en-US" dirty="0" smtClean="0"/>
              <a:t>但若随机修改冲击观测数据（随机选择若干时刻，若真实数据显示该小区间有冲击，则改为无冲击，反之亦然），修改比例越大，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模型的估计偏差越大。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6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布朗运动标准差估计结果</a:t>
            </a:r>
            <a:endParaRPr lang="en-US" altLang="zh-CN" dirty="0" smtClean="0"/>
          </a:p>
          <a:p>
            <a:r>
              <a:rPr lang="zh-CN" altLang="en-US" dirty="0" smtClean="0"/>
              <a:t>在冲击观测数据完美已知的情况下，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模型对该参数的估计比较精准；</a:t>
            </a:r>
            <a:endParaRPr lang="en-US" altLang="zh-CN" dirty="0" smtClean="0"/>
          </a:p>
          <a:p>
            <a:r>
              <a:rPr lang="zh-CN" altLang="en-US" dirty="0" smtClean="0"/>
              <a:t>但若随机修改冲击观测数据（随机选择若干时刻，若真实数据显示该小区间有冲击，则改为无冲击，反之亦然），修改比例越大，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模型的估计偏差越大。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8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冲击强度参数：我们的模型</a:t>
            </a:r>
            <a:r>
              <a:rPr lang="en-US" altLang="zh-CN" dirty="0" smtClean="0"/>
              <a:t>2</a:t>
            </a:r>
            <a:r>
              <a:rPr lang="zh-CN" altLang="en-US" dirty="0" smtClean="0"/>
              <a:t>可以给出较为满意的估计结果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04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RUL</a:t>
            </a:r>
            <a:r>
              <a:rPr lang="zh-CN" altLang="en-US" dirty="0" smtClean="0"/>
              <a:t>估计结果对比：</a:t>
            </a:r>
            <a:endParaRPr lang="en-US" altLang="zh-CN" dirty="0" smtClean="0"/>
          </a:p>
          <a:p>
            <a:r>
              <a:rPr lang="zh-CN" altLang="en-US" dirty="0" smtClean="0"/>
              <a:t>在冲击观测数据完美已知的情况下，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模型对</a:t>
            </a:r>
            <a:r>
              <a:rPr lang="en-US" altLang="zh-CN" dirty="0" smtClean="0"/>
              <a:t>RUL</a:t>
            </a:r>
            <a:r>
              <a:rPr lang="zh-CN" altLang="en-US" dirty="0" smtClean="0"/>
              <a:t>的估计和我们的模型都还不错；</a:t>
            </a:r>
            <a:endParaRPr lang="en-US" altLang="zh-CN" dirty="0" smtClean="0"/>
          </a:p>
          <a:p>
            <a:r>
              <a:rPr lang="zh-CN" altLang="en-US" dirty="0" smtClean="0"/>
              <a:t>但若随机修改冲击观测数据（随机选择若干时刻，若真实数据显示该小区间有冲击，则改为无冲击，反之亦然），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模型的估计存在较大偏差。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2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KE</a:t>
            </a:r>
            <a:r>
              <a:rPr lang="zh-CN" altLang="en-US" dirty="0" smtClean="0"/>
              <a:t>的模型和我们的模型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做对比：考虑软失效和硬失效</a:t>
            </a:r>
            <a:endParaRPr lang="en-US" altLang="zh-CN" dirty="0" smtClean="0"/>
          </a:p>
          <a:p>
            <a:r>
              <a:rPr lang="zh-CN" altLang="en-US" dirty="0" smtClean="0"/>
              <a:t>数据类型：</a:t>
            </a:r>
            <a:r>
              <a:rPr lang="en-US" altLang="zh-CN" dirty="0" err="1" smtClean="0"/>
              <a:t>Ke</a:t>
            </a:r>
            <a:r>
              <a:rPr lang="zh-CN" altLang="en-US" dirty="0" smtClean="0"/>
              <a:t>的模型需要退化数据与冲击观测数据；我们的模型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只需要退化数据</a:t>
            </a:r>
            <a:endParaRPr lang="en-US" altLang="zh-CN" dirty="0" smtClean="0"/>
          </a:p>
          <a:p>
            <a:r>
              <a:rPr lang="zh-CN" altLang="en-US" dirty="0" smtClean="0"/>
              <a:t>关于模型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：考虑退化阶跃，冲击强度的似然函数由先验分布、退化量似然函数和“至今没有硬失效的概率”相乘，</a:t>
            </a:r>
            <a:r>
              <a:rPr lang="en-US" altLang="zh-CN" dirty="0" smtClean="0"/>
              <a:t>RUL</a:t>
            </a:r>
            <a:r>
              <a:rPr lang="zh-CN" altLang="en-US" dirty="0" smtClean="0"/>
              <a:t>计算考虑软失效和硬失效，失效时间取小。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162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参数估计结果对比：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模型对参数的估计比我们的模型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要更准确更平稳，</a:t>
            </a:r>
            <a:endParaRPr lang="en-US" altLang="zh-CN" dirty="0" smtClean="0"/>
          </a:p>
          <a:p>
            <a:r>
              <a:rPr lang="en-US" altLang="zh-CN" dirty="0" smtClean="0"/>
              <a:t>RUL</a:t>
            </a:r>
            <a:r>
              <a:rPr lang="zh-CN" altLang="en-US" dirty="0" smtClean="0"/>
              <a:t>估计结果对比：</a:t>
            </a:r>
            <a:r>
              <a:rPr lang="en-US" altLang="zh-CN" dirty="0" smtClean="0"/>
              <a:t>KE</a:t>
            </a:r>
            <a:r>
              <a:rPr lang="zh-CN" altLang="en-US" dirty="0" smtClean="0"/>
              <a:t>模型完全没有考虑硬失效的可能，</a:t>
            </a:r>
            <a:r>
              <a:rPr lang="en-US" altLang="zh-CN" dirty="0" smtClean="0"/>
              <a:t>RUL</a:t>
            </a:r>
            <a:r>
              <a:rPr lang="zh-CN" altLang="en-US" dirty="0" smtClean="0"/>
              <a:t>预计紧随退化规律变化，结果偏乐观；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</a:t>
            </a:r>
            <a:r>
              <a:rPr lang="zh-CN" altLang="en-US" dirty="0" smtClean="0"/>
              <a:t>我们的模型</a:t>
            </a:r>
            <a:r>
              <a:rPr lang="en-US" altLang="zh-CN" dirty="0" smtClean="0"/>
              <a:t>3</a:t>
            </a:r>
            <a:r>
              <a:rPr lang="zh-CN" altLang="en-US" dirty="0" smtClean="0"/>
              <a:t>估计结果偏保守，有一个问题是，在实际失效时间之前，由于泊松过程的无记忆性，我们对硬失效</a:t>
            </a:r>
            <a:r>
              <a:rPr lang="en-US" altLang="zh-CN" dirty="0" smtClean="0"/>
              <a:t>TTF</a:t>
            </a:r>
            <a:r>
              <a:rPr lang="zh-CN" altLang="en-US" dirty="0" smtClean="0"/>
              <a:t>的估计始终是</a:t>
            </a:r>
            <a:r>
              <a:rPr lang="en-US" altLang="zh-CN" dirty="0" smtClean="0"/>
              <a:t>150</a:t>
            </a:r>
            <a:r>
              <a:rPr lang="zh-CN" altLang="en-US" dirty="0" smtClean="0"/>
              <a:t>左右，并没有体现出随着时间的推移而逐步下降的趋势，而是时时重新开始，最终在硬失效到来时骤降为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，不知道这方面是否还有优化的空间</a:t>
            </a:r>
            <a:endParaRPr lang="en-US" altLang="zh-CN" dirty="0" smtClean="0"/>
          </a:p>
          <a:p>
            <a:r>
              <a:rPr lang="zh-CN" altLang="en-US" dirty="0" smtClean="0"/>
              <a:t>冲击强度估计结果：当冲击强度的似然函数考虑了“至今未发生硬失效的概率”后，随着时间的推移，由于一直没有硬失效发生，冲击强度的估计值逐渐降低（虽然事实上，带来退化阶跃的非致命性冲击的频率是稳定的），而当硬失效发生时，冲击强度的值会被瞬间修正到一个接近真值的值，随后因为产品已经失效了，所以就停止了对冲击强度的更新。不知道这张图有没有优化的空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04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案例，基于真实的铣刀退化数据，估计模型参数和</a:t>
            </a:r>
            <a:r>
              <a:rPr lang="en-US" altLang="zh-CN" dirty="0" smtClean="0"/>
              <a:t>RUL</a:t>
            </a:r>
            <a:r>
              <a:rPr lang="zh-CN" altLang="en-US" dirty="0" smtClean="0"/>
              <a:t>，我们的模型</a:t>
            </a:r>
            <a:r>
              <a:rPr lang="en-US" altLang="zh-CN" dirty="0" smtClean="0"/>
              <a:t>2</a:t>
            </a:r>
          </a:p>
          <a:p>
            <a:r>
              <a:rPr lang="zh-CN" altLang="en-US" dirty="0" smtClean="0"/>
              <a:t>数据类型：退化数据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31E1D-0994-4880-A935-BF1671B81FB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0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7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0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6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4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9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76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72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4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1D72C-75BA-4A16-95BB-8445BB631FD0}" type="datetimeFigureOut">
              <a:rPr lang="zh-CN" altLang="en-US" smtClean="0"/>
              <a:t>2017/7/25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4C5F-3EC9-41CA-B08B-E88003147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5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if"/><Relationship Id="rId7" Type="http://schemas.openxmlformats.org/officeDocument/2006/relationships/image" Target="../media/image39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tif"/><Relationship Id="rId5" Type="http://schemas.openxmlformats.org/officeDocument/2006/relationships/image" Target="../media/image37.tif"/><Relationship Id="rId4" Type="http://schemas.openxmlformats.org/officeDocument/2006/relationships/image" Target="../media/image36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tif"/><Relationship Id="rId3" Type="http://schemas.openxmlformats.org/officeDocument/2006/relationships/image" Target="../media/image1.tif"/><Relationship Id="rId7" Type="http://schemas.openxmlformats.org/officeDocument/2006/relationships/image" Target="../media/image5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if"/><Relationship Id="rId3" Type="http://schemas.openxmlformats.org/officeDocument/2006/relationships/image" Target="../media/image7.tif"/><Relationship Id="rId7" Type="http://schemas.openxmlformats.org/officeDocument/2006/relationships/image" Target="../media/image11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tif"/><Relationship Id="rId5" Type="http://schemas.openxmlformats.org/officeDocument/2006/relationships/image" Target="../media/image9.tif"/><Relationship Id="rId4" Type="http://schemas.openxmlformats.org/officeDocument/2006/relationships/image" Target="../media/image8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7" Type="http://schemas.openxmlformats.org/officeDocument/2006/relationships/image" Target="../media/image17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tif"/><Relationship Id="rId5" Type="http://schemas.openxmlformats.org/officeDocument/2006/relationships/image" Target="../media/image15.tif"/><Relationship Id="rId4" Type="http://schemas.openxmlformats.org/officeDocument/2006/relationships/image" Target="../media/image14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if"/><Relationship Id="rId3" Type="http://schemas.openxmlformats.org/officeDocument/2006/relationships/image" Target="../media/image19.tif"/><Relationship Id="rId7" Type="http://schemas.openxmlformats.org/officeDocument/2006/relationships/image" Target="../media/image23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"/><Relationship Id="rId5" Type="http://schemas.openxmlformats.org/officeDocument/2006/relationships/image" Target="../media/image21.tif"/><Relationship Id="rId4" Type="http://schemas.openxmlformats.org/officeDocument/2006/relationships/image" Target="../media/image20.t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tif"/><Relationship Id="rId3" Type="http://schemas.openxmlformats.org/officeDocument/2006/relationships/image" Target="../media/image25.tif"/><Relationship Id="rId7" Type="http://schemas.openxmlformats.org/officeDocument/2006/relationships/image" Target="../media/image29.tif"/><Relationship Id="rId12" Type="http://schemas.openxmlformats.org/officeDocument/2006/relationships/image" Target="../media/image34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if"/><Relationship Id="rId11" Type="http://schemas.openxmlformats.org/officeDocument/2006/relationships/image" Target="../media/image33.tif"/><Relationship Id="rId5" Type="http://schemas.openxmlformats.org/officeDocument/2006/relationships/image" Target="../media/image27.tif"/><Relationship Id="rId10" Type="http://schemas.openxmlformats.org/officeDocument/2006/relationships/image" Target="../media/image32.tif"/><Relationship Id="rId4" Type="http://schemas.openxmlformats.org/officeDocument/2006/relationships/image" Target="../media/image26.tif"/><Relationship Id="rId9" Type="http://schemas.openxmlformats.org/officeDocument/2006/relationships/image" Target="../media/image31.t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64463" y="1260910"/>
                <a:ext cx="8558497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/>
                  <a:t>Comparison 1: Shocks are observable vs. shocks are unobservable</a:t>
                </a:r>
              </a:p>
              <a:p>
                <a:endParaRPr lang="en-US" altLang="zh-CN" sz="2400" b="1" dirty="0"/>
              </a:p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400" dirty="0" smtClean="0"/>
                  <a:t> 	degradation rate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	shock damage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	standard deviation of the Brown motion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 smtClean="0"/>
                  <a:t> 	the intensity of the Poisson process</a:t>
                </a:r>
              </a:p>
              <a:p>
                <a:endParaRPr lang="en-US" altLang="zh-CN" sz="2400" b="1" dirty="0" smtClean="0"/>
              </a:p>
              <a:p>
                <a:r>
                  <a:rPr lang="en-US" altLang="zh-CN" sz="2400" i="1" dirty="0" smtClean="0"/>
                  <a:t>q</a:t>
                </a:r>
                <a:r>
                  <a:rPr lang="en-US" altLang="zh-CN" sz="2400" dirty="0" smtClean="0"/>
                  <a:t>	wrong shock record rate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63" y="1260910"/>
                <a:ext cx="8558497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068" t="-1600" r="-214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64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86" y="737861"/>
            <a:ext cx="3600000" cy="27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86" y="3441457"/>
            <a:ext cx="3600000" cy="27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86" y="3441457"/>
            <a:ext cx="3600000" cy="27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386" y="734265"/>
            <a:ext cx="3600000" cy="27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86" y="3441457"/>
            <a:ext cx="36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2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77" y="3465591"/>
            <a:ext cx="4320000" cy="32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95" y="3431539"/>
            <a:ext cx="4320000" cy="32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59" y="3465591"/>
            <a:ext cx="4320000" cy="32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77" y="225591"/>
            <a:ext cx="4320000" cy="324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59" y="225591"/>
            <a:ext cx="4320000" cy="32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95" y="225591"/>
            <a:ext cx="4320000" cy="3240000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71637" y="760398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510971" y="989800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498523" y="678583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548832" y="1644405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366140" y="1706098"/>
            <a:ext cx="21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Correct shock record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637403" y="1673698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1539530" y="4228956"/>
            <a:ext cx="120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Our model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71636" y="4847930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549089" y="4598288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0.5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577725" y="4586076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0.7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0" y="3551722"/>
            <a:ext cx="4214123" cy="315386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05" y="398846"/>
            <a:ext cx="4320000" cy="32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398846"/>
            <a:ext cx="4320000" cy="324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90" y="398846"/>
            <a:ext cx="4320000" cy="3240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05753" y="1871994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73370" y="1734971"/>
            <a:ext cx="21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Correct shock record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46457" y="1871994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0.3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20909" y="2979015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436832" y="1005834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505753" y="2342140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89" y="3454367"/>
            <a:ext cx="4320000" cy="324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3454367"/>
            <a:ext cx="4320000" cy="32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97" y="3454367"/>
            <a:ext cx="4320000" cy="324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94730" y="4114197"/>
            <a:ext cx="120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Our model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20908" y="5210472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556062" y="4751072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0.5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487141" y="4320526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0" y="3551722"/>
            <a:ext cx="4214123" cy="315386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0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387" y="3343688"/>
            <a:ext cx="4320000" cy="324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11" y="312721"/>
            <a:ext cx="4320000" cy="324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3741" y="1422701"/>
            <a:ext cx="21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Correct shock record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38" y="312721"/>
            <a:ext cx="4320000" cy="32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3"/>
          <a:stretch/>
        </p:blipFill>
        <p:spPr>
          <a:xfrm>
            <a:off x="7867367" y="321848"/>
            <a:ext cx="4320000" cy="3066245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447575" y="2902012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439229" y="2902012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450081" y="3006285"/>
            <a:ext cx="33399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550700" y="1422701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0.2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529907" y="1422701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0.3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2"/>
          <a:stretch/>
        </p:blipFill>
        <p:spPr>
          <a:xfrm>
            <a:off x="3869398" y="3334561"/>
            <a:ext cx="4086656" cy="324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587699" y="4651617"/>
            <a:ext cx="323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0.5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508396" y="4651617"/>
            <a:ext cx="335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Wrong shock record rate: q = 0.7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8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09" y="3424884"/>
            <a:ext cx="4320000" cy="324000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571098" y="5643607"/>
            <a:ext cx="33271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00254" y="3055552"/>
                <a:ext cx="1560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Our model</a:t>
                </a:r>
                <a:r>
                  <a:rPr lang="zh-CN" altLang="en-US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endParaRPr lang="zh-CN" altLang="en-US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254" y="3055552"/>
                <a:ext cx="15608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3125"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8500" y="3551722"/>
            <a:ext cx="4214123" cy="315386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1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85" y="3538030"/>
            <a:ext cx="4320000" cy="32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93" y="389718"/>
            <a:ext cx="4320000" cy="32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71" y="389718"/>
            <a:ext cx="4320000" cy="32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585" y="389718"/>
            <a:ext cx="4320000" cy="324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84392" y="147854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q = 0.2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43118" y="1406546"/>
            <a:ext cx="212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Correct shock record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642436" y="147854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q = 0.3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79400" y="4969370"/>
            <a:ext cx="120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Our model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693" y="3531370"/>
            <a:ext cx="4320000" cy="32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971" y="3629718"/>
            <a:ext cx="4320000" cy="3240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779040" y="496670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q = 0.5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10642436" y="496670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q = 0.7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0" y="3551722"/>
            <a:ext cx="4214123" cy="315386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4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05288" y="2775169"/>
            <a:ext cx="9413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Comparison 2: Considering hard failures vs. not considering hard failures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685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1" y="167841"/>
            <a:ext cx="2880000" cy="216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1" y="2327841"/>
            <a:ext cx="2880000" cy="216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81" y="4487841"/>
            <a:ext cx="2880000" cy="216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81" y="167841"/>
            <a:ext cx="2880000" cy="216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881" y="2327841"/>
            <a:ext cx="2880000" cy="216000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 flipV="1">
            <a:off x="6131293" y="167841"/>
            <a:ext cx="0" cy="6480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978659" y="5383175"/>
            <a:ext cx="120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Our model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26029" y="5383175"/>
            <a:ext cx="121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err="1" smtClean="0"/>
              <a:t>Ke’s</a:t>
            </a:r>
            <a:r>
              <a:rPr lang="en-US" altLang="zh-CN" b="1" dirty="0"/>
              <a:t> </a:t>
            </a:r>
            <a:r>
              <a:rPr lang="en-US" altLang="zh-CN" b="1" dirty="0" smtClean="0"/>
              <a:t>model</a:t>
            </a:r>
            <a:endParaRPr lang="zh-CN" altLang="en-US" b="1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49" y="4487841"/>
            <a:ext cx="2880000" cy="216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22" y="2327841"/>
            <a:ext cx="2880000" cy="216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122" y="167841"/>
            <a:ext cx="2880000" cy="21600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2" y="2327841"/>
            <a:ext cx="2880000" cy="21600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22" y="167841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8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38010" y="2874286"/>
            <a:ext cx="1551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Case study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393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982</Words>
  <Application>Microsoft Office PowerPoint</Application>
  <PresentationFormat>宽屏</PresentationFormat>
  <Paragraphs>74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 Fan</dc:creator>
  <cp:lastModifiedBy>Mengfei Fan</cp:lastModifiedBy>
  <cp:revision>28</cp:revision>
  <dcterms:created xsi:type="dcterms:W3CDTF">2017-07-19T09:02:45Z</dcterms:created>
  <dcterms:modified xsi:type="dcterms:W3CDTF">2017-07-25T16:04:24Z</dcterms:modified>
</cp:coreProperties>
</file>