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7CB5C-EA3B-4C0D-8837-2339724EDAC6}"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F06C7-4B0B-4239-B725-8754081A7616}" type="slidenum">
              <a:rPr lang="en-US" smtClean="0"/>
              <a:t>‹#›</a:t>
            </a:fld>
            <a:endParaRPr lang="en-US"/>
          </a:p>
        </p:txBody>
      </p:sp>
    </p:spTree>
    <p:extLst>
      <p:ext uri="{BB962C8B-B14F-4D97-AF65-F5344CB8AC3E}">
        <p14:creationId xmlns:p14="http://schemas.microsoft.com/office/powerpoint/2010/main" val="129374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C2CE-AF4C-431B-8574-939AE0354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CDD4F7-14A2-41CB-A69E-FBFC3F945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0E8135-EE4C-437C-8961-AB030CE780DA}"/>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F4788104-C1DA-45E2-921B-3AEA6599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01AB5-8E80-4A5A-8647-B1069FACBE62}"/>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44809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9C2C-115A-4895-8E9C-F65525604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2DAE6-EF09-4C2E-87EC-8D8F2689F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3D08-D924-4D6A-93B4-8C40952F984C}"/>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77CB3BB1-5D54-4781-A1C1-6FE4A2168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EB9C5-7B4B-4030-86E5-BFD051CDB1C6}"/>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39600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5D20-FC94-4521-8AD8-A1FE6ED6C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86116-09FC-4C93-99AD-0B7B0C27AC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370D9-EB5C-46ED-94B2-A73D1B0DDA54}"/>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278C3F09-FEA2-4F3A-BC2E-0F916DF8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A71E3-6F54-4177-84A1-2DB0B453FBF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62889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330A-99E1-43FF-9CE6-238DCC476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645E-30B8-402B-A1C0-FC39A33CC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64D88-3C2B-4514-87BE-5DDE90388340}"/>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9EDE6856-669A-425F-A261-672BA108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FF21A-2CA9-4378-9169-B7F9E156541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42622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CF8-8294-4A1F-8898-7E09F4C29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510F6-F769-47F2-9F36-9E8D6E1C8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20E62-9913-4FCA-9945-0BB8400698A6}"/>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D9F0553A-DF5D-4962-A676-A9D6DBD5A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F855-7BDB-4CB2-B67E-6287F7DE14A0}"/>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162585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A5FA-4240-499A-AA2C-E69922109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1E0F8-B931-48BB-927B-B3C8E9A6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AAEE4-6043-475C-BED0-6F47BDAB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6A826-191B-4E1D-A7AD-BC68DEFE64C1}"/>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4FEBD9F9-9467-44A7-8007-EBEAADE5A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C5A6-77F7-488E-8F90-E092D9DCDB18}"/>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0447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30C7-C8CA-46A3-A0FF-FF00DC36A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6286-18BC-46FD-92B0-4567A49C8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7EEC0-AD92-449D-A5A5-50111089B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E00BD-10DA-48A4-91CC-A927E339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E1927A-E293-47DF-82D1-E8E02A2DC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AB701-F635-4767-B22C-4F8B46E8C14A}"/>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8" name="Footer Placeholder 7">
            <a:extLst>
              <a:ext uri="{FF2B5EF4-FFF2-40B4-BE49-F238E27FC236}">
                <a16:creationId xmlns:a16="http://schemas.microsoft.com/office/drawing/2014/main" id="{6D2E233F-E94A-4404-81B6-EBE272B40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ABE15-5F4B-45F6-96D5-5A18391AD007}"/>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1935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A1A3-DDC3-40DF-87BA-C55B52825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2062A-5A14-408B-BA7E-477BEBA26152}"/>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4" name="Footer Placeholder 3">
            <a:extLst>
              <a:ext uri="{FF2B5EF4-FFF2-40B4-BE49-F238E27FC236}">
                <a16:creationId xmlns:a16="http://schemas.microsoft.com/office/drawing/2014/main" id="{C905B533-6CCD-49FB-8876-F6BFD6F2C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F7361-B5F2-4F4A-90A3-DC97CC0CCD2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8774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A4548-AEE8-4391-8BBB-0E6BFDCF4DEB}"/>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3" name="Footer Placeholder 2">
            <a:extLst>
              <a:ext uri="{FF2B5EF4-FFF2-40B4-BE49-F238E27FC236}">
                <a16:creationId xmlns:a16="http://schemas.microsoft.com/office/drawing/2014/main" id="{DB95EE5B-A00D-4B00-B452-895357B60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2AC87-7922-4E7F-B6FD-E2802F735AEE}"/>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24839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7383-D1C7-43CB-AFB1-7E66138B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09D7-8445-4758-9282-EEFC965E0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4CC39-8DE3-4A68-93DD-9EB91B4AC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835E-31DC-4B0A-8F2F-2990A3B3F909}"/>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CF854A04-3A35-4E27-B350-784B64D94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3AB3-4EA5-4D20-AD6F-293357D9CCCB}"/>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8257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39EE-3ABC-4AE1-BAD9-C167A055F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BF4AF-CB0A-4B64-ABE8-809830FE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8878B-93F1-403A-9469-A801CDEA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AC5BE-F43E-4CCF-B382-04DD9839F130}"/>
              </a:ext>
            </a:extLst>
          </p:cNvPr>
          <p:cNvSpPr>
            <a:spLocks noGrp="1"/>
          </p:cNvSpPr>
          <p:nvPr>
            <p:ph type="dt" sz="half" idx="10"/>
          </p:nvPr>
        </p:nvSpPr>
        <p:spPr/>
        <p:txBody>
          <a:bodyPr/>
          <a:lstStyle/>
          <a:p>
            <a:fld id="{D0053547-2EE6-484F-9FCF-632A2B24B589}" type="datetimeFigureOut">
              <a:rPr lang="en-US" smtClean="0"/>
              <a:t>12/18/2020</a:t>
            </a:fld>
            <a:endParaRPr lang="en-US"/>
          </a:p>
        </p:txBody>
      </p:sp>
      <p:sp>
        <p:nvSpPr>
          <p:cNvPr id="6" name="Footer Placeholder 5">
            <a:extLst>
              <a:ext uri="{FF2B5EF4-FFF2-40B4-BE49-F238E27FC236}">
                <a16:creationId xmlns:a16="http://schemas.microsoft.com/office/drawing/2014/main" id="{84457AF3-CE9E-45D8-95C1-76721483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CA970-DE3A-464B-8804-0E6E829730B3}"/>
              </a:ext>
            </a:extLst>
          </p:cNvPr>
          <p:cNvSpPr>
            <a:spLocks noGrp="1"/>
          </p:cNvSpPr>
          <p:nvPr>
            <p:ph type="sldNum" sz="quarter" idx="12"/>
          </p:nvPr>
        </p:nvSpPr>
        <p:spPr/>
        <p:txBody>
          <a:bodyPr/>
          <a:lstStyle/>
          <a:p>
            <a:fld id="{B475F4DD-B552-43EE-A265-368874A0FA29}" type="slidenum">
              <a:rPr lang="en-US" smtClean="0"/>
              <a:t>‹#›</a:t>
            </a:fld>
            <a:endParaRPr lang="en-US"/>
          </a:p>
        </p:txBody>
      </p:sp>
    </p:spTree>
    <p:extLst>
      <p:ext uri="{BB962C8B-B14F-4D97-AF65-F5344CB8AC3E}">
        <p14:creationId xmlns:p14="http://schemas.microsoft.com/office/powerpoint/2010/main" val="3800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C6BF-058D-43B3-AB27-E78E9FAC9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5AF0-A10D-4F6E-84E6-51F621ABD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8D86E-6CF1-4EC1-8A55-C30502533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53547-2EE6-484F-9FCF-632A2B24B589}" type="datetimeFigureOut">
              <a:rPr lang="en-US" smtClean="0"/>
              <a:t>12/18/2020</a:t>
            </a:fld>
            <a:endParaRPr lang="en-US"/>
          </a:p>
        </p:txBody>
      </p:sp>
      <p:sp>
        <p:nvSpPr>
          <p:cNvPr id="5" name="Footer Placeholder 4">
            <a:extLst>
              <a:ext uri="{FF2B5EF4-FFF2-40B4-BE49-F238E27FC236}">
                <a16:creationId xmlns:a16="http://schemas.microsoft.com/office/drawing/2014/main" id="{92C0A617-2C6F-43F3-96C1-ECF38F0FB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CC989-5F68-4A25-B90C-C91B7350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F4DD-B552-43EE-A265-368874A0FA29}" type="slidenum">
              <a:rPr lang="en-US" smtClean="0"/>
              <a:t>‹#›</a:t>
            </a:fld>
            <a:endParaRPr lang="en-US"/>
          </a:p>
        </p:txBody>
      </p:sp>
    </p:spTree>
    <p:extLst>
      <p:ext uri="{BB962C8B-B14F-4D97-AF65-F5344CB8AC3E}">
        <p14:creationId xmlns:p14="http://schemas.microsoft.com/office/powerpoint/2010/main" val="42325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imCjEio-sb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FB18-AAB2-4DA0-88A6-F7620633CC85}"/>
              </a:ext>
            </a:extLst>
          </p:cNvPr>
          <p:cNvSpPr>
            <a:spLocks noGrp="1"/>
          </p:cNvSpPr>
          <p:nvPr>
            <p:ph type="ctrTitle"/>
          </p:nvPr>
        </p:nvSpPr>
        <p:spPr>
          <a:xfrm>
            <a:off x="0" y="327805"/>
            <a:ext cx="10984301" cy="722700"/>
          </a:xfrm>
        </p:spPr>
        <p:txBody>
          <a:bodyPr>
            <a:normAutofit/>
          </a:bodyPr>
          <a:lstStyle/>
          <a:p>
            <a:r>
              <a:rPr lang="en-US" sz="3200" b="1" dirty="0">
                <a:solidFill>
                  <a:schemeClr val="tx1">
                    <a:lumMod val="85000"/>
                    <a:lumOff val="15000"/>
                  </a:schemeClr>
                </a:solidFill>
              </a:rPr>
              <a:t>Part 2: Creating a map to check whether parking spots are empty</a:t>
            </a:r>
            <a:endParaRPr lang="en-US" sz="3200" b="1" dirty="0"/>
          </a:p>
        </p:txBody>
      </p:sp>
      <p:sp>
        <p:nvSpPr>
          <p:cNvPr id="4" name="TextBox 3">
            <a:extLst>
              <a:ext uri="{FF2B5EF4-FFF2-40B4-BE49-F238E27FC236}">
                <a16:creationId xmlns:a16="http://schemas.microsoft.com/office/drawing/2014/main" id="{506C8E9F-1F06-4EBE-8A8C-49058F5A60BD}"/>
              </a:ext>
            </a:extLst>
          </p:cNvPr>
          <p:cNvSpPr txBox="1"/>
          <p:nvPr/>
        </p:nvSpPr>
        <p:spPr>
          <a:xfrm>
            <a:off x="974785" y="1250830"/>
            <a:ext cx="10734798" cy="2062103"/>
          </a:xfrm>
          <a:prstGeom prst="rect">
            <a:avLst/>
          </a:prstGeom>
          <a:noFill/>
        </p:spPr>
        <p:txBody>
          <a:bodyPr wrap="none" rtlCol="0">
            <a:spAutoFit/>
          </a:bodyPr>
          <a:lstStyle/>
          <a:p>
            <a:r>
              <a:rPr lang="en-US" sz="3200" dirty="0"/>
              <a:t>It is difficult to find a recording video in the public parking lot.</a:t>
            </a:r>
          </a:p>
          <a:p>
            <a:r>
              <a:rPr lang="en-US" sz="3200" dirty="0"/>
              <a:t>In order to simulate the project, we just use 4 images including </a:t>
            </a:r>
          </a:p>
          <a:p>
            <a:r>
              <a:rPr lang="en-US" sz="3200" dirty="0"/>
              <a:t>14 parking spots and </a:t>
            </a:r>
            <a:r>
              <a:rPr lang="en-US" altLang="zh-CN" sz="3200" dirty="0"/>
              <a:t>some</a:t>
            </a:r>
            <a:r>
              <a:rPr lang="en-US" sz="3200" dirty="0"/>
              <a:t> vehicles in different locations.</a:t>
            </a:r>
          </a:p>
          <a:p>
            <a:endParaRPr lang="en-US" sz="3200" dirty="0"/>
          </a:p>
        </p:txBody>
      </p:sp>
    </p:spTree>
    <p:extLst>
      <p:ext uri="{BB962C8B-B14F-4D97-AF65-F5344CB8AC3E}">
        <p14:creationId xmlns:p14="http://schemas.microsoft.com/office/powerpoint/2010/main" val="301421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22D-713B-4E61-B3F5-FF8AFA2BEC49}"/>
              </a:ext>
            </a:extLst>
          </p:cNvPr>
          <p:cNvSpPr>
            <a:spLocks noGrp="1"/>
          </p:cNvSpPr>
          <p:nvPr>
            <p:ph type="title"/>
          </p:nvPr>
        </p:nvSpPr>
        <p:spPr>
          <a:xfrm>
            <a:off x="716280" y="0"/>
            <a:ext cx="10515600" cy="974408"/>
          </a:xfrm>
        </p:spPr>
        <p:txBody>
          <a:bodyPr/>
          <a:lstStyle/>
          <a:p>
            <a:r>
              <a:rPr lang="en-US" dirty="0"/>
              <a:t>Summary</a:t>
            </a:r>
          </a:p>
        </p:txBody>
      </p:sp>
      <p:sp>
        <p:nvSpPr>
          <p:cNvPr id="3" name="Content Placeholder 2">
            <a:extLst>
              <a:ext uri="{FF2B5EF4-FFF2-40B4-BE49-F238E27FC236}">
                <a16:creationId xmlns:a16="http://schemas.microsoft.com/office/drawing/2014/main" id="{55BF977F-9A5B-41F3-9119-C8A13D1366A3}"/>
              </a:ext>
            </a:extLst>
          </p:cNvPr>
          <p:cNvSpPr>
            <a:spLocks noGrp="1"/>
          </p:cNvSpPr>
          <p:nvPr>
            <p:ph idx="1"/>
          </p:nvPr>
        </p:nvSpPr>
        <p:spPr>
          <a:xfrm>
            <a:off x="716280" y="888365"/>
            <a:ext cx="10515600" cy="4300855"/>
          </a:xfrm>
        </p:spPr>
        <p:txBody>
          <a:bodyPr>
            <a:normAutofit fontScale="62500" lnSpcReduction="20000"/>
          </a:bodyPr>
          <a:lstStyle/>
          <a:p>
            <a:r>
              <a:rPr lang="en-US" dirty="0"/>
              <a:t>In this project, it has good prediction on a smaller scale of parking lot such as the demo that we showed.</a:t>
            </a:r>
          </a:p>
          <a:p>
            <a:r>
              <a:rPr lang="en-US" dirty="0"/>
              <a:t>Testing on larger scale of parking lot would require a lot of images to train in order to get a good prediction result. It is time consuming on training the model. In addition, the training should include different angel of car view. In our project, the training data set only includes the top view of cars.</a:t>
            </a:r>
          </a:p>
          <a:p>
            <a:r>
              <a:rPr lang="en-US" dirty="0"/>
              <a:t>Due to the limitation of camera, the edges of the image recorded by camera are curved, which would affect the prediction.</a:t>
            </a:r>
          </a:p>
          <a:p>
            <a:r>
              <a:rPr lang="en-US" dirty="0"/>
              <a:t>It would need a lot of time to create bounding boxes to achieve mapping on the larger scale of parking lots.</a:t>
            </a:r>
          </a:p>
          <a:p>
            <a:r>
              <a:rPr lang="en-US" dirty="0"/>
              <a:t>The system should work on the outdoor parking lots because the cameras will be equipped at the top of place to get the top view images. Each camera should be able to detect more than 100 parking spots, and it only needs few cameras to capture the whole parking lot.</a:t>
            </a:r>
          </a:p>
          <a:p>
            <a:r>
              <a:rPr lang="en-US" dirty="0"/>
              <a:t>Due to the higher performance of CNN model, </a:t>
            </a:r>
            <a:r>
              <a:rPr lang="en-US" altLang="zh-CN" dirty="0"/>
              <a:t>it </a:t>
            </a:r>
            <a:r>
              <a:rPr lang="en-US" dirty="0"/>
              <a:t>is hard to affect the system by external factors </a:t>
            </a:r>
            <a:r>
              <a:rPr lang="en-US" altLang="zh-CN" dirty="0"/>
              <a:t>such as weather and shopping carts</a:t>
            </a:r>
            <a:r>
              <a:rPr lang="en-US" dirty="0"/>
              <a:t>.</a:t>
            </a:r>
          </a:p>
          <a:p>
            <a:r>
              <a:rPr lang="en-US" dirty="0"/>
              <a:t>The system can provide useful message to people to find an available parking spot in large outdoor parking lot during the peak time. </a:t>
            </a:r>
          </a:p>
          <a:p>
            <a:pPr marL="0" indent="0">
              <a:buNone/>
            </a:pPr>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D30BBF41-D77B-496E-BC9F-AC7C01F14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824" y="4468689"/>
            <a:ext cx="3954936" cy="2224651"/>
          </a:xfrm>
          <a:prstGeom prst="rect">
            <a:avLst/>
          </a:prstGeom>
        </p:spPr>
      </p:pic>
    </p:spTree>
    <p:extLst>
      <p:ext uri="{BB962C8B-B14F-4D97-AF65-F5344CB8AC3E}">
        <p14:creationId xmlns:p14="http://schemas.microsoft.com/office/powerpoint/2010/main" val="11537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499FF-286D-49DF-9B85-EB524860D7D8}"/>
              </a:ext>
            </a:extLst>
          </p:cNvPr>
          <p:cNvSpPr>
            <a:spLocks noGrp="1"/>
          </p:cNvSpPr>
          <p:nvPr>
            <p:ph idx="1"/>
          </p:nvPr>
        </p:nvSpPr>
        <p:spPr>
          <a:xfrm>
            <a:off x="631166" y="272870"/>
            <a:ext cx="10515600" cy="1788843"/>
          </a:xfrm>
        </p:spPr>
        <p:txBody>
          <a:bodyPr/>
          <a:lstStyle/>
          <a:p>
            <a:r>
              <a:rPr lang="en-US" dirty="0"/>
              <a:t>In order to achieve mapping, I firstly draw 14 bounding boxes in the 640x320 video recording camera view. Those 14 bounding boxes positions are fixed. Each boxes would have their own coordinate</a:t>
            </a:r>
          </a:p>
        </p:txBody>
      </p:sp>
      <p:pic>
        <p:nvPicPr>
          <p:cNvPr id="6" name="Picture 5">
            <a:extLst>
              <a:ext uri="{FF2B5EF4-FFF2-40B4-BE49-F238E27FC236}">
                <a16:creationId xmlns:a16="http://schemas.microsoft.com/office/drawing/2014/main" id="{463272D7-B815-4D0B-8C12-DB030DF5628C}"/>
              </a:ext>
            </a:extLst>
          </p:cNvPr>
          <p:cNvPicPr>
            <a:picLocks noChangeAspect="1"/>
          </p:cNvPicPr>
          <p:nvPr/>
        </p:nvPicPr>
        <p:blipFill>
          <a:blip r:embed="rId2"/>
          <a:stretch>
            <a:fillRect/>
          </a:stretch>
        </p:blipFill>
        <p:spPr>
          <a:xfrm>
            <a:off x="1045234" y="1749916"/>
            <a:ext cx="3263723" cy="4364355"/>
          </a:xfrm>
          <a:prstGeom prst="rect">
            <a:avLst/>
          </a:prstGeom>
        </p:spPr>
      </p:pic>
      <p:pic>
        <p:nvPicPr>
          <p:cNvPr id="10" name="Picture 9">
            <a:extLst>
              <a:ext uri="{FF2B5EF4-FFF2-40B4-BE49-F238E27FC236}">
                <a16:creationId xmlns:a16="http://schemas.microsoft.com/office/drawing/2014/main" id="{D5445F40-6651-4B7E-A7C7-5BA0F59261A4}"/>
              </a:ext>
            </a:extLst>
          </p:cNvPr>
          <p:cNvPicPr>
            <a:picLocks noChangeAspect="1"/>
          </p:cNvPicPr>
          <p:nvPr/>
        </p:nvPicPr>
        <p:blipFill>
          <a:blip r:embed="rId3"/>
          <a:stretch>
            <a:fillRect/>
          </a:stretch>
        </p:blipFill>
        <p:spPr>
          <a:xfrm>
            <a:off x="4883153" y="2271712"/>
            <a:ext cx="7019925" cy="2314575"/>
          </a:xfrm>
          <a:prstGeom prst="rect">
            <a:avLst/>
          </a:prstGeom>
        </p:spPr>
      </p:pic>
    </p:spTree>
    <p:extLst>
      <p:ext uri="{BB962C8B-B14F-4D97-AF65-F5344CB8AC3E}">
        <p14:creationId xmlns:p14="http://schemas.microsoft.com/office/powerpoint/2010/main" val="184800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4EB242-3A7E-4FA9-993E-2CDADA58FD19}"/>
              </a:ext>
            </a:extLst>
          </p:cNvPr>
          <p:cNvPicPr>
            <a:picLocks noChangeAspect="1"/>
          </p:cNvPicPr>
          <p:nvPr/>
        </p:nvPicPr>
        <p:blipFill>
          <a:blip r:embed="rId2"/>
          <a:stretch>
            <a:fillRect/>
          </a:stretch>
        </p:blipFill>
        <p:spPr>
          <a:xfrm>
            <a:off x="472567" y="1245684"/>
            <a:ext cx="6100313" cy="3711024"/>
          </a:xfrm>
          <a:prstGeom prst="rect">
            <a:avLst/>
          </a:prstGeom>
        </p:spPr>
      </p:pic>
      <p:sp>
        <p:nvSpPr>
          <p:cNvPr id="9" name="TextBox 8">
            <a:extLst>
              <a:ext uri="{FF2B5EF4-FFF2-40B4-BE49-F238E27FC236}">
                <a16:creationId xmlns:a16="http://schemas.microsoft.com/office/drawing/2014/main" id="{42F579AA-18E0-4D4D-B9E7-7C5C8255F378}"/>
              </a:ext>
            </a:extLst>
          </p:cNvPr>
          <p:cNvSpPr txBox="1"/>
          <p:nvPr/>
        </p:nvSpPr>
        <p:spPr>
          <a:xfrm>
            <a:off x="7815532" y="2320506"/>
            <a:ext cx="3200400" cy="1200329"/>
          </a:xfrm>
          <a:prstGeom prst="rect">
            <a:avLst/>
          </a:prstGeom>
          <a:noFill/>
        </p:spPr>
        <p:txBody>
          <a:bodyPr wrap="square" rtlCol="0">
            <a:spAutoFit/>
          </a:bodyPr>
          <a:lstStyle/>
          <a:p>
            <a:r>
              <a:rPr lang="en-US" dirty="0"/>
              <a:t>Those bounding boxes would be used to match the parking spots to see whether a car is inside the bounding boxes</a:t>
            </a:r>
          </a:p>
        </p:txBody>
      </p:sp>
    </p:spTree>
    <p:extLst>
      <p:ext uri="{BB962C8B-B14F-4D97-AF65-F5344CB8AC3E}">
        <p14:creationId xmlns:p14="http://schemas.microsoft.com/office/powerpoint/2010/main" val="170454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633B52-A6F0-4EB4-A0F7-AA907CB3B882}"/>
              </a:ext>
            </a:extLst>
          </p:cNvPr>
          <p:cNvPicPr>
            <a:picLocks noChangeAspect="1"/>
          </p:cNvPicPr>
          <p:nvPr/>
        </p:nvPicPr>
        <p:blipFill>
          <a:blip r:embed="rId2"/>
          <a:stretch>
            <a:fillRect/>
          </a:stretch>
        </p:blipFill>
        <p:spPr>
          <a:xfrm>
            <a:off x="6045364" y="2777706"/>
            <a:ext cx="10240188" cy="3278037"/>
          </a:xfrm>
          <a:prstGeom prst="rect">
            <a:avLst/>
          </a:prstGeom>
        </p:spPr>
      </p:pic>
      <p:sp>
        <p:nvSpPr>
          <p:cNvPr id="9" name="Content Placeholder 8">
            <a:extLst>
              <a:ext uri="{FF2B5EF4-FFF2-40B4-BE49-F238E27FC236}">
                <a16:creationId xmlns:a16="http://schemas.microsoft.com/office/drawing/2014/main" id="{D47C0084-6382-4D0C-A4E7-28E88293E3F8}"/>
              </a:ext>
            </a:extLst>
          </p:cNvPr>
          <p:cNvSpPr>
            <a:spLocks noGrp="1"/>
          </p:cNvSpPr>
          <p:nvPr>
            <p:ph idx="1"/>
          </p:nvPr>
        </p:nvSpPr>
        <p:spPr>
          <a:xfrm>
            <a:off x="1026542" y="483079"/>
            <a:ext cx="7832786" cy="2820838"/>
          </a:xfrm>
        </p:spPr>
        <p:txBody>
          <a:bodyPr>
            <a:normAutofit/>
          </a:bodyPr>
          <a:lstStyle/>
          <a:p>
            <a:r>
              <a:rPr lang="en-US" sz="2000" dirty="0"/>
              <a:t>Inside the detect() function, when the algorithm detects the vehicle objects in the video. The vehicle pixel locations (x, y) are stored in the det.</a:t>
            </a:r>
          </a:p>
          <a:p>
            <a:r>
              <a:rPr lang="en-US" sz="2000" dirty="0"/>
              <a:t>In this for loop, </a:t>
            </a:r>
            <a:r>
              <a:rPr lang="en-US" sz="2000" dirty="0" err="1"/>
              <a:t>xyxy</a:t>
            </a:r>
            <a:r>
              <a:rPr lang="en-US" sz="2000" dirty="0"/>
              <a:t>[] which is obtained from det object is the pixel location corresponding to each detected vehicle.</a:t>
            </a:r>
          </a:p>
          <a:p>
            <a:r>
              <a:rPr lang="en-US" sz="2000" dirty="0"/>
              <a:t>Obtain their center point</a:t>
            </a:r>
          </a:p>
          <a:p>
            <a:endParaRPr lang="en-US" sz="2000" dirty="0"/>
          </a:p>
          <a:p>
            <a:endParaRPr lang="en-US" sz="2000" dirty="0"/>
          </a:p>
        </p:txBody>
      </p:sp>
      <p:pic>
        <p:nvPicPr>
          <p:cNvPr id="12" name="Picture 11">
            <a:extLst>
              <a:ext uri="{FF2B5EF4-FFF2-40B4-BE49-F238E27FC236}">
                <a16:creationId xmlns:a16="http://schemas.microsoft.com/office/drawing/2014/main" id="{E247DD3B-A0BA-4CBD-B8EA-D216E46E5352}"/>
              </a:ext>
            </a:extLst>
          </p:cNvPr>
          <p:cNvPicPr>
            <a:picLocks noChangeAspect="1"/>
          </p:cNvPicPr>
          <p:nvPr/>
        </p:nvPicPr>
        <p:blipFill>
          <a:blip r:embed="rId3"/>
          <a:stretch>
            <a:fillRect/>
          </a:stretch>
        </p:blipFill>
        <p:spPr>
          <a:xfrm>
            <a:off x="104955" y="2777705"/>
            <a:ext cx="5827621" cy="3278037"/>
          </a:xfrm>
          <a:prstGeom prst="rect">
            <a:avLst/>
          </a:prstGeom>
        </p:spPr>
      </p:pic>
    </p:spTree>
    <p:extLst>
      <p:ext uri="{BB962C8B-B14F-4D97-AF65-F5344CB8AC3E}">
        <p14:creationId xmlns:p14="http://schemas.microsoft.com/office/powerpoint/2010/main" val="41619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D25AE636-37CA-4B31-B83D-35DF12D6538C}"/>
              </a:ext>
            </a:extLst>
          </p:cNvPr>
          <p:cNvPicPr>
            <a:picLocks noGrp="1" noChangeAspect="1"/>
          </p:cNvPicPr>
          <p:nvPr>
            <p:ph idx="1"/>
          </p:nvPr>
        </p:nvPicPr>
        <p:blipFill>
          <a:blip r:embed="rId2"/>
          <a:stretch>
            <a:fillRect/>
          </a:stretch>
        </p:blipFill>
        <p:spPr>
          <a:xfrm>
            <a:off x="521620" y="169354"/>
            <a:ext cx="7042585" cy="4351338"/>
          </a:xfrm>
          <a:prstGeom prst="rect">
            <a:avLst/>
          </a:prstGeom>
        </p:spPr>
      </p:pic>
      <p:pic>
        <p:nvPicPr>
          <p:cNvPr id="9" name="Picture 8">
            <a:extLst>
              <a:ext uri="{FF2B5EF4-FFF2-40B4-BE49-F238E27FC236}">
                <a16:creationId xmlns:a16="http://schemas.microsoft.com/office/drawing/2014/main" id="{56A7CBE2-10A3-4A37-B2C3-5BDA31260947}"/>
              </a:ext>
            </a:extLst>
          </p:cNvPr>
          <p:cNvPicPr>
            <a:picLocks noChangeAspect="1"/>
          </p:cNvPicPr>
          <p:nvPr/>
        </p:nvPicPr>
        <p:blipFill>
          <a:blip r:embed="rId3"/>
          <a:stretch>
            <a:fillRect/>
          </a:stretch>
        </p:blipFill>
        <p:spPr>
          <a:xfrm>
            <a:off x="60385" y="4641347"/>
            <a:ext cx="12192000" cy="641684"/>
          </a:xfrm>
          <a:prstGeom prst="rect">
            <a:avLst/>
          </a:prstGeom>
        </p:spPr>
      </p:pic>
      <p:sp>
        <p:nvSpPr>
          <p:cNvPr id="10" name="TextBox 9">
            <a:extLst>
              <a:ext uri="{FF2B5EF4-FFF2-40B4-BE49-F238E27FC236}">
                <a16:creationId xmlns:a16="http://schemas.microsoft.com/office/drawing/2014/main" id="{61F40FA9-EA9D-4912-91BE-B9B563855112}"/>
              </a:ext>
            </a:extLst>
          </p:cNvPr>
          <p:cNvSpPr txBox="1"/>
          <p:nvPr/>
        </p:nvSpPr>
        <p:spPr>
          <a:xfrm>
            <a:off x="1587260" y="5615796"/>
            <a:ext cx="6935638" cy="923330"/>
          </a:xfrm>
          <a:prstGeom prst="rect">
            <a:avLst/>
          </a:prstGeom>
          <a:noFill/>
        </p:spPr>
        <p:txBody>
          <a:bodyPr wrap="square" rtlCol="0">
            <a:spAutoFit/>
          </a:bodyPr>
          <a:lstStyle/>
          <a:p>
            <a:r>
              <a:rPr lang="en-US" dirty="0"/>
              <a:t>Check their center points to see if they are inside the bounding boxes.</a:t>
            </a:r>
          </a:p>
          <a:p>
            <a:r>
              <a:rPr lang="en-US" dirty="0"/>
              <a:t>The </a:t>
            </a:r>
            <a:r>
              <a:rPr lang="en-US" dirty="0" err="1"/>
              <a:t>park_nums</a:t>
            </a:r>
            <a:r>
              <a:rPr lang="en-US" dirty="0"/>
              <a:t>[0-13] array is used to recording whether the parking spots are occurred.</a:t>
            </a:r>
          </a:p>
        </p:txBody>
      </p:sp>
    </p:spTree>
    <p:extLst>
      <p:ext uri="{BB962C8B-B14F-4D97-AF65-F5344CB8AC3E}">
        <p14:creationId xmlns:p14="http://schemas.microsoft.com/office/powerpoint/2010/main" val="250965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C2B75-07CE-49F4-8A20-331F0E343D1E}"/>
              </a:ext>
            </a:extLst>
          </p:cNvPr>
          <p:cNvPicPr>
            <a:picLocks noChangeAspect="1"/>
          </p:cNvPicPr>
          <p:nvPr/>
        </p:nvPicPr>
        <p:blipFill>
          <a:blip r:embed="rId2"/>
          <a:stretch>
            <a:fillRect/>
          </a:stretch>
        </p:blipFill>
        <p:spPr>
          <a:xfrm>
            <a:off x="304800" y="615056"/>
            <a:ext cx="4828236" cy="4886584"/>
          </a:xfrm>
          <a:prstGeom prst="rect">
            <a:avLst/>
          </a:prstGeom>
        </p:spPr>
      </p:pic>
      <p:sp>
        <p:nvSpPr>
          <p:cNvPr id="6" name="TextBox 5">
            <a:extLst>
              <a:ext uri="{FF2B5EF4-FFF2-40B4-BE49-F238E27FC236}">
                <a16:creationId xmlns:a16="http://schemas.microsoft.com/office/drawing/2014/main" id="{51AEDF19-8E5E-4626-9F32-0EB87D752C93}"/>
              </a:ext>
            </a:extLst>
          </p:cNvPr>
          <p:cNvSpPr txBox="1"/>
          <p:nvPr/>
        </p:nvSpPr>
        <p:spPr>
          <a:xfrm>
            <a:off x="5524500" y="845820"/>
            <a:ext cx="5002001" cy="2308324"/>
          </a:xfrm>
          <a:prstGeom prst="rect">
            <a:avLst/>
          </a:prstGeom>
          <a:noFill/>
        </p:spPr>
        <p:txBody>
          <a:bodyPr wrap="square" rtlCol="0">
            <a:spAutoFit/>
          </a:bodyPr>
          <a:lstStyle/>
          <a:p>
            <a:r>
              <a:rPr lang="en-US"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from</a:t>
            </a:r>
            <a:r>
              <a:rPr lang="zh-CN" altLang="en-US" dirty="0"/>
              <a:t> </a:t>
            </a:r>
            <a:r>
              <a:rPr lang="en-US" altLang="zh-CN" dirty="0"/>
              <a:t>the</a:t>
            </a:r>
            <a:r>
              <a:rPr lang="zh-CN" altLang="en-US" dirty="0"/>
              <a:t> </a:t>
            </a:r>
            <a:r>
              <a:rPr lang="en-US" altLang="zh-CN" dirty="0"/>
              <a:t>image,</a:t>
            </a:r>
            <a:r>
              <a:rPr lang="zh-CN" altLang="en-US" dirty="0"/>
              <a:t> </a:t>
            </a:r>
            <a:r>
              <a:rPr lang="en-US" altLang="zh-CN" dirty="0"/>
              <a:t>we</a:t>
            </a:r>
            <a:r>
              <a:rPr lang="zh-CN" altLang="en-US" dirty="0"/>
              <a:t> </a:t>
            </a:r>
            <a:r>
              <a:rPr lang="en-US" altLang="zh-CN" dirty="0"/>
              <a:t>can see that there 5 parking spots are empty. In the terminal, </a:t>
            </a:r>
          </a:p>
          <a:p>
            <a:r>
              <a:rPr lang="en-US" dirty="0"/>
              <a:t>It is printing out the message showing that the first three, and second and third last parking spots are empty. The rest of parking spots are occurred. 0 represents the empty parking spots, and 1 represents the occurred parking spots.</a:t>
            </a:r>
          </a:p>
          <a:p>
            <a:r>
              <a:rPr lang="en-US" dirty="0"/>
              <a:t>There are total 9 cars and 5 spaces in this case. </a:t>
            </a:r>
          </a:p>
        </p:txBody>
      </p:sp>
    </p:spTree>
    <p:extLst>
      <p:ext uri="{BB962C8B-B14F-4D97-AF65-F5344CB8AC3E}">
        <p14:creationId xmlns:p14="http://schemas.microsoft.com/office/powerpoint/2010/main" val="15629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76CC-7012-479E-8A24-0642C760CE9C}"/>
              </a:ext>
            </a:extLst>
          </p:cNvPr>
          <p:cNvSpPr>
            <a:spLocks noGrp="1"/>
          </p:cNvSpPr>
          <p:nvPr>
            <p:ph type="title"/>
          </p:nvPr>
        </p:nvSpPr>
        <p:spPr/>
        <p:txBody>
          <a:bodyPr/>
          <a:lstStyle/>
          <a:p>
            <a:r>
              <a:rPr lang="en-US" b="1" dirty="0"/>
              <a:t>Part 3: Sending message to Phone</a:t>
            </a:r>
          </a:p>
        </p:txBody>
      </p:sp>
      <p:sp>
        <p:nvSpPr>
          <p:cNvPr id="3" name="Content Placeholder 2">
            <a:extLst>
              <a:ext uri="{FF2B5EF4-FFF2-40B4-BE49-F238E27FC236}">
                <a16:creationId xmlns:a16="http://schemas.microsoft.com/office/drawing/2014/main" id="{B0052196-A759-454E-AFA2-AC358F24C2BE}"/>
              </a:ext>
            </a:extLst>
          </p:cNvPr>
          <p:cNvSpPr>
            <a:spLocks noGrp="1"/>
          </p:cNvSpPr>
          <p:nvPr>
            <p:ph idx="1"/>
          </p:nvPr>
        </p:nvSpPr>
        <p:spPr>
          <a:xfrm>
            <a:off x="838200" y="1825625"/>
            <a:ext cx="10515600" cy="1489075"/>
          </a:xfrm>
        </p:spPr>
        <p:txBody>
          <a:bodyPr/>
          <a:lstStyle/>
          <a:p>
            <a:r>
              <a:rPr lang="en-US" dirty="0"/>
              <a:t>Using </a:t>
            </a:r>
            <a:r>
              <a:rPr lang="en-US" dirty="0" err="1"/>
              <a:t>twilio</a:t>
            </a:r>
            <a:r>
              <a:rPr lang="en-US" dirty="0"/>
              <a:t> to send message to phone</a:t>
            </a:r>
          </a:p>
          <a:p>
            <a:r>
              <a:rPr lang="en-US" dirty="0"/>
              <a:t>Creating a button to send message when pressing </a:t>
            </a:r>
          </a:p>
        </p:txBody>
      </p:sp>
      <p:pic>
        <p:nvPicPr>
          <p:cNvPr id="6" name="Picture 5">
            <a:extLst>
              <a:ext uri="{FF2B5EF4-FFF2-40B4-BE49-F238E27FC236}">
                <a16:creationId xmlns:a16="http://schemas.microsoft.com/office/drawing/2014/main" id="{0CA85C19-279A-48E6-BDB8-94472185C1F8}"/>
              </a:ext>
            </a:extLst>
          </p:cNvPr>
          <p:cNvPicPr>
            <a:picLocks noChangeAspect="1"/>
          </p:cNvPicPr>
          <p:nvPr/>
        </p:nvPicPr>
        <p:blipFill>
          <a:blip r:embed="rId2"/>
          <a:stretch>
            <a:fillRect/>
          </a:stretch>
        </p:blipFill>
        <p:spPr>
          <a:xfrm>
            <a:off x="342900" y="2939508"/>
            <a:ext cx="9662160" cy="1863015"/>
          </a:xfrm>
          <a:prstGeom prst="rect">
            <a:avLst/>
          </a:prstGeom>
        </p:spPr>
      </p:pic>
      <p:pic>
        <p:nvPicPr>
          <p:cNvPr id="8" name="Picture 7">
            <a:extLst>
              <a:ext uri="{FF2B5EF4-FFF2-40B4-BE49-F238E27FC236}">
                <a16:creationId xmlns:a16="http://schemas.microsoft.com/office/drawing/2014/main" id="{21A25831-0A9D-43B4-A09A-1B58EEE8A892}"/>
              </a:ext>
            </a:extLst>
          </p:cNvPr>
          <p:cNvPicPr>
            <a:picLocks noChangeAspect="1"/>
          </p:cNvPicPr>
          <p:nvPr/>
        </p:nvPicPr>
        <p:blipFill>
          <a:blip r:embed="rId3"/>
          <a:stretch>
            <a:fillRect/>
          </a:stretch>
        </p:blipFill>
        <p:spPr>
          <a:xfrm>
            <a:off x="589597" y="4832143"/>
            <a:ext cx="8162925" cy="1219200"/>
          </a:xfrm>
          <a:prstGeom prst="rect">
            <a:avLst/>
          </a:prstGeom>
        </p:spPr>
      </p:pic>
    </p:spTree>
    <p:extLst>
      <p:ext uri="{BB962C8B-B14F-4D97-AF65-F5344CB8AC3E}">
        <p14:creationId xmlns:p14="http://schemas.microsoft.com/office/powerpoint/2010/main" val="41045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5344-ED90-49FA-B432-987087A31B27}"/>
              </a:ext>
            </a:extLst>
          </p:cNvPr>
          <p:cNvSpPr>
            <a:spLocks noGrp="1"/>
          </p:cNvSpPr>
          <p:nvPr>
            <p:ph type="title"/>
          </p:nvPr>
        </p:nvSpPr>
        <p:spPr/>
        <p:txBody>
          <a:bodyPr/>
          <a:lstStyle/>
          <a:p>
            <a:r>
              <a:rPr lang="en-US" b="1" dirty="0"/>
              <a:t>Receiving message</a:t>
            </a:r>
          </a:p>
        </p:txBody>
      </p:sp>
      <p:sp>
        <p:nvSpPr>
          <p:cNvPr id="3" name="Content Placeholder 2">
            <a:extLst>
              <a:ext uri="{FF2B5EF4-FFF2-40B4-BE49-F238E27FC236}">
                <a16:creationId xmlns:a16="http://schemas.microsoft.com/office/drawing/2014/main" id="{87CCCB3B-4901-4A5F-81B6-91B8D0B5B90C}"/>
              </a:ext>
            </a:extLst>
          </p:cNvPr>
          <p:cNvSpPr>
            <a:spLocks noGrp="1"/>
          </p:cNvSpPr>
          <p:nvPr>
            <p:ph idx="1"/>
          </p:nvPr>
        </p:nvSpPr>
        <p:spPr>
          <a:xfrm>
            <a:off x="838200" y="1825625"/>
            <a:ext cx="10515600" cy="757555"/>
          </a:xfrm>
        </p:spPr>
        <p:txBody>
          <a:bodyPr>
            <a:normAutofit fontScale="92500" lnSpcReduction="10000"/>
          </a:bodyPr>
          <a:lstStyle/>
          <a:p>
            <a:r>
              <a:rPr lang="en-US" dirty="0"/>
              <a:t>Once I clicked the button, phone would receive a message including the parking </a:t>
            </a:r>
            <a:r>
              <a:rPr lang="en-US" altLang="zh-CN" dirty="0"/>
              <a:t>space</a:t>
            </a:r>
            <a:r>
              <a:rPr lang="en-US" dirty="0"/>
              <a:t> information</a:t>
            </a:r>
          </a:p>
        </p:txBody>
      </p:sp>
      <p:pic>
        <p:nvPicPr>
          <p:cNvPr id="4" name="Picture 3" descr="Text, application&#10;&#10;Description automatically generated">
            <a:extLst>
              <a:ext uri="{FF2B5EF4-FFF2-40B4-BE49-F238E27FC236}">
                <a16:creationId xmlns:a16="http://schemas.microsoft.com/office/drawing/2014/main" id="{47C82B26-1197-4AAE-9076-65F746D72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61" y="2204402"/>
            <a:ext cx="2550319" cy="4533900"/>
          </a:xfrm>
          <a:prstGeom prst="rect">
            <a:avLst/>
          </a:prstGeom>
        </p:spPr>
      </p:pic>
    </p:spTree>
    <p:extLst>
      <p:ext uri="{BB962C8B-B14F-4D97-AF65-F5344CB8AC3E}">
        <p14:creationId xmlns:p14="http://schemas.microsoft.com/office/powerpoint/2010/main" val="203479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4D33-C718-4792-A351-5CB6089871AE}"/>
              </a:ext>
            </a:extLst>
          </p:cNvPr>
          <p:cNvSpPr>
            <a:spLocks noGrp="1"/>
          </p:cNvSpPr>
          <p:nvPr>
            <p:ph type="title"/>
          </p:nvPr>
        </p:nvSpPr>
        <p:spPr>
          <a:xfrm>
            <a:off x="444953" y="103869"/>
            <a:ext cx="10515600" cy="696232"/>
          </a:xfrm>
        </p:spPr>
        <p:txBody>
          <a:bodyPr/>
          <a:lstStyle/>
          <a:p>
            <a:r>
              <a:rPr lang="en-US" dirty="0"/>
              <a:t>Demo</a:t>
            </a:r>
          </a:p>
        </p:txBody>
      </p:sp>
      <p:sp>
        <p:nvSpPr>
          <p:cNvPr id="5" name="Content Placeholder 4">
            <a:extLst>
              <a:ext uri="{FF2B5EF4-FFF2-40B4-BE49-F238E27FC236}">
                <a16:creationId xmlns:a16="http://schemas.microsoft.com/office/drawing/2014/main" id="{E524DA59-0DC4-4969-9EDE-09D1C122B224}"/>
              </a:ext>
            </a:extLst>
          </p:cNvPr>
          <p:cNvSpPr>
            <a:spLocks noGrp="1"/>
          </p:cNvSpPr>
          <p:nvPr>
            <p:ph idx="1"/>
          </p:nvPr>
        </p:nvSpPr>
        <p:spPr/>
        <p:txBody>
          <a:bodyPr/>
          <a:lstStyle/>
          <a:p>
            <a:r>
              <a:rPr lang="en-US" dirty="0">
                <a:hlinkClick r:id="rId2"/>
              </a:rPr>
              <a:t>https://youtu.be/imCjEio-sbw</a:t>
            </a:r>
            <a:endParaRPr lang="en-US" dirty="0"/>
          </a:p>
          <a:p>
            <a:endParaRPr lang="en-US" dirty="0"/>
          </a:p>
        </p:txBody>
      </p:sp>
    </p:spTree>
    <p:extLst>
      <p:ext uri="{BB962C8B-B14F-4D97-AF65-F5344CB8AC3E}">
        <p14:creationId xmlns:p14="http://schemas.microsoft.com/office/powerpoint/2010/main" val="30422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561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Part 2: Creating a map to check whether parking spots are empty</vt:lpstr>
      <vt:lpstr>PowerPoint Presentation</vt:lpstr>
      <vt:lpstr>PowerPoint Presentation</vt:lpstr>
      <vt:lpstr>PowerPoint Presentation</vt:lpstr>
      <vt:lpstr>PowerPoint Presentation</vt:lpstr>
      <vt:lpstr>PowerPoint Presentation</vt:lpstr>
      <vt:lpstr>Part 3: Sending message to Phone</vt:lpstr>
      <vt:lpstr>Receiving message</vt:lpstr>
      <vt:lpstr>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ma</dc:creator>
  <cp:lastModifiedBy>luke ma</cp:lastModifiedBy>
  <cp:revision>22</cp:revision>
  <dcterms:created xsi:type="dcterms:W3CDTF">2020-12-13T06:01:30Z</dcterms:created>
  <dcterms:modified xsi:type="dcterms:W3CDTF">2020-12-18T20:53:54Z</dcterms:modified>
</cp:coreProperties>
</file>