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9"/>
  </p:notesMasterIdLst>
  <p:sldIdLst>
    <p:sldId id="256" r:id="rId2"/>
    <p:sldId id="257" r:id="rId3"/>
    <p:sldId id="262" r:id="rId4"/>
    <p:sldId id="266" r:id="rId5"/>
    <p:sldId id="259"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61B6D-FF76-4B9A-8B7C-EFE742377EF2}"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4FF6-20A3-44D1-8024-8F948DF198D2}" type="slidenum">
              <a:rPr lang="en-US" smtClean="0"/>
              <a:t>‹#›</a:t>
            </a:fld>
            <a:endParaRPr lang="en-US"/>
          </a:p>
        </p:txBody>
      </p:sp>
    </p:spTree>
    <p:extLst>
      <p:ext uri="{BB962C8B-B14F-4D97-AF65-F5344CB8AC3E}">
        <p14:creationId xmlns:p14="http://schemas.microsoft.com/office/powerpoint/2010/main" val="33230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112F-CD1E-4853-82E9-1B574B2A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08F749-D7F6-40F5-8779-EDB0B167F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BD982-1C4E-4B4B-8DD2-94D1DD057A3D}"/>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8DFF32BD-D916-4461-B5B7-4EBF6AFD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09FE3-F314-4D15-8D95-A63C3AFAE91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58055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F68A-104D-476C-B1CF-5E2D7D46C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AB6B2-90B5-4C00-8161-FE4B165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BC54F-DAEE-4B00-9731-5686B7F7B218}"/>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163F6889-1E84-44AD-BC46-E3B719154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3F1D9-BDA4-4286-B521-BC923C7C4E68}"/>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26942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709-E4C1-4258-B3DB-13FF88B53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6C95D-8A78-41A2-93DC-36FBF8CB2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81054-DFB0-4094-8D0D-EBE443BC9075}"/>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76752F7F-4A50-41F5-8DC8-FE6D3CA26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055AB-8CCD-4356-8B2F-2F61FC45958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20493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7A4E-DBC8-4141-9E42-06CF11B0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1AC93-FE46-42D5-BDA9-8FAB75AF5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2C1E5-CDC4-41EE-9FC8-3E078993AA03}"/>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27F633F4-6A96-4970-9715-34C751B61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F7320-DDD5-48F7-AE29-FD4633209CFD}"/>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90689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B49C-405A-45D6-A0F9-59F40CDCC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F9FB7-422B-4425-A1C8-17F1C7940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F9C9E-723F-423C-8D26-6B13CB338903}"/>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5BA05094-FB8B-40C5-A0F1-7BDCCB5AF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0A89E-3BE3-402D-A983-1A4A19ADA2A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10307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D3AA-A025-4CBF-9B54-A43AC9F82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01CA7-C6F4-4EE5-AD51-28FB95A4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6D8AB-2F9D-43D9-9D9C-2D92F53D5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8B93D-FAE3-4E51-92AE-5508CB7B5945}"/>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6" name="Footer Placeholder 5">
            <a:extLst>
              <a:ext uri="{FF2B5EF4-FFF2-40B4-BE49-F238E27FC236}">
                <a16:creationId xmlns:a16="http://schemas.microsoft.com/office/drawing/2014/main" id="{E018A52A-E974-4837-8031-1F0D0DF25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6E6F6-2A8E-4569-B138-B565BD6AF046}"/>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00185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3968-2125-4A2F-BD60-40A12FDE72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00E8A-636E-41B3-A269-8187DE58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54AFE-E92F-4199-8DDE-CD35B0979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0BFD2-D405-458E-9E30-70498957E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4822C-9920-427B-BE6F-2DCBA2918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E54686-84B9-4C5F-8292-3EDE469D3692}"/>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8" name="Footer Placeholder 7">
            <a:extLst>
              <a:ext uri="{FF2B5EF4-FFF2-40B4-BE49-F238E27FC236}">
                <a16:creationId xmlns:a16="http://schemas.microsoft.com/office/drawing/2014/main" id="{0B6E3598-4A66-4C2C-BD78-68AB32C65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AE9974-904A-4A88-AEC0-F0FA922E6FA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493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8984-C514-407F-B56A-5C76EE4B4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6E453-F3DB-48CE-ACEB-0CE5FC505235}"/>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4" name="Footer Placeholder 3">
            <a:extLst>
              <a:ext uri="{FF2B5EF4-FFF2-40B4-BE49-F238E27FC236}">
                <a16:creationId xmlns:a16="http://schemas.microsoft.com/office/drawing/2014/main" id="{D34AE50A-97CC-4507-9D8D-9DEE37A09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7E48B-84B7-4B5E-B3D3-557E35B148EC}"/>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26641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0252D-CAEF-4D22-A325-27DEB675076D}"/>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3" name="Footer Placeholder 2">
            <a:extLst>
              <a:ext uri="{FF2B5EF4-FFF2-40B4-BE49-F238E27FC236}">
                <a16:creationId xmlns:a16="http://schemas.microsoft.com/office/drawing/2014/main" id="{FD1DC011-84C9-46DF-8ED5-8B3F690BE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511CCA-0F1F-4D60-B06B-601C8BD9AD8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03474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C104-BB7B-440D-A01B-F6A18E2C1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EB398-621D-4DE1-A728-FF2CA36AC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19E839-284D-466F-A673-DBF406B6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1F7DC-EA88-4FBD-B53D-A6910B9E5F3A}"/>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6" name="Footer Placeholder 5">
            <a:extLst>
              <a:ext uri="{FF2B5EF4-FFF2-40B4-BE49-F238E27FC236}">
                <a16:creationId xmlns:a16="http://schemas.microsoft.com/office/drawing/2014/main" id="{10C3A170-FFCE-4D65-B5C8-1EB96311F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62BD1-8853-4D1C-8583-C8DA9C7D5FC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83616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7E55-DE03-4B3D-89EA-031B4C667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CD597-3D9D-4393-B3CC-311EDF2C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9DE74-2731-4DB5-912C-6AEA18831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9627F-0155-4A91-92B0-F2952140A187}"/>
              </a:ext>
            </a:extLst>
          </p:cNvPr>
          <p:cNvSpPr>
            <a:spLocks noGrp="1"/>
          </p:cNvSpPr>
          <p:nvPr>
            <p:ph type="dt" sz="half" idx="10"/>
          </p:nvPr>
        </p:nvSpPr>
        <p:spPr/>
        <p:txBody>
          <a:bodyPr/>
          <a:lstStyle/>
          <a:p>
            <a:fld id="{66F96F98-DC58-4E32-9CEE-8B801C4936EC}" type="datetimeFigureOut">
              <a:rPr lang="en-US" smtClean="0"/>
              <a:t>10/29/2020</a:t>
            </a:fld>
            <a:endParaRPr lang="en-US"/>
          </a:p>
        </p:txBody>
      </p:sp>
      <p:sp>
        <p:nvSpPr>
          <p:cNvPr id="6" name="Footer Placeholder 5">
            <a:extLst>
              <a:ext uri="{FF2B5EF4-FFF2-40B4-BE49-F238E27FC236}">
                <a16:creationId xmlns:a16="http://schemas.microsoft.com/office/drawing/2014/main" id="{20B3685D-EE63-433F-957E-90FCEA3D5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2D182-71A9-40E9-BEF9-C93D90AC594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285263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C33AA-355F-4BA2-9952-8825881A0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19C19D-52D3-4AEA-9E7E-7FADA1269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ED9EC-1690-4F59-BBE2-A36465AB8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6F98-DC58-4E32-9CEE-8B801C4936EC}" type="datetimeFigureOut">
              <a:rPr lang="en-US" smtClean="0"/>
              <a:t>10/29/2020</a:t>
            </a:fld>
            <a:endParaRPr lang="en-US"/>
          </a:p>
        </p:txBody>
      </p:sp>
      <p:sp>
        <p:nvSpPr>
          <p:cNvPr id="5" name="Footer Placeholder 4">
            <a:extLst>
              <a:ext uri="{FF2B5EF4-FFF2-40B4-BE49-F238E27FC236}">
                <a16:creationId xmlns:a16="http://schemas.microsoft.com/office/drawing/2014/main" id="{86AE6644-4D9F-40A1-80AE-FDA16CAD6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6902A-F307-4F65-ACF6-6133F10A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8489-BC18-4398-A79A-44A6AAE9D540}" type="slidenum">
              <a:rPr lang="en-US" smtClean="0"/>
              <a:t>‹#›</a:t>
            </a:fld>
            <a:endParaRPr lang="en-US"/>
          </a:p>
        </p:txBody>
      </p:sp>
    </p:spTree>
    <p:extLst>
      <p:ext uri="{BB962C8B-B14F-4D97-AF65-F5344CB8AC3E}">
        <p14:creationId xmlns:p14="http://schemas.microsoft.com/office/powerpoint/2010/main" val="348332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bidev.biz/blog/iot-based-smart-parking-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B581-C5B2-486C-8363-EDECE9864634}"/>
              </a:ext>
            </a:extLst>
          </p:cNvPr>
          <p:cNvSpPr>
            <a:spLocks noGrp="1"/>
          </p:cNvSpPr>
          <p:nvPr>
            <p:ph type="ctrTitle"/>
          </p:nvPr>
        </p:nvSpPr>
        <p:spPr>
          <a:xfrm>
            <a:off x="1524000" y="2095499"/>
            <a:ext cx="9144000" cy="1414463"/>
          </a:xfrm>
        </p:spPr>
        <p:txBody>
          <a:bodyPr>
            <a:normAutofit fontScale="90000"/>
          </a:bodyPr>
          <a:lstStyle/>
          <a:p>
            <a:r>
              <a:rPr lang="en-US" dirty="0"/>
              <a:t>Outdoor S</a:t>
            </a:r>
            <a:r>
              <a:rPr lang="en-US" altLang="zh-CN" dirty="0"/>
              <a:t>mart Parking System</a:t>
            </a:r>
            <a:endParaRPr lang="en-US" dirty="0"/>
          </a:p>
        </p:txBody>
      </p:sp>
    </p:spTree>
    <p:extLst>
      <p:ext uri="{BB962C8B-B14F-4D97-AF65-F5344CB8AC3E}">
        <p14:creationId xmlns:p14="http://schemas.microsoft.com/office/powerpoint/2010/main" val="58258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erial view of Car parking lot_DJI_0140 | Aerial view, Aerial, Car parking">
            <a:extLst>
              <a:ext uri="{FF2B5EF4-FFF2-40B4-BE49-F238E27FC236}">
                <a16:creationId xmlns:a16="http://schemas.microsoft.com/office/drawing/2014/main" id="{FA799B63-72CC-4B21-99C2-FF25BDAA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41" y="1010652"/>
            <a:ext cx="6215193" cy="3927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1D5F3E-3E7C-43C6-8375-1FF96E701418}"/>
              </a:ext>
            </a:extLst>
          </p:cNvPr>
          <p:cNvSpPr txBox="1"/>
          <p:nvPr/>
        </p:nvSpPr>
        <p:spPr>
          <a:xfrm>
            <a:off x="8191500" y="2110740"/>
            <a:ext cx="3451860" cy="923330"/>
          </a:xfrm>
          <a:prstGeom prst="rect">
            <a:avLst/>
          </a:prstGeom>
          <a:noFill/>
        </p:spPr>
        <p:txBody>
          <a:bodyPr wrap="square" rtlCol="0">
            <a:spAutoFit/>
          </a:bodyPr>
          <a:lstStyle/>
          <a:p>
            <a:r>
              <a:rPr lang="en-US" dirty="0"/>
              <a:t>Finding parking spot can be time consuming especially during peak hours.</a:t>
            </a:r>
          </a:p>
        </p:txBody>
      </p:sp>
      <p:sp>
        <p:nvSpPr>
          <p:cNvPr id="6" name="TextBox 5">
            <a:extLst>
              <a:ext uri="{FF2B5EF4-FFF2-40B4-BE49-F238E27FC236}">
                <a16:creationId xmlns:a16="http://schemas.microsoft.com/office/drawing/2014/main" id="{B761894A-125F-4536-9D9D-51FA0B05661E}"/>
              </a:ext>
            </a:extLst>
          </p:cNvPr>
          <p:cNvSpPr txBox="1"/>
          <p:nvPr/>
        </p:nvSpPr>
        <p:spPr>
          <a:xfrm>
            <a:off x="8191500" y="3034070"/>
            <a:ext cx="3345180" cy="923330"/>
          </a:xfrm>
          <a:prstGeom prst="rect">
            <a:avLst/>
          </a:prstGeom>
          <a:noFill/>
        </p:spPr>
        <p:txBody>
          <a:bodyPr wrap="square" rtlCol="0">
            <a:spAutoFit/>
          </a:bodyPr>
          <a:lstStyle/>
          <a:p>
            <a:r>
              <a:rPr lang="en-US" dirty="0"/>
              <a:t>What if we can check which parking slot is available and notify drivers to find it.</a:t>
            </a:r>
          </a:p>
        </p:txBody>
      </p:sp>
    </p:spTree>
    <p:extLst>
      <p:ext uri="{BB962C8B-B14F-4D97-AF65-F5344CB8AC3E}">
        <p14:creationId xmlns:p14="http://schemas.microsoft.com/office/powerpoint/2010/main" val="89850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nefits of Parking Lot Security Cameras - The Security Camera Blog">
            <a:extLst>
              <a:ext uri="{FF2B5EF4-FFF2-40B4-BE49-F238E27FC236}">
                <a16:creationId xmlns:a16="http://schemas.microsoft.com/office/drawing/2014/main" id="{4ECA73CB-1A33-4220-8EF6-114F46E3E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37" y="612550"/>
            <a:ext cx="4139759" cy="2382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01A2A-DF6D-469F-852C-F46A4E84CC63}"/>
              </a:ext>
            </a:extLst>
          </p:cNvPr>
          <p:cNvSpPr txBox="1"/>
          <p:nvPr/>
        </p:nvSpPr>
        <p:spPr>
          <a:xfrm>
            <a:off x="5441191" y="356985"/>
            <a:ext cx="37346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Using Camera to keep track of which parking slot is empty. </a:t>
            </a:r>
          </a:p>
        </p:txBody>
      </p:sp>
      <p:pic>
        <p:nvPicPr>
          <p:cNvPr id="1028" name="Picture 4" descr="OpenMV Cam M7 | OpenMV">
            <a:extLst>
              <a:ext uri="{FF2B5EF4-FFF2-40B4-BE49-F238E27FC236}">
                <a16:creationId xmlns:a16="http://schemas.microsoft.com/office/drawing/2014/main" id="{9F1A9532-07A3-4F78-8FFE-06FAF3464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479804">
            <a:off x="9147856" y="1692804"/>
            <a:ext cx="877960" cy="8779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933BD16C-344F-4D7C-9EE1-FE0CB6AF2F79}"/>
              </a:ext>
            </a:extLst>
          </p:cNvPr>
          <p:cNvGraphicFramePr>
            <a:graphicFrameLocks noGrp="1"/>
          </p:cNvGraphicFramePr>
          <p:nvPr>
            <p:extLst>
              <p:ext uri="{D42A27DB-BD31-4B8C-83A1-F6EECF244321}">
                <p14:modId xmlns:p14="http://schemas.microsoft.com/office/powerpoint/2010/main" val="3463159676"/>
              </p:ext>
            </p:extLst>
          </p:nvPr>
        </p:nvGraphicFramePr>
        <p:xfrm>
          <a:off x="6413047" y="2543176"/>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graphicFrame>
        <p:nvGraphicFramePr>
          <p:cNvPr id="8" name="Table 6">
            <a:extLst>
              <a:ext uri="{FF2B5EF4-FFF2-40B4-BE49-F238E27FC236}">
                <a16:creationId xmlns:a16="http://schemas.microsoft.com/office/drawing/2014/main" id="{F6C36957-790F-4C8D-85CD-F72952934A64}"/>
              </a:ext>
            </a:extLst>
          </p:cNvPr>
          <p:cNvGraphicFramePr>
            <a:graphicFrameLocks noGrp="1"/>
          </p:cNvGraphicFramePr>
          <p:nvPr>
            <p:extLst>
              <p:ext uri="{D42A27DB-BD31-4B8C-83A1-F6EECF244321}">
                <p14:modId xmlns:p14="http://schemas.microsoft.com/office/powerpoint/2010/main" val="1871924744"/>
              </p:ext>
            </p:extLst>
          </p:nvPr>
        </p:nvGraphicFramePr>
        <p:xfrm>
          <a:off x="6413047" y="4460237"/>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pic>
        <p:nvPicPr>
          <p:cNvPr id="1030" name="Picture 6" descr="Blue Racing Car (Top View) Icons PNG - Free PNG and Icons Downloads">
            <a:extLst>
              <a:ext uri="{FF2B5EF4-FFF2-40B4-BE49-F238E27FC236}">
                <a16:creationId xmlns:a16="http://schemas.microsoft.com/office/drawing/2014/main" id="{13CB64BC-654C-4C85-93CB-D928DAF30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306599" y="270203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How To Set Use Green Car - Race Car Top View Clipart - Full Size  PNG Image - PNGkit">
            <a:extLst>
              <a:ext uri="{FF2B5EF4-FFF2-40B4-BE49-F238E27FC236}">
                <a16:creationId xmlns:a16="http://schemas.microsoft.com/office/drawing/2014/main" id="{5056EF9D-228C-439C-ADC7-F27D54563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802639" y="270666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ace Car Racing Cars Clip Art - Race Car Top Down Clipart , Free  Transparent Clipart - ClipartKey">
            <a:extLst>
              <a:ext uri="{FF2B5EF4-FFF2-40B4-BE49-F238E27FC236}">
                <a16:creationId xmlns:a16="http://schemas.microsoft.com/office/drawing/2014/main" id="{C2BE961C-1B28-420A-8A2A-C0538C3F02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6854072" y="4572294"/>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ellow Racing Car Clip Arts - Race Car Top Down, HD Png Download ,  Transparent Png Image - PNGitem">
            <a:extLst>
              <a:ext uri="{FF2B5EF4-FFF2-40B4-BE49-F238E27FC236}">
                <a16:creationId xmlns:a16="http://schemas.microsoft.com/office/drawing/2014/main" id="{2939FA83-2DB0-4007-853E-BF7E96591E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flipH="1">
            <a:off x="7787306" y="3384524"/>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d Car (top-down) | OpenGameArt.org">
            <a:extLst>
              <a:ext uri="{FF2B5EF4-FFF2-40B4-BE49-F238E27FC236}">
                <a16:creationId xmlns:a16="http://schemas.microsoft.com/office/drawing/2014/main" id="{299B2CF8-19BB-4B8F-B474-3F598079B2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6335066" y="3407279"/>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Red Car (top-down) | OpenGameArt.org">
            <a:extLst>
              <a:ext uri="{FF2B5EF4-FFF2-40B4-BE49-F238E27FC236}">
                <a16:creationId xmlns:a16="http://schemas.microsoft.com/office/drawing/2014/main" id="{C91E9FF5-D588-444D-A654-329FFAFA87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7764551" y="5350241"/>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lue Racing Car (Top View) Icons PNG - Free PNG and Icons Downloads">
            <a:extLst>
              <a:ext uri="{FF2B5EF4-FFF2-40B4-BE49-F238E27FC236}">
                <a16:creationId xmlns:a16="http://schemas.microsoft.com/office/drawing/2014/main" id="{683B4D76-2D1C-42B1-8DB7-57A9DF0B1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355256" y="534547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ownload How To Set Use Green Car - Race Car Top View Clipart - Full Size  PNG Image - PNGkit">
            <a:extLst>
              <a:ext uri="{FF2B5EF4-FFF2-40B4-BE49-F238E27FC236}">
                <a16:creationId xmlns:a16="http://schemas.microsoft.com/office/drawing/2014/main" id="{7510297E-DDD1-4B55-AD5B-3C7FE9F4AA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8244997" y="4664092"/>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Yellow Racing Car Clip Arts - Race Car Top Down, HD Png Download ,  Transparent Png Image - PNGitem">
            <a:extLst>
              <a:ext uri="{FF2B5EF4-FFF2-40B4-BE49-F238E27FC236}">
                <a16:creationId xmlns:a16="http://schemas.microsoft.com/office/drawing/2014/main" id="{2B140429-4D9F-484B-A71E-3C2D8D3FF2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flipH="1">
            <a:off x="8280080" y="2691202"/>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lue Racing Car (Top View) Icons PNG - Free PNG and Icons Downloads">
            <a:extLst>
              <a:ext uri="{FF2B5EF4-FFF2-40B4-BE49-F238E27FC236}">
                <a16:creationId xmlns:a16="http://schemas.microsoft.com/office/drawing/2014/main" id="{6F87701C-18AE-42C5-9825-047EF076E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769313" y="461909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Download How To Set Use Green Car - Race Car Top View Clipart - Full Size  PNG Image - PNGkit">
            <a:extLst>
              <a:ext uri="{FF2B5EF4-FFF2-40B4-BE49-F238E27FC236}">
                <a16:creationId xmlns:a16="http://schemas.microsoft.com/office/drawing/2014/main" id="{5E18A578-1811-4D4A-B6C9-48A8531FFF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305524" y="535010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Race Car Racing Cars Clip Art - Race Car Top Down Clipart , Free  Transparent Clipart - ClipartKey">
            <a:extLst>
              <a:ext uri="{FF2B5EF4-FFF2-40B4-BE49-F238E27FC236}">
                <a16:creationId xmlns:a16="http://schemas.microsoft.com/office/drawing/2014/main" id="{4B4D263F-828F-4433-BB86-38BE1EA3A6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6358754" y="2680176"/>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Race Car Racing Cars Clip Art - Race Car Top Down Clipart , Free  Transparent Clipart - ClipartKey">
            <a:extLst>
              <a:ext uri="{FF2B5EF4-FFF2-40B4-BE49-F238E27FC236}">
                <a16:creationId xmlns:a16="http://schemas.microsoft.com/office/drawing/2014/main" id="{E1FB4697-78E9-4F17-B1F6-791AC83FFD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7310097" y="3343072"/>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Red Car (top-down) | OpenGameArt.org">
            <a:extLst>
              <a:ext uri="{FF2B5EF4-FFF2-40B4-BE49-F238E27FC236}">
                <a16:creationId xmlns:a16="http://schemas.microsoft.com/office/drawing/2014/main" id="{AF90725C-538C-4C59-9A26-9504FBDA27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6822813" y="5330463"/>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Blue Racing Car (Top View) Icons PNG - Free PNG and Icons Downloads">
            <a:extLst>
              <a:ext uri="{FF2B5EF4-FFF2-40B4-BE49-F238E27FC236}">
                <a16:creationId xmlns:a16="http://schemas.microsoft.com/office/drawing/2014/main" id="{D0B16F35-DB3C-4662-AB2B-798E91947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306598" y="4619099"/>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2CE9044-95E6-478C-9A50-18CB8256DA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2722" y="2705484"/>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C1F0F4E5-B8FE-480D-96AF-5121160F14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7232" y="3389933"/>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a:extLst>
              <a:ext uri="{FF2B5EF4-FFF2-40B4-BE49-F238E27FC236}">
                <a16:creationId xmlns:a16="http://schemas.microsoft.com/office/drawing/2014/main" id="{95653786-8FDB-416A-8B5E-4E236133F1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5059" y="3317468"/>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a:extLst>
              <a:ext uri="{FF2B5EF4-FFF2-40B4-BE49-F238E27FC236}">
                <a16:creationId xmlns:a16="http://schemas.microsoft.com/office/drawing/2014/main" id="{C494FA62-C59D-4766-8FE5-0485D81CB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0690" y="4602190"/>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a:extLst>
              <a:ext uri="{FF2B5EF4-FFF2-40B4-BE49-F238E27FC236}">
                <a16:creationId xmlns:a16="http://schemas.microsoft.com/office/drawing/2014/main" id="{3C2AB932-91EF-4ADD-97C1-B7A200062B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69631" y="1899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d Spot Light Png">
            <a:extLst>
              <a:ext uri="{FF2B5EF4-FFF2-40B4-BE49-F238E27FC236}">
                <a16:creationId xmlns:a16="http://schemas.microsoft.com/office/drawing/2014/main" id="{16E0F5D3-F6DD-46F9-81BF-0A930C704A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2900" y="2663929"/>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a:extLst>
              <a:ext uri="{FF2B5EF4-FFF2-40B4-BE49-F238E27FC236}">
                <a16:creationId xmlns:a16="http://schemas.microsoft.com/office/drawing/2014/main" id="{FD7524BF-83F0-4C9D-8DEE-ACEB6C9402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22031" y="2052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Red Spot Light Png">
            <a:extLst>
              <a:ext uri="{FF2B5EF4-FFF2-40B4-BE49-F238E27FC236}">
                <a16:creationId xmlns:a16="http://schemas.microsoft.com/office/drawing/2014/main" id="{7E16543A-BF21-474E-B47B-1F8425AC45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4348" y="5300396"/>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a:extLst>
              <a:ext uri="{FF2B5EF4-FFF2-40B4-BE49-F238E27FC236}">
                <a16:creationId xmlns:a16="http://schemas.microsoft.com/office/drawing/2014/main" id="{12F6D12B-9B91-4CDE-AC11-0A37D7C15B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4431" y="22044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8" descr="Red Spot Light Png">
            <a:extLst>
              <a:ext uri="{FF2B5EF4-FFF2-40B4-BE49-F238E27FC236}">
                <a16:creationId xmlns:a16="http://schemas.microsoft.com/office/drawing/2014/main" id="{68E56C14-D781-401B-99F9-C3EBE7BDDF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9074" y="532809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a:extLst>
              <a:ext uri="{FF2B5EF4-FFF2-40B4-BE49-F238E27FC236}">
                <a16:creationId xmlns:a16="http://schemas.microsoft.com/office/drawing/2014/main" id="{981C1903-BAB1-4663-B139-2D23D8FCE1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26831" y="23568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8" descr="Red Spot Light Png">
            <a:extLst>
              <a:ext uri="{FF2B5EF4-FFF2-40B4-BE49-F238E27FC236}">
                <a16:creationId xmlns:a16="http://schemas.microsoft.com/office/drawing/2014/main" id="{F126B5EA-2678-45A3-99CE-296CBD989E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0093" y="535057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a:extLst>
              <a:ext uri="{FF2B5EF4-FFF2-40B4-BE49-F238E27FC236}">
                <a16:creationId xmlns:a16="http://schemas.microsoft.com/office/drawing/2014/main" id="{ACE19479-2E6D-4948-AB39-F0FE4D5678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79231" y="25092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Red Spot Light Png">
            <a:extLst>
              <a:ext uri="{FF2B5EF4-FFF2-40B4-BE49-F238E27FC236}">
                <a16:creationId xmlns:a16="http://schemas.microsoft.com/office/drawing/2014/main" id="{13B14184-22F6-4B5E-9806-7E4E2DF203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7748" y="457612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a:extLst>
              <a:ext uri="{FF2B5EF4-FFF2-40B4-BE49-F238E27FC236}">
                <a16:creationId xmlns:a16="http://schemas.microsoft.com/office/drawing/2014/main" id="{FACA23A9-2226-4B2B-AB35-0FCEB3D5B4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1631" y="2661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ed Spot Light Png">
            <a:extLst>
              <a:ext uri="{FF2B5EF4-FFF2-40B4-BE49-F238E27FC236}">
                <a16:creationId xmlns:a16="http://schemas.microsoft.com/office/drawing/2014/main" id="{9F0DAE57-A223-4998-8CE3-28F58BEA1C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4158" y="458267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a:extLst>
              <a:ext uri="{FF2B5EF4-FFF2-40B4-BE49-F238E27FC236}">
                <a16:creationId xmlns:a16="http://schemas.microsoft.com/office/drawing/2014/main" id="{692BF3AA-34FA-4354-96FE-D0680BC431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84031" y="2814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Red Spot Light Png">
            <a:extLst>
              <a:ext uri="{FF2B5EF4-FFF2-40B4-BE49-F238E27FC236}">
                <a16:creationId xmlns:a16="http://schemas.microsoft.com/office/drawing/2014/main" id="{A272ED10-4DB5-4690-8CE1-DFC56BBE6E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827" y="4582722"/>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a:extLst>
              <a:ext uri="{FF2B5EF4-FFF2-40B4-BE49-F238E27FC236}">
                <a16:creationId xmlns:a16="http://schemas.microsoft.com/office/drawing/2014/main" id="{83900C93-A32C-4EE5-AEB0-D9D2508963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51865" y="3837889"/>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8" descr="Red Spot Light Png">
            <a:extLst>
              <a:ext uri="{FF2B5EF4-FFF2-40B4-BE49-F238E27FC236}">
                <a16:creationId xmlns:a16="http://schemas.microsoft.com/office/drawing/2014/main" id="{60311C82-DF26-4433-80CA-40964FA665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95134" y="460219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6">
            <a:extLst>
              <a:ext uri="{FF2B5EF4-FFF2-40B4-BE49-F238E27FC236}">
                <a16:creationId xmlns:a16="http://schemas.microsoft.com/office/drawing/2014/main" id="{138295C0-BF85-4B20-ACC0-135A4B5279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89159" y="4525166"/>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8" descr="Red Spot Light Png">
            <a:extLst>
              <a:ext uri="{FF2B5EF4-FFF2-40B4-BE49-F238E27FC236}">
                <a16:creationId xmlns:a16="http://schemas.microsoft.com/office/drawing/2014/main" id="{A9A3AAF1-500C-4CFD-B68C-4D9FF819EE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2428" y="52894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a:extLst>
              <a:ext uri="{FF2B5EF4-FFF2-40B4-BE49-F238E27FC236}">
                <a16:creationId xmlns:a16="http://schemas.microsoft.com/office/drawing/2014/main" id="{E683D3FB-7328-4AE0-965B-BC35A3D825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43193" y="5328095"/>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8" descr="Red Spot Light Png">
            <a:extLst>
              <a:ext uri="{FF2B5EF4-FFF2-40B4-BE49-F238E27FC236}">
                <a16:creationId xmlns:a16="http://schemas.microsoft.com/office/drawing/2014/main" id="{CE73D4DC-00F6-497C-9308-673E17CD42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6898" y="269293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8" descr="Red Spot Light Png">
            <a:extLst>
              <a:ext uri="{FF2B5EF4-FFF2-40B4-BE49-F238E27FC236}">
                <a16:creationId xmlns:a16="http://schemas.microsoft.com/office/drawing/2014/main" id="{DB5F93CB-F91A-4E2B-BF3E-6B996D7DC1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4423" y="2714353"/>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Red Spot Light Png">
            <a:extLst>
              <a:ext uri="{FF2B5EF4-FFF2-40B4-BE49-F238E27FC236}">
                <a16:creationId xmlns:a16="http://schemas.microsoft.com/office/drawing/2014/main" id="{4D75A26E-7EB6-4D4C-B4AA-9816108C40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2979"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8" descr="Red Spot Light Png">
            <a:extLst>
              <a:ext uri="{FF2B5EF4-FFF2-40B4-BE49-F238E27FC236}">
                <a16:creationId xmlns:a16="http://schemas.microsoft.com/office/drawing/2014/main" id="{53F99E2C-A89F-48B3-8D7D-5BEF74A3B9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5731" y="336127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8" descr="Red Spot Light Png">
            <a:extLst>
              <a:ext uri="{FF2B5EF4-FFF2-40B4-BE49-F238E27FC236}">
                <a16:creationId xmlns:a16="http://schemas.microsoft.com/office/drawing/2014/main" id="{435801E5-E302-4D54-84A7-5CC553BC8B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5273" y="269266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8" descr="Red Spot Light Png">
            <a:extLst>
              <a:ext uri="{FF2B5EF4-FFF2-40B4-BE49-F238E27FC236}">
                <a16:creationId xmlns:a16="http://schemas.microsoft.com/office/drawing/2014/main" id="{BC3E8F7C-C6FC-4F4C-95A8-6DC3C32AAF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2413"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ED7C00-86B8-49FF-B3D5-EF5B8DF10848}"/>
              </a:ext>
            </a:extLst>
          </p:cNvPr>
          <p:cNvPicPr>
            <a:picLocks noChangeAspect="1"/>
          </p:cNvPicPr>
          <p:nvPr/>
        </p:nvPicPr>
        <p:blipFill>
          <a:blip r:embed="rId11"/>
          <a:stretch>
            <a:fillRect/>
          </a:stretch>
        </p:blipFill>
        <p:spPr>
          <a:xfrm>
            <a:off x="315139" y="3317468"/>
            <a:ext cx="5215161" cy="2829387"/>
          </a:xfrm>
          <a:prstGeom prst="rect">
            <a:avLst/>
          </a:prstGeom>
        </p:spPr>
      </p:pic>
      <p:pic>
        <p:nvPicPr>
          <p:cNvPr id="2" name="Picture 1">
            <a:extLst>
              <a:ext uri="{FF2B5EF4-FFF2-40B4-BE49-F238E27FC236}">
                <a16:creationId xmlns:a16="http://schemas.microsoft.com/office/drawing/2014/main" id="{16C372FE-F320-4EBE-9ABB-E306537D4C74}"/>
              </a:ext>
            </a:extLst>
          </p:cNvPr>
          <p:cNvPicPr>
            <a:picLocks noChangeAspect="1"/>
          </p:cNvPicPr>
          <p:nvPr/>
        </p:nvPicPr>
        <p:blipFill>
          <a:blip r:embed="rId12"/>
          <a:stretch>
            <a:fillRect/>
          </a:stretch>
        </p:blipFill>
        <p:spPr>
          <a:xfrm>
            <a:off x="6199757" y="4415866"/>
            <a:ext cx="3639672" cy="1441310"/>
          </a:xfrm>
          <a:prstGeom prst="rect">
            <a:avLst/>
          </a:prstGeom>
        </p:spPr>
      </p:pic>
      <p:sp>
        <p:nvSpPr>
          <p:cNvPr id="55" name="TextBox 54">
            <a:extLst>
              <a:ext uri="{FF2B5EF4-FFF2-40B4-BE49-F238E27FC236}">
                <a16:creationId xmlns:a16="http://schemas.microsoft.com/office/drawing/2014/main" id="{EC04C8FD-6617-42D2-B7E8-1906464DFF5D}"/>
              </a:ext>
            </a:extLst>
          </p:cNvPr>
          <p:cNvSpPr txBox="1"/>
          <p:nvPr/>
        </p:nvSpPr>
        <p:spPr>
          <a:xfrm>
            <a:off x="6016791" y="5874000"/>
            <a:ext cx="7608570" cy="369332"/>
          </a:xfrm>
          <a:prstGeom prst="rect">
            <a:avLst/>
          </a:prstGeom>
          <a:noFill/>
        </p:spPr>
        <p:txBody>
          <a:bodyPr wrap="square">
            <a:spAutoFit/>
          </a:bodyPr>
          <a:lstStyle/>
          <a:p>
            <a:r>
              <a:rPr lang="en-US" dirty="0"/>
              <a:t>https://ascelibrary.org/doi/10.1061/JTEPBS.0000420</a:t>
            </a:r>
          </a:p>
        </p:txBody>
      </p:sp>
    </p:spTree>
    <p:extLst>
      <p:ext uri="{BB962C8B-B14F-4D97-AF65-F5344CB8AC3E}">
        <p14:creationId xmlns:p14="http://schemas.microsoft.com/office/powerpoint/2010/main" val="355464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FCA3-E772-41C0-9F67-9DD19CD46F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778CEC-C852-49A5-AE24-51618BA28F60}"/>
              </a:ext>
            </a:extLst>
          </p:cNvPr>
          <p:cNvSpPr>
            <a:spLocks noGrp="1"/>
          </p:cNvSpPr>
          <p:nvPr>
            <p:ph idx="1"/>
          </p:nvPr>
        </p:nvSpPr>
        <p:spPr/>
        <p:txBody>
          <a:bodyPr/>
          <a:lstStyle/>
          <a:p>
            <a:pPr marL="742950" lvl="1" indent="-285750">
              <a:buFont typeface="Arial" panose="020B0604020202020204" pitchFamily="34" charset="0"/>
              <a:buChar char="•"/>
            </a:pPr>
            <a:r>
              <a:rPr lang="en-US" dirty="0">
                <a:solidFill>
                  <a:srgbClr val="FF0000"/>
                </a:solidFill>
              </a:rPr>
              <a:t>Using Camera to check the parking spot. (CNN) </a:t>
            </a:r>
          </a:p>
          <a:p>
            <a:pPr marL="742950" lvl="1" indent="-285750">
              <a:buFont typeface="Arial" panose="020B0604020202020204" pitchFamily="34" charset="0"/>
              <a:buChar char="•"/>
            </a:pPr>
            <a:r>
              <a:rPr lang="en-US" dirty="0"/>
              <a:t>To simulate the project, we will use camera to look at a video that recording a parking lot.</a:t>
            </a:r>
          </a:p>
          <a:p>
            <a:pPr marL="742950" lvl="1" indent="-285750">
              <a:buFont typeface="Arial" panose="020B0604020202020204" pitchFamily="34" charset="0"/>
              <a:buChar char="•"/>
            </a:pPr>
            <a:r>
              <a:rPr lang="en-US" dirty="0"/>
              <a:t>Base on the vehicle location (pixel coordinates) in the image, we write an algorithm to figure out the actual location that the vehicle occurs. Then, we can know that which parking slots are available as well as the number of available parking slots.</a:t>
            </a:r>
          </a:p>
          <a:p>
            <a:pPr marL="742950" lvl="1" indent="-285750">
              <a:buFont typeface="Arial" panose="020B0604020202020204" pitchFamily="34" charset="0"/>
              <a:buChar char="•"/>
            </a:pPr>
            <a:r>
              <a:rPr lang="en-US" dirty="0"/>
              <a:t>The parking lot information will be sent to other device such as mobile phone to notify drivers.</a:t>
            </a:r>
          </a:p>
          <a:p>
            <a:endParaRPr lang="en-US" dirty="0"/>
          </a:p>
        </p:txBody>
      </p:sp>
    </p:spTree>
    <p:extLst>
      <p:ext uri="{BB962C8B-B14F-4D97-AF65-F5344CB8AC3E}">
        <p14:creationId xmlns:p14="http://schemas.microsoft.com/office/powerpoint/2010/main" val="223852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D296-7890-4058-A88C-7670A9174ABC}"/>
              </a:ext>
            </a:extLst>
          </p:cNvPr>
          <p:cNvSpPr>
            <a:spLocks noGrp="1"/>
          </p:cNvSpPr>
          <p:nvPr>
            <p:ph idx="1"/>
          </p:nvPr>
        </p:nvSpPr>
        <p:spPr>
          <a:xfrm>
            <a:off x="784860" y="735965"/>
            <a:ext cx="10515600" cy="4351338"/>
          </a:xfrm>
        </p:spPr>
        <p:txBody>
          <a:bodyPr/>
          <a:lstStyle/>
          <a:p>
            <a:pPr algn="l">
              <a:buFont typeface="Arial" panose="020B0604020202020204" pitchFamily="34" charset="0"/>
              <a:buChar char="•"/>
            </a:pPr>
            <a:r>
              <a:rPr lang="en-US" b="0" i="0" dirty="0">
                <a:solidFill>
                  <a:srgbClr val="24292E"/>
                </a:solidFill>
                <a:effectLst/>
                <a:latin typeface="-apple-system"/>
              </a:rPr>
              <a:t>Week4: Decide equipment, research, programming language.</a:t>
            </a:r>
          </a:p>
          <a:p>
            <a:pPr algn="l">
              <a:buFont typeface="Arial" panose="020B0604020202020204" pitchFamily="34" charset="0"/>
              <a:buChar char="•"/>
            </a:pPr>
            <a:r>
              <a:rPr lang="en-US" b="0" i="0" dirty="0">
                <a:solidFill>
                  <a:srgbClr val="24292E"/>
                </a:solidFill>
                <a:effectLst/>
                <a:latin typeface="-apple-system"/>
              </a:rPr>
              <a:t>Week5: Apply Machine learning to recognize cars (Analysis which models can be used)</a:t>
            </a:r>
          </a:p>
          <a:p>
            <a:pPr algn="l">
              <a:buFont typeface="Arial" panose="020B0604020202020204" pitchFamily="34" charset="0"/>
              <a:buChar char="•"/>
            </a:pPr>
            <a:r>
              <a:rPr lang="en-US" b="0" i="0" dirty="0">
                <a:solidFill>
                  <a:srgbClr val="24292E"/>
                </a:solidFill>
                <a:effectLst/>
                <a:latin typeface="-apple-system"/>
              </a:rPr>
              <a:t>Week6: Testing image recognition, optimize the model</a:t>
            </a:r>
          </a:p>
          <a:p>
            <a:pPr algn="l">
              <a:buFont typeface="Arial" panose="020B0604020202020204" pitchFamily="34" charset="0"/>
              <a:buChar char="•"/>
            </a:pPr>
            <a:r>
              <a:rPr lang="en-US" b="0" i="0" dirty="0">
                <a:solidFill>
                  <a:srgbClr val="24292E"/>
                </a:solidFill>
                <a:effectLst/>
                <a:latin typeface="-apple-system"/>
              </a:rPr>
              <a:t>Week7: Create a map that correspond to the parking lot.</a:t>
            </a:r>
          </a:p>
          <a:p>
            <a:pPr algn="l">
              <a:buFont typeface="Arial" panose="020B0604020202020204" pitchFamily="34" charset="0"/>
              <a:buChar char="•"/>
            </a:pPr>
            <a:r>
              <a:rPr lang="en-US" b="0" i="0" dirty="0">
                <a:solidFill>
                  <a:srgbClr val="24292E"/>
                </a:solidFill>
                <a:effectLst/>
                <a:latin typeface="-apple-system"/>
              </a:rPr>
              <a:t>Week8: Matching the available parking slot</a:t>
            </a:r>
          </a:p>
          <a:p>
            <a:pPr algn="l">
              <a:buFont typeface="Arial" panose="020B0604020202020204" pitchFamily="34" charset="0"/>
              <a:buChar char="•"/>
            </a:pPr>
            <a:r>
              <a:rPr lang="en-US" b="0" i="0" dirty="0">
                <a:solidFill>
                  <a:srgbClr val="24292E"/>
                </a:solidFill>
                <a:effectLst/>
                <a:latin typeface="-apple-system"/>
              </a:rPr>
              <a:t>Week9: Sending data to other device (mobile phone)</a:t>
            </a:r>
          </a:p>
          <a:p>
            <a:pPr algn="l">
              <a:buFont typeface="Arial" panose="020B0604020202020204" pitchFamily="34" charset="0"/>
              <a:buChar char="•"/>
            </a:pPr>
            <a:r>
              <a:rPr lang="en-US" b="0" i="0" dirty="0">
                <a:solidFill>
                  <a:srgbClr val="24292E"/>
                </a:solidFill>
                <a:effectLst/>
                <a:latin typeface="-apple-system"/>
              </a:rPr>
              <a:t>Week10: Demo, final presentation</a:t>
            </a:r>
          </a:p>
        </p:txBody>
      </p:sp>
    </p:spTree>
    <p:extLst>
      <p:ext uri="{BB962C8B-B14F-4D97-AF65-F5344CB8AC3E}">
        <p14:creationId xmlns:p14="http://schemas.microsoft.com/office/powerpoint/2010/main" val="19146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DC20A-8A24-4C67-979A-D2F7F5A467BE}"/>
              </a:ext>
            </a:extLst>
          </p:cNvPr>
          <p:cNvSpPr>
            <a:spLocks noGrp="1"/>
          </p:cNvSpPr>
          <p:nvPr>
            <p:ph idx="1"/>
          </p:nvPr>
        </p:nvSpPr>
        <p:spPr/>
        <p:txBody>
          <a:bodyPr/>
          <a:lstStyle/>
          <a:p>
            <a:r>
              <a:rPr lang="en-US" dirty="0"/>
              <a:t>Machine Learning CNN</a:t>
            </a:r>
          </a:p>
          <a:p>
            <a:r>
              <a:rPr lang="en-US" dirty="0"/>
              <a:t>C</a:t>
            </a:r>
            <a:r>
              <a:rPr lang="en-US" altLang="zh-CN" dirty="0"/>
              <a:t>amera</a:t>
            </a:r>
          </a:p>
          <a:p>
            <a:r>
              <a:rPr lang="en-US" dirty="0"/>
              <a:t>Communication</a:t>
            </a:r>
          </a:p>
          <a:p>
            <a:r>
              <a:rPr lang="en-US" dirty="0"/>
              <a:t>Apps</a:t>
            </a:r>
          </a:p>
        </p:txBody>
      </p:sp>
    </p:spTree>
    <p:extLst>
      <p:ext uri="{BB962C8B-B14F-4D97-AF65-F5344CB8AC3E}">
        <p14:creationId xmlns:p14="http://schemas.microsoft.com/office/powerpoint/2010/main" val="64985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4724-F51E-4026-BED3-6B776B12F331}"/>
              </a:ext>
            </a:extLst>
          </p:cNvPr>
          <p:cNvSpPr>
            <a:spLocks noGrp="1"/>
          </p:cNvSpPr>
          <p:nvPr>
            <p:ph type="title"/>
          </p:nvPr>
        </p:nvSpPr>
        <p:spPr/>
        <p:txBody>
          <a:bodyPr/>
          <a:lstStyle/>
          <a:p>
            <a:r>
              <a:rPr lang="en-US" dirty="0"/>
              <a:t>Reference:</a:t>
            </a:r>
            <a:br>
              <a:rPr lang="en-US" dirty="0"/>
            </a:br>
            <a:endParaRPr lang="en-US" dirty="0"/>
          </a:p>
        </p:txBody>
      </p:sp>
      <p:sp>
        <p:nvSpPr>
          <p:cNvPr id="3" name="Content Placeholder 2">
            <a:extLst>
              <a:ext uri="{FF2B5EF4-FFF2-40B4-BE49-F238E27FC236}">
                <a16:creationId xmlns:a16="http://schemas.microsoft.com/office/drawing/2014/main" id="{6DF16C0B-CAF8-4E15-902F-56938B724A38}"/>
              </a:ext>
            </a:extLst>
          </p:cNvPr>
          <p:cNvSpPr>
            <a:spLocks noGrp="1"/>
          </p:cNvSpPr>
          <p:nvPr>
            <p:ph idx="1"/>
          </p:nvPr>
        </p:nvSpPr>
        <p:spPr/>
        <p:txBody>
          <a:bodyPr/>
          <a:lstStyle/>
          <a:p>
            <a:r>
              <a:rPr lang="en-US" dirty="0">
                <a:hlinkClick r:id="rId2"/>
              </a:rPr>
              <a:t>https://mobidev.biz/blog/iot-based-smart-parking-system</a:t>
            </a:r>
            <a:endParaRPr lang="en-US" dirty="0"/>
          </a:p>
          <a:p>
            <a:r>
              <a:rPr lang="en-US" dirty="0"/>
              <a:t>https://ascelibrary.org/doi/10.1061/JTEPBS.0000420</a:t>
            </a:r>
          </a:p>
          <a:p>
            <a:pPr marL="0" indent="0">
              <a:buNone/>
            </a:pPr>
            <a:endParaRPr lang="en-US" dirty="0"/>
          </a:p>
        </p:txBody>
      </p:sp>
    </p:spTree>
    <p:extLst>
      <p:ext uri="{BB962C8B-B14F-4D97-AF65-F5344CB8AC3E}">
        <p14:creationId xmlns:p14="http://schemas.microsoft.com/office/powerpoint/2010/main" val="199631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258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Outdoor Smart Parking System</vt:lpstr>
      <vt:lpstr>PowerPoint Presentation</vt:lpstr>
      <vt:lpstr>PowerPoint Presentation</vt:lpstr>
      <vt:lpstr>PowerPoint Presentation</vt:lpstr>
      <vt:lpstr>PowerPoint Presentation</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38</cp:revision>
  <dcterms:created xsi:type="dcterms:W3CDTF">2020-10-21T22:08:44Z</dcterms:created>
  <dcterms:modified xsi:type="dcterms:W3CDTF">2020-10-30T05:29:59Z</dcterms:modified>
</cp:coreProperties>
</file>