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79" r:id="rId4"/>
    <p:sldMasterId id="2147493467" r:id="rId5"/>
  </p:sldMasterIdLst>
  <p:notesMasterIdLst>
    <p:notesMasterId r:id="rId33"/>
  </p:notesMasterIdLst>
  <p:handoutMasterIdLst>
    <p:handoutMasterId r:id="rId34"/>
  </p:handoutMasterIdLst>
  <p:sldIdLst>
    <p:sldId id="277" r:id="rId6"/>
    <p:sldId id="278" r:id="rId7"/>
    <p:sldId id="286" r:id="rId8"/>
    <p:sldId id="265" r:id="rId9"/>
    <p:sldId id="266" r:id="rId10"/>
    <p:sldId id="267" r:id="rId11"/>
    <p:sldId id="268" r:id="rId12"/>
    <p:sldId id="269" r:id="rId13"/>
    <p:sldId id="270" r:id="rId14"/>
    <p:sldId id="272" r:id="rId15"/>
    <p:sldId id="273" r:id="rId16"/>
    <p:sldId id="274" r:id="rId17"/>
    <p:sldId id="275" r:id="rId18"/>
    <p:sldId id="287" r:id="rId19"/>
    <p:sldId id="260" r:id="rId20"/>
    <p:sldId id="261" r:id="rId21"/>
    <p:sldId id="263" r:id="rId22"/>
    <p:sldId id="262" r:id="rId23"/>
    <p:sldId id="264" r:id="rId24"/>
    <p:sldId id="288" r:id="rId25"/>
    <p:sldId id="289" r:id="rId26"/>
    <p:sldId id="283" r:id="rId27"/>
    <p:sldId id="293" r:id="rId28"/>
    <p:sldId id="290" r:id="rId29"/>
    <p:sldId id="285" r:id="rId30"/>
    <p:sldId id="291" r:id="rId31"/>
    <p:sldId id="281"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0A30"/>
    <a:srgbClr val="100E42"/>
    <a:srgbClr val="0F1938"/>
    <a:srgbClr val="002868"/>
    <a:srgbClr val="100E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571" autoAdjust="0"/>
    <p:restoredTop sz="70588" autoAdjust="0"/>
  </p:normalViewPr>
  <p:slideViewPr>
    <p:cSldViewPr snapToGrid="0" snapToObjects="1">
      <p:cViewPr>
        <p:scale>
          <a:sx n="85" d="100"/>
          <a:sy n="85" d="100"/>
        </p:scale>
        <p:origin x="1656" y="720"/>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10BE6C-4C0C-8046-BBFD-371AD798216A}" type="datetimeFigureOut">
              <a:rPr lang="en-US" smtClean="0"/>
              <a:t>11/13/17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9EFCB1-D51F-8E41-88AA-D42180FBBA78}" type="slidenum">
              <a:rPr lang="en-US" smtClean="0"/>
              <a:t>‹#›</a:t>
            </a:fld>
            <a:endParaRPr lang="en-US"/>
          </a:p>
        </p:txBody>
      </p:sp>
    </p:spTree>
    <p:extLst>
      <p:ext uri="{BB962C8B-B14F-4D97-AF65-F5344CB8AC3E}">
        <p14:creationId xmlns:p14="http://schemas.microsoft.com/office/powerpoint/2010/main" val="735009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A896B2-C5B5-4648-B7D2-9D0343CECB3C}" type="datetimeFigureOut">
              <a:rPr lang="en-US" smtClean="0"/>
              <a:t>11/13/17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AA74F8-B1E3-40E6-A75E-0EFA4607CCD5}" type="slidenum">
              <a:rPr lang="en-US" smtClean="0"/>
              <a:t>‹#›</a:t>
            </a:fld>
            <a:endParaRPr lang="en-US"/>
          </a:p>
        </p:txBody>
      </p:sp>
    </p:spTree>
    <p:extLst>
      <p:ext uri="{BB962C8B-B14F-4D97-AF65-F5344CB8AC3E}">
        <p14:creationId xmlns:p14="http://schemas.microsoft.com/office/powerpoint/2010/main" val="2496329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eta [default=0.3, alias: </a:t>
            </a:r>
            <a:r>
              <a:rPr lang="en-US" sz="1200" b="0" i="0" kern="1200" dirty="0" err="1" smtClean="0">
                <a:solidFill>
                  <a:schemeClr val="tx1"/>
                </a:solidFill>
                <a:effectLst/>
                <a:latin typeface="+mn-lt"/>
                <a:ea typeface="+mn-ea"/>
                <a:cs typeface="+mn-cs"/>
              </a:rPr>
              <a:t>learning_rate</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step size shrinkage used in update to prevents overfitting. After each boosting step, we can directly get the weights of new features. and eta actually shrinks the feature weights to make the boosting process more conservative.</a:t>
            </a:r>
          </a:p>
          <a:p>
            <a:pPr lvl="1"/>
            <a:r>
              <a:rPr lang="en-US" sz="1200" b="0" i="0" kern="1200" dirty="0" smtClean="0">
                <a:solidFill>
                  <a:schemeClr val="tx1"/>
                </a:solidFill>
                <a:effectLst/>
                <a:latin typeface="+mn-lt"/>
                <a:ea typeface="+mn-ea"/>
                <a:cs typeface="+mn-cs"/>
              </a:rPr>
              <a:t>range: [0,1]</a:t>
            </a:r>
          </a:p>
          <a:p>
            <a:r>
              <a:rPr lang="en-US" sz="1200" b="0" i="0" kern="1200" dirty="0" smtClean="0">
                <a:solidFill>
                  <a:schemeClr val="tx1"/>
                </a:solidFill>
                <a:effectLst/>
                <a:latin typeface="+mn-lt"/>
                <a:ea typeface="+mn-ea"/>
                <a:cs typeface="+mn-cs"/>
              </a:rPr>
              <a:t>gamma [default=0, alias: </a:t>
            </a:r>
            <a:r>
              <a:rPr lang="en-US" sz="1200" b="0" i="0" kern="1200" dirty="0" err="1" smtClean="0">
                <a:solidFill>
                  <a:schemeClr val="tx1"/>
                </a:solidFill>
                <a:effectLst/>
                <a:latin typeface="+mn-lt"/>
                <a:ea typeface="+mn-ea"/>
                <a:cs typeface="+mn-cs"/>
              </a:rPr>
              <a:t>min_split_loss</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minimum loss reduction required to make a further partition on a leaf node of the tree. The larger, the more conservative the algorithm will be.</a:t>
            </a:r>
          </a:p>
          <a:p>
            <a:pPr lvl="1"/>
            <a:r>
              <a:rPr lang="en-US" sz="1200" b="0" i="0" kern="1200" dirty="0" smtClean="0">
                <a:solidFill>
                  <a:schemeClr val="tx1"/>
                </a:solidFill>
                <a:effectLst/>
                <a:latin typeface="+mn-lt"/>
                <a:ea typeface="+mn-ea"/>
                <a:cs typeface="+mn-cs"/>
              </a:rPr>
              <a:t>range: [0,∞]</a:t>
            </a:r>
          </a:p>
          <a:p>
            <a:r>
              <a:rPr lang="en-US" sz="1200" b="0" i="0" kern="1200" dirty="0" err="1" smtClean="0">
                <a:solidFill>
                  <a:schemeClr val="tx1"/>
                </a:solidFill>
                <a:effectLst/>
                <a:latin typeface="+mn-lt"/>
                <a:ea typeface="+mn-ea"/>
                <a:cs typeface="+mn-cs"/>
              </a:rPr>
              <a:t>max_depth</a:t>
            </a:r>
            <a:r>
              <a:rPr lang="en-US" sz="1200" b="0" i="0" kern="1200" dirty="0" smtClean="0">
                <a:solidFill>
                  <a:schemeClr val="tx1"/>
                </a:solidFill>
                <a:effectLst/>
                <a:latin typeface="+mn-lt"/>
                <a:ea typeface="+mn-ea"/>
                <a:cs typeface="+mn-cs"/>
              </a:rPr>
              <a:t> [default=6]</a:t>
            </a:r>
          </a:p>
          <a:p>
            <a:pPr lvl="1"/>
            <a:r>
              <a:rPr lang="en-US" sz="1200" b="0" i="0" kern="1200" dirty="0" smtClean="0">
                <a:solidFill>
                  <a:schemeClr val="tx1"/>
                </a:solidFill>
                <a:effectLst/>
                <a:latin typeface="+mn-lt"/>
                <a:ea typeface="+mn-ea"/>
                <a:cs typeface="+mn-cs"/>
              </a:rPr>
              <a:t>maximum depth of a tree, increase this value will make the model more complex / likely to be overfitting. 0 indicates no limit, limit is required for depth-wise grow policy.</a:t>
            </a:r>
          </a:p>
          <a:p>
            <a:pPr lvl="1"/>
            <a:r>
              <a:rPr lang="en-US" sz="1200" b="0" i="0" kern="1200" dirty="0" smtClean="0">
                <a:solidFill>
                  <a:schemeClr val="tx1"/>
                </a:solidFill>
                <a:effectLst/>
                <a:latin typeface="+mn-lt"/>
                <a:ea typeface="+mn-ea"/>
                <a:cs typeface="+mn-cs"/>
              </a:rPr>
              <a:t>range: [0,∞]</a:t>
            </a:r>
          </a:p>
          <a:p>
            <a:r>
              <a:rPr lang="en-US" sz="1200" b="0" i="0" kern="1200" dirty="0" err="1" smtClean="0">
                <a:solidFill>
                  <a:schemeClr val="tx1"/>
                </a:solidFill>
                <a:effectLst/>
                <a:latin typeface="+mn-lt"/>
                <a:ea typeface="+mn-ea"/>
                <a:cs typeface="+mn-cs"/>
              </a:rPr>
              <a:t>min_child_weight</a:t>
            </a:r>
            <a:r>
              <a:rPr lang="en-US" sz="1200" b="0" i="0" kern="1200" dirty="0" smtClean="0">
                <a:solidFill>
                  <a:schemeClr val="tx1"/>
                </a:solidFill>
                <a:effectLst/>
                <a:latin typeface="+mn-lt"/>
                <a:ea typeface="+mn-ea"/>
                <a:cs typeface="+mn-cs"/>
              </a:rPr>
              <a:t> [default=1]</a:t>
            </a:r>
          </a:p>
          <a:p>
            <a:pPr lvl="1"/>
            <a:r>
              <a:rPr lang="en-US" sz="1200" b="0" i="0" kern="1200" dirty="0" smtClean="0">
                <a:solidFill>
                  <a:schemeClr val="tx1"/>
                </a:solidFill>
                <a:effectLst/>
                <a:latin typeface="+mn-lt"/>
                <a:ea typeface="+mn-ea"/>
                <a:cs typeface="+mn-cs"/>
              </a:rPr>
              <a:t>minimum sum of instance weight (hessian) needed in a child. If the tree partition step results in a leaf node with the sum of instance weight less than </a:t>
            </a:r>
            <a:r>
              <a:rPr lang="en-US" sz="1200" b="0" i="0" kern="1200" dirty="0" err="1" smtClean="0">
                <a:solidFill>
                  <a:schemeClr val="tx1"/>
                </a:solidFill>
                <a:effectLst/>
                <a:latin typeface="+mn-lt"/>
                <a:ea typeface="+mn-ea"/>
                <a:cs typeface="+mn-cs"/>
              </a:rPr>
              <a:t>min_child_weight</a:t>
            </a:r>
            <a:r>
              <a:rPr lang="en-US" sz="1200" b="0" i="0" kern="1200" dirty="0" smtClean="0">
                <a:solidFill>
                  <a:schemeClr val="tx1"/>
                </a:solidFill>
                <a:effectLst/>
                <a:latin typeface="+mn-lt"/>
                <a:ea typeface="+mn-ea"/>
                <a:cs typeface="+mn-cs"/>
              </a:rPr>
              <a:t>, then the building process will give up further partitioning. In linear regression mode, this simply corresponds to minimum number of instances needed to be in each node. The larger, the more conservative the algorithm will be.</a:t>
            </a:r>
          </a:p>
          <a:p>
            <a:pPr lvl="1"/>
            <a:r>
              <a:rPr lang="en-US" sz="1200" b="0" i="0" kern="1200" dirty="0" smtClean="0">
                <a:solidFill>
                  <a:schemeClr val="tx1"/>
                </a:solidFill>
                <a:effectLst/>
                <a:latin typeface="+mn-lt"/>
                <a:ea typeface="+mn-ea"/>
                <a:cs typeface="+mn-cs"/>
              </a:rPr>
              <a:t>range: [0,∞]</a:t>
            </a:r>
          </a:p>
          <a:p>
            <a:r>
              <a:rPr lang="en-US" sz="1200" b="0" i="0" kern="1200" dirty="0" err="1" smtClean="0">
                <a:solidFill>
                  <a:schemeClr val="tx1"/>
                </a:solidFill>
                <a:effectLst/>
                <a:latin typeface="+mn-lt"/>
                <a:ea typeface="+mn-ea"/>
                <a:cs typeface="+mn-cs"/>
              </a:rPr>
              <a:t>max_delta_step</a:t>
            </a:r>
            <a:r>
              <a:rPr lang="en-US" sz="1200" b="0" i="0" kern="1200" dirty="0" smtClean="0">
                <a:solidFill>
                  <a:schemeClr val="tx1"/>
                </a:solidFill>
                <a:effectLst/>
                <a:latin typeface="+mn-lt"/>
                <a:ea typeface="+mn-ea"/>
                <a:cs typeface="+mn-cs"/>
              </a:rPr>
              <a:t> [default=0]</a:t>
            </a:r>
          </a:p>
          <a:p>
            <a:pPr lvl="1"/>
            <a:r>
              <a:rPr lang="en-US" sz="1200" b="0" i="0" kern="1200" dirty="0" smtClean="0">
                <a:solidFill>
                  <a:schemeClr val="tx1"/>
                </a:solidFill>
                <a:effectLst/>
                <a:latin typeface="+mn-lt"/>
                <a:ea typeface="+mn-ea"/>
                <a:cs typeface="+mn-cs"/>
              </a:rPr>
              <a:t>Maximum delta step we allow each tree’s weight estimation to be. If the value is set to 0, it means there is no constraint. If it is set to a positive value, it can help making the update step more conservative. Usually this parameter is not needed, but it might help in logistic regression when class is extremely imbalanced. Set it to value of 1-10 might help control the update</a:t>
            </a:r>
          </a:p>
          <a:p>
            <a:pPr lvl="1"/>
            <a:r>
              <a:rPr lang="en-US" sz="1200" b="0" i="0" kern="1200" dirty="0" smtClean="0">
                <a:solidFill>
                  <a:schemeClr val="tx1"/>
                </a:solidFill>
                <a:effectLst/>
                <a:latin typeface="+mn-lt"/>
                <a:ea typeface="+mn-ea"/>
                <a:cs typeface="+mn-cs"/>
              </a:rPr>
              <a:t>range: [0,∞]</a:t>
            </a:r>
          </a:p>
          <a:p>
            <a:r>
              <a:rPr lang="en-US" sz="1200" b="0" i="0" kern="1200" dirty="0" smtClean="0">
                <a:solidFill>
                  <a:schemeClr val="tx1"/>
                </a:solidFill>
                <a:effectLst/>
                <a:latin typeface="+mn-lt"/>
                <a:ea typeface="+mn-ea"/>
                <a:cs typeface="+mn-cs"/>
              </a:rPr>
              <a:t>subsample [default=1]</a:t>
            </a:r>
          </a:p>
          <a:p>
            <a:pPr lvl="1"/>
            <a:r>
              <a:rPr lang="en-US" sz="1200" b="0" i="0" kern="1200" dirty="0" smtClean="0">
                <a:solidFill>
                  <a:schemeClr val="tx1"/>
                </a:solidFill>
                <a:effectLst/>
                <a:latin typeface="+mn-lt"/>
                <a:ea typeface="+mn-ea"/>
                <a:cs typeface="+mn-cs"/>
              </a:rPr>
              <a:t>subsample ratio of the training instance. Setting it to 0.5 means that </a:t>
            </a:r>
            <a:r>
              <a:rPr lang="en-US" sz="1200" b="0" i="0" kern="1200" dirty="0" err="1" smtClean="0">
                <a:solidFill>
                  <a:schemeClr val="tx1"/>
                </a:solidFill>
                <a:effectLst/>
                <a:latin typeface="+mn-lt"/>
                <a:ea typeface="+mn-ea"/>
                <a:cs typeface="+mn-cs"/>
              </a:rPr>
              <a:t>XGBoost</a:t>
            </a:r>
            <a:r>
              <a:rPr lang="en-US" sz="1200" b="0" i="0" kern="1200" dirty="0" smtClean="0">
                <a:solidFill>
                  <a:schemeClr val="tx1"/>
                </a:solidFill>
                <a:effectLst/>
                <a:latin typeface="+mn-lt"/>
                <a:ea typeface="+mn-ea"/>
                <a:cs typeface="+mn-cs"/>
              </a:rPr>
              <a:t> randomly collected half of the data instances to grow trees and this will prevent overfitting.</a:t>
            </a:r>
          </a:p>
          <a:p>
            <a:pPr lvl="1"/>
            <a:r>
              <a:rPr lang="en-US" sz="1200" b="0" i="0" kern="1200" dirty="0" smtClean="0">
                <a:solidFill>
                  <a:schemeClr val="tx1"/>
                </a:solidFill>
                <a:effectLst/>
                <a:latin typeface="+mn-lt"/>
                <a:ea typeface="+mn-ea"/>
                <a:cs typeface="+mn-cs"/>
              </a:rPr>
              <a:t>range: (0,1]</a:t>
            </a:r>
          </a:p>
          <a:p>
            <a:endParaRPr lang="en-US" dirty="0"/>
          </a:p>
        </p:txBody>
      </p:sp>
      <p:sp>
        <p:nvSpPr>
          <p:cNvPr id="4" name="Slide Number Placeholder 3"/>
          <p:cNvSpPr>
            <a:spLocks noGrp="1"/>
          </p:cNvSpPr>
          <p:nvPr>
            <p:ph type="sldNum" sz="quarter" idx="10"/>
          </p:nvPr>
        </p:nvSpPr>
        <p:spPr/>
        <p:txBody>
          <a:bodyPr/>
          <a:lstStyle/>
          <a:p>
            <a:fld id="{64AA74F8-B1E3-40E6-A75E-0EFA4607CCD5}" type="slidenum">
              <a:rPr lang="en-US" smtClean="0"/>
              <a:t>23</a:t>
            </a:fld>
            <a:endParaRPr lang="en-US"/>
          </a:p>
        </p:txBody>
      </p:sp>
    </p:spTree>
    <p:extLst>
      <p:ext uri="{BB962C8B-B14F-4D97-AF65-F5344CB8AC3E}">
        <p14:creationId xmlns:p14="http://schemas.microsoft.com/office/powerpoint/2010/main" val="804857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Heading </a:t>
            </a:r>
          </a:p>
        </p:txBody>
      </p:sp>
      <p:sp>
        <p:nvSpPr>
          <p:cNvPr id="3" name="Content Placeholder 2"/>
          <p:cNvSpPr>
            <a:spLocks noGrp="1"/>
          </p:cNvSpPr>
          <p:nvPr>
            <p:ph idx="1"/>
          </p:nvPr>
        </p:nvSpPr>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C30CA21-89C5-A040-B01E-D208A7FA3D8D}" type="datetimeFigureOut">
              <a:rPr lang="en-US" smtClean="0"/>
              <a:t>11/13/17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947646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1485"/>
            <a:ext cx="7772400" cy="1468967"/>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1656F7-E2D5-EF4D-B3EB-3635D9B80BFE}" type="datetimeFigureOut">
              <a:rPr lang="en-US" smtClean="0"/>
              <a:t>11/13/17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3698188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1656F7-E2D5-EF4D-B3EB-3635D9B80BFE}" type="datetimeFigureOut">
              <a:rPr lang="en-US" smtClean="0"/>
              <a:t>11/13/17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2632998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31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185"/>
            <a:ext cx="7772400" cy="150071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1656F7-E2D5-EF4D-B3EB-3635D9B80BFE}" type="datetimeFigureOut">
              <a:rPr lang="en-US" smtClean="0"/>
              <a:t>11/13/17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033797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1656F7-E2D5-EF4D-B3EB-3635D9B80BFE}" type="datetimeFigureOut">
              <a:rPr lang="en-US" smtClean="0"/>
              <a:t>11/13/17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584697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4584"/>
            <a:ext cx="4040188" cy="641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5934"/>
            <a:ext cx="4040188"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4584"/>
            <a:ext cx="4041775" cy="641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5934"/>
            <a:ext cx="4041775"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1656F7-E2D5-EF4D-B3EB-3635D9B80BFE}" type="datetimeFigureOut">
              <a:rPr lang="en-US" smtClean="0"/>
              <a:t>11/13/17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64753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1656F7-E2D5-EF4D-B3EB-3635D9B80BFE}" type="datetimeFigureOut">
              <a:rPr lang="en-US" smtClean="0"/>
              <a:t>11/13/17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4093448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656F7-E2D5-EF4D-B3EB-3635D9B80BFE}" type="datetimeFigureOut">
              <a:rPr lang="en-US" smtClean="0"/>
              <a:t>11/13/17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4113407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2"/>
            <a:ext cx="3008313" cy="1162049"/>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25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0"/>
            <a:ext cx="3008313" cy="4690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1656F7-E2D5-EF4D-B3EB-3635D9B80BFE}" type="datetimeFigureOut">
              <a:rPr lang="en-US" smtClean="0"/>
              <a:t>11/13/17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33037252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726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3833"/>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867"/>
            <a:ext cx="5486400" cy="8043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1656F7-E2D5-EF4D-B3EB-3635D9B80BFE}" type="datetimeFigureOut">
              <a:rPr lang="en-US" smtClean="0"/>
              <a:t>11/13/17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49379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1656F7-E2D5-EF4D-B3EB-3635D9B80BFE}" type="datetimeFigureOut">
              <a:rPr lang="en-US" smtClean="0"/>
              <a:t>11/13/17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2283483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Heading</a:t>
            </a:r>
          </a:p>
        </p:txBody>
      </p:sp>
      <p:sp>
        <p:nvSpPr>
          <p:cNvPr id="3" name="Content Placeholder 2"/>
          <p:cNvSpPr>
            <a:spLocks noGrp="1"/>
          </p:cNvSpPr>
          <p:nvPr>
            <p:ph sz="half" idx="1"/>
          </p:nvPr>
        </p:nvSpPr>
        <p:spPr>
          <a:xfrm>
            <a:off x="457200" y="1659037"/>
            <a:ext cx="4038600" cy="4525433"/>
          </a:xfrm>
        </p:spPr>
        <p:txBody>
          <a:bodyPr>
            <a:normAutofit/>
          </a:bodyPr>
          <a:lstStyle>
            <a:lvl1pPr>
              <a:defRPr sz="2000">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59037"/>
            <a:ext cx="4038600" cy="4525433"/>
          </a:xfrm>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Date Placeholder 4"/>
          <p:cNvSpPr>
            <a:spLocks noGrp="1"/>
          </p:cNvSpPr>
          <p:nvPr>
            <p:ph type="dt" sz="half" idx="10"/>
          </p:nvPr>
        </p:nvSpPr>
        <p:spPr/>
        <p:txBody>
          <a:bodyPr/>
          <a:lstStyle/>
          <a:p>
            <a:fld id="{3C30CA21-89C5-A040-B01E-D208A7FA3D8D}" type="datetimeFigureOut">
              <a:rPr lang="en-US" smtClean="0"/>
              <a:t>11/13/17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4795499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5167"/>
            <a:ext cx="2057400" cy="585046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5167"/>
            <a:ext cx="6019800" cy="58504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1656F7-E2D5-EF4D-B3EB-3635D9B80BFE}" type="datetimeFigureOut">
              <a:rPr lang="en-US" smtClean="0"/>
              <a:t>11/13/17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3553947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Heading</a:t>
            </a:r>
          </a:p>
        </p:txBody>
      </p:sp>
      <p:sp>
        <p:nvSpPr>
          <p:cNvPr id="3" name="Text Placeholder 2"/>
          <p:cNvSpPr>
            <a:spLocks noGrp="1"/>
          </p:cNvSpPr>
          <p:nvPr>
            <p:ph type="body" idx="1" hasCustomPrompt="1"/>
          </p:nvPr>
        </p:nvSpPr>
        <p:spPr>
          <a:xfrm>
            <a:off x="457200" y="1534584"/>
            <a:ext cx="4040188" cy="641349"/>
          </a:xfrm>
        </p:spPr>
        <p:txBody>
          <a:bodyPr anchor="b"/>
          <a:lstStyle>
            <a:lvl1pPr marL="0" indent="0">
              <a:buNone/>
              <a:defRPr sz="24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Subheading</a:t>
            </a:r>
          </a:p>
        </p:txBody>
      </p:sp>
      <p:sp>
        <p:nvSpPr>
          <p:cNvPr id="4" name="Content Placeholder 3"/>
          <p:cNvSpPr>
            <a:spLocks noGrp="1"/>
          </p:cNvSpPr>
          <p:nvPr>
            <p:ph sz="half" idx="2"/>
          </p:nvPr>
        </p:nvSpPr>
        <p:spPr>
          <a:xfrm>
            <a:off x="457200" y="2175934"/>
            <a:ext cx="4040188" cy="3949700"/>
          </a:xfrm>
        </p:spPr>
        <p:txBody>
          <a:bodyPr>
            <a:normAutofit/>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645026" y="1534584"/>
            <a:ext cx="4041775" cy="641349"/>
          </a:xfrm>
        </p:spPr>
        <p:txBody>
          <a:bodyPr anchor="b"/>
          <a:lstStyle>
            <a:lvl1pPr marL="0" indent="0">
              <a:buNone/>
              <a:defRPr sz="24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Subheading</a:t>
            </a:r>
          </a:p>
        </p:txBody>
      </p:sp>
      <p:sp>
        <p:nvSpPr>
          <p:cNvPr id="6" name="Content Placeholder 5"/>
          <p:cNvSpPr>
            <a:spLocks noGrp="1"/>
          </p:cNvSpPr>
          <p:nvPr>
            <p:ph sz="quarter" idx="4"/>
          </p:nvPr>
        </p:nvSpPr>
        <p:spPr>
          <a:xfrm>
            <a:off x="4645026" y="2175934"/>
            <a:ext cx="4041775" cy="3949700"/>
          </a:xfrm>
        </p:spPr>
        <p:txBody>
          <a:bodyPr>
            <a:normAutofit/>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30CA21-89C5-A040-B01E-D208A7FA3D8D}" type="datetimeFigureOut">
              <a:rPr lang="en-US" smtClean="0"/>
              <a:t>11/13/17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3966162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30CA21-89C5-A040-B01E-D208A7FA3D8D}" type="datetimeFigureOut">
              <a:rPr lang="en-US" smtClean="0"/>
              <a:t>11/13/17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385756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0CA21-89C5-A040-B01E-D208A7FA3D8D}" type="datetimeFigureOut">
              <a:rPr lang="en-US" smtClean="0"/>
              <a:t>11/13/17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421301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2"/>
            <a:ext cx="3008313" cy="1162049"/>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25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0"/>
            <a:ext cx="3008313" cy="4690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30CA21-89C5-A040-B01E-D208A7FA3D8D}" type="datetimeFigureOut">
              <a:rPr lang="en-US" smtClean="0"/>
              <a:t>11/13/17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3079891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726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3833"/>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867"/>
            <a:ext cx="5486400" cy="8043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30CA21-89C5-A040-B01E-D208A7FA3D8D}" type="datetimeFigureOut">
              <a:rPr lang="en-US" smtClean="0"/>
              <a:t>11/13/17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1857647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30CA21-89C5-A040-B01E-D208A7FA3D8D}" type="datetimeFigureOut">
              <a:rPr lang="en-US" smtClean="0"/>
              <a:t>11/13/17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470748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5167"/>
            <a:ext cx="2057400" cy="585046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5167"/>
            <a:ext cx="6019800" cy="58504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30CA21-89C5-A040-B01E-D208A7FA3D8D}" type="datetimeFigureOut">
              <a:rPr lang="en-US" smtClean="0"/>
              <a:t>11/13/17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13145987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2" Type="http://schemas.openxmlformats.org/officeDocument/2006/relationships/theme" Target="../theme/theme2.xml"/><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4325" y="0"/>
            <a:ext cx="9178325" cy="1600200"/>
          </a:xfrm>
          <a:prstGeom prst="rect">
            <a:avLst/>
          </a:prstGeom>
          <a:solidFill>
            <a:srgbClr val="100E2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5167"/>
            <a:ext cx="8229600" cy="1143000"/>
          </a:xfrm>
          <a:prstGeom prst="rect">
            <a:avLst/>
          </a:prstGeom>
        </p:spPr>
        <p:txBody>
          <a:bodyPr vert="horz" lIns="91440" tIns="45720" rIns="91440" bIns="45720" rtlCol="0" anchor="ctr">
            <a:normAutofit/>
          </a:bodyPr>
          <a:lstStyle/>
          <a:p>
            <a:r>
              <a:rPr lang="en-US" dirty="0"/>
              <a:t>Heading</a:t>
            </a:r>
          </a:p>
        </p:txBody>
      </p:sp>
      <p:sp>
        <p:nvSpPr>
          <p:cNvPr id="3" name="Text Placeholder 2"/>
          <p:cNvSpPr>
            <a:spLocks noGrp="1"/>
          </p:cNvSpPr>
          <p:nvPr>
            <p:ph type="body" idx="1"/>
          </p:nvPr>
        </p:nvSpPr>
        <p:spPr>
          <a:xfrm>
            <a:off x="457200" y="1659037"/>
            <a:ext cx="8229600" cy="45254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1"/>
            <a:ext cx="21336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fld id="{3C30CA21-89C5-A040-B01E-D208A7FA3D8D}" type="datetimeFigureOut">
              <a:rPr lang="en-US" smtClean="0"/>
              <a:t>11/13/17</a:t>
            </a:fld>
            <a:endParaRPr lang="en-US"/>
          </a:p>
        </p:txBody>
      </p:sp>
      <p:sp>
        <p:nvSpPr>
          <p:cNvPr id="5" name="Footer Placeholder 4"/>
          <p:cNvSpPr>
            <a:spLocks noGrp="1"/>
          </p:cNvSpPr>
          <p:nvPr>
            <p:ph type="ftr" sz="quarter" idx="3"/>
          </p:nvPr>
        </p:nvSpPr>
        <p:spPr>
          <a:xfrm>
            <a:off x="3124200" y="6356351"/>
            <a:ext cx="28956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CC7697F5-3DCA-0A4F-B9EA-FEC2794BD1A6}" type="slidenum">
              <a:rPr lang="en-US" smtClean="0"/>
              <a:t>‹#›</a:t>
            </a:fld>
            <a:endParaRPr lang="en-US"/>
          </a:p>
        </p:txBody>
      </p:sp>
    </p:spTree>
    <p:extLst>
      <p:ext uri="{BB962C8B-B14F-4D97-AF65-F5344CB8AC3E}">
        <p14:creationId xmlns:p14="http://schemas.microsoft.com/office/powerpoint/2010/main" val="817083645"/>
      </p:ext>
    </p:extLst>
  </p:cSld>
  <p:clrMap bg1="lt1" tx1="dk1" bg2="lt2" tx2="dk2" accent1="accent1" accent2="accent2" accent3="accent3" accent4="accent4" accent5="accent5" accent6="accent6" hlink="hlink" folHlink="folHlink"/>
  <p:sldLayoutIdLst>
    <p:sldLayoutId id="2147493481" r:id="rId1"/>
    <p:sldLayoutId id="2147493483" r:id="rId2"/>
    <p:sldLayoutId id="2147493484" r:id="rId3"/>
    <p:sldLayoutId id="2147493485" r:id="rId4"/>
    <p:sldLayoutId id="2147493486" r:id="rId5"/>
    <p:sldLayoutId id="2147493487" r:id="rId6"/>
    <p:sldLayoutId id="2147493488" r:id="rId7"/>
    <p:sldLayoutId id="2147493489" r:id="rId8"/>
    <p:sldLayoutId id="2147493490" r:id="rId9"/>
  </p:sldLayoutIdLst>
  <p:txStyles>
    <p:titleStyle>
      <a:lvl1pPr algn="l" defTabSz="457200" rtl="0" eaLnBrk="1" latinLnBrk="0" hangingPunct="1">
        <a:spcBef>
          <a:spcPct val="0"/>
        </a:spcBef>
        <a:buNone/>
        <a:defRPr sz="4400" kern="1200">
          <a:solidFill>
            <a:srgbClr val="FFFFFF"/>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6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5167"/>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4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fld id="{501656F7-E2D5-EF4D-B3EB-3635D9B80BFE}" type="datetimeFigureOut">
              <a:rPr lang="en-US" smtClean="0"/>
              <a:t>11/13/17</a:t>
            </a:fld>
            <a:endParaRPr lang="en-US"/>
          </a:p>
        </p:txBody>
      </p:sp>
      <p:sp>
        <p:nvSpPr>
          <p:cNvPr id="5" name="Footer Placeholder 4"/>
          <p:cNvSpPr>
            <a:spLocks noGrp="1"/>
          </p:cNvSpPr>
          <p:nvPr>
            <p:ph type="ftr" sz="quarter" idx="3"/>
          </p:nvPr>
        </p:nvSpPr>
        <p:spPr>
          <a:xfrm>
            <a:off x="3124200" y="6356351"/>
            <a:ext cx="28956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41B7C81B-7B5A-A644-B3E8-EC3DC39B624D}" type="slidenum">
              <a:rPr lang="en-US" smtClean="0"/>
              <a:t>‹#›</a:t>
            </a:fld>
            <a:endParaRPr lang="en-US"/>
          </a:p>
        </p:txBody>
      </p:sp>
    </p:spTree>
    <p:extLst>
      <p:ext uri="{BB962C8B-B14F-4D97-AF65-F5344CB8AC3E}">
        <p14:creationId xmlns:p14="http://schemas.microsoft.com/office/powerpoint/2010/main" val="1873203494"/>
      </p:ext>
    </p:extLst>
  </p:cSld>
  <p:clrMap bg1="lt1" tx1="dk1" bg2="lt2" tx2="dk2" accent1="accent1" accent2="accent2" accent3="accent3" accent4="accent4" accent5="accent5" accent6="accent6" hlink="hlink" folHlink="folHlink"/>
  <p:sldLayoutIdLst>
    <p:sldLayoutId id="2147493468" r:id="rId1"/>
    <p:sldLayoutId id="2147493469" r:id="rId2"/>
    <p:sldLayoutId id="2147493470" r:id="rId3"/>
    <p:sldLayoutId id="2147493471" r:id="rId4"/>
    <p:sldLayoutId id="2147493472" r:id="rId5"/>
    <p:sldLayoutId id="2147493473" r:id="rId6"/>
    <p:sldLayoutId id="2147493474" r:id="rId7"/>
    <p:sldLayoutId id="2147493475" r:id="rId8"/>
    <p:sldLayoutId id="2147493476" r:id="rId9"/>
    <p:sldLayoutId id="2147493477" r:id="rId10"/>
    <p:sldLayoutId id="214749347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0A3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t>
            </a:r>
            <a:r>
              <a:rPr lang="en-US" b="1" dirty="0">
                <a:solidFill>
                  <a:schemeClr val="bg1"/>
                </a:solidFill>
              </a:rPr>
              <a:t>2017 Travelers Case Competition </a:t>
            </a:r>
            <a:br>
              <a:rPr lang="en-US" b="1" dirty="0">
                <a:solidFill>
                  <a:schemeClr val="bg1"/>
                </a:solidFill>
              </a:rPr>
            </a:br>
            <a:r>
              <a:rPr lang="en-US" b="1" dirty="0" smtClean="0">
                <a:solidFill>
                  <a:schemeClr val="bg1"/>
                </a:solidFill>
              </a:rPr>
              <a:t>ML Group</a:t>
            </a:r>
            <a:endParaRPr lang="en-US" dirty="0">
              <a:solidFill>
                <a:schemeClr val="bg1"/>
              </a:solidFill>
            </a:endParaRPr>
          </a:p>
        </p:txBody>
      </p:sp>
      <p:sp>
        <p:nvSpPr>
          <p:cNvPr id="3" name="Subtitle 2"/>
          <p:cNvSpPr>
            <a:spLocks noGrp="1"/>
          </p:cNvSpPr>
          <p:nvPr>
            <p:ph type="subTitle" idx="1"/>
          </p:nvPr>
        </p:nvSpPr>
        <p:spPr/>
        <p:txBody>
          <a:bodyPr>
            <a:normAutofit fontScale="85000" lnSpcReduction="20000"/>
          </a:bodyPr>
          <a:lstStyle/>
          <a:p>
            <a:pPr algn="r"/>
            <a:r>
              <a:rPr lang="en-US" dirty="0" err="1" smtClean="0">
                <a:solidFill>
                  <a:schemeClr val="bg1"/>
                </a:solidFill>
              </a:rPr>
              <a:t>Menglei</a:t>
            </a:r>
            <a:r>
              <a:rPr lang="en-US" dirty="0" smtClean="0">
                <a:solidFill>
                  <a:schemeClr val="bg1"/>
                </a:solidFill>
              </a:rPr>
              <a:t> Chen</a:t>
            </a:r>
          </a:p>
          <a:p>
            <a:pPr algn="r"/>
            <a:r>
              <a:rPr lang="en-US" dirty="0" err="1" smtClean="0">
                <a:solidFill>
                  <a:schemeClr val="bg1"/>
                </a:solidFill>
              </a:rPr>
              <a:t>Shuyi</a:t>
            </a:r>
            <a:r>
              <a:rPr lang="en-US" dirty="0" smtClean="0">
                <a:solidFill>
                  <a:schemeClr val="bg1"/>
                </a:solidFill>
              </a:rPr>
              <a:t> Liang</a:t>
            </a:r>
          </a:p>
          <a:p>
            <a:pPr algn="r"/>
            <a:r>
              <a:rPr lang="en-US" dirty="0" err="1" smtClean="0">
                <a:solidFill>
                  <a:schemeClr val="bg1"/>
                </a:solidFill>
              </a:rPr>
              <a:t>Haining</a:t>
            </a:r>
            <a:r>
              <a:rPr lang="en-US" dirty="0" smtClean="0">
                <a:solidFill>
                  <a:schemeClr val="bg1"/>
                </a:solidFill>
              </a:rPr>
              <a:t> Zhang</a:t>
            </a:r>
          </a:p>
          <a:p>
            <a:pPr algn="r"/>
            <a:r>
              <a:rPr lang="en-US" dirty="0" err="1" smtClean="0">
                <a:solidFill>
                  <a:schemeClr val="bg1"/>
                </a:solidFill>
              </a:rPr>
              <a:t>Yizhou</a:t>
            </a:r>
            <a:r>
              <a:rPr lang="en-US" dirty="0" smtClean="0">
                <a:solidFill>
                  <a:schemeClr val="bg1"/>
                </a:solidFill>
              </a:rPr>
              <a:t> </a:t>
            </a:r>
            <a:r>
              <a:rPr lang="en-US" dirty="0" err="1" smtClean="0">
                <a:solidFill>
                  <a:schemeClr val="bg1"/>
                </a:solidFill>
              </a:rPr>
              <a:t>Xie</a:t>
            </a:r>
            <a:endParaRPr lang="en-US" dirty="0">
              <a:solidFill>
                <a:schemeClr val="bg1"/>
              </a:solidFill>
            </a:endParaRPr>
          </a:p>
        </p:txBody>
      </p:sp>
    </p:spTree>
    <p:extLst>
      <p:ext uri="{BB962C8B-B14F-4D97-AF65-F5344CB8AC3E}">
        <p14:creationId xmlns:p14="http://schemas.microsoft.com/office/powerpoint/2010/main" val="3668286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Complexity of a Tree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0633"/>
            <a:ext cx="9144000" cy="4845042"/>
          </a:xfrm>
          <a:prstGeom prst="rect">
            <a:avLst/>
          </a:prstGeom>
        </p:spPr>
      </p:pic>
    </p:spTree>
    <p:extLst>
      <p:ext uri="{BB962C8B-B14F-4D97-AF65-F5344CB8AC3E}">
        <p14:creationId xmlns:p14="http://schemas.microsoft.com/office/powerpoint/2010/main" val="397563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Can We learn Tree Ensembles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4133"/>
            <a:ext cx="9144000" cy="4706801"/>
          </a:xfrm>
          <a:prstGeom prst="rect">
            <a:avLst/>
          </a:prstGeom>
        </p:spPr>
      </p:pic>
    </p:spTree>
    <p:extLst>
      <p:ext uri="{BB962C8B-B14F-4D97-AF65-F5344CB8AC3E}">
        <p14:creationId xmlns:p14="http://schemas.microsoft.com/office/powerpoint/2010/main" val="791375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Searching</a:t>
            </a:r>
            <a:r>
              <a:rPr lang="zh-CN" altLang="en-US" dirty="0" smtClean="0"/>
              <a:t> </a:t>
            </a:r>
            <a:r>
              <a:rPr lang="en-US" altLang="zh-CN" dirty="0" smtClean="0"/>
              <a:t>Algorithm</a:t>
            </a:r>
            <a:r>
              <a:rPr lang="zh-CN" altLang="en-US" dirty="0" smtClean="0"/>
              <a:t> </a:t>
            </a:r>
            <a:r>
              <a:rPr lang="en-US" altLang="zh-CN" dirty="0" smtClean="0"/>
              <a:t>for</a:t>
            </a:r>
            <a:r>
              <a:rPr lang="zh-CN" altLang="en-US" dirty="0" smtClean="0"/>
              <a:t> </a:t>
            </a:r>
            <a:r>
              <a:rPr lang="en-US" altLang="zh-CN" dirty="0" smtClean="0"/>
              <a:t>Single</a:t>
            </a:r>
            <a:r>
              <a:rPr lang="zh-CN" altLang="en-US" dirty="0" smtClean="0"/>
              <a:t> </a:t>
            </a:r>
            <a:r>
              <a:rPr lang="en-US" altLang="zh-CN" dirty="0" smtClean="0"/>
              <a:t>tree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4790"/>
            <a:ext cx="9144000" cy="3316352"/>
          </a:xfrm>
          <a:prstGeom prst="rect">
            <a:avLst/>
          </a:prstGeom>
        </p:spPr>
      </p:pic>
    </p:spTree>
    <p:extLst>
      <p:ext uri="{BB962C8B-B14F-4D97-AF65-F5344CB8AC3E}">
        <p14:creationId xmlns:p14="http://schemas.microsoft.com/office/powerpoint/2010/main" val="731856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Efficient</a:t>
            </a:r>
            <a:r>
              <a:rPr lang="zh-CN" altLang="en-US" dirty="0" smtClean="0"/>
              <a:t> </a:t>
            </a:r>
            <a:r>
              <a:rPr lang="en-US" altLang="zh-CN" dirty="0" smtClean="0"/>
              <a:t>Finding</a:t>
            </a:r>
            <a:r>
              <a:rPr lang="zh-CN" altLang="en-US" dirty="0" smtClean="0"/>
              <a:t> </a:t>
            </a:r>
            <a:r>
              <a:rPr lang="en-US" altLang="zh-CN" dirty="0" smtClean="0"/>
              <a:t>of</a:t>
            </a:r>
            <a:r>
              <a:rPr lang="zh-CN" altLang="en-US" dirty="0" smtClean="0"/>
              <a:t> </a:t>
            </a:r>
            <a:r>
              <a:rPr lang="en-US" altLang="zh-CN" dirty="0" smtClean="0"/>
              <a:t>The</a:t>
            </a:r>
            <a:r>
              <a:rPr lang="zh-CN" altLang="en-US" dirty="0" smtClean="0"/>
              <a:t> </a:t>
            </a:r>
            <a:r>
              <a:rPr lang="en-US" altLang="zh-CN" dirty="0" smtClean="0"/>
              <a:t>Best</a:t>
            </a:r>
            <a:r>
              <a:rPr lang="zh-CN" altLang="en-US" dirty="0" smtClean="0"/>
              <a:t> </a:t>
            </a:r>
            <a:r>
              <a:rPr lang="en-US" altLang="zh-CN" dirty="0" smtClean="0"/>
              <a:t>Split</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356" y="1940012"/>
            <a:ext cx="9047656" cy="4559642"/>
          </a:xfrm>
        </p:spPr>
      </p:pic>
    </p:spTree>
    <p:extLst>
      <p:ext uri="{BB962C8B-B14F-4D97-AF65-F5344CB8AC3E}">
        <p14:creationId xmlns:p14="http://schemas.microsoft.com/office/powerpoint/2010/main" val="201221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70A3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bg1"/>
                </a:solidFill>
              </a:rPr>
              <a:t>Variable Selection</a:t>
            </a:r>
            <a:endParaRPr lang="en-US" sz="4800" dirty="0">
              <a:solidFill>
                <a:schemeClr val="bg1"/>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90109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selection</a:t>
            </a:r>
          </a:p>
        </p:txBody>
      </p:sp>
      <p:sp>
        <p:nvSpPr>
          <p:cNvPr id="3" name="Content Placeholder 2"/>
          <p:cNvSpPr>
            <a:spLocks noGrp="1"/>
          </p:cNvSpPr>
          <p:nvPr>
            <p:ph idx="1"/>
          </p:nvPr>
        </p:nvSpPr>
        <p:spPr/>
        <p:txBody>
          <a:bodyPr/>
          <a:lstStyle/>
          <a:p>
            <a:pPr>
              <a:buFont typeface="+mj-lt"/>
              <a:buAutoNum type="arabicPeriod"/>
            </a:pPr>
            <a:endParaRPr lang="en-US" sz="2000" b="1" dirty="0"/>
          </a:p>
          <a:p>
            <a:pPr>
              <a:buFont typeface="+mj-lt"/>
              <a:buAutoNum type="arabicPeriod"/>
            </a:pPr>
            <a:r>
              <a:rPr lang="en-US" sz="2000" b="1" dirty="0"/>
              <a:t>year</a:t>
            </a:r>
          </a:p>
          <a:p>
            <a:pPr marL="0" indent="0">
              <a:buNone/>
            </a:pPr>
            <a:r>
              <a:rPr lang="en-US" sz="2000" dirty="0"/>
              <a:t>            Train data: from 2013-2016</a:t>
            </a:r>
          </a:p>
          <a:p>
            <a:pPr marL="0" indent="0">
              <a:buNone/>
            </a:pPr>
            <a:r>
              <a:rPr lang="en-US" sz="2000" dirty="0"/>
              <a:t>            Test data: only 2017. Based on our model, we dropped it.</a:t>
            </a:r>
          </a:p>
          <a:p>
            <a:endParaRPr lang="en-US" sz="2000" dirty="0"/>
          </a:p>
          <a:p>
            <a:pPr marL="0" indent="0">
              <a:buNone/>
            </a:pPr>
            <a:r>
              <a:rPr lang="en-US" sz="2000" b="1" dirty="0"/>
              <a:t>2.   </a:t>
            </a:r>
            <a:r>
              <a:rPr lang="en-US" sz="2000" b="1" dirty="0" err="1"/>
              <a:t>zip.code</a:t>
            </a:r>
            <a:endParaRPr lang="en-US" sz="2000" b="1" dirty="0"/>
          </a:p>
          <a:p>
            <a:pPr marL="0" indent="0">
              <a:buNone/>
            </a:pPr>
            <a:r>
              <a:rPr lang="en-US" sz="2000" dirty="0"/>
              <a:t>            Use corresponding state and city instead of </a:t>
            </a:r>
            <a:r>
              <a:rPr lang="en-US" sz="2000" dirty="0" err="1"/>
              <a:t>zip.code</a:t>
            </a:r>
            <a:endParaRPr lang="en-US" sz="2000" dirty="0"/>
          </a:p>
          <a:p>
            <a:endParaRPr lang="en-US" dirty="0">
              <a:latin typeface="Arial"/>
              <a:cs typeface="Arial"/>
            </a:endParaRPr>
          </a:p>
        </p:txBody>
      </p:sp>
    </p:spTree>
    <p:extLst>
      <p:ext uri="{BB962C8B-B14F-4D97-AF65-F5344CB8AC3E}">
        <p14:creationId xmlns:p14="http://schemas.microsoft.com/office/powerpoint/2010/main" val="2070724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variables</a:t>
            </a:r>
          </a:p>
        </p:txBody>
      </p:sp>
      <p:sp>
        <p:nvSpPr>
          <p:cNvPr id="3" name="Content Placeholder 2"/>
          <p:cNvSpPr>
            <a:spLocks noGrp="1"/>
          </p:cNvSpPr>
          <p:nvPr>
            <p:ph sz="half" idx="1"/>
          </p:nvPr>
        </p:nvSpPr>
        <p:spPr>
          <a:xfrm>
            <a:off x="457199" y="1659037"/>
            <a:ext cx="8331693" cy="4525433"/>
          </a:xfrm>
        </p:spPr>
        <p:txBody>
          <a:bodyPr>
            <a:normAutofit/>
          </a:bodyPr>
          <a:lstStyle/>
          <a:p>
            <a:pPr marL="0" indent="0">
              <a:buNone/>
            </a:pPr>
            <a:endParaRPr lang="en-US" altLang="zh-CN" b="1" dirty="0"/>
          </a:p>
          <a:p>
            <a:pPr marL="0" indent="0">
              <a:buNone/>
            </a:pPr>
            <a:r>
              <a:rPr lang="en-US" altLang="zh-CN" b="1" dirty="0"/>
              <a:t>1.     </a:t>
            </a:r>
            <a:r>
              <a:rPr lang="en-US" altLang="zh-CN" b="1" dirty="0" err="1"/>
              <a:t>age_old_young</a:t>
            </a:r>
            <a:endParaRPr lang="en-US" altLang="zh-CN" b="1" dirty="0"/>
          </a:p>
          <a:p>
            <a:pPr marL="0" indent="0">
              <a:buNone/>
            </a:pPr>
            <a:r>
              <a:rPr lang="en-US" altLang="zh-CN" dirty="0"/>
              <a:t>             If age&lt;40, then </a:t>
            </a:r>
            <a:r>
              <a:rPr lang="en-US" altLang="zh-CN" dirty="0" err="1"/>
              <a:t>age_old_yong</a:t>
            </a:r>
            <a:r>
              <a:rPr lang="en-US" altLang="zh-CN" dirty="0"/>
              <a:t> = “young”, else </a:t>
            </a:r>
            <a:r>
              <a:rPr lang="en-US" altLang="zh-CN" dirty="0" err="1"/>
              <a:t>age_old_young</a:t>
            </a:r>
            <a:r>
              <a:rPr lang="en-US" altLang="zh-CN" dirty="0"/>
              <a:t> = “old”</a:t>
            </a:r>
          </a:p>
          <a:p>
            <a:pPr marL="0" indent="0">
              <a:buNone/>
            </a:pPr>
            <a:endParaRPr lang="en-US" altLang="zh-CN" dirty="0"/>
          </a:p>
          <a:p>
            <a:pPr marL="514350" indent="-514350">
              <a:buAutoNum type="arabicPeriod" startAt="2"/>
            </a:pPr>
            <a:r>
              <a:rPr lang="en-US" altLang="zh-CN" b="1" dirty="0" err="1"/>
              <a:t>age_round</a:t>
            </a:r>
            <a:endParaRPr lang="en-US" altLang="zh-CN" b="1" dirty="0"/>
          </a:p>
          <a:p>
            <a:pPr marL="0" indent="0">
              <a:buNone/>
            </a:pPr>
            <a:r>
              <a:rPr lang="en-US" altLang="zh-CN" dirty="0"/>
              <a:t>             Round age to nearest ten.</a:t>
            </a:r>
          </a:p>
          <a:p>
            <a:pPr marL="0" indent="0">
              <a:buNone/>
            </a:pPr>
            <a:endParaRPr lang="en-US" altLang="zh-CN" dirty="0"/>
          </a:p>
          <a:p>
            <a:pPr marL="514350" indent="-514350">
              <a:buAutoNum type="arabicPeriod" startAt="3"/>
            </a:pPr>
            <a:r>
              <a:rPr lang="en-US" altLang="zh-CN" b="1" dirty="0" err="1"/>
              <a:t>family_size</a:t>
            </a:r>
            <a:endParaRPr lang="en-US" altLang="zh-CN" b="1" dirty="0"/>
          </a:p>
          <a:p>
            <a:pPr marL="0" indent="0">
              <a:buNone/>
            </a:pPr>
            <a:r>
              <a:rPr lang="en-US" altLang="zh-CN" dirty="0"/>
              <a:t>             Size of a family; i.e., total number of people in a family</a:t>
            </a:r>
          </a:p>
          <a:p>
            <a:pPr marL="0" indent="0">
              <a:buNone/>
            </a:pPr>
            <a:endParaRPr lang="en-US" altLang="zh-CN" sz="1600" dirty="0"/>
          </a:p>
          <a:p>
            <a:pPr marL="0" indent="0">
              <a:buNone/>
            </a:pPr>
            <a:endParaRPr lang="en-US" dirty="0"/>
          </a:p>
        </p:txBody>
      </p:sp>
    </p:spTree>
    <p:extLst>
      <p:ext uri="{BB962C8B-B14F-4D97-AF65-F5344CB8AC3E}">
        <p14:creationId xmlns:p14="http://schemas.microsoft.com/office/powerpoint/2010/main" val="1708360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New variables (cont.)</a:t>
            </a:r>
            <a:endParaRPr lang="zh-CN" altLang="en-US" dirty="0"/>
          </a:p>
        </p:txBody>
      </p:sp>
      <p:sp>
        <p:nvSpPr>
          <p:cNvPr id="3" name="Content Placeholder 2"/>
          <p:cNvSpPr>
            <a:spLocks noGrp="1"/>
          </p:cNvSpPr>
          <p:nvPr>
            <p:ph sz="half" idx="1"/>
          </p:nvPr>
        </p:nvSpPr>
        <p:spPr>
          <a:xfrm>
            <a:off x="457200" y="1659037"/>
            <a:ext cx="8229600" cy="4525433"/>
          </a:xfrm>
        </p:spPr>
        <p:txBody>
          <a:bodyPr/>
          <a:lstStyle/>
          <a:p>
            <a:pPr marL="0" indent="0">
              <a:buNone/>
            </a:pPr>
            <a:endParaRPr lang="en-US" altLang="zh-CN" b="1" dirty="0"/>
          </a:p>
          <a:p>
            <a:pPr marL="0" indent="0">
              <a:buNone/>
            </a:pPr>
            <a:endParaRPr lang="en-US" altLang="zh-CN" b="1" dirty="0"/>
          </a:p>
          <a:p>
            <a:pPr marL="0" indent="0">
              <a:buNone/>
            </a:pPr>
            <a:r>
              <a:rPr lang="en-US" altLang="zh-CN" b="1" dirty="0"/>
              <a:t>4.      </a:t>
            </a:r>
            <a:r>
              <a:rPr lang="en-US" altLang="zh-CN" b="1" dirty="0" err="1"/>
              <a:t>ave_price</a:t>
            </a:r>
            <a:endParaRPr lang="en-US" altLang="zh-CN" b="1" dirty="0"/>
          </a:p>
          <a:p>
            <a:pPr marL="0" indent="0">
              <a:buNone/>
            </a:pPr>
            <a:r>
              <a:rPr lang="en-US" altLang="zh-CN" dirty="0"/>
              <a:t>             Average price of policy. (premium/</a:t>
            </a:r>
            <a:r>
              <a:rPr lang="en-US" altLang="zh-CN" dirty="0" err="1"/>
              <a:t>n.adults</a:t>
            </a:r>
            <a:r>
              <a:rPr lang="en-US" altLang="zh-CN" dirty="0"/>
              <a:t>)</a:t>
            </a:r>
          </a:p>
          <a:p>
            <a:pPr marL="0" indent="0">
              <a:buNone/>
            </a:pPr>
            <a:endParaRPr lang="en-US" altLang="zh-CN" dirty="0"/>
          </a:p>
          <a:p>
            <a:pPr marL="0" indent="0">
              <a:buNone/>
            </a:pPr>
            <a:r>
              <a:rPr lang="en-US" altLang="zh-CN" b="1" dirty="0"/>
              <a:t>5.      </a:t>
            </a:r>
            <a:r>
              <a:rPr lang="en-US" altLang="zh-CN" b="1" dirty="0" err="1"/>
              <a:t>age_tenure</a:t>
            </a:r>
            <a:endParaRPr lang="en-US" altLang="zh-CN" b="1" dirty="0"/>
          </a:p>
          <a:p>
            <a:pPr marL="0" indent="0">
              <a:buNone/>
            </a:pPr>
            <a:r>
              <a:rPr lang="en-US" altLang="zh-CN" dirty="0"/>
              <a:t>             Age when costumer joined Kangaroo. (</a:t>
            </a:r>
            <a:r>
              <a:rPr lang="en-US" altLang="zh-CN" dirty="0" err="1"/>
              <a:t>ni.age</a:t>
            </a:r>
            <a:r>
              <a:rPr lang="en-US" altLang="zh-CN" dirty="0"/>
              <a:t>-tenure)</a:t>
            </a:r>
          </a:p>
        </p:txBody>
      </p:sp>
    </p:spTree>
    <p:extLst>
      <p:ext uri="{BB962C8B-B14F-4D97-AF65-F5344CB8AC3E}">
        <p14:creationId xmlns:p14="http://schemas.microsoft.com/office/powerpoint/2010/main" val="49186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importance</a:t>
            </a:r>
          </a:p>
        </p:txBody>
      </p:sp>
      <p:sp>
        <p:nvSpPr>
          <p:cNvPr id="4" name="Content Placeholder 3"/>
          <p:cNvSpPr>
            <a:spLocks noGrp="1"/>
          </p:cNvSpPr>
          <p:nvPr>
            <p:ph sz="half" idx="2"/>
          </p:nvPr>
        </p:nvSpPr>
        <p:spPr>
          <a:xfrm>
            <a:off x="457200" y="2175934"/>
            <a:ext cx="8305060" cy="3949700"/>
          </a:xfrm>
        </p:spPr>
        <p:txBody>
          <a:bodyPr>
            <a:normAutofit/>
          </a:bodyPr>
          <a:lstStyle/>
          <a:p>
            <a:r>
              <a:rPr lang="en-US" altLang="zh-CN" sz="2000" dirty="0"/>
              <a:t>Importance provides a score that indicates how useful or valuable each feature was in the construction of the boosted decision trees within the model. </a:t>
            </a:r>
          </a:p>
          <a:p>
            <a:endParaRPr lang="en-US" altLang="zh-CN" sz="2000" dirty="0"/>
          </a:p>
          <a:p>
            <a:r>
              <a:rPr lang="en-US" altLang="zh-CN" sz="2000" dirty="0"/>
              <a:t>The more an attribute is used to make key decisions with decision trees, the higher its relative importance.</a:t>
            </a:r>
            <a:endParaRPr lang="zh-CN" altLang="en-US" sz="2000" dirty="0"/>
          </a:p>
        </p:txBody>
      </p:sp>
    </p:spTree>
    <p:extLst>
      <p:ext uri="{BB962C8B-B14F-4D97-AF65-F5344CB8AC3E}">
        <p14:creationId xmlns:p14="http://schemas.microsoft.com/office/powerpoint/2010/main" val="3668023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Feature importance (cont.)</a:t>
            </a:r>
            <a:endParaRPr lang="zh-CN" altLang="en-US" dirty="0"/>
          </a:p>
        </p:txBody>
      </p:sp>
      <p:sp>
        <p:nvSpPr>
          <p:cNvPr id="4" name="Content Placeholder 3"/>
          <p:cNvSpPr>
            <a:spLocks noGrp="1"/>
          </p:cNvSpPr>
          <p:nvPr>
            <p:ph sz="half" idx="2"/>
          </p:nvPr>
        </p:nvSpPr>
        <p:spPr/>
        <p:txBody>
          <a:bodyPr/>
          <a:lstStyle/>
          <a:p>
            <a:endParaRPr lang="zh-CN" altLang="en-US" dirty="0"/>
          </a:p>
        </p:txBody>
      </p:sp>
      <p:sp>
        <p:nvSpPr>
          <p:cNvPr id="6" name="Content Placeholder 5"/>
          <p:cNvSpPr>
            <a:spLocks noGrp="1"/>
          </p:cNvSpPr>
          <p:nvPr>
            <p:ph sz="quarter" idx="4"/>
          </p:nvPr>
        </p:nvSpPr>
        <p:spPr/>
        <p:txBody>
          <a:bodyPr/>
          <a:lstStyle/>
          <a:p>
            <a:endParaRPr lang="zh-CN" altLang="en-US"/>
          </a:p>
        </p:txBody>
      </p:sp>
      <p:pic>
        <p:nvPicPr>
          <p:cNvPr id="7" name="Content Placeholder 3"/>
          <p:cNvPicPr>
            <a:picLocks noChangeAspect="1"/>
          </p:cNvPicPr>
          <p:nvPr/>
        </p:nvPicPr>
        <p:blipFill>
          <a:blip r:embed="rId2"/>
          <a:stretch>
            <a:fillRect/>
          </a:stretch>
        </p:blipFill>
        <p:spPr>
          <a:xfrm>
            <a:off x="354278" y="1800620"/>
            <a:ext cx="8286220" cy="4831000"/>
          </a:xfrm>
          <a:prstGeom prst="rect">
            <a:avLst/>
          </a:prstGeom>
        </p:spPr>
      </p:pic>
    </p:spTree>
    <p:extLst>
      <p:ext uri="{BB962C8B-B14F-4D97-AF65-F5344CB8AC3E}">
        <p14:creationId xmlns:p14="http://schemas.microsoft.com/office/powerpoint/2010/main" val="1978758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70000" lnSpcReduction="20000"/>
          </a:bodyPr>
          <a:lstStyle/>
          <a:p>
            <a:pPr>
              <a:lnSpc>
                <a:spcPct val="270000"/>
              </a:lnSpc>
            </a:pPr>
            <a:r>
              <a:rPr lang="en-US" sz="2800" dirty="0" smtClean="0"/>
              <a:t>Method Introduction</a:t>
            </a:r>
          </a:p>
          <a:p>
            <a:pPr>
              <a:lnSpc>
                <a:spcPct val="270000"/>
              </a:lnSpc>
            </a:pPr>
            <a:r>
              <a:rPr lang="en-US" sz="2800" dirty="0" smtClean="0"/>
              <a:t>Variable Selection</a:t>
            </a:r>
          </a:p>
          <a:p>
            <a:pPr>
              <a:lnSpc>
                <a:spcPct val="270000"/>
              </a:lnSpc>
            </a:pPr>
            <a:r>
              <a:rPr lang="en-US" sz="2800" dirty="0" smtClean="0"/>
              <a:t>Model Evaluation</a:t>
            </a:r>
          </a:p>
          <a:p>
            <a:pPr>
              <a:lnSpc>
                <a:spcPct val="270000"/>
              </a:lnSpc>
            </a:pPr>
            <a:r>
              <a:rPr lang="en-US" sz="2800" dirty="0" smtClean="0"/>
              <a:t>Result</a:t>
            </a:r>
          </a:p>
          <a:p>
            <a:pPr>
              <a:lnSpc>
                <a:spcPct val="270000"/>
              </a:lnSpc>
            </a:pPr>
            <a:r>
              <a:rPr lang="en-US" sz="2800" dirty="0" smtClean="0"/>
              <a:t>Q&amp;A</a:t>
            </a:r>
          </a:p>
          <a:p>
            <a:pPr>
              <a:lnSpc>
                <a:spcPct val="270000"/>
              </a:lnSpc>
            </a:pPr>
            <a:endParaRPr lang="en-US" sz="2800" dirty="0"/>
          </a:p>
        </p:txBody>
      </p:sp>
    </p:spTree>
    <p:extLst>
      <p:ext uri="{BB962C8B-B14F-4D97-AF65-F5344CB8AC3E}">
        <p14:creationId xmlns:p14="http://schemas.microsoft.com/office/powerpoint/2010/main" val="2326049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70A3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bg1"/>
                </a:solidFill>
              </a:rPr>
              <a:t>Model Evaluation</a:t>
            </a:r>
            <a:endParaRPr lang="en-US" sz="4800" dirty="0">
              <a:solidFill>
                <a:schemeClr val="bg1"/>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34046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Validation</a:t>
            </a:r>
            <a:endParaRPr lang="en-US" dirty="0"/>
          </a:p>
        </p:txBody>
      </p:sp>
      <p:sp>
        <p:nvSpPr>
          <p:cNvPr id="3" name="Content Placeholder 2"/>
          <p:cNvSpPr>
            <a:spLocks noGrp="1"/>
          </p:cNvSpPr>
          <p:nvPr>
            <p:ph idx="1"/>
          </p:nvPr>
        </p:nvSpPr>
        <p:spPr/>
        <p:txBody>
          <a:bodyPr/>
          <a:lstStyle/>
          <a:p>
            <a:pPr lvl="1" algn="just">
              <a:buFont typeface="Arial" panose="020B0604020202020204" pitchFamily="34" charset="0"/>
              <a:buChar char="•"/>
            </a:pPr>
            <a:r>
              <a:rPr lang="en-US" sz="2400" dirty="0"/>
              <a:t>The samples are randomly partitioned into 5 sets (called folds) of roughly equal size. </a:t>
            </a:r>
          </a:p>
          <a:p>
            <a:pPr lvl="1" algn="just">
              <a:buFont typeface="Arial" panose="020B0604020202020204" pitchFamily="34" charset="0"/>
              <a:buChar char="•"/>
            </a:pPr>
            <a:r>
              <a:rPr lang="en-US" sz="2400" dirty="0"/>
              <a:t>A model is fit using all the samples except the first subset. </a:t>
            </a:r>
          </a:p>
          <a:p>
            <a:pPr lvl="1" algn="just">
              <a:buFont typeface="Arial" panose="020B0604020202020204" pitchFamily="34" charset="0"/>
              <a:buChar char="•"/>
            </a:pPr>
            <a:r>
              <a:rPr lang="en-US" sz="2400" dirty="0"/>
              <a:t>The prediction AUC of the fitted model is calculated using the first held-out samples. </a:t>
            </a:r>
          </a:p>
          <a:p>
            <a:pPr lvl="1" algn="just">
              <a:buFont typeface="Arial" panose="020B0604020202020204" pitchFamily="34" charset="0"/>
              <a:buChar char="•"/>
            </a:pPr>
            <a:r>
              <a:rPr lang="en-US" sz="2400" dirty="0"/>
              <a:t>The same operation is repeated for each fold and the model’s performance is calculated by averaging the AUCs across the different test sets. </a:t>
            </a:r>
            <a:endParaRPr lang="en-US" dirty="0"/>
          </a:p>
          <a:p>
            <a:endParaRPr lang="en-US" dirty="0"/>
          </a:p>
        </p:txBody>
      </p:sp>
    </p:spTree>
    <p:extLst>
      <p:ext uri="{BB962C8B-B14F-4D97-AF65-F5344CB8AC3E}">
        <p14:creationId xmlns:p14="http://schemas.microsoft.com/office/powerpoint/2010/main" val="2321400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Validation</a:t>
            </a:r>
            <a:endParaRPr lang="en-US" dirty="0"/>
          </a:p>
        </p:txBody>
      </p:sp>
      <p:pic>
        <p:nvPicPr>
          <p:cNvPr id="4" name="Content Placeholder 3"/>
          <p:cNvPicPr>
            <a:picLocks noGrp="1" noChangeAspect="1"/>
          </p:cNvPicPr>
          <p:nvPr>
            <p:ph idx="1"/>
          </p:nvPr>
        </p:nvPicPr>
        <p:blipFill>
          <a:blip r:embed="rId2"/>
          <a:stretch>
            <a:fillRect/>
          </a:stretch>
        </p:blipFill>
        <p:spPr>
          <a:xfrm>
            <a:off x="761406" y="1658937"/>
            <a:ext cx="7621188" cy="5061739"/>
          </a:xfrm>
          <a:prstGeom prst="rect">
            <a:avLst/>
          </a:prstGeom>
        </p:spPr>
      </p:pic>
    </p:spTree>
    <p:extLst>
      <p:ext uri="{BB962C8B-B14F-4D97-AF65-F5344CB8AC3E}">
        <p14:creationId xmlns:p14="http://schemas.microsoft.com/office/powerpoint/2010/main" val="31569683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Tuning</a:t>
            </a:r>
            <a:endParaRPr lang="en-US" dirty="0"/>
          </a:p>
        </p:txBody>
      </p:sp>
      <p:sp>
        <p:nvSpPr>
          <p:cNvPr id="3" name="Content Placeholder 2"/>
          <p:cNvSpPr>
            <a:spLocks noGrp="1"/>
          </p:cNvSpPr>
          <p:nvPr>
            <p:ph idx="1"/>
          </p:nvPr>
        </p:nvSpPr>
        <p:spPr/>
        <p:txBody>
          <a:bodyPr/>
          <a:lstStyle/>
          <a:p>
            <a:r>
              <a:rPr lang="en-US" dirty="0" smtClean="0"/>
              <a:t>para&lt;-list("eta</a:t>
            </a:r>
            <a:r>
              <a:rPr lang="en-US" dirty="0"/>
              <a:t>"=0.02</a:t>
            </a:r>
            <a:r>
              <a:rPr lang="en-US" dirty="0" smtClean="0"/>
              <a:t>,</a:t>
            </a:r>
          </a:p>
          <a:p>
            <a:pPr marL="457200" lvl="1" indent="0">
              <a:buNone/>
            </a:pPr>
            <a:r>
              <a:rPr lang="en-US" dirty="0" smtClean="0"/>
              <a:t>"</a:t>
            </a:r>
            <a:r>
              <a:rPr lang="en-US" dirty="0"/>
              <a:t>gamma"=11</a:t>
            </a:r>
            <a:r>
              <a:rPr lang="en-US" dirty="0" smtClean="0"/>
              <a:t>,</a:t>
            </a:r>
          </a:p>
          <a:p>
            <a:pPr marL="0" indent="0">
              <a:buNone/>
            </a:pPr>
            <a:r>
              <a:rPr lang="en-US" dirty="0" smtClean="0"/>
              <a:t>	"</a:t>
            </a:r>
            <a:r>
              <a:rPr lang="en-US" dirty="0"/>
              <a:t>max_depth"=8</a:t>
            </a:r>
            <a:r>
              <a:rPr lang="en-US" dirty="0" smtClean="0"/>
              <a:t>,</a:t>
            </a:r>
          </a:p>
          <a:p>
            <a:pPr marL="457200" lvl="1" indent="0">
              <a:buNone/>
            </a:pPr>
            <a:r>
              <a:rPr lang="en-US" dirty="0" smtClean="0"/>
              <a:t>"</a:t>
            </a:r>
            <a:r>
              <a:rPr lang="en-US" dirty="0"/>
              <a:t>min_child_weight"=20</a:t>
            </a:r>
            <a:r>
              <a:rPr lang="en-US" dirty="0" smtClean="0"/>
              <a:t>,</a:t>
            </a:r>
          </a:p>
          <a:p>
            <a:pPr marL="457200" lvl="1" indent="0">
              <a:buNone/>
            </a:pPr>
            <a:r>
              <a:rPr lang="en-US" dirty="0" smtClean="0"/>
              <a:t>"</a:t>
            </a:r>
            <a:r>
              <a:rPr lang="en-US" dirty="0" err="1"/>
              <a:t>max_delt_step</a:t>
            </a:r>
            <a:r>
              <a:rPr lang="en-US" dirty="0"/>
              <a:t>"=1, </a:t>
            </a:r>
            <a:endParaRPr lang="en-US" dirty="0" smtClean="0"/>
          </a:p>
          <a:p>
            <a:pPr marL="0" indent="0">
              <a:buNone/>
            </a:pPr>
            <a:r>
              <a:rPr lang="en-US" dirty="0" smtClean="0"/>
              <a:t>	"</a:t>
            </a:r>
            <a:r>
              <a:rPr lang="en-US" dirty="0"/>
              <a:t>subsample"=0.9, </a:t>
            </a:r>
            <a:endParaRPr lang="en-US" dirty="0" smtClean="0"/>
          </a:p>
          <a:p>
            <a:pPr marL="0" indent="0">
              <a:buNone/>
            </a:pPr>
            <a:r>
              <a:rPr lang="en-US" dirty="0" smtClean="0"/>
              <a:t>	"</a:t>
            </a:r>
            <a:r>
              <a:rPr lang="en-US" dirty="0"/>
              <a:t>objective"="</a:t>
            </a:r>
            <a:r>
              <a:rPr lang="en-US" dirty="0" err="1"/>
              <a:t>binary:logistic</a:t>
            </a:r>
            <a:r>
              <a:rPr lang="en-US" dirty="0"/>
              <a:t>",</a:t>
            </a:r>
          </a:p>
          <a:p>
            <a:pPr marL="0" indent="0">
              <a:buNone/>
            </a:pPr>
            <a:r>
              <a:rPr lang="en-US" dirty="0" smtClean="0"/>
              <a:t>	"</a:t>
            </a:r>
            <a:r>
              <a:rPr lang="en-US" dirty="0" err="1"/>
              <a:t>eval_metric</a:t>
            </a:r>
            <a:r>
              <a:rPr lang="en-US" dirty="0"/>
              <a:t>"="</a:t>
            </a:r>
            <a:r>
              <a:rPr lang="en-US" dirty="0" err="1"/>
              <a:t>auc</a:t>
            </a:r>
            <a:r>
              <a:rPr lang="en-US" dirty="0"/>
              <a:t>","</a:t>
            </a:r>
            <a:r>
              <a:rPr lang="en-US" dirty="0" err="1"/>
              <a:t>eval_metric</a:t>
            </a:r>
            <a:r>
              <a:rPr lang="en-US" dirty="0"/>
              <a:t>"="error",</a:t>
            </a:r>
          </a:p>
          <a:p>
            <a:pPr marL="0" indent="0">
              <a:buNone/>
            </a:pPr>
            <a:r>
              <a:rPr lang="en-US" dirty="0" smtClean="0"/>
              <a:t>	"</a:t>
            </a:r>
            <a:r>
              <a:rPr lang="en-US" dirty="0" err="1"/>
              <a:t>set.seed</a:t>
            </a:r>
            <a:r>
              <a:rPr lang="en-US" dirty="0" smtClean="0"/>
              <a:t>"=940610,</a:t>
            </a:r>
          </a:p>
          <a:p>
            <a:pPr marL="0" indent="0">
              <a:buNone/>
            </a:pPr>
            <a:r>
              <a:rPr lang="en-US" dirty="0" smtClean="0"/>
              <a:t>	"</a:t>
            </a:r>
            <a:r>
              <a:rPr lang="en-US" dirty="0"/>
              <a:t>early.stop.round"=20</a:t>
            </a:r>
          </a:p>
          <a:p>
            <a:pPr marL="0" indent="0">
              <a:buNone/>
            </a:pPr>
            <a:r>
              <a:rPr lang="en-US" dirty="0" smtClean="0"/>
              <a:t>	)</a:t>
            </a:r>
            <a:endParaRPr lang="en-US" dirty="0"/>
          </a:p>
        </p:txBody>
      </p:sp>
    </p:spTree>
    <p:extLst>
      <p:ext uri="{BB962C8B-B14F-4D97-AF65-F5344CB8AC3E}">
        <p14:creationId xmlns:p14="http://schemas.microsoft.com/office/powerpoint/2010/main" val="2389941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70A3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bg1"/>
                </a:solidFill>
              </a:rPr>
              <a:t>Result</a:t>
            </a:r>
            <a:endParaRPr lang="en-US" sz="4800" dirty="0">
              <a:solidFill>
                <a:schemeClr val="bg1"/>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572447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Grp="1" noChangeAspect="1"/>
          </p:cNvPicPr>
          <p:nvPr>
            <p:ph sz="half" idx="2"/>
          </p:nvPr>
        </p:nvPicPr>
        <p:blipFill>
          <a:blip r:embed="rId2"/>
          <a:stretch>
            <a:fillRect/>
          </a:stretch>
        </p:blipFill>
        <p:spPr>
          <a:xfrm>
            <a:off x="4083087" y="1659037"/>
            <a:ext cx="4891160" cy="2722179"/>
          </a:xfrm>
          <a:prstGeom prst="rect">
            <a:avLst/>
          </a:prstGeom>
        </p:spPr>
      </p:pic>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sz="half" idx="1"/>
          </p:nvPr>
        </p:nvSpPr>
        <p:spPr/>
        <p:txBody>
          <a:bodyPr>
            <a:normAutofit fontScale="77500" lnSpcReduction="20000"/>
          </a:bodyPr>
          <a:lstStyle/>
          <a:p>
            <a:pPr>
              <a:lnSpc>
                <a:spcPct val="200000"/>
              </a:lnSpc>
            </a:pPr>
            <a:r>
              <a:rPr lang="en-US" dirty="0" smtClean="0"/>
              <a:t>Financial </a:t>
            </a:r>
            <a:r>
              <a:rPr lang="en-US" dirty="0"/>
              <a:t>credit level of policyholder (low</a:t>
            </a:r>
            <a:r>
              <a:rPr lang="en-US" dirty="0" smtClean="0"/>
              <a:t>)</a:t>
            </a:r>
            <a:endParaRPr lang="en-US" dirty="0"/>
          </a:p>
          <a:p>
            <a:pPr>
              <a:lnSpc>
                <a:spcPct val="200000"/>
              </a:lnSpc>
            </a:pPr>
            <a:r>
              <a:rPr lang="en-US" dirty="0" smtClean="0"/>
              <a:t>Medium </a:t>
            </a:r>
            <a:r>
              <a:rPr lang="en-US" dirty="0"/>
              <a:t>through which policy was purchased </a:t>
            </a:r>
            <a:r>
              <a:rPr lang="en-US" dirty="0" smtClean="0"/>
              <a:t>(Phone, Online)</a:t>
            </a:r>
            <a:endParaRPr lang="en-US" dirty="0"/>
          </a:p>
          <a:p>
            <a:pPr>
              <a:lnSpc>
                <a:spcPct val="200000"/>
              </a:lnSpc>
            </a:pPr>
            <a:r>
              <a:rPr lang="en-US" dirty="0"/>
              <a:t>Family size</a:t>
            </a:r>
          </a:p>
          <a:p>
            <a:pPr>
              <a:lnSpc>
                <a:spcPct val="200000"/>
              </a:lnSpc>
            </a:pPr>
            <a:r>
              <a:rPr lang="en-US" dirty="0" smtClean="0"/>
              <a:t>State (Virginia, Pennsylvania</a:t>
            </a:r>
            <a:r>
              <a:rPr lang="en-US" dirty="0"/>
              <a:t>)</a:t>
            </a:r>
          </a:p>
          <a:p>
            <a:pPr>
              <a:lnSpc>
                <a:spcPct val="200000"/>
              </a:lnSpc>
            </a:pPr>
            <a:r>
              <a:rPr lang="en-US" altLang="zh-CN" dirty="0" smtClean="0"/>
              <a:t>Age </a:t>
            </a:r>
            <a:r>
              <a:rPr lang="en-US" altLang="zh-CN" dirty="0"/>
              <a:t>when costumer joined </a:t>
            </a:r>
            <a:r>
              <a:rPr lang="en-US" altLang="zh-CN" dirty="0" smtClean="0"/>
              <a:t>Kangaroo</a:t>
            </a:r>
            <a:endParaRPr lang="en-US" dirty="0"/>
          </a:p>
          <a:p>
            <a:pPr>
              <a:lnSpc>
                <a:spcPct val="200000"/>
              </a:lnSpc>
            </a:pPr>
            <a:r>
              <a:rPr lang="en-US" dirty="0"/>
              <a:t> Length at residence</a:t>
            </a:r>
          </a:p>
          <a:p>
            <a:pPr>
              <a:lnSpc>
                <a:spcPct val="200000"/>
              </a:lnSpc>
            </a:pPr>
            <a:r>
              <a:rPr lang="en-US" altLang="zh-CN" dirty="0"/>
              <a:t>Average price of policy</a:t>
            </a:r>
            <a:endParaRPr lang="en-US" dirty="0"/>
          </a:p>
          <a:p>
            <a:endParaRPr lang="en-US" dirty="0"/>
          </a:p>
        </p:txBody>
      </p:sp>
    </p:spTree>
    <p:extLst>
      <p:ext uri="{BB962C8B-B14F-4D97-AF65-F5344CB8AC3E}">
        <p14:creationId xmlns:p14="http://schemas.microsoft.com/office/powerpoint/2010/main" val="25202760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Reference</a:t>
            </a:r>
            <a:endParaRPr lang="en-US" dirty="0"/>
          </a:p>
        </p:txBody>
      </p:sp>
      <p:sp>
        <p:nvSpPr>
          <p:cNvPr id="4" name="Content Placeholder 3"/>
          <p:cNvSpPr>
            <a:spLocks noGrp="1"/>
          </p:cNvSpPr>
          <p:nvPr>
            <p:ph sz="half" idx="2"/>
          </p:nvPr>
        </p:nvSpPr>
        <p:spPr>
          <a:xfrm>
            <a:off x="457199" y="2175934"/>
            <a:ext cx="8044250" cy="39497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p>
          <a:p>
            <a:pPr marL="0" indent="0" defTabSz="914400">
              <a:spcBef>
                <a:spcPts val="0"/>
              </a:spcBef>
              <a:buNone/>
            </a:pPr>
            <a:r>
              <a:rPr lang="en-US" altLang="zh-CN" dirty="0"/>
              <a:t>[</a:t>
            </a:r>
            <a:r>
              <a:rPr lang="en-US" altLang="zh-CN" dirty="0" smtClean="0"/>
              <a:t>1] </a:t>
            </a:r>
            <a:r>
              <a:rPr lang="en-US" altLang="zh-CN" dirty="0" err="1" smtClean="0"/>
              <a:t>Tianqi</a:t>
            </a:r>
            <a:r>
              <a:rPr lang="en-US" altLang="zh-CN" dirty="0" smtClean="0"/>
              <a:t> Chen,</a:t>
            </a:r>
            <a:r>
              <a:rPr lang="en-US" dirty="0"/>
              <a:t> Carlos </a:t>
            </a:r>
            <a:r>
              <a:rPr lang="en-US" dirty="0" err="1" smtClean="0"/>
              <a:t>Guestrin</a:t>
            </a:r>
            <a:r>
              <a:rPr lang="en-US" dirty="0" smtClean="0"/>
              <a:t>. </a:t>
            </a:r>
            <a:r>
              <a:rPr lang="en-US" i="1" dirty="0" err="1"/>
              <a:t>XGBoost</a:t>
            </a:r>
            <a:r>
              <a:rPr lang="en-US" i="1" dirty="0"/>
              <a:t>: A Scalable Tree Boosting System </a:t>
            </a: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smtClean="0"/>
          </a:p>
          <a:p>
            <a:pPr marL="0" indent="0" defTabSz="914400">
              <a:spcBef>
                <a:spcPts val="0"/>
              </a:spcBef>
              <a:buNone/>
              <a:defRPr/>
            </a:pPr>
            <a:r>
              <a:rPr lang="en-US" altLang="zh-CN" dirty="0" smtClean="0"/>
              <a:t>[2]</a:t>
            </a:r>
            <a:r>
              <a:rPr lang="en-US" dirty="0"/>
              <a:t> https://machinelearningmastery.com/gentle-introduction-xgboost-applied-machine-learning/</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defTabSz="914400">
              <a:spcBef>
                <a:spcPts val="0"/>
              </a:spcBef>
              <a:buNone/>
              <a:defRPr/>
            </a:pPr>
            <a:r>
              <a:rPr lang="en-US" dirty="0"/>
              <a:t>[3] http://www.milanor.net/blog/cross-validation-for-predictive-analytics-using-r/</a:t>
            </a:r>
          </a:p>
          <a:p>
            <a:pPr marL="0" lvl="0" indent="0" defTabSz="914400">
              <a:spcBef>
                <a:spcPts val="0"/>
              </a:spcBef>
              <a:buNone/>
              <a:defRPr/>
            </a:pPr>
            <a:endParaRPr lang="en-US" dirty="0"/>
          </a:p>
          <a:p>
            <a:pPr marL="0" lvl="0" indent="0" defTabSz="914400">
              <a:spcBef>
                <a:spcPts val="0"/>
              </a:spcBef>
              <a:buNone/>
              <a:defRPr/>
            </a:pPr>
            <a:r>
              <a:rPr lang="en-US" dirty="0"/>
              <a:t>[4] http://xgboost.readthedocs.io/en/latest/parameter.html</a:t>
            </a:r>
          </a:p>
        </p:txBody>
      </p:sp>
    </p:spTree>
    <p:extLst>
      <p:ext uri="{BB962C8B-B14F-4D97-AF65-F5344CB8AC3E}">
        <p14:creationId xmlns:p14="http://schemas.microsoft.com/office/powerpoint/2010/main" val="20952495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70A3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solidFill>
                  <a:schemeClr val="bg1"/>
                </a:solidFill>
              </a:rPr>
              <a:t>Q&amp;A</a:t>
            </a:r>
            <a:r>
              <a:rPr lang="en-US" dirty="0">
                <a:solidFill>
                  <a:schemeClr val="bg1"/>
                </a:solidFill>
              </a:rPr>
              <a:t/>
            </a:r>
            <a:br>
              <a:rPr lang="en-US" dirty="0">
                <a:solidFill>
                  <a:schemeClr val="bg1"/>
                </a:solidFill>
              </a:rPr>
            </a:br>
            <a:endParaRPr lang="en-US" dirty="0"/>
          </a:p>
        </p:txBody>
      </p:sp>
    </p:spTree>
    <p:extLst>
      <p:ext uri="{BB962C8B-B14F-4D97-AF65-F5344CB8AC3E}">
        <p14:creationId xmlns:p14="http://schemas.microsoft.com/office/powerpoint/2010/main" val="1553585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0A3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bg1"/>
                </a:solidFill>
              </a:rPr>
              <a:t>Model Introduction </a:t>
            </a:r>
            <a:endParaRPr lang="en-US" sz="4800" dirty="0">
              <a:solidFill>
                <a:schemeClr val="bg1"/>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34339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err="1" smtClean="0"/>
              <a:t>XGBoost</a:t>
            </a:r>
            <a:r>
              <a:rPr lang="en-US" dirty="0" smtClean="0"/>
              <a:t>:</a:t>
            </a:r>
            <a:endParaRPr lang="en-US" dirty="0"/>
          </a:p>
        </p:txBody>
      </p:sp>
      <p:sp>
        <p:nvSpPr>
          <p:cNvPr id="6" name="Subtitle 3"/>
          <p:cNvSpPr txBox="1">
            <a:spLocks/>
          </p:cNvSpPr>
          <p:nvPr/>
        </p:nvSpPr>
        <p:spPr>
          <a:xfrm>
            <a:off x="398879" y="1845756"/>
            <a:ext cx="9144000" cy="646331"/>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Font typeface="Arial"/>
              <a:buChar char="•"/>
              <a:defRPr sz="20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sz="4000" u="sng" dirty="0" smtClean="0"/>
              <a:t>A Scalable Tree Boosting System</a:t>
            </a:r>
            <a:endParaRPr lang="en-US" sz="4000" u="sng" dirty="0"/>
          </a:p>
        </p:txBody>
      </p:sp>
    </p:spTree>
    <p:extLst>
      <p:ext uri="{BB962C8B-B14F-4D97-AF65-F5344CB8AC3E}">
        <p14:creationId xmlns:p14="http://schemas.microsoft.com/office/powerpoint/2010/main" val="951498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Tree</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7068" y="2012454"/>
            <a:ext cx="8893236" cy="4215351"/>
          </a:xfrm>
        </p:spPr>
      </p:pic>
    </p:spTree>
    <p:extLst>
      <p:ext uri="{BB962C8B-B14F-4D97-AF65-F5344CB8AC3E}">
        <p14:creationId xmlns:p14="http://schemas.microsoft.com/office/powerpoint/2010/main" val="140375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61" y="1618733"/>
            <a:ext cx="8988410" cy="5020075"/>
          </a:xfrm>
          <a:prstGeom prst="rect">
            <a:avLst/>
          </a:prstGeom>
        </p:spPr>
      </p:pic>
    </p:spTree>
    <p:extLst>
      <p:ext uri="{BB962C8B-B14F-4D97-AF65-F5344CB8AC3E}">
        <p14:creationId xmlns:p14="http://schemas.microsoft.com/office/powerpoint/2010/main" val="1086085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XGBoost</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716" y="2026508"/>
            <a:ext cx="9111345" cy="4238368"/>
          </a:xfrm>
        </p:spPr>
      </p:pic>
    </p:spTree>
    <p:extLst>
      <p:ext uri="{BB962C8B-B14F-4D97-AF65-F5344CB8AC3E}">
        <p14:creationId xmlns:p14="http://schemas.microsoft.com/office/powerpoint/2010/main" val="401560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t>
            </a:r>
            <a:r>
              <a:rPr lang="en-US" dirty="0" err="1" smtClean="0"/>
              <a:t>XGBoost</a:t>
            </a:r>
            <a:r>
              <a:rPr lang="en-US" dirty="0" smtClean="0"/>
              <a:t> learn</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355" y="2110814"/>
            <a:ext cx="8842970" cy="3733934"/>
          </a:xfrm>
        </p:spPr>
      </p:pic>
    </p:spTree>
    <p:extLst>
      <p:ext uri="{BB962C8B-B14F-4D97-AF65-F5344CB8AC3E}">
        <p14:creationId xmlns:p14="http://schemas.microsoft.com/office/powerpoint/2010/main" val="922368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Tree Learning</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64268"/>
            <a:ext cx="9144000" cy="4042383"/>
          </a:xfrm>
          <a:prstGeom prst="rect">
            <a:avLst/>
          </a:prstGeom>
        </p:spPr>
      </p:pic>
    </p:spTree>
    <p:extLst>
      <p:ext uri="{BB962C8B-B14F-4D97-AF65-F5344CB8AC3E}">
        <p14:creationId xmlns:p14="http://schemas.microsoft.com/office/powerpoint/2010/main" val="583073597"/>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white-bluebar-standard-template.potx</Template>
  <TotalTime>762</TotalTime>
  <Words>756</Words>
  <Application>Microsoft Macintosh PowerPoint</Application>
  <PresentationFormat>On-screen Show (4:3)</PresentationFormat>
  <Paragraphs>114</Paragraphs>
  <Slides>27</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27</vt:i4>
      </vt:variant>
    </vt:vector>
  </HeadingPairs>
  <TitlesOfParts>
    <vt:vector size="32" baseType="lpstr">
      <vt:lpstr>Calibri</vt:lpstr>
      <vt:lpstr>宋体</vt:lpstr>
      <vt:lpstr>Arial</vt:lpstr>
      <vt:lpstr>1_Custom Design</vt:lpstr>
      <vt:lpstr>Custom Design</vt:lpstr>
      <vt:lpstr> 2017 Travelers Case Competition  ML Group</vt:lpstr>
      <vt:lpstr>Outline</vt:lpstr>
      <vt:lpstr>Model Introduction </vt:lpstr>
      <vt:lpstr>XGBoost:</vt:lpstr>
      <vt:lpstr>Regression Tree</vt:lpstr>
      <vt:lpstr>PowerPoint Presentation</vt:lpstr>
      <vt:lpstr>What is XGBoost</vt:lpstr>
      <vt:lpstr>What does XGBoost learn</vt:lpstr>
      <vt:lpstr>Elements of Tree Learning</vt:lpstr>
      <vt:lpstr>Define Complexity of a Tree</vt:lpstr>
      <vt:lpstr>How Can We learn Tree Ensembles</vt:lpstr>
      <vt:lpstr>Searching Algorithm for Single tree</vt:lpstr>
      <vt:lpstr>Efficient Finding of The Best Split</vt:lpstr>
      <vt:lpstr>Variable Selection</vt:lpstr>
      <vt:lpstr>Variable selection</vt:lpstr>
      <vt:lpstr>New variables</vt:lpstr>
      <vt:lpstr>New variables (cont.)</vt:lpstr>
      <vt:lpstr>Feature importance</vt:lpstr>
      <vt:lpstr>Feature importance (cont.)</vt:lpstr>
      <vt:lpstr>Model Evaluation</vt:lpstr>
      <vt:lpstr>Cross Validation</vt:lpstr>
      <vt:lpstr>Cross Validation</vt:lpstr>
      <vt:lpstr>Parameter Tuning</vt:lpstr>
      <vt:lpstr>Result</vt:lpstr>
      <vt:lpstr>Result</vt:lpstr>
      <vt:lpstr>Reference</vt:lpstr>
      <vt:lpstr>Q&amp;A </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hainingzhang1006@gmail.com</cp:lastModifiedBy>
  <cp:revision>77</cp:revision>
  <dcterms:created xsi:type="dcterms:W3CDTF">2010-04-12T23:12:02Z</dcterms:created>
  <dcterms:modified xsi:type="dcterms:W3CDTF">2017-11-13T16:11:02Z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