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8" r:id="rId3"/>
    <p:sldId id="259" r:id="rId4"/>
    <p:sldId id="260" r:id="rId5"/>
    <p:sldId id="261" r:id="rId6"/>
    <p:sldId id="274" r:id="rId7"/>
    <p:sldId id="275" r:id="rId8"/>
    <p:sldId id="276" r:id="rId9"/>
    <p:sldId id="277" r:id="rId10"/>
    <p:sldId id="286" r:id="rId11"/>
    <p:sldId id="278" r:id="rId12"/>
    <p:sldId id="279" r:id="rId13"/>
    <p:sldId id="280" r:id="rId14"/>
    <p:sldId id="281" r:id="rId15"/>
    <p:sldId id="282" r:id="rId16"/>
    <p:sldId id="287" r:id="rId17"/>
    <p:sldId id="290" r:id="rId18"/>
    <p:sldId id="283" r:id="rId19"/>
    <p:sldId id="288" r:id="rId20"/>
    <p:sldId id="289" r:id="rId21"/>
    <p:sldId id="284" r:id="rId22"/>
    <p:sldId id="285" r:id="rId2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08"/>
    <p:restoredTop sz="94674"/>
  </p:normalViewPr>
  <p:slideViewPr>
    <p:cSldViewPr>
      <p:cViewPr varScale="1">
        <p:scale>
          <a:sx n="124" d="100"/>
          <a:sy n="124" d="100"/>
        </p:scale>
        <p:origin x="1384"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5C86EC-57C0-7C43-BF12-5DC48CEDF567}" type="datetimeFigureOut">
              <a:rPr kumimoji="1" lang="zh-CN" altLang="en-US" smtClean="0"/>
              <a:t>2020/1/16</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BB4262-9834-8447-B5D8-37065DADD1EA}" type="slidenum">
              <a:rPr kumimoji="1" lang="zh-CN" altLang="en-US" smtClean="0"/>
              <a:t>‹#›</a:t>
            </a:fld>
            <a:endParaRPr kumimoji="1" lang="zh-CN" altLang="en-US"/>
          </a:p>
        </p:txBody>
      </p:sp>
    </p:spTree>
    <p:extLst>
      <p:ext uri="{BB962C8B-B14F-4D97-AF65-F5344CB8AC3E}">
        <p14:creationId xmlns:p14="http://schemas.microsoft.com/office/powerpoint/2010/main" val="2802216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原子式中对</a:t>
            </a:r>
            <a:r>
              <a:rPr kumimoji="1" lang="en-US" altLang="zh-CN" dirty="0"/>
              <a:t>ID</a:t>
            </a:r>
            <a:r>
              <a:rPr kumimoji="1" lang="zh-CN" altLang="en-US" dirty="0"/>
              <a:t>的处理：首先在符号表中查找</a:t>
            </a:r>
            <a:r>
              <a:rPr kumimoji="1" lang="en-US" altLang="zh-CN" dirty="0"/>
              <a:t>ID</a:t>
            </a:r>
            <a:r>
              <a:rPr kumimoji="1" lang="zh-CN" altLang="en-US" dirty="0"/>
              <a:t>，如果找不到就将它作为一个新定义的变量；如果找到了就赋给</a:t>
            </a:r>
            <a:r>
              <a:rPr kumimoji="1" lang="en-US" altLang="zh-CN" dirty="0"/>
              <a:t>atom.</a:t>
            </a:r>
            <a:r>
              <a:rPr kumimoji="1" lang="zh-CN" altLang="en-US" dirty="0"/>
              <a:t>符号表为</a:t>
            </a:r>
            <a:r>
              <a:rPr kumimoji="1" lang="en-US" altLang="zh-CN" dirty="0" err="1"/>
              <a:t>vlisit</a:t>
            </a:r>
            <a:r>
              <a:rPr kumimoji="1" lang="zh-CN" altLang="en-US" dirty="0"/>
              <a:t>。</a:t>
            </a:r>
          </a:p>
        </p:txBody>
      </p:sp>
      <p:sp>
        <p:nvSpPr>
          <p:cNvPr id="4" name="灯片编号占位符 3"/>
          <p:cNvSpPr>
            <a:spLocks noGrp="1"/>
          </p:cNvSpPr>
          <p:nvPr>
            <p:ph type="sldNum" sz="quarter" idx="5"/>
          </p:nvPr>
        </p:nvSpPr>
        <p:spPr/>
        <p:txBody>
          <a:bodyPr/>
          <a:lstStyle/>
          <a:p>
            <a:fld id="{C0BB4262-9834-8447-B5D8-37065DADD1EA}" type="slidenum">
              <a:rPr kumimoji="1" lang="zh-CN" altLang="en-US" smtClean="0"/>
              <a:t>9</a:t>
            </a:fld>
            <a:endParaRPr kumimoji="1" lang="zh-CN" altLang="en-US"/>
          </a:p>
        </p:txBody>
      </p:sp>
    </p:spTree>
    <p:extLst>
      <p:ext uri="{BB962C8B-B14F-4D97-AF65-F5344CB8AC3E}">
        <p14:creationId xmlns:p14="http://schemas.microsoft.com/office/powerpoint/2010/main" val="490792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9BF24B0A-6783-2F45-89DB-5CFE0917F1C1}"/>
              </a:ext>
            </a:extLst>
          </p:cNvPr>
          <p:cNvSpPr>
            <a:spLocks noGrp="1"/>
          </p:cNvSpPr>
          <p:nvPr>
            <p:ph type="dt" sz="half" idx="10"/>
          </p:nvPr>
        </p:nvSpPr>
        <p:spPr/>
        <p:txBody>
          <a:bodyPr/>
          <a:lstStyle>
            <a:lvl1pPr>
              <a:defRPr/>
            </a:lvl1pPr>
          </a:lstStyle>
          <a:p>
            <a:pPr>
              <a:defRPr/>
            </a:pPr>
            <a:fld id="{E0881525-B04F-544D-A954-394C3083D99B}" type="datetimeFigureOut">
              <a:rPr lang="zh-CN" altLang="en-US"/>
              <a:pPr>
                <a:defRPr/>
              </a:pPr>
              <a:t>2020/1/16</a:t>
            </a:fld>
            <a:endParaRPr lang="zh-CN" altLang="en-US"/>
          </a:p>
        </p:txBody>
      </p:sp>
      <p:sp>
        <p:nvSpPr>
          <p:cNvPr id="5" name="页脚占位符 4">
            <a:extLst>
              <a:ext uri="{FF2B5EF4-FFF2-40B4-BE49-F238E27FC236}">
                <a16:creationId xmlns:a16="http://schemas.microsoft.com/office/drawing/2014/main" id="{84810F53-035E-0A47-A24D-8E2114F8A121}"/>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F984C763-8D96-6945-90B0-CBEC88A052E6}"/>
              </a:ext>
            </a:extLst>
          </p:cNvPr>
          <p:cNvSpPr>
            <a:spLocks noGrp="1"/>
          </p:cNvSpPr>
          <p:nvPr>
            <p:ph type="sldNum" sz="quarter" idx="12"/>
          </p:nvPr>
        </p:nvSpPr>
        <p:spPr/>
        <p:txBody>
          <a:bodyPr/>
          <a:lstStyle>
            <a:lvl1pPr>
              <a:defRPr/>
            </a:lvl1pPr>
          </a:lstStyle>
          <a:p>
            <a:fld id="{8EAE312C-5759-7047-A587-DC84E07A34D5}" type="slidenum">
              <a:rPr lang="zh-CN" altLang="en-US"/>
              <a:pPr/>
              <a:t>‹#›</a:t>
            </a:fld>
            <a:endParaRPr lang="en-US" altLang="zh-CN"/>
          </a:p>
        </p:txBody>
      </p:sp>
    </p:spTree>
    <p:extLst>
      <p:ext uri="{BB962C8B-B14F-4D97-AF65-F5344CB8AC3E}">
        <p14:creationId xmlns:p14="http://schemas.microsoft.com/office/powerpoint/2010/main" val="3136558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79DA5F4-E639-A94E-8DDF-52FCEF767CC2}"/>
              </a:ext>
            </a:extLst>
          </p:cNvPr>
          <p:cNvSpPr>
            <a:spLocks noGrp="1"/>
          </p:cNvSpPr>
          <p:nvPr>
            <p:ph type="dt" sz="half" idx="10"/>
          </p:nvPr>
        </p:nvSpPr>
        <p:spPr/>
        <p:txBody>
          <a:bodyPr/>
          <a:lstStyle>
            <a:lvl1pPr>
              <a:defRPr/>
            </a:lvl1pPr>
          </a:lstStyle>
          <a:p>
            <a:pPr>
              <a:defRPr/>
            </a:pPr>
            <a:fld id="{2F0C50BB-016E-844E-A172-4D5FE8FE28C8}" type="datetimeFigureOut">
              <a:rPr lang="zh-CN" altLang="en-US"/>
              <a:pPr>
                <a:defRPr/>
              </a:pPr>
              <a:t>2020/1/16</a:t>
            </a:fld>
            <a:endParaRPr lang="zh-CN" altLang="en-US"/>
          </a:p>
        </p:txBody>
      </p:sp>
      <p:sp>
        <p:nvSpPr>
          <p:cNvPr id="5" name="页脚占位符 4">
            <a:extLst>
              <a:ext uri="{FF2B5EF4-FFF2-40B4-BE49-F238E27FC236}">
                <a16:creationId xmlns:a16="http://schemas.microsoft.com/office/drawing/2014/main" id="{22FB93A4-99F4-044A-8638-15ADB325904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ED75519E-E01D-3947-9E84-C1BA851ED050}"/>
              </a:ext>
            </a:extLst>
          </p:cNvPr>
          <p:cNvSpPr>
            <a:spLocks noGrp="1"/>
          </p:cNvSpPr>
          <p:nvPr>
            <p:ph type="sldNum" sz="quarter" idx="12"/>
          </p:nvPr>
        </p:nvSpPr>
        <p:spPr/>
        <p:txBody>
          <a:bodyPr/>
          <a:lstStyle>
            <a:lvl1pPr>
              <a:defRPr/>
            </a:lvl1pPr>
          </a:lstStyle>
          <a:p>
            <a:fld id="{5A238EAE-1E64-8241-A7BD-5D2BA0DEED73}" type="slidenum">
              <a:rPr lang="zh-CN" altLang="en-US"/>
              <a:pPr/>
              <a:t>‹#›</a:t>
            </a:fld>
            <a:endParaRPr lang="en-US" altLang="zh-CN"/>
          </a:p>
        </p:txBody>
      </p:sp>
    </p:spTree>
    <p:extLst>
      <p:ext uri="{BB962C8B-B14F-4D97-AF65-F5344CB8AC3E}">
        <p14:creationId xmlns:p14="http://schemas.microsoft.com/office/powerpoint/2010/main" val="146870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9F2A9F8-DD07-5D4F-8B89-5F1E659ED57A}"/>
              </a:ext>
            </a:extLst>
          </p:cNvPr>
          <p:cNvSpPr>
            <a:spLocks noGrp="1"/>
          </p:cNvSpPr>
          <p:nvPr>
            <p:ph type="dt" sz="half" idx="10"/>
          </p:nvPr>
        </p:nvSpPr>
        <p:spPr/>
        <p:txBody>
          <a:bodyPr/>
          <a:lstStyle>
            <a:lvl1pPr>
              <a:defRPr/>
            </a:lvl1pPr>
          </a:lstStyle>
          <a:p>
            <a:pPr>
              <a:defRPr/>
            </a:pPr>
            <a:fld id="{001B103D-B9C5-B143-B873-0EE40B9B145B}" type="datetimeFigureOut">
              <a:rPr lang="zh-CN" altLang="en-US"/>
              <a:pPr>
                <a:defRPr/>
              </a:pPr>
              <a:t>2020/1/16</a:t>
            </a:fld>
            <a:endParaRPr lang="zh-CN" altLang="en-US"/>
          </a:p>
        </p:txBody>
      </p:sp>
      <p:sp>
        <p:nvSpPr>
          <p:cNvPr id="5" name="页脚占位符 4">
            <a:extLst>
              <a:ext uri="{FF2B5EF4-FFF2-40B4-BE49-F238E27FC236}">
                <a16:creationId xmlns:a16="http://schemas.microsoft.com/office/drawing/2014/main" id="{78054148-7279-6F48-8809-695C85B63FB3}"/>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879CA3A9-371F-8947-89D1-70AEECEB7990}"/>
              </a:ext>
            </a:extLst>
          </p:cNvPr>
          <p:cNvSpPr>
            <a:spLocks noGrp="1"/>
          </p:cNvSpPr>
          <p:nvPr>
            <p:ph type="sldNum" sz="quarter" idx="12"/>
          </p:nvPr>
        </p:nvSpPr>
        <p:spPr/>
        <p:txBody>
          <a:bodyPr/>
          <a:lstStyle>
            <a:lvl1pPr>
              <a:defRPr/>
            </a:lvl1pPr>
          </a:lstStyle>
          <a:p>
            <a:fld id="{D86D6264-CE2B-4547-9081-33F6BA54CB82}" type="slidenum">
              <a:rPr lang="zh-CN" altLang="en-US"/>
              <a:pPr/>
              <a:t>‹#›</a:t>
            </a:fld>
            <a:endParaRPr lang="en-US" altLang="zh-CN"/>
          </a:p>
        </p:txBody>
      </p:sp>
    </p:spTree>
    <p:extLst>
      <p:ext uri="{BB962C8B-B14F-4D97-AF65-F5344CB8AC3E}">
        <p14:creationId xmlns:p14="http://schemas.microsoft.com/office/powerpoint/2010/main" val="4077402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0F60902-6D5D-CA45-8CFB-86CD08649836}"/>
              </a:ext>
            </a:extLst>
          </p:cNvPr>
          <p:cNvSpPr>
            <a:spLocks noGrp="1"/>
          </p:cNvSpPr>
          <p:nvPr>
            <p:ph type="dt" sz="half" idx="10"/>
          </p:nvPr>
        </p:nvSpPr>
        <p:spPr/>
        <p:txBody>
          <a:bodyPr/>
          <a:lstStyle>
            <a:lvl1pPr>
              <a:defRPr/>
            </a:lvl1pPr>
          </a:lstStyle>
          <a:p>
            <a:pPr>
              <a:defRPr/>
            </a:pPr>
            <a:fld id="{ACFACEE8-F521-9848-8D37-6C1AF7838E0A}" type="datetimeFigureOut">
              <a:rPr lang="zh-CN" altLang="en-US"/>
              <a:pPr>
                <a:defRPr/>
              </a:pPr>
              <a:t>2020/1/16</a:t>
            </a:fld>
            <a:endParaRPr lang="zh-CN" altLang="en-US"/>
          </a:p>
        </p:txBody>
      </p:sp>
      <p:sp>
        <p:nvSpPr>
          <p:cNvPr id="5" name="页脚占位符 4">
            <a:extLst>
              <a:ext uri="{FF2B5EF4-FFF2-40B4-BE49-F238E27FC236}">
                <a16:creationId xmlns:a16="http://schemas.microsoft.com/office/drawing/2014/main" id="{22438169-58C4-D04D-9332-B722613A826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D602AE41-2D48-6945-8EA7-0230343D98B5}"/>
              </a:ext>
            </a:extLst>
          </p:cNvPr>
          <p:cNvSpPr>
            <a:spLocks noGrp="1"/>
          </p:cNvSpPr>
          <p:nvPr>
            <p:ph type="sldNum" sz="quarter" idx="12"/>
          </p:nvPr>
        </p:nvSpPr>
        <p:spPr/>
        <p:txBody>
          <a:bodyPr/>
          <a:lstStyle>
            <a:lvl1pPr>
              <a:defRPr/>
            </a:lvl1pPr>
          </a:lstStyle>
          <a:p>
            <a:fld id="{CDD115A6-6545-8548-A365-03B1FEF7332F}" type="slidenum">
              <a:rPr lang="zh-CN" altLang="en-US"/>
              <a:pPr/>
              <a:t>‹#›</a:t>
            </a:fld>
            <a:endParaRPr lang="en-US" altLang="zh-CN"/>
          </a:p>
        </p:txBody>
      </p:sp>
    </p:spTree>
    <p:extLst>
      <p:ext uri="{BB962C8B-B14F-4D97-AF65-F5344CB8AC3E}">
        <p14:creationId xmlns:p14="http://schemas.microsoft.com/office/powerpoint/2010/main" val="3276473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709E206-1C23-6E45-A44E-196AE65C6D13}"/>
              </a:ext>
            </a:extLst>
          </p:cNvPr>
          <p:cNvSpPr>
            <a:spLocks noGrp="1"/>
          </p:cNvSpPr>
          <p:nvPr>
            <p:ph type="dt" sz="half" idx="10"/>
          </p:nvPr>
        </p:nvSpPr>
        <p:spPr/>
        <p:txBody>
          <a:bodyPr/>
          <a:lstStyle>
            <a:lvl1pPr>
              <a:defRPr/>
            </a:lvl1pPr>
          </a:lstStyle>
          <a:p>
            <a:pPr>
              <a:defRPr/>
            </a:pPr>
            <a:fld id="{F2447F04-BB44-774C-AE4A-E0A6383F8FA3}" type="datetimeFigureOut">
              <a:rPr lang="zh-CN" altLang="en-US"/>
              <a:pPr>
                <a:defRPr/>
              </a:pPr>
              <a:t>2020/1/16</a:t>
            </a:fld>
            <a:endParaRPr lang="zh-CN" altLang="en-US"/>
          </a:p>
        </p:txBody>
      </p:sp>
      <p:sp>
        <p:nvSpPr>
          <p:cNvPr id="5" name="页脚占位符 4">
            <a:extLst>
              <a:ext uri="{FF2B5EF4-FFF2-40B4-BE49-F238E27FC236}">
                <a16:creationId xmlns:a16="http://schemas.microsoft.com/office/drawing/2014/main" id="{53721670-4230-7E4A-A76D-0F525290F105}"/>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BA2F3A95-1CE6-E845-AAC1-9905C8D4C5BF}"/>
              </a:ext>
            </a:extLst>
          </p:cNvPr>
          <p:cNvSpPr>
            <a:spLocks noGrp="1"/>
          </p:cNvSpPr>
          <p:nvPr>
            <p:ph type="sldNum" sz="quarter" idx="12"/>
          </p:nvPr>
        </p:nvSpPr>
        <p:spPr/>
        <p:txBody>
          <a:bodyPr/>
          <a:lstStyle>
            <a:lvl1pPr>
              <a:defRPr/>
            </a:lvl1pPr>
          </a:lstStyle>
          <a:p>
            <a:fld id="{67736276-9C21-2345-B849-F72EC036FEC2}" type="slidenum">
              <a:rPr lang="zh-CN" altLang="en-US"/>
              <a:pPr/>
              <a:t>‹#›</a:t>
            </a:fld>
            <a:endParaRPr lang="en-US" altLang="zh-CN"/>
          </a:p>
        </p:txBody>
      </p:sp>
    </p:spTree>
    <p:extLst>
      <p:ext uri="{BB962C8B-B14F-4D97-AF65-F5344CB8AC3E}">
        <p14:creationId xmlns:p14="http://schemas.microsoft.com/office/powerpoint/2010/main" val="693110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C303B3CF-C425-C24C-A618-776E363EBCD2}"/>
              </a:ext>
            </a:extLst>
          </p:cNvPr>
          <p:cNvSpPr>
            <a:spLocks noGrp="1"/>
          </p:cNvSpPr>
          <p:nvPr>
            <p:ph type="dt" sz="half" idx="10"/>
          </p:nvPr>
        </p:nvSpPr>
        <p:spPr/>
        <p:txBody>
          <a:bodyPr/>
          <a:lstStyle>
            <a:lvl1pPr>
              <a:defRPr/>
            </a:lvl1pPr>
          </a:lstStyle>
          <a:p>
            <a:pPr>
              <a:defRPr/>
            </a:pPr>
            <a:fld id="{ED4987C7-7138-D541-8626-BE044CB6ABB0}" type="datetimeFigureOut">
              <a:rPr lang="zh-CN" altLang="en-US"/>
              <a:pPr>
                <a:defRPr/>
              </a:pPr>
              <a:t>2020/1/16</a:t>
            </a:fld>
            <a:endParaRPr lang="zh-CN" altLang="en-US"/>
          </a:p>
        </p:txBody>
      </p:sp>
      <p:sp>
        <p:nvSpPr>
          <p:cNvPr id="6" name="页脚占位符 4">
            <a:extLst>
              <a:ext uri="{FF2B5EF4-FFF2-40B4-BE49-F238E27FC236}">
                <a16:creationId xmlns:a16="http://schemas.microsoft.com/office/drawing/2014/main" id="{0AADC672-BA97-F442-A076-F5BC34A645F2}"/>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91356A72-EF57-F140-8DBF-D2F54EB71ECB}"/>
              </a:ext>
            </a:extLst>
          </p:cNvPr>
          <p:cNvSpPr>
            <a:spLocks noGrp="1"/>
          </p:cNvSpPr>
          <p:nvPr>
            <p:ph type="sldNum" sz="quarter" idx="12"/>
          </p:nvPr>
        </p:nvSpPr>
        <p:spPr/>
        <p:txBody>
          <a:bodyPr/>
          <a:lstStyle>
            <a:lvl1pPr>
              <a:defRPr/>
            </a:lvl1pPr>
          </a:lstStyle>
          <a:p>
            <a:fld id="{2C095E3A-D7E0-1A44-8917-519F7B6299DA}" type="slidenum">
              <a:rPr lang="zh-CN" altLang="en-US"/>
              <a:pPr/>
              <a:t>‹#›</a:t>
            </a:fld>
            <a:endParaRPr lang="en-US" altLang="zh-CN"/>
          </a:p>
        </p:txBody>
      </p:sp>
    </p:spTree>
    <p:extLst>
      <p:ext uri="{BB962C8B-B14F-4D97-AF65-F5344CB8AC3E}">
        <p14:creationId xmlns:p14="http://schemas.microsoft.com/office/powerpoint/2010/main" val="3188296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2959B4AA-0CFD-CD4C-9464-89A865F05BAE}"/>
              </a:ext>
            </a:extLst>
          </p:cNvPr>
          <p:cNvSpPr>
            <a:spLocks noGrp="1"/>
          </p:cNvSpPr>
          <p:nvPr>
            <p:ph type="dt" sz="half" idx="10"/>
          </p:nvPr>
        </p:nvSpPr>
        <p:spPr/>
        <p:txBody>
          <a:bodyPr/>
          <a:lstStyle>
            <a:lvl1pPr>
              <a:defRPr/>
            </a:lvl1pPr>
          </a:lstStyle>
          <a:p>
            <a:pPr>
              <a:defRPr/>
            </a:pPr>
            <a:fld id="{02819106-298D-8F47-945B-409C163D4E5C}" type="datetimeFigureOut">
              <a:rPr lang="zh-CN" altLang="en-US"/>
              <a:pPr>
                <a:defRPr/>
              </a:pPr>
              <a:t>2020/1/16</a:t>
            </a:fld>
            <a:endParaRPr lang="zh-CN" altLang="en-US"/>
          </a:p>
        </p:txBody>
      </p:sp>
      <p:sp>
        <p:nvSpPr>
          <p:cNvPr id="8" name="页脚占位符 4">
            <a:extLst>
              <a:ext uri="{FF2B5EF4-FFF2-40B4-BE49-F238E27FC236}">
                <a16:creationId xmlns:a16="http://schemas.microsoft.com/office/drawing/2014/main" id="{F201B56C-6BA2-A74E-94C8-B6A9E374D130}"/>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1D05A873-DE4F-644D-B9C2-382BD585A94F}"/>
              </a:ext>
            </a:extLst>
          </p:cNvPr>
          <p:cNvSpPr>
            <a:spLocks noGrp="1"/>
          </p:cNvSpPr>
          <p:nvPr>
            <p:ph type="sldNum" sz="quarter" idx="12"/>
          </p:nvPr>
        </p:nvSpPr>
        <p:spPr/>
        <p:txBody>
          <a:bodyPr/>
          <a:lstStyle>
            <a:lvl1pPr>
              <a:defRPr/>
            </a:lvl1pPr>
          </a:lstStyle>
          <a:p>
            <a:fld id="{DFEF9C89-2AD5-AE48-A011-5FC977B91F27}" type="slidenum">
              <a:rPr lang="zh-CN" altLang="en-US"/>
              <a:pPr/>
              <a:t>‹#›</a:t>
            </a:fld>
            <a:endParaRPr lang="en-US" altLang="zh-CN"/>
          </a:p>
        </p:txBody>
      </p:sp>
    </p:spTree>
    <p:extLst>
      <p:ext uri="{BB962C8B-B14F-4D97-AF65-F5344CB8AC3E}">
        <p14:creationId xmlns:p14="http://schemas.microsoft.com/office/powerpoint/2010/main" val="3081336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E3EE5360-9798-D844-8912-7D772240D1D8}"/>
              </a:ext>
            </a:extLst>
          </p:cNvPr>
          <p:cNvSpPr>
            <a:spLocks noGrp="1"/>
          </p:cNvSpPr>
          <p:nvPr>
            <p:ph type="dt" sz="half" idx="10"/>
          </p:nvPr>
        </p:nvSpPr>
        <p:spPr/>
        <p:txBody>
          <a:bodyPr/>
          <a:lstStyle>
            <a:lvl1pPr>
              <a:defRPr/>
            </a:lvl1pPr>
          </a:lstStyle>
          <a:p>
            <a:pPr>
              <a:defRPr/>
            </a:pPr>
            <a:fld id="{DF97876D-B957-9C48-9F5E-21323F59791F}" type="datetimeFigureOut">
              <a:rPr lang="zh-CN" altLang="en-US"/>
              <a:pPr>
                <a:defRPr/>
              </a:pPr>
              <a:t>2020/1/16</a:t>
            </a:fld>
            <a:endParaRPr lang="zh-CN" altLang="en-US"/>
          </a:p>
        </p:txBody>
      </p:sp>
      <p:sp>
        <p:nvSpPr>
          <p:cNvPr id="4" name="页脚占位符 4">
            <a:extLst>
              <a:ext uri="{FF2B5EF4-FFF2-40B4-BE49-F238E27FC236}">
                <a16:creationId xmlns:a16="http://schemas.microsoft.com/office/drawing/2014/main" id="{6454E7F0-F396-1B41-B230-7E139B68395F}"/>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696DADED-DD78-DA47-BED9-5E98725AD2F6}"/>
              </a:ext>
            </a:extLst>
          </p:cNvPr>
          <p:cNvSpPr>
            <a:spLocks noGrp="1"/>
          </p:cNvSpPr>
          <p:nvPr>
            <p:ph type="sldNum" sz="quarter" idx="12"/>
          </p:nvPr>
        </p:nvSpPr>
        <p:spPr/>
        <p:txBody>
          <a:bodyPr/>
          <a:lstStyle>
            <a:lvl1pPr>
              <a:defRPr/>
            </a:lvl1pPr>
          </a:lstStyle>
          <a:p>
            <a:fld id="{8A56826F-C6B6-4C4E-891A-A8520FC14BD7}" type="slidenum">
              <a:rPr lang="zh-CN" altLang="en-US"/>
              <a:pPr/>
              <a:t>‹#›</a:t>
            </a:fld>
            <a:endParaRPr lang="en-US" altLang="zh-CN"/>
          </a:p>
        </p:txBody>
      </p:sp>
    </p:spTree>
    <p:extLst>
      <p:ext uri="{BB962C8B-B14F-4D97-AF65-F5344CB8AC3E}">
        <p14:creationId xmlns:p14="http://schemas.microsoft.com/office/powerpoint/2010/main" val="3851795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57D897AE-BB33-1F44-BC60-4BA2DD183E12}"/>
              </a:ext>
            </a:extLst>
          </p:cNvPr>
          <p:cNvSpPr>
            <a:spLocks noGrp="1"/>
          </p:cNvSpPr>
          <p:nvPr>
            <p:ph type="dt" sz="half" idx="10"/>
          </p:nvPr>
        </p:nvSpPr>
        <p:spPr/>
        <p:txBody>
          <a:bodyPr/>
          <a:lstStyle>
            <a:lvl1pPr>
              <a:defRPr/>
            </a:lvl1pPr>
          </a:lstStyle>
          <a:p>
            <a:pPr>
              <a:defRPr/>
            </a:pPr>
            <a:fld id="{7446534E-CE7A-B04E-8892-58960A5DC9D9}" type="datetimeFigureOut">
              <a:rPr lang="zh-CN" altLang="en-US"/>
              <a:pPr>
                <a:defRPr/>
              </a:pPr>
              <a:t>2020/1/16</a:t>
            </a:fld>
            <a:endParaRPr lang="zh-CN" altLang="en-US"/>
          </a:p>
        </p:txBody>
      </p:sp>
      <p:sp>
        <p:nvSpPr>
          <p:cNvPr id="3" name="页脚占位符 4">
            <a:extLst>
              <a:ext uri="{FF2B5EF4-FFF2-40B4-BE49-F238E27FC236}">
                <a16:creationId xmlns:a16="http://schemas.microsoft.com/office/drawing/2014/main" id="{712CD48A-3F00-AA45-8E29-97A951E99FE9}"/>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E0C08BD6-85A8-F542-AAFD-2F5BB71D553C}"/>
              </a:ext>
            </a:extLst>
          </p:cNvPr>
          <p:cNvSpPr>
            <a:spLocks noGrp="1"/>
          </p:cNvSpPr>
          <p:nvPr>
            <p:ph type="sldNum" sz="quarter" idx="12"/>
          </p:nvPr>
        </p:nvSpPr>
        <p:spPr/>
        <p:txBody>
          <a:bodyPr/>
          <a:lstStyle>
            <a:lvl1pPr>
              <a:defRPr/>
            </a:lvl1pPr>
          </a:lstStyle>
          <a:p>
            <a:fld id="{D5488762-6E8D-DC4C-B972-8931B067E3C8}" type="slidenum">
              <a:rPr lang="zh-CN" altLang="en-US"/>
              <a:pPr/>
              <a:t>‹#›</a:t>
            </a:fld>
            <a:endParaRPr lang="en-US" altLang="zh-CN"/>
          </a:p>
        </p:txBody>
      </p:sp>
    </p:spTree>
    <p:extLst>
      <p:ext uri="{BB962C8B-B14F-4D97-AF65-F5344CB8AC3E}">
        <p14:creationId xmlns:p14="http://schemas.microsoft.com/office/powerpoint/2010/main" val="273974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47F18CA9-17F4-704A-A84B-7D4E19A6B2BB}"/>
              </a:ext>
            </a:extLst>
          </p:cNvPr>
          <p:cNvSpPr>
            <a:spLocks noGrp="1"/>
          </p:cNvSpPr>
          <p:nvPr>
            <p:ph type="dt" sz="half" idx="10"/>
          </p:nvPr>
        </p:nvSpPr>
        <p:spPr/>
        <p:txBody>
          <a:bodyPr/>
          <a:lstStyle>
            <a:lvl1pPr>
              <a:defRPr/>
            </a:lvl1pPr>
          </a:lstStyle>
          <a:p>
            <a:pPr>
              <a:defRPr/>
            </a:pPr>
            <a:fld id="{D68171D4-9E81-7242-A0AC-D44CC99FD8B3}" type="datetimeFigureOut">
              <a:rPr lang="zh-CN" altLang="en-US"/>
              <a:pPr>
                <a:defRPr/>
              </a:pPr>
              <a:t>2020/1/16</a:t>
            </a:fld>
            <a:endParaRPr lang="zh-CN" altLang="en-US"/>
          </a:p>
        </p:txBody>
      </p:sp>
      <p:sp>
        <p:nvSpPr>
          <p:cNvPr id="6" name="页脚占位符 4">
            <a:extLst>
              <a:ext uri="{FF2B5EF4-FFF2-40B4-BE49-F238E27FC236}">
                <a16:creationId xmlns:a16="http://schemas.microsoft.com/office/drawing/2014/main" id="{307FD734-9073-EF46-8CF8-11FFB1D256CF}"/>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5F947178-6CDD-E64A-934C-106F0DF60EF0}"/>
              </a:ext>
            </a:extLst>
          </p:cNvPr>
          <p:cNvSpPr>
            <a:spLocks noGrp="1"/>
          </p:cNvSpPr>
          <p:nvPr>
            <p:ph type="sldNum" sz="quarter" idx="12"/>
          </p:nvPr>
        </p:nvSpPr>
        <p:spPr/>
        <p:txBody>
          <a:bodyPr/>
          <a:lstStyle>
            <a:lvl1pPr>
              <a:defRPr/>
            </a:lvl1pPr>
          </a:lstStyle>
          <a:p>
            <a:fld id="{E9640A70-0FDA-6448-938F-758C728356C7}" type="slidenum">
              <a:rPr lang="zh-CN" altLang="en-US"/>
              <a:pPr/>
              <a:t>‹#›</a:t>
            </a:fld>
            <a:endParaRPr lang="en-US" altLang="zh-CN"/>
          </a:p>
        </p:txBody>
      </p:sp>
    </p:spTree>
    <p:extLst>
      <p:ext uri="{BB962C8B-B14F-4D97-AF65-F5344CB8AC3E}">
        <p14:creationId xmlns:p14="http://schemas.microsoft.com/office/powerpoint/2010/main" val="3521452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1FF842A9-6507-3A42-978C-717E54038289}"/>
              </a:ext>
            </a:extLst>
          </p:cNvPr>
          <p:cNvSpPr>
            <a:spLocks noGrp="1"/>
          </p:cNvSpPr>
          <p:nvPr>
            <p:ph type="dt" sz="half" idx="10"/>
          </p:nvPr>
        </p:nvSpPr>
        <p:spPr/>
        <p:txBody>
          <a:bodyPr/>
          <a:lstStyle>
            <a:lvl1pPr>
              <a:defRPr/>
            </a:lvl1pPr>
          </a:lstStyle>
          <a:p>
            <a:pPr>
              <a:defRPr/>
            </a:pPr>
            <a:fld id="{69296BB9-E65B-AE42-A9B7-982333536DA6}" type="datetimeFigureOut">
              <a:rPr lang="zh-CN" altLang="en-US"/>
              <a:pPr>
                <a:defRPr/>
              </a:pPr>
              <a:t>2020/1/16</a:t>
            </a:fld>
            <a:endParaRPr lang="zh-CN" altLang="en-US"/>
          </a:p>
        </p:txBody>
      </p:sp>
      <p:sp>
        <p:nvSpPr>
          <p:cNvPr id="6" name="页脚占位符 4">
            <a:extLst>
              <a:ext uri="{FF2B5EF4-FFF2-40B4-BE49-F238E27FC236}">
                <a16:creationId xmlns:a16="http://schemas.microsoft.com/office/drawing/2014/main" id="{BC29E71B-55E0-BF4E-BA25-CEF54F896EE7}"/>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CEA02DA4-EC42-AC45-A513-6D0E3652BEF6}"/>
              </a:ext>
            </a:extLst>
          </p:cNvPr>
          <p:cNvSpPr>
            <a:spLocks noGrp="1"/>
          </p:cNvSpPr>
          <p:nvPr>
            <p:ph type="sldNum" sz="quarter" idx="12"/>
          </p:nvPr>
        </p:nvSpPr>
        <p:spPr/>
        <p:txBody>
          <a:bodyPr/>
          <a:lstStyle>
            <a:lvl1pPr>
              <a:defRPr/>
            </a:lvl1pPr>
          </a:lstStyle>
          <a:p>
            <a:fld id="{93784009-621E-9C42-9C15-0BD118118BBF}" type="slidenum">
              <a:rPr lang="zh-CN" altLang="en-US"/>
              <a:pPr/>
              <a:t>‹#›</a:t>
            </a:fld>
            <a:endParaRPr lang="en-US" altLang="zh-CN"/>
          </a:p>
        </p:txBody>
      </p:sp>
    </p:spTree>
    <p:extLst>
      <p:ext uri="{BB962C8B-B14F-4D97-AF65-F5344CB8AC3E}">
        <p14:creationId xmlns:p14="http://schemas.microsoft.com/office/powerpoint/2010/main" val="4081729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1021AD35-4AC7-D547-8117-08D11CC2FA6D}"/>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3BCF3C0D-4F32-DC46-9985-6DBB670117F9}"/>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A2EFB0C-73F0-9847-8956-29FE19389451}"/>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377DED1D-5EA9-9045-87ED-9CB7FE462091}" type="datetimeFigureOut">
              <a:rPr lang="zh-CN" altLang="en-US"/>
              <a:pPr>
                <a:defRPr/>
              </a:pPr>
              <a:t>2020/1/16</a:t>
            </a:fld>
            <a:endParaRPr lang="zh-CN" altLang="en-US"/>
          </a:p>
        </p:txBody>
      </p:sp>
      <p:sp>
        <p:nvSpPr>
          <p:cNvPr id="5" name="页脚占位符 4">
            <a:extLst>
              <a:ext uri="{FF2B5EF4-FFF2-40B4-BE49-F238E27FC236}">
                <a16:creationId xmlns:a16="http://schemas.microsoft.com/office/drawing/2014/main" id="{0C836AF7-0E06-F846-BFF3-6779613940AF}"/>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FB73C758-3FD2-B046-8F26-CB00D6D5A378}"/>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2D0C5556-FF11-634B-BAB6-5C1386277DF9}"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2" descr="G:\科大\宣传部\PPT\PPT-1副本.jpg">
            <a:extLst>
              <a:ext uri="{FF2B5EF4-FFF2-40B4-BE49-F238E27FC236}">
                <a16:creationId xmlns:a16="http://schemas.microsoft.com/office/drawing/2014/main" id="{9F88D44B-9F98-F140-AD06-33ECB8B5D9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3172C178-2D73-5E45-809B-3652836CCF17}"/>
              </a:ext>
            </a:extLst>
          </p:cNvPr>
          <p:cNvSpPr>
            <a:spLocks noGrp="1"/>
          </p:cNvSpPr>
          <p:nvPr>
            <p:ph type="ctrTitle"/>
          </p:nvPr>
        </p:nvSpPr>
        <p:spPr>
          <a:xfrm>
            <a:off x="685800" y="1412776"/>
            <a:ext cx="7772400" cy="1470025"/>
          </a:xfrm>
        </p:spPr>
        <p:txBody>
          <a:bodyPr/>
          <a:lstStyle/>
          <a:p>
            <a:r>
              <a:rPr kumimoji="1" lang="en-US" altLang="zh-CN" sz="7200" dirty="0"/>
              <a:t>Mini Python</a:t>
            </a:r>
            <a:r>
              <a:rPr kumimoji="1" lang="zh-CN" altLang="en-US" sz="7200" dirty="0"/>
              <a:t>解释器</a:t>
            </a:r>
          </a:p>
        </p:txBody>
      </p:sp>
      <p:sp>
        <p:nvSpPr>
          <p:cNvPr id="3" name="副标题 2">
            <a:extLst>
              <a:ext uri="{FF2B5EF4-FFF2-40B4-BE49-F238E27FC236}">
                <a16:creationId xmlns:a16="http://schemas.microsoft.com/office/drawing/2014/main" id="{DDB97B67-53CB-0B4B-B42E-C616C4F15E9B}"/>
              </a:ext>
            </a:extLst>
          </p:cNvPr>
          <p:cNvSpPr>
            <a:spLocks noGrp="1"/>
          </p:cNvSpPr>
          <p:nvPr>
            <p:ph type="subTitle" idx="1"/>
          </p:nvPr>
        </p:nvSpPr>
        <p:spPr/>
        <p:txBody>
          <a:bodyPr/>
          <a:lstStyle/>
          <a:p>
            <a:r>
              <a:rPr kumimoji="1" lang="zh-CN" altLang="en-US" sz="2800" dirty="0">
                <a:solidFill>
                  <a:schemeClr val="tx1"/>
                </a:solidFill>
              </a:rPr>
              <a:t>中国科学技术大学 计算机学院</a:t>
            </a:r>
            <a:endParaRPr kumimoji="1" lang="en-US" altLang="zh-CN" sz="2800" dirty="0">
              <a:solidFill>
                <a:schemeClr val="tx1"/>
              </a:solidFill>
            </a:endParaRPr>
          </a:p>
          <a:p>
            <a:r>
              <a:rPr kumimoji="1" lang="zh-CN" altLang="en-US" dirty="0">
                <a:solidFill>
                  <a:schemeClr val="tx1"/>
                </a:solidFill>
              </a:rPr>
              <a:t>张擎洋 周泽宇 孙萌萌</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2" descr="G:\科大\宣传部\PPT\PPT-1副本.jpg">
            <a:extLst>
              <a:ext uri="{FF2B5EF4-FFF2-40B4-BE49-F238E27FC236}">
                <a16:creationId xmlns:a16="http://schemas.microsoft.com/office/drawing/2014/main" id="{9F88D44B-9F98-F140-AD06-33ECB8B5D9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78C38176-9046-5E42-8C82-87912E573A28}"/>
              </a:ext>
            </a:extLst>
          </p:cNvPr>
          <p:cNvSpPr>
            <a:spLocks noGrp="1"/>
          </p:cNvSpPr>
          <p:nvPr>
            <p:ph type="title"/>
          </p:nvPr>
        </p:nvSpPr>
        <p:spPr>
          <a:xfrm>
            <a:off x="457200" y="692696"/>
            <a:ext cx="8229600" cy="1143000"/>
          </a:xfrm>
        </p:spPr>
        <p:txBody>
          <a:bodyPr/>
          <a:lstStyle/>
          <a:p>
            <a:pPr algn="l"/>
            <a:r>
              <a:rPr kumimoji="1" lang="zh-CN" altLang="en-US" dirty="0">
                <a:latin typeface="STXingkai" panose="02010800040101010101" pitchFamily="2" charset="-122"/>
                <a:ea typeface="STXingkai" panose="02010800040101010101" pitchFamily="2" charset="-122"/>
              </a:rPr>
              <a:t>二</a:t>
            </a:r>
            <a:r>
              <a:rPr kumimoji="1" lang="en-US" altLang="zh-CN" dirty="0">
                <a:latin typeface="STXingkai" panose="02010800040101010101" pitchFamily="2" charset="-122"/>
                <a:ea typeface="STXingkai" panose="02010800040101010101" pitchFamily="2" charset="-122"/>
              </a:rPr>
              <a:t>.</a:t>
            </a:r>
            <a:r>
              <a:rPr kumimoji="1" lang="zh-CN" altLang="en-US" dirty="0">
                <a:latin typeface="STXingkai" panose="02010800040101010101" pitchFamily="2" charset="-122"/>
                <a:ea typeface="STXingkai" panose="02010800040101010101" pitchFamily="2" charset="-122"/>
              </a:rPr>
              <a:t>语法分析</a:t>
            </a:r>
          </a:p>
        </p:txBody>
      </p:sp>
      <p:sp>
        <p:nvSpPr>
          <p:cNvPr id="3" name="内容占位符 2">
            <a:extLst>
              <a:ext uri="{FF2B5EF4-FFF2-40B4-BE49-F238E27FC236}">
                <a16:creationId xmlns:a16="http://schemas.microsoft.com/office/drawing/2014/main" id="{055998F7-7D92-9F4E-884A-35BBE0E9C794}"/>
              </a:ext>
            </a:extLst>
          </p:cNvPr>
          <p:cNvSpPr>
            <a:spLocks noGrp="1"/>
          </p:cNvSpPr>
          <p:nvPr>
            <p:ph idx="1"/>
          </p:nvPr>
        </p:nvSpPr>
        <p:spPr/>
        <p:txBody>
          <a:bodyPr/>
          <a:lstStyle/>
          <a:p>
            <a:pPr marL="0" indent="0">
              <a:buNone/>
            </a:pPr>
            <a:r>
              <a:rPr kumimoji="1" lang="en-US" altLang="zh-CN" dirty="0"/>
              <a:t>4.</a:t>
            </a:r>
            <a:r>
              <a:rPr kumimoji="1" lang="zh-CN" altLang="en-US" dirty="0"/>
              <a:t> 列表和元组</a:t>
            </a:r>
            <a:endParaRPr kumimoji="1" lang="en-US" altLang="zh-CN" dirty="0"/>
          </a:p>
          <a:p>
            <a:r>
              <a:rPr lang="en" altLang="zh-CN" sz="2400" dirty="0" err="1"/>
              <a:t>atom_expr</a:t>
            </a:r>
            <a:r>
              <a:rPr lang="en" altLang="zh-CN" sz="2400" dirty="0"/>
              <a:t> : atom </a:t>
            </a:r>
          </a:p>
          <a:p>
            <a:r>
              <a:rPr lang="en" altLang="zh-CN" sz="2400" dirty="0"/>
              <a:t>        | </a:t>
            </a:r>
            <a:r>
              <a:rPr lang="en" altLang="zh-CN" sz="2400" dirty="0" err="1"/>
              <a:t>atom_expr</a:t>
            </a:r>
            <a:r>
              <a:rPr lang="en" altLang="zh-CN" sz="2400" dirty="0"/>
              <a:t>  '[' </a:t>
            </a:r>
            <a:r>
              <a:rPr lang="en" altLang="zh-CN" sz="2400" dirty="0" err="1"/>
              <a:t>sub_expr</a:t>
            </a:r>
            <a:r>
              <a:rPr lang="en" altLang="zh-CN" sz="2400" dirty="0"/>
              <a:t>  ':' </a:t>
            </a:r>
            <a:r>
              <a:rPr lang="en" altLang="zh-CN" sz="2400" dirty="0" err="1"/>
              <a:t>sub_expr</a:t>
            </a:r>
            <a:r>
              <a:rPr lang="en" altLang="zh-CN" sz="2400" dirty="0"/>
              <a:t>  </a:t>
            </a:r>
            <a:r>
              <a:rPr lang="en" altLang="zh-CN" sz="2400" dirty="0" err="1"/>
              <a:t>slice_op</a:t>
            </a:r>
            <a:r>
              <a:rPr lang="en" altLang="zh-CN" sz="2400" dirty="0"/>
              <a:t> ']'</a:t>
            </a:r>
          </a:p>
          <a:p>
            <a:r>
              <a:rPr lang="en" altLang="zh-CN" sz="2400" dirty="0"/>
              <a:t>        | </a:t>
            </a:r>
            <a:r>
              <a:rPr lang="en" altLang="zh-CN" sz="2400" dirty="0" err="1"/>
              <a:t>atom_expr</a:t>
            </a:r>
            <a:r>
              <a:rPr lang="en" altLang="zh-CN" sz="2400" dirty="0"/>
              <a:t>  '[' </a:t>
            </a:r>
            <a:r>
              <a:rPr lang="en" altLang="zh-CN" sz="2400" dirty="0" err="1"/>
              <a:t>add_expr</a:t>
            </a:r>
            <a:r>
              <a:rPr lang="en" altLang="zh-CN" sz="2400" dirty="0"/>
              <a:t> ']'</a:t>
            </a:r>
          </a:p>
          <a:p>
            <a:r>
              <a:rPr lang="en" altLang="zh-CN" sz="2400" dirty="0"/>
              <a:t>        | </a:t>
            </a:r>
            <a:r>
              <a:rPr lang="en" altLang="zh-CN" sz="2400" dirty="0" err="1"/>
              <a:t>atom_expr</a:t>
            </a:r>
            <a:r>
              <a:rPr lang="en" altLang="zh-CN" sz="2400" dirty="0"/>
              <a:t>  '.' ID</a:t>
            </a:r>
          </a:p>
          <a:p>
            <a:r>
              <a:rPr lang="en" altLang="zh-CN" sz="2400" dirty="0"/>
              <a:t>        | </a:t>
            </a:r>
            <a:r>
              <a:rPr lang="en" altLang="zh-CN" sz="2400" dirty="0" err="1"/>
              <a:t>atom_expr</a:t>
            </a:r>
            <a:r>
              <a:rPr lang="en" altLang="zh-CN" sz="2400" dirty="0"/>
              <a:t>  '(' </a:t>
            </a:r>
            <a:r>
              <a:rPr lang="en" altLang="zh-CN" sz="2400" dirty="0" err="1"/>
              <a:t>arglist</a:t>
            </a:r>
            <a:r>
              <a:rPr lang="en" altLang="zh-CN" sz="2400" dirty="0"/>
              <a:t> </a:t>
            </a:r>
            <a:r>
              <a:rPr lang="en" altLang="zh-CN" sz="2400" dirty="0" err="1"/>
              <a:t>opt_comma</a:t>
            </a:r>
            <a:r>
              <a:rPr lang="en" altLang="zh-CN" sz="2400" dirty="0"/>
              <a:t> ')'</a:t>
            </a:r>
          </a:p>
          <a:p>
            <a:r>
              <a:rPr lang="en" altLang="zh-CN" sz="2400" dirty="0"/>
              <a:t>        | </a:t>
            </a:r>
            <a:r>
              <a:rPr lang="en" altLang="zh-CN" sz="2400" dirty="0" err="1"/>
              <a:t>atom_expr</a:t>
            </a:r>
            <a:r>
              <a:rPr lang="en" altLang="zh-CN" sz="2400" dirty="0"/>
              <a:t>  '('  ')'</a:t>
            </a:r>
          </a:p>
          <a:p>
            <a:pPr marL="0" indent="0">
              <a:buNone/>
            </a:pPr>
            <a:endParaRPr kumimoji="1" lang="zh-CN" altLang="en-US" dirty="0"/>
          </a:p>
        </p:txBody>
      </p:sp>
    </p:spTree>
    <p:extLst>
      <p:ext uri="{BB962C8B-B14F-4D97-AF65-F5344CB8AC3E}">
        <p14:creationId xmlns:p14="http://schemas.microsoft.com/office/powerpoint/2010/main" val="1951354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2" descr="G:\科大\宣传部\PPT\PPT-1副本.jpg">
            <a:extLst>
              <a:ext uri="{FF2B5EF4-FFF2-40B4-BE49-F238E27FC236}">
                <a16:creationId xmlns:a16="http://schemas.microsoft.com/office/drawing/2014/main" id="{9F88D44B-9F98-F140-AD06-33ECB8B5D9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78C38176-9046-5E42-8C82-87912E573A28}"/>
              </a:ext>
            </a:extLst>
          </p:cNvPr>
          <p:cNvSpPr>
            <a:spLocks noGrp="1"/>
          </p:cNvSpPr>
          <p:nvPr>
            <p:ph type="title"/>
          </p:nvPr>
        </p:nvSpPr>
        <p:spPr>
          <a:xfrm>
            <a:off x="457200" y="692696"/>
            <a:ext cx="8229600" cy="1143000"/>
          </a:xfrm>
        </p:spPr>
        <p:txBody>
          <a:bodyPr/>
          <a:lstStyle/>
          <a:p>
            <a:pPr algn="l"/>
            <a:r>
              <a:rPr kumimoji="1" lang="zh-CN" altLang="en-US" dirty="0">
                <a:latin typeface="STXingkai" panose="02010800040101010101" pitchFamily="2" charset="-122"/>
                <a:ea typeface="STXingkai" panose="02010800040101010101" pitchFamily="2" charset="-122"/>
              </a:rPr>
              <a:t>二</a:t>
            </a:r>
            <a:r>
              <a:rPr kumimoji="1" lang="en-US" altLang="zh-CN" dirty="0">
                <a:latin typeface="STXingkai" panose="02010800040101010101" pitchFamily="2" charset="-122"/>
                <a:ea typeface="STXingkai" panose="02010800040101010101" pitchFamily="2" charset="-122"/>
              </a:rPr>
              <a:t>.</a:t>
            </a:r>
            <a:r>
              <a:rPr kumimoji="1" lang="zh-CN" altLang="en-US" dirty="0">
                <a:latin typeface="STXingkai" panose="02010800040101010101" pitchFamily="2" charset="-122"/>
                <a:ea typeface="STXingkai" panose="02010800040101010101" pitchFamily="2" charset="-122"/>
              </a:rPr>
              <a:t>语法分析</a:t>
            </a:r>
          </a:p>
        </p:txBody>
      </p:sp>
      <p:sp>
        <p:nvSpPr>
          <p:cNvPr id="3" name="内容占位符 2">
            <a:extLst>
              <a:ext uri="{FF2B5EF4-FFF2-40B4-BE49-F238E27FC236}">
                <a16:creationId xmlns:a16="http://schemas.microsoft.com/office/drawing/2014/main" id="{055998F7-7D92-9F4E-884A-35BBE0E9C794}"/>
              </a:ext>
            </a:extLst>
          </p:cNvPr>
          <p:cNvSpPr>
            <a:spLocks noGrp="1"/>
          </p:cNvSpPr>
          <p:nvPr>
            <p:ph idx="1"/>
          </p:nvPr>
        </p:nvSpPr>
        <p:spPr/>
        <p:txBody>
          <a:bodyPr/>
          <a:lstStyle/>
          <a:p>
            <a:pPr marL="0" indent="0">
              <a:buNone/>
            </a:pPr>
            <a:r>
              <a:rPr kumimoji="1" lang="en-US" altLang="zh-CN" dirty="0"/>
              <a:t>4.</a:t>
            </a:r>
            <a:r>
              <a:rPr kumimoji="1" lang="zh-CN" altLang="en-US" dirty="0"/>
              <a:t> 列表和元组</a:t>
            </a:r>
            <a:endParaRPr kumimoji="1" lang="en-US" altLang="zh-CN" dirty="0"/>
          </a:p>
          <a:p>
            <a:pPr marL="0" indent="0">
              <a:buNone/>
            </a:pPr>
            <a:r>
              <a:rPr kumimoji="1" lang="zh-CN" altLang="en-US" sz="2000" dirty="0"/>
              <a:t>对第一个生成式，首先判断</a:t>
            </a:r>
            <a:r>
              <a:rPr kumimoji="1" lang="en-US" altLang="zh-CN" sz="2000" dirty="0" err="1"/>
              <a:t>sub_expr,slice_op</a:t>
            </a:r>
            <a:r>
              <a:rPr kumimoji="1" lang="zh-CN" altLang="en-US" sz="2000" dirty="0"/>
              <a:t>是否为整数；再判断左边是否为相应的形式（列表或者是元组或者是字符串），如果不是，则表示出现了错误。</a:t>
            </a:r>
            <a:endParaRPr kumimoji="1" lang="en-US" altLang="zh-CN" sz="2000" dirty="0"/>
          </a:p>
          <a:p>
            <a:pPr marL="0" indent="0">
              <a:buNone/>
            </a:pPr>
            <a:r>
              <a:rPr kumimoji="1" lang="zh-CN" altLang="en-US" sz="2000" dirty="0"/>
              <a:t>如果以上条件都满足，则可以开始切片操作。切片有三个参数：起始位置</a:t>
            </a:r>
            <a:r>
              <a:rPr kumimoji="1" lang="en-US" altLang="zh-CN" sz="2000" dirty="0"/>
              <a:t>(start)</a:t>
            </a:r>
            <a:r>
              <a:rPr kumimoji="1" lang="zh-CN" altLang="en-US" sz="2000" dirty="0"/>
              <a:t>，结束位置</a:t>
            </a:r>
            <a:r>
              <a:rPr kumimoji="1" lang="en-US" altLang="zh-CN" sz="2000" dirty="0"/>
              <a:t>(stop)</a:t>
            </a:r>
            <a:r>
              <a:rPr kumimoji="1" lang="zh-CN" altLang="en-US" sz="2000" dirty="0"/>
              <a:t>，步长</a:t>
            </a:r>
            <a:r>
              <a:rPr kumimoji="1" lang="en-US" altLang="zh-CN" sz="2000" dirty="0"/>
              <a:t>(step)</a:t>
            </a:r>
            <a:r>
              <a:rPr kumimoji="1" lang="zh-CN" altLang="en-US" sz="2000" dirty="0"/>
              <a:t>。列表或者元组中的每一个也都是元素</a:t>
            </a:r>
            <a:r>
              <a:rPr kumimoji="1" lang="en-US" altLang="zh-CN" sz="2000" dirty="0"/>
              <a:t>(element)</a:t>
            </a:r>
            <a:r>
              <a:rPr kumimoji="1" lang="zh-CN" altLang="en-US" sz="2000" dirty="0"/>
              <a:t>。接下来就对这三个参数分别进行讨论，如</a:t>
            </a:r>
            <a:r>
              <a:rPr kumimoji="1" lang="en-US" altLang="zh-CN" sz="2000" dirty="0"/>
              <a:t>[:]</a:t>
            </a:r>
            <a:r>
              <a:rPr kumimoji="1" lang="zh-CN" altLang="en-US" sz="2000" dirty="0"/>
              <a:t>表示整个列表，</a:t>
            </a:r>
            <a:r>
              <a:rPr kumimoji="1" lang="en-US" altLang="zh-CN" sz="2000" dirty="0"/>
              <a:t>[:stop]</a:t>
            </a:r>
            <a:r>
              <a:rPr kumimoji="1" lang="zh-CN" altLang="en-US" sz="2000" dirty="0"/>
              <a:t>表示列表的</a:t>
            </a:r>
            <a:r>
              <a:rPr kumimoji="1" lang="en-US" altLang="zh-CN" sz="2000" dirty="0"/>
              <a:t>[0:stop-1]</a:t>
            </a:r>
            <a:r>
              <a:rPr kumimoji="1" lang="zh-CN" altLang="en-US" sz="2000" dirty="0"/>
              <a:t>部分，</a:t>
            </a:r>
            <a:r>
              <a:rPr kumimoji="1" lang="en-US" altLang="zh-CN" sz="2000" dirty="0"/>
              <a:t>step&gt;0</a:t>
            </a:r>
            <a:r>
              <a:rPr kumimoji="1" lang="zh-CN" altLang="en-US" sz="2000" dirty="0"/>
              <a:t>并且</a:t>
            </a:r>
            <a:r>
              <a:rPr kumimoji="1" lang="en-US" altLang="zh-CN" sz="2000" dirty="0"/>
              <a:t>start&lt;stop</a:t>
            </a:r>
            <a:r>
              <a:rPr kumimoji="1" lang="zh-CN" altLang="en-US" sz="2000" dirty="0"/>
              <a:t>表示列表正向</a:t>
            </a:r>
            <a:r>
              <a:rPr kumimoji="1" lang="en-US" altLang="zh-CN" sz="2000" dirty="0"/>
              <a:t>[start:stop-1]</a:t>
            </a:r>
            <a:r>
              <a:rPr kumimoji="1" lang="zh-CN" altLang="en-US" sz="2000" dirty="0"/>
              <a:t>中每隔</a:t>
            </a:r>
            <a:r>
              <a:rPr kumimoji="1" lang="en-US" altLang="zh-CN" sz="2000" dirty="0"/>
              <a:t>step</a:t>
            </a:r>
            <a:r>
              <a:rPr kumimoji="1" lang="zh-CN" altLang="en-US" sz="2000" dirty="0"/>
              <a:t>个位置的元素，</a:t>
            </a:r>
            <a:r>
              <a:rPr kumimoji="1" lang="en-US" altLang="zh-CN" sz="2000" dirty="0"/>
              <a:t> step&lt;0</a:t>
            </a:r>
            <a:r>
              <a:rPr kumimoji="1" lang="zh-CN" altLang="en-US" sz="2000" dirty="0"/>
              <a:t>并且</a:t>
            </a:r>
            <a:r>
              <a:rPr kumimoji="1" lang="en-US" altLang="zh-CN" sz="2000" dirty="0"/>
              <a:t>start&gt;stop</a:t>
            </a:r>
            <a:r>
              <a:rPr kumimoji="1" lang="zh-CN" altLang="en-US" sz="2000" dirty="0"/>
              <a:t>表示列表逆向</a:t>
            </a:r>
            <a:r>
              <a:rPr kumimoji="1" lang="en-US" altLang="zh-CN" sz="2000" dirty="0"/>
              <a:t>[start:stop-1]</a:t>
            </a:r>
            <a:r>
              <a:rPr kumimoji="1" lang="zh-CN" altLang="en-US" sz="2000" dirty="0"/>
              <a:t>中每隔</a:t>
            </a:r>
            <a:r>
              <a:rPr kumimoji="1" lang="en-US" altLang="zh-CN" sz="2000" dirty="0"/>
              <a:t>step</a:t>
            </a:r>
            <a:r>
              <a:rPr kumimoji="1" lang="zh-CN" altLang="en-US" sz="2000" dirty="0"/>
              <a:t>个位置的元素。</a:t>
            </a:r>
            <a:endParaRPr kumimoji="1" lang="en-US" altLang="zh-CN" sz="2000" dirty="0"/>
          </a:p>
          <a:p>
            <a:pPr marL="0" indent="0">
              <a:buNone/>
            </a:pPr>
            <a:r>
              <a:rPr kumimoji="1" lang="zh-CN" altLang="en-US" sz="2000" dirty="0"/>
              <a:t>第二个生成式，获取列表或者元组中的元素。其中因为下标必须为整数，所以在下标不为整数时会报错。</a:t>
            </a:r>
          </a:p>
        </p:txBody>
      </p:sp>
    </p:spTree>
    <p:extLst>
      <p:ext uri="{BB962C8B-B14F-4D97-AF65-F5344CB8AC3E}">
        <p14:creationId xmlns:p14="http://schemas.microsoft.com/office/powerpoint/2010/main" val="196114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2" descr="G:\科大\宣传部\PPT\PPT-1副本.jpg">
            <a:extLst>
              <a:ext uri="{FF2B5EF4-FFF2-40B4-BE49-F238E27FC236}">
                <a16:creationId xmlns:a16="http://schemas.microsoft.com/office/drawing/2014/main" id="{9F88D44B-9F98-F140-AD06-33ECB8B5D9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78C38176-9046-5E42-8C82-87912E573A28}"/>
              </a:ext>
            </a:extLst>
          </p:cNvPr>
          <p:cNvSpPr>
            <a:spLocks noGrp="1"/>
          </p:cNvSpPr>
          <p:nvPr>
            <p:ph type="title"/>
          </p:nvPr>
        </p:nvSpPr>
        <p:spPr>
          <a:xfrm>
            <a:off x="457200" y="692696"/>
            <a:ext cx="8229600" cy="1143000"/>
          </a:xfrm>
        </p:spPr>
        <p:txBody>
          <a:bodyPr/>
          <a:lstStyle/>
          <a:p>
            <a:pPr algn="l"/>
            <a:r>
              <a:rPr kumimoji="1" lang="zh-CN" altLang="en-US" dirty="0">
                <a:latin typeface="STXingkai" panose="02010800040101010101" pitchFamily="2" charset="-122"/>
                <a:ea typeface="STXingkai" panose="02010800040101010101" pitchFamily="2" charset="-122"/>
              </a:rPr>
              <a:t>二</a:t>
            </a:r>
            <a:r>
              <a:rPr kumimoji="1" lang="en-US" altLang="zh-CN" dirty="0">
                <a:latin typeface="STXingkai" panose="02010800040101010101" pitchFamily="2" charset="-122"/>
                <a:ea typeface="STXingkai" panose="02010800040101010101" pitchFamily="2" charset="-122"/>
              </a:rPr>
              <a:t>.</a:t>
            </a:r>
            <a:r>
              <a:rPr kumimoji="1" lang="zh-CN" altLang="en-US" dirty="0">
                <a:latin typeface="STXingkai" panose="02010800040101010101" pitchFamily="2" charset="-122"/>
                <a:ea typeface="STXingkai" panose="02010800040101010101" pitchFamily="2" charset="-122"/>
              </a:rPr>
              <a:t>语法分析</a:t>
            </a:r>
          </a:p>
        </p:txBody>
      </p:sp>
      <p:sp>
        <p:nvSpPr>
          <p:cNvPr id="3" name="内容占位符 2">
            <a:extLst>
              <a:ext uri="{FF2B5EF4-FFF2-40B4-BE49-F238E27FC236}">
                <a16:creationId xmlns:a16="http://schemas.microsoft.com/office/drawing/2014/main" id="{055998F7-7D92-9F4E-884A-35BBE0E9C794}"/>
              </a:ext>
            </a:extLst>
          </p:cNvPr>
          <p:cNvSpPr>
            <a:spLocks noGrp="1"/>
          </p:cNvSpPr>
          <p:nvPr>
            <p:ph idx="1"/>
          </p:nvPr>
        </p:nvSpPr>
        <p:spPr/>
        <p:txBody>
          <a:bodyPr/>
          <a:lstStyle/>
          <a:p>
            <a:pPr marL="0" indent="0">
              <a:buNone/>
            </a:pPr>
            <a:r>
              <a:rPr kumimoji="1" lang="zh-CN" altLang="en-US" sz="2800" dirty="0"/>
              <a:t>第三个生成式，</a:t>
            </a:r>
            <a:r>
              <a:rPr kumimoji="1" lang="en-US" altLang="zh-CN" sz="2800" dirty="0"/>
              <a:t>.ID</a:t>
            </a:r>
            <a:r>
              <a:rPr kumimoji="1" lang="zh-CN" altLang="en-US" sz="2800" dirty="0"/>
              <a:t>，表示方法（函数）的调用。将其名称赋值给左边的函数属性。</a:t>
            </a:r>
            <a:endParaRPr kumimoji="1" lang="en-US" altLang="zh-CN" sz="2800" dirty="0"/>
          </a:p>
          <a:p>
            <a:pPr marL="0" indent="0">
              <a:buNone/>
            </a:pPr>
            <a:r>
              <a:rPr kumimoji="1" lang="zh-CN" altLang="en-US" sz="2800" dirty="0"/>
              <a:t>第四个生成式，对带有参数的方法（函数）调用进行讨论。如果是</a:t>
            </a:r>
            <a:r>
              <a:rPr kumimoji="1" lang="en-US" altLang="zh-CN" sz="2800" dirty="0"/>
              <a:t>append</a:t>
            </a:r>
            <a:r>
              <a:rPr kumimoji="1" lang="zh-CN" altLang="en-US" sz="2800" dirty="0"/>
              <a:t>方法，表示往列表末尾插入参数，且参数只能</a:t>
            </a:r>
            <a:r>
              <a:rPr kumimoji="1" lang="en-US" altLang="zh-CN" sz="2800" dirty="0"/>
              <a:t>1</a:t>
            </a:r>
            <a:r>
              <a:rPr kumimoji="1" lang="zh-CN" altLang="en-US" sz="2800" dirty="0"/>
              <a:t>个。</a:t>
            </a:r>
            <a:r>
              <a:rPr kumimoji="1" lang="en-US" altLang="zh-CN" sz="2800" dirty="0"/>
              <a:t>list</a:t>
            </a:r>
            <a:r>
              <a:rPr kumimoji="1" lang="zh-CN" altLang="en-US" sz="2800" dirty="0"/>
              <a:t> 方法用于将元组转换成列表。</a:t>
            </a:r>
            <a:r>
              <a:rPr kumimoji="1" lang="en-US" altLang="zh-CN" sz="2800" dirty="0"/>
              <a:t>range</a:t>
            </a:r>
            <a:r>
              <a:rPr kumimoji="1" lang="zh-CN" altLang="en-US" sz="2800" dirty="0"/>
              <a:t> 函数</a:t>
            </a:r>
            <a:r>
              <a:rPr lang="en" altLang="zh-CN" sz="2800" dirty="0"/>
              <a:t>range(start, stop[, step])</a:t>
            </a:r>
            <a:r>
              <a:rPr lang="zh-CN" altLang="en" sz="2800" dirty="0"/>
              <a:t>创建</a:t>
            </a:r>
            <a:r>
              <a:rPr lang="zh-CN" altLang="en-US" sz="2800" dirty="0"/>
              <a:t>整数列表。</a:t>
            </a:r>
            <a:r>
              <a:rPr lang="en-US" altLang="zh-CN" sz="2800" dirty="0"/>
              <a:t>print</a:t>
            </a:r>
            <a:r>
              <a:rPr lang="zh-CN" altLang="en-US" sz="2800" dirty="0"/>
              <a:t>函数打印。</a:t>
            </a:r>
            <a:r>
              <a:rPr lang="en-US" altLang="zh-CN" sz="2800" dirty="0" err="1"/>
              <a:t>len</a:t>
            </a:r>
            <a:r>
              <a:rPr lang="en-US" altLang="zh-CN" sz="2800" dirty="0"/>
              <a:t> </a:t>
            </a:r>
            <a:r>
              <a:rPr lang="zh-CN" altLang="en-US" sz="2800" dirty="0"/>
              <a:t>函数返回列表和元组的长度。</a:t>
            </a:r>
            <a:endParaRPr lang="en-US" altLang="zh-CN" sz="2800" dirty="0"/>
          </a:p>
          <a:p>
            <a:pPr marL="0" indent="0">
              <a:buNone/>
            </a:pPr>
            <a:r>
              <a:rPr kumimoji="1" lang="zh-CN" altLang="en-US" sz="2800" dirty="0"/>
              <a:t>第五个生成式，因为没有参数列表，默认为</a:t>
            </a:r>
            <a:r>
              <a:rPr kumimoji="1" lang="en-US" altLang="zh-CN" sz="2800" dirty="0"/>
              <a:t>quit</a:t>
            </a:r>
            <a:r>
              <a:rPr kumimoji="1" lang="zh-CN" altLang="en-US" sz="2800" dirty="0"/>
              <a:t>，退出命令行解释器。</a:t>
            </a:r>
          </a:p>
        </p:txBody>
      </p:sp>
    </p:spTree>
    <p:extLst>
      <p:ext uri="{BB962C8B-B14F-4D97-AF65-F5344CB8AC3E}">
        <p14:creationId xmlns:p14="http://schemas.microsoft.com/office/powerpoint/2010/main" val="1198830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2" descr="G:\科大\宣传部\PPT\PPT-1副本.jpg">
            <a:extLst>
              <a:ext uri="{FF2B5EF4-FFF2-40B4-BE49-F238E27FC236}">
                <a16:creationId xmlns:a16="http://schemas.microsoft.com/office/drawing/2014/main" id="{9F88D44B-9F98-F140-AD06-33ECB8B5D9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78C38176-9046-5E42-8C82-87912E573A28}"/>
              </a:ext>
            </a:extLst>
          </p:cNvPr>
          <p:cNvSpPr>
            <a:spLocks noGrp="1"/>
          </p:cNvSpPr>
          <p:nvPr>
            <p:ph type="title"/>
          </p:nvPr>
        </p:nvSpPr>
        <p:spPr>
          <a:xfrm>
            <a:off x="457200" y="692696"/>
            <a:ext cx="8229600" cy="1143000"/>
          </a:xfrm>
        </p:spPr>
        <p:txBody>
          <a:bodyPr/>
          <a:lstStyle/>
          <a:p>
            <a:pPr algn="l"/>
            <a:r>
              <a:rPr kumimoji="1" lang="zh-CN" altLang="en-US" dirty="0">
                <a:latin typeface="STXingkai" panose="02010800040101010101" pitchFamily="2" charset="-122"/>
                <a:ea typeface="STXingkai" panose="02010800040101010101" pitchFamily="2" charset="-122"/>
              </a:rPr>
              <a:t>二</a:t>
            </a:r>
            <a:r>
              <a:rPr kumimoji="1" lang="en-US" altLang="zh-CN" dirty="0">
                <a:latin typeface="STXingkai" panose="02010800040101010101" pitchFamily="2" charset="-122"/>
                <a:ea typeface="STXingkai" panose="02010800040101010101" pitchFamily="2" charset="-122"/>
              </a:rPr>
              <a:t>.</a:t>
            </a:r>
            <a:r>
              <a:rPr kumimoji="1" lang="zh-CN" altLang="en-US" dirty="0">
                <a:latin typeface="STXingkai" panose="02010800040101010101" pitchFamily="2" charset="-122"/>
                <a:ea typeface="STXingkai" panose="02010800040101010101" pitchFamily="2" charset="-122"/>
              </a:rPr>
              <a:t>语法分析</a:t>
            </a:r>
          </a:p>
        </p:txBody>
      </p:sp>
      <p:sp>
        <p:nvSpPr>
          <p:cNvPr id="3" name="内容占位符 2">
            <a:extLst>
              <a:ext uri="{FF2B5EF4-FFF2-40B4-BE49-F238E27FC236}">
                <a16:creationId xmlns:a16="http://schemas.microsoft.com/office/drawing/2014/main" id="{055998F7-7D92-9F4E-884A-35BBE0E9C794}"/>
              </a:ext>
            </a:extLst>
          </p:cNvPr>
          <p:cNvSpPr>
            <a:spLocks noGrp="1"/>
          </p:cNvSpPr>
          <p:nvPr>
            <p:ph idx="1"/>
          </p:nvPr>
        </p:nvSpPr>
        <p:spPr/>
        <p:txBody>
          <a:bodyPr/>
          <a:lstStyle/>
          <a:p>
            <a:pPr marL="0" indent="0">
              <a:buNone/>
            </a:pPr>
            <a:r>
              <a:rPr kumimoji="1" lang="en-US" altLang="zh-CN" dirty="0"/>
              <a:t>5.</a:t>
            </a:r>
            <a:r>
              <a:rPr kumimoji="1" lang="zh-CN" altLang="en-US" dirty="0"/>
              <a:t> 普通计算表达式</a:t>
            </a:r>
            <a:endParaRPr kumimoji="1" lang="en-US" altLang="zh-CN" dirty="0"/>
          </a:p>
          <a:p>
            <a:r>
              <a:rPr lang="en" altLang="zh-CN" sz="2400" dirty="0" err="1"/>
              <a:t>add_expr</a:t>
            </a:r>
            <a:r>
              <a:rPr lang="en" altLang="zh-CN" sz="2400" dirty="0"/>
              <a:t> : </a:t>
            </a:r>
            <a:r>
              <a:rPr lang="en" altLang="zh-CN" sz="2400" dirty="0" err="1"/>
              <a:t>add_expr</a:t>
            </a:r>
            <a:r>
              <a:rPr lang="en" altLang="zh-CN" sz="2400" dirty="0"/>
              <a:t> '+' </a:t>
            </a:r>
            <a:r>
              <a:rPr lang="en" altLang="zh-CN" sz="2400" dirty="0" err="1"/>
              <a:t>mul_expr</a:t>
            </a:r>
            <a:endParaRPr lang="en" altLang="zh-CN" sz="2400" dirty="0"/>
          </a:p>
          <a:p>
            <a:r>
              <a:rPr lang="en" altLang="zh-CN" sz="2400" dirty="0"/>
              <a:t>      |  </a:t>
            </a:r>
            <a:r>
              <a:rPr lang="en" altLang="zh-CN" sz="2400" dirty="0" err="1"/>
              <a:t>add_expr</a:t>
            </a:r>
            <a:r>
              <a:rPr lang="en" altLang="zh-CN" sz="2400" dirty="0"/>
              <a:t> '-' </a:t>
            </a:r>
            <a:r>
              <a:rPr lang="en" altLang="zh-CN" sz="2400" dirty="0" err="1"/>
              <a:t>mul_expr</a:t>
            </a:r>
            <a:endParaRPr lang="en" altLang="zh-CN" sz="2400" dirty="0"/>
          </a:p>
          <a:p>
            <a:r>
              <a:rPr lang="en" altLang="zh-CN" sz="2400" dirty="0"/>
              <a:t>      |  </a:t>
            </a:r>
            <a:r>
              <a:rPr lang="en" altLang="zh-CN" sz="2400" dirty="0" err="1"/>
              <a:t>mul_expr</a:t>
            </a:r>
            <a:r>
              <a:rPr lang="en" altLang="zh-CN" sz="2400" dirty="0"/>
              <a:t> </a:t>
            </a:r>
          </a:p>
          <a:p>
            <a:r>
              <a:rPr lang="en" altLang="zh-CN" sz="2400" dirty="0"/>
              <a:t>        ;</a:t>
            </a:r>
          </a:p>
          <a:p>
            <a:r>
              <a:rPr lang="en" altLang="zh-CN" sz="2400" dirty="0" err="1"/>
              <a:t>mul_expr</a:t>
            </a:r>
            <a:r>
              <a:rPr lang="en" altLang="zh-CN" sz="2400" dirty="0"/>
              <a:t> : </a:t>
            </a:r>
            <a:r>
              <a:rPr lang="en" altLang="zh-CN" sz="2400" dirty="0" err="1"/>
              <a:t>mul_expr</a:t>
            </a:r>
            <a:r>
              <a:rPr lang="en" altLang="zh-CN" sz="2400" dirty="0"/>
              <a:t> '*' factor</a:t>
            </a:r>
          </a:p>
          <a:p>
            <a:r>
              <a:rPr lang="en" altLang="zh-CN" sz="2400" dirty="0"/>
              <a:t>        |  </a:t>
            </a:r>
            <a:r>
              <a:rPr lang="en" altLang="zh-CN" sz="2400" dirty="0" err="1"/>
              <a:t>mul_expr</a:t>
            </a:r>
            <a:r>
              <a:rPr lang="en" altLang="zh-CN" sz="2400" dirty="0"/>
              <a:t> '/' factor</a:t>
            </a:r>
          </a:p>
          <a:p>
            <a:r>
              <a:rPr lang="en" altLang="zh-CN" sz="2400" dirty="0"/>
              <a:t>      |  </a:t>
            </a:r>
            <a:r>
              <a:rPr lang="en" altLang="zh-CN" sz="2400" dirty="0" err="1"/>
              <a:t>mul_expr</a:t>
            </a:r>
            <a:r>
              <a:rPr lang="en" altLang="zh-CN" sz="2400" dirty="0"/>
              <a:t> '%' factor</a:t>
            </a:r>
          </a:p>
          <a:p>
            <a:r>
              <a:rPr lang="en" altLang="zh-CN" sz="2400" dirty="0"/>
              <a:t>        |  factor</a:t>
            </a:r>
          </a:p>
          <a:p>
            <a:r>
              <a:rPr lang="en" altLang="zh-CN" sz="2400" dirty="0"/>
              <a:t>        ;</a:t>
            </a:r>
          </a:p>
          <a:p>
            <a:pPr marL="0" indent="0">
              <a:buNone/>
            </a:pPr>
            <a:endParaRPr kumimoji="1" lang="zh-CN" altLang="en-US" dirty="0"/>
          </a:p>
        </p:txBody>
      </p:sp>
    </p:spTree>
    <p:extLst>
      <p:ext uri="{BB962C8B-B14F-4D97-AF65-F5344CB8AC3E}">
        <p14:creationId xmlns:p14="http://schemas.microsoft.com/office/powerpoint/2010/main" val="2996659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2" descr="G:\科大\宣传部\PPT\PPT-1副本.jpg">
            <a:extLst>
              <a:ext uri="{FF2B5EF4-FFF2-40B4-BE49-F238E27FC236}">
                <a16:creationId xmlns:a16="http://schemas.microsoft.com/office/drawing/2014/main" id="{9F88D44B-9F98-F140-AD06-33ECB8B5D9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78C38176-9046-5E42-8C82-87912E573A28}"/>
              </a:ext>
            </a:extLst>
          </p:cNvPr>
          <p:cNvSpPr>
            <a:spLocks noGrp="1"/>
          </p:cNvSpPr>
          <p:nvPr>
            <p:ph type="title"/>
          </p:nvPr>
        </p:nvSpPr>
        <p:spPr>
          <a:xfrm>
            <a:off x="457200" y="692696"/>
            <a:ext cx="8229600" cy="1143000"/>
          </a:xfrm>
        </p:spPr>
        <p:txBody>
          <a:bodyPr/>
          <a:lstStyle/>
          <a:p>
            <a:pPr algn="l"/>
            <a:r>
              <a:rPr kumimoji="1" lang="zh-CN" altLang="en-US" dirty="0">
                <a:latin typeface="STXingkai" panose="02010800040101010101" pitchFamily="2" charset="-122"/>
                <a:ea typeface="STXingkai" panose="02010800040101010101" pitchFamily="2" charset="-122"/>
              </a:rPr>
              <a:t>二</a:t>
            </a:r>
            <a:r>
              <a:rPr kumimoji="1" lang="en-US" altLang="zh-CN" dirty="0">
                <a:latin typeface="STXingkai" panose="02010800040101010101" pitchFamily="2" charset="-122"/>
                <a:ea typeface="STXingkai" panose="02010800040101010101" pitchFamily="2" charset="-122"/>
              </a:rPr>
              <a:t>.</a:t>
            </a:r>
            <a:r>
              <a:rPr kumimoji="1" lang="zh-CN" altLang="en-US" dirty="0">
                <a:latin typeface="STXingkai" panose="02010800040101010101" pitchFamily="2" charset="-122"/>
                <a:ea typeface="STXingkai" panose="02010800040101010101" pitchFamily="2" charset="-122"/>
              </a:rPr>
              <a:t>语法分析</a:t>
            </a:r>
          </a:p>
        </p:txBody>
      </p:sp>
      <p:sp>
        <p:nvSpPr>
          <p:cNvPr id="3" name="内容占位符 2">
            <a:extLst>
              <a:ext uri="{FF2B5EF4-FFF2-40B4-BE49-F238E27FC236}">
                <a16:creationId xmlns:a16="http://schemas.microsoft.com/office/drawing/2014/main" id="{055998F7-7D92-9F4E-884A-35BBE0E9C794}"/>
              </a:ext>
            </a:extLst>
          </p:cNvPr>
          <p:cNvSpPr>
            <a:spLocks noGrp="1"/>
          </p:cNvSpPr>
          <p:nvPr>
            <p:ph idx="1"/>
          </p:nvPr>
        </p:nvSpPr>
        <p:spPr/>
        <p:txBody>
          <a:bodyPr/>
          <a:lstStyle/>
          <a:p>
            <a:pPr marL="0" indent="0">
              <a:buNone/>
            </a:pPr>
            <a:r>
              <a:rPr kumimoji="1" lang="zh-CN" altLang="en-US" dirty="0"/>
              <a:t>这两种表达式分开正好区分了不同计算符号的优先级。对于</a:t>
            </a:r>
            <a:r>
              <a:rPr kumimoji="1" lang="en-US" altLang="zh-CN" dirty="0"/>
              <a:t> ’+’ , ’*’, </a:t>
            </a:r>
            <a:r>
              <a:rPr kumimoji="1" lang="zh-CN" altLang="en-US" dirty="0"/>
              <a:t>首先判断左右表达式的类型，如果是字符串或者列表或者元组，则对它们进行特殊的处理，如果是整型或者浮点型，则直接进行运算。对于 </a:t>
            </a:r>
            <a:r>
              <a:rPr kumimoji="1" lang="en-US" altLang="zh-CN" dirty="0"/>
              <a:t>‘-’ , ‘/’ , ‘%’ </a:t>
            </a:r>
            <a:r>
              <a:rPr kumimoji="1" lang="zh-CN" altLang="en-US" dirty="0"/>
              <a:t>则判断类型必须为整型或者浮点型，如果不是的话则会报错。</a:t>
            </a:r>
          </a:p>
        </p:txBody>
      </p:sp>
    </p:spTree>
    <p:extLst>
      <p:ext uri="{BB962C8B-B14F-4D97-AF65-F5344CB8AC3E}">
        <p14:creationId xmlns:p14="http://schemas.microsoft.com/office/powerpoint/2010/main" val="1461632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2" descr="G:\科大\宣传部\PPT\PPT-1副本.jpg">
            <a:extLst>
              <a:ext uri="{FF2B5EF4-FFF2-40B4-BE49-F238E27FC236}">
                <a16:creationId xmlns:a16="http://schemas.microsoft.com/office/drawing/2014/main" id="{9F88D44B-9F98-F140-AD06-33ECB8B5D9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78C38176-9046-5E42-8C82-87912E573A28}"/>
              </a:ext>
            </a:extLst>
          </p:cNvPr>
          <p:cNvSpPr>
            <a:spLocks noGrp="1"/>
          </p:cNvSpPr>
          <p:nvPr>
            <p:ph type="title"/>
          </p:nvPr>
        </p:nvSpPr>
        <p:spPr>
          <a:xfrm>
            <a:off x="457200" y="692696"/>
            <a:ext cx="8229600" cy="1143000"/>
          </a:xfrm>
        </p:spPr>
        <p:txBody>
          <a:bodyPr/>
          <a:lstStyle/>
          <a:p>
            <a:pPr algn="l"/>
            <a:r>
              <a:rPr kumimoji="1" lang="zh-CN" altLang="en-US" dirty="0">
                <a:latin typeface="STXingkai" panose="02010800040101010101" pitchFamily="2" charset="-122"/>
                <a:ea typeface="STXingkai" panose="02010800040101010101" pitchFamily="2" charset="-122"/>
              </a:rPr>
              <a:t>三</a:t>
            </a:r>
            <a:r>
              <a:rPr kumimoji="1" lang="en-US" altLang="zh-CN" dirty="0">
                <a:latin typeface="STXingkai" panose="02010800040101010101" pitchFamily="2" charset="-122"/>
                <a:ea typeface="STXingkai" panose="02010800040101010101" pitchFamily="2" charset="-122"/>
              </a:rPr>
              <a:t>.</a:t>
            </a:r>
            <a:r>
              <a:rPr kumimoji="1" lang="zh-CN" altLang="en-US" dirty="0">
                <a:latin typeface="STXingkai" panose="02010800040101010101" pitchFamily="2" charset="-122"/>
                <a:ea typeface="STXingkai" panose="02010800040101010101" pitchFamily="2" charset="-122"/>
              </a:rPr>
              <a:t>运行结果</a:t>
            </a:r>
          </a:p>
        </p:txBody>
      </p:sp>
      <p:pic>
        <p:nvPicPr>
          <p:cNvPr id="4" name="内容占位符 3">
            <a:extLst>
              <a:ext uri="{FF2B5EF4-FFF2-40B4-BE49-F238E27FC236}">
                <a16:creationId xmlns:a16="http://schemas.microsoft.com/office/drawing/2014/main" id="{E162B63F-736F-6242-A5A1-8900FBDF4881}"/>
              </a:ext>
            </a:extLst>
          </p:cNvPr>
          <p:cNvPicPr>
            <a:picLocks noGrp="1" noChangeAspect="1"/>
          </p:cNvPicPr>
          <p:nvPr>
            <p:ph idx="1"/>
          </p:nvPr>
        </p:nvPicPr>
        <p:blipFill>
          <a:blip r:embed="rId3"/>
          <a:stretch>
            <a:fillRect/>
          </a:stretch>
        </p:blipFill>
        <p:spPr>
          <a:xfrm>
            <a:off x="506251" y="-315416"/>
            <a:ext cx="7941426" cy="7920880"/>
          </a:xfrm>
          <a:prstGeom prst="rect">
            <a:avLst/>
          </a:prstGeom>
        </p:spPr>
      </p:pic>
    </p:spTree>
    <p:extLst>
      <p:ext uri="{BB962C8B-B14F-4D97-AF65-F5344CB8AC3E}">
        <p14:creationId xmlns:p14="http://schemas.microsoft.com/office/powerpoint/2010/main" val="3699574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2" descr="G:\科大\宣传部\PPT\PPT-1副本.jpg">
            <a:extLst>
              <a:ext uri="{FF2B5EF4-FFF2-40B4-BE49-F238E27FC236}">
                <a16:creationId xmlns:a16="http://schemas.microsoft.com/office/drawing/2014/main" id="{9F88D44B-9F98-F140-AD06-33ECB8B5D9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78C38176-9046-5E42-8C82-87912E573A28}"/>
              </a:ext>
            </a:extLst>
          </p:cNvPr>
          <p:cNvSpPr>
            <a:spLocks noGrp="1"/>
          </p:cNvSpPr>
          <p:nvPr>
            <p:ph type="title"/>
          </p:nvPr>
        </p:nvSpPr>
        <p:spPr>
          <a:xfrm>
            <a:off x="457200" y="692696"/>
            <a:ext cx="8229600" cy="1143000"/>
          </a:xfrm>
        </p:spPr>
        <p:txBody>
          <a:bodyPr/>
          <a:lstStyle/>
          <a:p>
            <a:pPr algn="l"/>
            <a:r>
              <a:rPr kumimoji="1" lang="zh-CN" altLang="en-US" dirty="0">
                <a:latin typeface="STXingkai" panose="02010800040101010101" pitchFamily="2" charset="-122"/>
                <a:ea typeface="STXingkai" panose="02010800040101010101" pitchFamily="2" charset="-122"/>
              </a:rPr>
              <a:t>四</a:t>
            </a:r>
            <a:r>
              <a:rPr kumimoji="1" lang="en-US" altLang="zh-CN" dirty="0">
                <a:latin typeface="STXingkai" panose="02010800040101010101" pitchFamily="2" charset="-122"/>
                <a:ea typeface="STXingkai" panose="02010800040101010101" pitchFamily="2" charset="-122"/>
              </a:rPr>
              <a:t>.</a:t>
            </a:r>
            <a:r>
              <a:rPr kumimoji="1" lang="zh-CN" altLang="en-US" dirty="0">
                <a:latin typeface="STXingkai" panose="02010800040101010101" pitchFamily="2" charset="-122"/>
                <a:ea typeface="STXingkai" panose="02010800040101010101" pitchFamily="2" charset="-122"/>
              </a:rPr>
              <a:t>尝试思路（语法树）</a:t>
            </a:r>
          </a:p>
        </p:txBody>
      </p:sp>
      <p:sp>
        <p:nvSpPr>
          <p:cNvPr id="5" name="内容占位符 4">
            <a:extLst>
              <a:ext uri="{FF2B5EF4-FFF2-40B4-BE49-F238E27FC236}">
                <a16:creationId xmlns:a16="http://schemas.microsoft.com/office/drawing/2014/main" id="{D64DAF0B-05D3-7A4E-BBBF-1B67CA5BF2D3}"/>
              </a:ext>
            </a:extLst>
          </p:cNvPr>
          <p:cNvSpPr>
            <a:spLocks noGrp="1"/>
          </p:cNvSpPr>
          <p:nvPr>
            <p:ph idx="1"/>
          </p:nvPr>
        </p:nvSpPr>
        <p:spPr/>
        <p:txBody>
          <a:bodyPr/>
          <a:lstStyle/>
          <a:p>
            <a:pPr marL="0" indent="0">
              <a:buNone/>
            </a:pPr>
            <a:r>
              <a:rPr lang="zh-CN" altLang="en-US" dirty="0"/>
              <a:t>我们还有一个新的思路但是部分功能最后未能实现，所以最后一起完成了之前的一个终结版。</a:t>
            </a:r>
            <a:endParaRPr lang="en-US" altLang="zh-CN" dirty="0"/>
          </a:p>
          <a:p>
            <a:pPr marL="0" indent="0">
              <a:buNone/>
            </a:pPr>
            <a:r>
              <a:rPr lang="zh-CN" altLang="en-US" dirty="0"/>
              <a:t>新的思路 ：我尝试使用构建语法树的方法来实现语法分析。其中每个生成式都是在构建一个节点</a:t>
            </a:r>
            <a:r>
              <a:rPr lang="en-US" altLang="zh-CN" dirty="0" err="1"/>
              <a:t>astNode</a:t>
            </a:r>
            <a:r>
              <a:rPr lang="zh-CN" altLang="en-US" dirty="0"/>
              <a:t>。这样我们可以通过递归调用</a:t>
            </a:r>
            <a:r>
              <a:rPr lang="en-US" altLang="zh-CN" dirty="0" err="1"/>
              <a:t>eval</a:t>
            </a:r>
            <a:r>
              <a:rPr lang="en-US" altLang="zh-CN" dirty="0"/>
              <a:t>()</a:t>
            </a:r>
            <a:r>
              <a:rPr lang="zh-CN" altLang="en-US" dirty="0"/>
              <a:t>函数来计算节点的值并且返回。这样构建的语法树可以自动识别深拷贝和浅拷贝。这样结构非常的清楚但是最后未能完成。</a:t>
            </a:r>
          </a:p>
        </p:txBody>
      </p:sp>
    </p:spTree>
    <p:extLst>
      <p:ext uri="{BB962C8B-B14F-4D97-AF65-F5344CB8AC3E}">
        <p14:creationId xmlns:p14="http://schemas.microsoft.com/office/powerpoint/2010/main" val="85480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2" descr="G:\科大\宣传部\PPT\PPT-1副本.jpg">
            <a:extLst>
              <a:ext uri="{FF2B5EF4-FFF2-40B4-BE49-F238E27FC236}">
                <a16:creationId xmlns:a16="http://schemas.microsoft.com/office/drawing/2014/main" id="{9F88D44B-9F98-F140-AD06-33ECB8B5D9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78C38176-9046-5E42-8C82-87912E573A28}"/>
              </a:ext>
            </a:extLst>
          </p:cNvPr>
          <p:cNvSpPr>
            <a:spLocks noGrp="1"/>
          </p:cNvSpPr>
          <p:nvPr>
            <p:ph type="title"/>
          </p:nvPr>
        </p:nvSpPr>
        <p:spPr>
          <a:xfrm>
            <a:off x="457200" y="692696"/>
            <a:ext cx="8229600" cy="1143000"/>
          </a:xfrm>
        </p:spPr>
        <p:txBody>
          <a:bodyPr/>
          <a:lstStyle/>
          <a:p>
            <a:pPr algn="l"/>
            <a:r>
              <a:rPr kumimoji="1" lang="zh-CN" altLang="en-US" dirty="0">
                <a:latin typeface="STXingkai" panose="02010800040101010101" pitchFamily="2" charset="-122"/>
                <a:ea typeface="STXingkai" panose="02010800040101010101" pitchFamily="2" charset="-122"/>
              </a:rPr>
              <a:t>四</a:t>
            </a:r>
            <a:r>
              <a:rPr kumimoji="1" lang="en-US" altLang="zh-CN" dirty="0">
                <a:latin typeface="STXingkai" panose="02010800040101010101" pitchFamily="2" charset="-122"/>
                <a:ea typeface="STXingkai" panose="02010800040101010101" pitchFamily="2" charset="-122"/>
              </a:rPr>
              <a:t>.</a:t>
            </a:r>
            <a:r>
              <a:rPr kumimoji="1" lang="zh-CN" altLang="en-US" dirty="0">
                <a:latin typeface="STXingkai" panose="02010800040101010101" pitchFamily="2" charset="-122"/>
                <a:ea typeface="STXingkai" panose="02010800040101010101" pitchFamily="2" charset="-122"/>
              </a:rPr>
              <a:t>尝试思路（语法树）</a:t>
            </a:r>
          </a:p>
        </p:txBody>
      </p:sp>
      <p:sp>
        <p:nvSpPr>
          <p:cNvPr id="5" name="内容占位符 4">
            <a:extLst>
              <a:ext uri="{FF2B5EF4-FFF2-40B4-BE49-F238E27FC236}">
                <a16:creationId xmlns:a16="http://schemas.microsoft.com/office/drawing/2014/main" id="{D64DAF0B-05D3-7A4E-BBBF-1B67CA5BF2D3}"/>
              </a:ext>
            </a:extLst>
          </p:cNvPr>
          <p:cNvSpPr>
            <a:spLocks noGrp="1"/>
          </p:cNvSpPr>
          <p:nvPr>
            <p:ph idx="1"/>
          </p:nvPr>
        </p:nvSpPr>
        <p:spPr/>
        <p:txBody>
          <a:bodyPr/>
          <a:lstStyle/>
          <a:p>
            <a:pPr marL="0" indent="0">
              <a:buNone/>
            </a:pPr>
            <a:r>
              <a:rPr lang="zh-CN" altLang="en-US" dirty="0"/>
              <a:t>在这个思路中，我创建了</a:t>
            </a:r>
            <a:r>
              <a:rPr lang="en-US" altLang="zh-CN" dirty="0"/>
              <a:t>Primitive</a:t>
            </a:r>
            <a:r>
              <a:rPr lang="zh-CN" altLang="en-US" dirty="0"/>
              <a:t>为数据类。利用类的构造函数给数据赋值（整型，浮点型，字符串，列表）</a:t>
            </a:r>
          </a:p>
        </p:txBody>
      </p:sp>
      <p:pic>
        <p:nvPicPr>
          <p:cNvPr id="3" name="图片 2">
            <a:extLst>
              <a:ext uri="{FF2B5EF4-FFF2-40B4-BE49-F238E27FC236}">
                <a16:creationId xmlns:a16="http://schemas.microsoft.com/office/drawing/2014/main" id="{741D6AE4-F50F-2E41-8D7C-B80E2C89F229}"/>
              </a:ext>
            </a:extLst>
          </p:cNvPr>
          <p:cNvPicPr>
            <a:picLocks noChangeAspect="1"/>
          </p:cNvPicPr>
          <p:nvPr/>
        </p:nvPicPr>
        <p:blipFill>
          <a:blip r:embed="rId3"/>
          <a:stretch>
            <a:fillRect/>
          </a:stretch>
        </p:blipFill>
        <p:spPr>
          <a:xfrm>
            <a:off x="1776707" y="3407572"/>
            <a:ext cx="5590586" cy="3161771"/>
          </a:xfrm>
          <a:prstGeom prst="rect">
            <a:avLst/>
          </a:prstGeom>
        </p:spPr>
      </p:pic>
    </p:spTree>
    <p:extLst>
      <p:ext uri="{BB962C8B-B14F-4D97-AF65-F5344CB8AC3E}">
        <p14:creationId xmlns:p14="http://schemas.microsoft.com/office/powerpoint/2010/main" val="1157607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2" descr="G:\科大\宣传部\PPT\PPT-1副本.jpg">
            <a:extLst>
              <a:ext uri="{FF2B5EF4-FFF2-40B4-BE49-F238E27FC236}">
                <a16:creationId xmlns:a16="http://schemas.microsoft.com/office/drawing/2014/main" id="{9F88D44B-9F98-F140-AD06-33ECB8B5D9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78C38176-9046-5E42-8C82-87912E573A28}"/>
              </a:ext>
            </a:extLst>
          </p:cNvPr>
          <p:cNvSpPr>
            <a:spLocks noGrp="1"/>
          </p:cNvSpPr>
          <p:nvPr>
            <p:ph type="title"/>
          </p:nvPr>
        </p:nvSpPr>
        <p:spPr>
          <a:xfrm>
            <a:off x="457200" y="692696"/>
            <a:ext cx="8229600" cy="1143000"/>
          </a:xfrm>
        </p:spPr>
        <p:txBody>
          <a:bodyPr/>
          <a:lstStyle/>
          <a:p>
            <a:pPr algn="l"/>
            <a:r>
              <a:rPr kumimoji="1" lang="zh-CN" altLang="en-US" dirty="0">
                <a:latin typeface="STXingkai" panose="02010800040101010101" pitchFamily="2" charset="-122"/>
                <a:ea typeface="STXingkai" panose="02010800040101010101" pitchFamily="2" charset="-122"/>
              </a:rPr>
              <a:t>五</a:t>
            </a:r>
            <a:r>
              <a:rPr kumimoji="1" lang="en-US" altLang="zh-CN" dirty="0">
                <a:latin typeface="STXingkai" panose="02010800040101010101" pitchFamily="2" charset="-122"/>
                <a:ea typeface="STXingkai" panose="02010800040101010101" pitchFamily="2" charset="-122"/>
              </a:rPr>
              <a:t>.</a:t>
            </a:r>
            <a:r>
              <a:rPr kumimoji="1" lang="zh-CN" altLang="en-US" dirty="0">
                <a:latin typeface="STXingkai" panose="02010800040101010101" pitchFamily="2" charset="-122"/>
                <a:ea typeface="STXingkai" panose="02010800040101010101" pitchFamily="2" charset="-122"/>
              </a:rPr>
              <a:t>调试过程</a:t>
            </a:r>
          </a:p>
        </p:txBody>
      </p:sp>
      <p:sp>
        <p:nvSpPr>
          <p:cNvPr id="3" name="内容占位符 2">
            <a:extLst>
              <a:ext uri="{FF2B5EF4-FFF2-40B4-BE49-F238E27FC236}">
                <a16:creationId xmlns:a16="http://schemas.microsoft.com/office/drawing/2014/main" id="{055998F7-7D92-9F4E-884A-35BBE0E9C794}"/>
              </a:ext>
            </a:extLst>
          </p:cNvPr>
          <p:cNvSpPr>
            <a:spLocks noGrp="1"/>
          </p:cNvSpPr>
          <p:nvPr>
            <p:ph idx="1"/>
          </p:nvPr>
        </p:nvSpPr>
        <p:spPr/>
        <p:txBody>
          <a:bodyPr/>
          <a:lstStyle/>
          <a:p>
            <a:pPr marL="0" indent="0">
              <a:buNone/>
            </a:pPr>
            <a:r>
              <a:rPr kumimoji="1" lang="zh-CN" altLang="en-US" dirty="0"/>
              <a:t>在调试的过程中，我们遇到了许多问题：</a:t>
            </a:r>
            <a:endParaRPr kumimoji="1" lang="en-US" altLang="zh-CN" dirty="0"/>
          </a:p>
          <a:p>
            <a:pPr marL="514350" indent="-514350">
              <a:buAutoNum type="arabicPeriod"/>
            </a:pPr>
            <a:r>
              <a:rPr kumimoji="1" lang="zh-CN" altLang="en-US" dirty="0"/>
              <a:t>切片的参数处理：刚开始我们并不能对</a:t>
            </a:r>
            <a:r>
              <a:rPr kumimoji="1" lang="en-US" altLang="zh-CN" dirty="0"/>
              <a:t>[::]</a:t>
            </a:r>
            <a:r>
              <a:rPr kumimoji="1" lang="zh-CN" altLang="en-US" dirty="0"/>
              <a:t>这样的情况有有效的输出，在添加了一行生成式之后这种情况得到修正。</a:t>
            </a:r>
            <a:endParaRPr kumimoji="1" lang="en-US" altLang="zh-CN" dirty="0"/>
          </a:p>
          <a:p>
            <a:pPr marL="514350" indent="-514350">
              <a:buAutoNum type="arabicPeriod"/>
            </a:pPr>
            <a:r>
              <a:rPr kumimoji="1" lang="zh-CN" altLang="en-US" dirty="0"/>
              <a:t>输出</a:t>
            </a:r>
            <a:endParaRPr kumimoji="1" lang="en-US" altLang="zh-CN" dirty="0"/>
          </a:p>
          <a:p>
            <a:pPr marL="514350" indent="-514350">
              <a:buAutoNum type="arabicPeriod"/>
            </a:pPr>
            <a:r>
              <a:rPr kumimoji="1" lang="zh-CN" altLang="en-US" dirty="0"/>
              <a:t>元组</a:t>
            </a:r>
          </a:p>
        </p:txBody>
      </p:sp>
      <p:pic>
        <p:nvPicPr>
          <p:cNvPr id="4" name="图片 3">
            <a:extLst>
              <a:ext uri="{FF2B5EF4-FFF2-40B4-BE49-F238E27FC236}">
                <a16:creationId xmlns:a16="http://schemas.microsoft.com/office/drawing/2014/main" id="{31201D00-2258-BF49-AB1A-83A58996AD01}"/>
              </a:ext>
            </a:extLst>
          </p:cNvPr>
          <p:cNvPicPr>
            <a:picLocks noChangeAspect="1"/>
          </p:cNvPicPr>
          <p:nvPr/>
        </p:nvPicPr>
        <p:blipFill>
          <a:blip r:embed="rId3"/>
          <a:stretch>
            <a:fillRect/>
          </a:stretch>
        </p:blipFill>
        <p:spPr>
          <a:xfrm>
            <a:off x="5404024" y="-99392"/>
            <a:ext cx="3511376" cy="2922642"/>
          </a:xfrm>
          <a:prstGeom prst="rect">
            <a:avLst/>
          </a:prstGeom>
        </p:spPr>
      </p:pic>
    </p:spTree>
    <p:extLst>
      <p:ext uri="{BB962C8B-B14F-4D97-AF65-F5344CB8AC3E}">
        <p14:creationId xmlns:p14="http://schemas.microsoft.com/office/powerpoint/2010/main" val="3589940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2" descr="G:\科大\宣传部\PPT\PPT-1副本.jpg">
            <a:extLst>
              <a:ext uri="{FF2B5EF4-FFF2-40B4-BE49-F238E27FC236}">
                <a16:creationId xmlns:a16="http://schemas.microsoft.com/office/drawing/2014/main" id="{9F88D44B-9F98-F140-AD06-33ECB8B5D9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78C38176-9046-5E42-8C82-87912E573A28}"/>
              </a:ext>
            </a:extLst>
          </p:cNvPr>
          <p:cNvSpPr>
            <a:spLocks noGrp="1"/>
          </p:cNvSpPr>
          <p:nvPr>
            <p:ph type="title"/>
          </p:nvPr>
        </p:nvSpPr>
        <p:spPr>
          <a:xfrm>
            <a:off x="457200" y="692696"/>
            <a:ext cx="8229600" cy="1143000"/>
          </a:xfrm>
        </p:spPr>
        <p:txBody>
          <a:bodyPr/>
          <a:lstStyle/>
          <a:p>
            <a:pPr algn="l"/>
            <a:r>
              <a:rPr kumimoji="1" lang="zh-CN" altLang="en-US" dirty="0">
                <a:latin typeface="STXingkai" panose="02010800040101010101" pitchFamily="2" charset="-122"/>
                <a:ea typeface="STXingkai" panose="02010800040101010101" pitchFamily="2" charset="-122"/>
              </a:rPr>
              <a:t>五</a:t>
            </a:r>
            <a:r>
              <a:rPr kumimoji="1" lang="en-US" altLang="zh-CN" dirty="0">
                <a:latin typeface="STXingkai" panose="02010800040101010101" pitchFamily="2" charset="-122"/>
                <a:ea typeface="STXingkai" panose="02010800040101010101" pitchFamily="2" charset="-122"/>
              </a:rPr>
              <a:t>.</a:t>
            </a:r>
            <a:r>
              <a:rPr kumimoji="1" lang="zh-CN" altLang="en-US" dirty="0">
                <a:latin typeface="STXingkai" panose="02010800040101010101" pitchFamily="2" charset="-122"/>
                <a:ea typeface="STXingkai" panose="02010800040101010101" pitchFamily="2" charset="-122"/>
              </a:rPr>
              <a:t>调试过程</a:t>
            </a:r>
          </a:p>
        </p:txBody>
      </p:sp>
      <p:sp>
        <p:nvSpPr>
          <p:cNvPr id="3" name="内容占位符 2">
            <a:extLst>
              <a:ext uri="{FF2B5EF4-FFF2-40B4-BE49-F238E27FC236}">
                <a16:creationId xmlns:a16="http://schemas.microsoft.com/office/drawing/2014/main" id="{055998F7-7D92-9F4E-884A-35BBE0E9C794}"/>
              </a:ext>
            </a:extLst>
          </p:cNvPr>
          <p:cNvSpPr>
            <a:spLocks noGrp="1"/>
          </p:cNvSpPr>
          <p:nvPr>
            <p:ph idx="1"/>
          </p:nvPr>
        </p:nvSpPr>
        <p:spPr/>
        <p:txBody>
          <a:bodyPr/>
          <a:lstStyle/>
          <a:p>
            <a:pPr marL="0" indent="0">
              <a:buNone/>
            </a:pPr>
            <a:r>
              <a:rPr kumimoji="1" lang="zh-CN" altLang="en-US" sz="2800" dirty="0"/>
              <a:t>我们还有的地方没有完善：</a:t>
            </a:r>
            <a:endParaRPr kumimoji="1" lang="en-US" altLang="zh-CN" sz="2800" dirty="0"/>
          </a:p>
          <a:p>
            <a:pPr marL="514350" indent="-514350">
              <a:buAutoNum type="arabicPeriod"/>
            </a:pPr>
            <a:r>
              <a:rPr kumimoji="1" lang="en-US" altLang="zh-CN" sz="2800" dirty="0"/>
              <a:t>range()</a:t>
            </a:r>
            <a:r>
              <a:rPr kumimoji="1" lang="zh-CN" altLang="en-US" sz="2800" dirty="0"/>
              <a:t>函数：</a:t>
            </a:r>
            <a:r>
              <a:rPr kumimoji="1" lang="en-US" altLang="zh-CN" sz="2800" dirty="0"/>
              <a:t>range</a:t>
            </a:r>
            <a:r>
              <a:rPr kumimoji="1" lang="zh-CN" altLang="en-US" sz="2800" dirty="0"/>
              <a:t>函数生成的整数列表应该是一个并列于列表和元组的数据结构：如同一个不可更改的列表，并不能对它作出修改，而我们是直接当成</a:t>
            </a:r>
            <a:r>
              <a:rPr kumimoji="1" lang="en-US" altLang="zh-CN" sz="2800" dirty="0"/>
              <a:t>list</a:t>
            </a:r>
            <a:r>
              <a:rPr kumimoji="1" lang="zh-CN" altLang="en-US" sz="2800" dirty="0"/>
              <a:t>来处理，并没有设置新的数据类型；</a:t>
            </a:r>
            <a:endParaRPr kumimoji="1" lang="en-US" altLang="zh-CN" sz="2800" dirty="0"/>
          </a:p>
          <a:p>
            <a:pPr marL="514350" indent="-514350">
              <a:buAutoNum type="arabicPeriod"/>
            </a:pPr>
            <a:r>
              <a:rPr kumimoji="1" lang="zh-CN" altLang="en-US" sz="2800" dirty="0"/>
              <a:t>列表的套娃操作：我们对于</a:t>
            </a:r>
            <a:r>
              <a:rPr kumimoji="1" lang="en-US" altLang="zh-CN" sz="2800" dirty="0"/>
              <a:t>a=[…],</a:t>
            </a:r>
            <a:r>
              <a:rPr kumimoji="1" lang="en-US" altLang="zh-CN" sz="2800" dirty="0" err="1"/>
              <a:t>a.append</a:t>
            </a:r>
            <a:r>
              <a:rPr kumimoji="1" lang="en-US" altLang="zh-CN" sz="2800" dirty="0"/>
              <a:t>(a)</a:t>
            </a:r>
            <a:r>
              <a:rPr kumimoji="1" lang="zh-CN" altLang="en-US" sz="2800" dirty="0"/>
              <a:t>这样的操作，如果输出</a:t>
            </a:r>
            <a:r>
              <a:rPr kumimoji="1" lang="en-US" altLang="zh-CN" sz="2800" dirty="0" err="1"/>
              <a:t>len</a:t>
            </a:r>
            <a:r>
              <a:rPr kumimoji="1" lang="en-US" altLang="zh-CN" sz="2800" dirty="0"/>
              <a:t>(a)</a:t>
            </a:r>
            <a:r>
              <a:rPr kumimoji="1" lang="zh-CN" altLang="en-US" sz="2800" dirty="0"/>
              <a:t>，是正确的，但是由于这是无限循环插入，所以输出的时候我们并没有像真正的</a:t>
            </a:r>
            <a:r>
              <a:rPr kumimoji="1" lang="en-US" altLang="zh-CN" sz="2800" dirty="0"/>
              <a:t>Python</a:t>
            </a:r>
            <a:r>
              <a:rPr kumimoji="1" lang="zh-CN" altLang="en-US" sz="2800" dirty="0"/>
              <a:t>解释器一样输出</a:t>
            </a:r>
            <a:r>
              <a:rPr kumimoji="1" lang="en-US" altLang="zh-CN" sz="2800" dirty="0"/>
              <a:t>[…,[…]]</a:t>
            </a:r>
            <a:r>
              <a:rPr kumimoji="1" lang="zh-CN" altLang="en-US" sz="2800" dirty="0"/>
              <a:t>而是无限循环最后发生溢出错误退出程序。</a:t>
            </a:r>
          </a:p>
        </p:txBody>
      </p:sp>
    </p:spTree>
    <p:extLst>
      <p:ext uri="{BB962C8B-B14F-4D97-AF65-F5344CB8AC3E}">
        <p14:creationId xmlns:p14="http://schemas.microsoft.com/office/powerpoint/2010/main" val="206690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2" descr="G:\科大\宣传部\PPT\PPT-1副本.jpg">
            <a:extLst>
              <a:ext uri="{FF2B5EF4-FFF2-40B4-BE49-F238E27FC236}">
                <a16:creationId xmlns:a16="http://schemas.microsoft.com/office/drawing/2014/main" id="{9F88D44B-9F98-F140-AD06-33ECB8B5D9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1E344B01-BB0A-584E-9E72-DEC2E244F9B1}"/>
              </a:ext>
            </a:extLst>
          </p:cNvPr>
          <p:cNvSpPr txBox="1"/>
          <p:nvPr/>
        </p:nvSpPr>
        <p:spPr>
          <a:xfrm>
            <a:off x="827584" y="1052736"/>
            <a:ext cx="7200800" cy="646331"/>
          </a:xfrm>
          <a:prstGeom prst="rect">
            <a:avLst/>
          </a:prstGeom>
          <a:noFill/>
        </p:spPr>
        <p:txBody>
          <a:bodyPr wrap="square" rtlCol="0">
            <a:spAutoFit/>
          </a:bodyPr>
          <a:lstStyle/>
          <a:p>
            <a:r>
              <a:rPr kumimoji="1" lang="zh-CN" altLang="en-US" dirty="0"/>
              <a:t>本次实验使用 </a:t>
            </a:r>
            <a:r>
              <a:rPr kumimoji="1" lang="en-US" altLang="zh-CN" dirty="0" err="1"/>
              <a:t>yacc</a:t>
            </a:r>
            <a:r>
              <a:rPr kumimoji="1" lang="zh-CN" altLang="en-US" dirty="0"/>
              <a:t> </a:t>
            </a:r>
            <a:r>
              <a:rPr kumimoji="1" lang="en-US" altLang="zh-CN" dirty="0"/>
              <a:t>(bison)</a:t>
            </a:r>
            <a:r>
              <a:rPr kumimoji="1" lang="zh-CN" altLang="en-US" dirty="0"/>
              <a:t>和 </a:t>
            </a:r>
            <a:r>
              <a:rPr kumimoji="1" lang="en-US" altLang="zh-CN" dirty="0" err="1"/>
              <a:t>lex</a:t>
            </a:r>
            <a:r>
              <a:rPr kumimoji="1" lang="zh-CN" altLang="en-US" dirty="0"/>
              <a:t> </a:t>
            </a:r>
            <a:r>
              <a:rPr kumimoji="1" lang="en-US" altLang="zh-CN" dirty="0"/>
              <a:t>(flex)</a:t>
            </a:r>
            <a:r>
              <a:rPr kumimoji="1" lang="zh-CN" altLang="en-US" dirty="0"/>
              <a:t>完成，最终生成一个可以运行部分命令的</a:t>
            </a:r>
            <a:r>
              <a:rPr kumimoji="1" lang="en-US" altLang="zh-CN" dirty="0"/>
              <a:t>Mini</a:t>
            </a:r>
            <a:r>
              <a:rPr kumimoji="1" lang="zh-CN" altLang="en-US" dirty="0"/>
              <a:t> </a:t>
            </a:r>
            <a:r>
              <a:rPr kumimoji="1" lang="en-US" altLang="zh-CN" dirty="0"/>
              <a:t>Python</a:t>
            </a:r>
            <a:r>
              <a:rPr kumimoji="1" lang="zh-CN" altLang="en-US" dirty="0"/>
              <a:t>命令行解释器。</a:t>
            </a:r>
          </a:p>
        </p:txBody>
      </p:sp>
      <p:sp>
        <p:nvSpPr>
          <p:cNvPr id="3" name="文本框 2">
            <a:extLst>
              <a:ext uri="{FF2B5EF4-FFF2-40B4-BE49-F238E27FC236}">
                <a16:creationId xmlns:a16="http://schemas.microsoft.com/office/drawing/2014/main" id="{FA52D232-E646-7649-B854-476F5C7623C7}"/>
              </a:ext>
            </a:extLst>
          </p:cNvPr>
          <p:cNvSpPr txBox="1"/>
          <p:nvPr/>
        </p:nvSpPr>
        <p:spPr>
          <a:xfrm>
            <a:off x="827584" y="1699067"/>
            <a:ext cx="3960440" cy="369332"/>
          </a:xfrm>
          <a:prstGeom prst="rect">
            <a:avLst/>
          </a:prstGeom>
          <a:noFill/>
        </p:spPr>
        <p:txBody>
          <a:bodyPr wrap="square" rtlCol="0">
            <a:spAutoFit/>
          </a:bodyPr>
          <a:lstStyle/>
          <a:p>
            <a:r>
              <a:rPr kumimoji="1" lang="zh-CN" altLang="en-US" dirty="0"/>
              <a:t>一个现代编译器的主要工作流程如下：</a:t>
            </a:r>
          </a:p>
        </p:txBody>
      </p:sp>
      <p:sp>
        <p:nvSpPr>
          <p:cNvPr id="4" name="圆角矩形 3">
            <a:extLst>
              <a:ext uri="{FF2B5EF4-FFF2-40B4-BE49-F238E27FC236}">
                <a16:creationId xmlns:a16="http://schemas.microsoft.com/office/drawing/2014/main" id="{BC595A4F-5595-F042-8819-2713C51BEEC1}"/>
              </a:ext>
            </a:extLst>
          </p:cNvPr>
          <p:cNvSpPr/>
          <p:nvPr/>
        </p:nvSpPr>
        <p:spPr>
          <a:xfrm>
            <a:off x="3275856" y="2396185"/>
            <a:ext cx="1728192" cy="1118608"/>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语法分析</a:t>
            </a:r>
          </a:p>
        </p:txBody>
      </p:sp>
      <p:sp>
        <p:nvSpPr>
          <p:cNvPr id="6" name="圆角矩形 5">
            <a:extLst>
              <a:ext uri="{FF2B5EF4-FFF2-40B4-BE49-F238E27FC236}">
                <a16:creationId xmlns:a16="http://schemas.microsoft.com/office/drawing/2014/main" id="{730C59A5-2687-7C4E-A21C-7F441CCFA3C6}"/>
              </a:ext>
            </a:extLst>
          </p:cNvPr>
          <p:cNvSpPr/>
          <p:nvPr/>
        </p:nvSpPr>
        <p:spPr>
          <a:xfrm>
            <a:off x="1268016" y="2382400"/>
            <a:ext cx="1719808" cy="1118608"/>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词法分析</a:t>
            </a:r>
          </a:p>
        </p:txBody>
      </p:sp>
      <p:sp>
        <p:nvSpPr>
          <p:cNvPr id="7" name="圆角矩形 6">
            <a:extLst>
              <a:ext uri="{FF2B5EF4-FFF2-40B4-BE49-F238E27FC236}">
                <a16:creationId xmlns:a16="http://schemas.microsoft.com/office/drawing/2014/main" id="{68384366-372F-1C42-A411-30061A60A4B3}"/>
              </a:ext>
            </a:extLst>
          </p:cNvPr>
          <p:cNvSpPr/>
          <p:nvPr/>
        </p:nvSpPr>
        <p:spPr>
          <a:xfrm>
            <a:off x="5283696" y="2382400"/>
            <a:ext cx="1736576" cy="1118608"/>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语义分析</a:t>
            </a:r>
          </a:p>
        </p:txBody>
      </p:sp>
      <p:sp>
        <p:nvSpPr>
          <p:cNvPr id="8" name="圆角矩形 7">
            <a:extLst>
              <a:ext uri="{FF2B5EF4-FFF2-40B4-BE49-F238E27FC236}">
                <a16:creationId xmlns:a16="http://schemas.microsoft.com/office/drawing/2014/main" id="{8C352224-8BD6-3841-8193-DCD10C6D6077}"/>
              </a:ext>
            </a:extLst>
          </p:cNvPr>
          <p:cNvSpPr/>
          <p:nvPr/>
        </p:nvSpPr>
        <p:spPr>
          <a:xfrm>
            <a:off x="1268016" y="4052788"/>
            <a:ext cx="1719808" cy="1176411"/>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代码生成</a:t>
            </a:r>
          </a:p>
        </p:txBody>
      </p:sp>
      <p:sp>
        <p:nvSpPr>
          <p:cNvPr id="9" name="圆角矩形 8">
            <a:extLst>
              <a:ext uri="{FF2B5EF4-FFF2-40B4-BE49-F238E27FC236}">
                <a16:creationId xmlns:a16="http://schemas.microsoft.com/office/drawing/2014/main" id="{827400EF-C02C-B148-96FE-14A6103417EF}"/>
              </a:ext>
            </a:extLst>
          </p:cNvPr>
          <p:cNvSpPr/>
          <p:nvPr/>
        </p:nvSpPr>
        <p:spPr>
          <a:xfrm>
            <a:off x="3275856" y="4032031"/>
            <a:ext cx="1728192" cy="1197167"/>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代码优化</a:t>
            </a:r>
          </a:p>
        </p:txBody>
      </p:sp>
      <p:sp>
        <p:nvSpPr>
          <p:cNvPr id="10" name="圆角矩形 9">
            <a:extLst>
              <a:ext uri="{FF2B5EF4-FFF2-40B4-BE49-F238E27FC236}">
                <a16:creationId xmlns:a16="http://schemas.microsoft.com/office/drawing/2014/main" id="{95E8D823-C3DD-D14C-B5B0-573271893E67}"/>
              </a:ext>
            </a:extLst>
          </p:cNvPr>
          <p:cNvSpPr/>
          <p:nvPr/>
        </p:nvSpPr>
        <p:spPr>
          <a:xfrm>
            <a:off x="5283696" y="4032032"/>
            <a:ext cx="1736576" cy="1197168"/>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中间代码生成</a:t>
            </a:r>
          </a:p>
        </p:txBody>
      </p:sp>
      <p:sp>
        <p:nvSpPr>
          <p:cNvPr id="5" name="右箭头 4">
            <a:extLst>
              <a:ext uri="{FF2B5EF4-FFF2-40B4-BE49-F238E27FC236}">
                <a16:creationId xmlns:a16="http://schemas.microsoft.com/office/drawing/2014/main" id="{9D73A398-775D-F44F-8180-FF3CEC8D9738}"/>
              </a:ext>
            </a:extLst>
          </p:cNvPr>
          <p:cNvSpPr/>
          <p:nvPr/>
        </p:nvSpPr>
        <p:spPr>
          <a:xfrm>
            <a:off x="2987824" y="2751803"/>
            <a:ext cx="288032" cy="389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右箭头 10">
            <a:extLst>
              <a:ext uri="{FF2B5EF4-FFF2-40B4-BE49-F238E27FC236}">
                <a16:creationId xmlns:a16="http://schemas.microsoft.com/office/drawing/2014/main" id="{95AA8621-37E7-BA46-A4A8-F574557BB8C4}"/>
              </a:ext>
            </a:extLst>
          </p:cNvPr>
          <p:cNvSpPr/>
          <p:nvPr/>
        </p:nvSpPr>
        <p:spPr>
          <a:xfrm>
            <a:off x="5004048" y="2751803"/>
            <a:ext cx="279648" cy="389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下箭头 11">
            <a:extLst>
              <a:ext uri="{FF2B5EF4-FFF2-40B4-BE49-F238E27FC236}">
                <a16:creationId xmlns:a16="http://schemas.microsoft.com/office/drawing/2014/main" id="{AF4C7896-5989-C64B-838A-C8659E248576}"/>
              </a:ext>
            </a:extLst>
          </p:cNvPr>
          <p:cNvSpPr/>
          <p:nvPr/>
        </p:nvSpPr>
        <p:spPr>
          <a:xfrm>
            <a:off x="6012160" y="3514793"/>
            <a:ext cx="360040" cy="5379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左箭头 12">
            <a:extLst>
              <a:ext uri="{FF2B5EF4-FFF2-40B4-BE49-F238E27FC236}">
                <a16:creationId xmlns:a16="http://schemas.microsoft.com/office/drawing/2014/main" id="{4C539B30-0154-AC47-8EAD-A5F789AC90DB}"/>
              </a:ext>
            </a:extLst>
          </p:cNvPr>
          <p:cNvSpPr/>
          <p:nvPr/>
        </p:nvSpPr>
        <p:spPr>
          <a:xfrm>
            <a:off x="4995664" y="4450594"/>
            <a:ext cx="288032" cy="3600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左箭头 14">
            <a:extLst>
              <a:ext uri="{FF2B5EF4-FFF2-40B4-BE49-F238E27FC236}">
                <a16:creationId xmlns:a16="http://schemas.microsoft.com/office/drawing/2014/main" id="{7D27BFE2-7267-2F48-B7B6-0209A77BF3B9}"/>
              </a:ext>
            </a:extLst>
          </p:cNvPr>
          <p:cNvSpPr/>
          <p:nvPr/>
        </p:nvSpPr>
        <p:spPr>
          <a:xfrm>
            <a:off x="2977662" y="4450594"/>
            <a:ext cx="288032" cy="3600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框 15">
            <a:extLst>
              <a:ext uri="{FF2B5EF4-FFF2-40B4-BE49-F238E27FC236}">
                <a16:creationId xmlns:a16="http://schemas.microsoft.com/office/drawing/2014/main" id="{A964F7AA-8412-2E48-B3CC-C41D63CBECD8}"/>
              </a:ext>
            </a:extLst>
          </p:cNvPr>
          <p:cNvSpPr txBox="1"/>
          <p:nvPr/>
        </p:nvSpPr>
        <p:spPr>
          <a:xfrm>
            <a:off x="827584" y="5746434"/>
            <a:ext cx="6408712" cy="369332"/>
          </a:xfrm>
          <a:prstGeom prst="rect">
            <a:avLst/>
          </a:prstGeom>
          <a:noFill/>
        </p:spPr>
        <p:txBody>
          <a:bodyPr wrap="square" rtlCol="0">
            <a:spAutoFit/>
          </a:bodyPr>
          <a:lstStyle/>
          <a:p>
            <a:r>
              <a:rPr kumimoji="1" lang="zh-CN" altLang="en-US" dirty="0"/>
              <a:t>本次实验我们主要完成词法分析，语法分析和语义分析。</a:t>
            </a:r>
          </a:p>
        </p:txBody>
      </p:sp>
    </p:spTree>
    <p:extLst>
      <p:ext uri="{BB962C8B-B14F-4D97-AF65-F5344CB8AC3E}">
        <p14:creationId xmlns:p14="http://schemas.microsoft.com/office/powerpoint/2010/main" val="1596736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dissolv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dissolv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dissolv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dissolve">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dissolve">
                                      <p:cBhvr>
                                        <p:cTn id="5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5" grpId="0" animBg="1"/>
      <p:bldP spid="11" grpId="0" animBg="1"/>
      <p:bldP spid="12" grpId="0" animBg="1"/>
      <p:bldP spid="13" grpId="0" animBg="1"/>
      <p:bldP spid="1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2" descr="G:\科大\宣传部\PPT\PPT-1副本.jpg">
            <a:extLst>
              <a:ext uri="{FF2B5EF4-FFF2-40B4-BE49-F238E27FC236}">
                <a16:creationId xmlns:a16="http://schemas.microsoft.com/office/drawing/2014/main" id="{9F88D44B-9F98-F140-AD06-33ECB8B5D9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78C38176-9046-5E42-8C82-87912E573A28}"/>
              </a:ext>
            </a:extLst>
          </p:cNvPr>
          <p:cNvSpPr>
            <a:spLocks noGrp="1"/>
          </p:cNvSpPr>
          <p:nvPr>
            <p:ph type="title"/>
          </p:nvPr>
        </p:nvSpPr>
        <p:spPr>
          <a:xfrm>
            <a:off x="457200" y="692696"/>
            <a:ext cx="8229600" cy="1143000"/>
          </a:xfrm>
        </p:spPr>
        <p:txBody>
          <a:bodyPr/>
          <a:lstStyle/>
          <a:p>
            <a:pPr algn="l"/>
            <a:r>
              <a:rPr kumimoji="1" lang="zh-CN" altLang="en-US" dirty="0">
                <a:latin typeface="STXingkai" panose="02010800040101010101" pitchFamily="2" charset="-122"/>
                <a:ea typeface="STXingkai" panose="02010800040101010101" pitchFamily="2" charset="-122"/>
              </a:rPr>
              <a:t>五</a:t>
            </a:r>
            <a:r>
              <a:rPr kumimoji="1" lang="en-US" altLang="zh-CN" dirty="0">
                <a:latin typeface="STXingkai" panose="02010800040101010101" pitchFamily="2" charset="-122"/>
                <a:ea typeface="STXingkai" panose="02010800040101010101" pitchFamily="2" charset="-122"/>
              </a:rPr>
              <a:t>.</a:t>
            </a:r>
            <a:r>
              <a:rPr kumimoji="1" lang="zh-CN" altLang="en-US" dirty="0">
                <a:latin typeface="STXingkai" panose="02010800040101010101" pitchFamily="2" charset="-122"/>
                <a:ea typeface="STXingkai" panose="02010800040101010101" pitchFamily="2" charset="-122"/>
              </a:rPr>
              <a:t>调试过程</a:t>
            </a:r>
          </a:p>
        </p:txBody>
      </p:sp>
      <p:sp>
        <p:nvSpPr>
          <p:cNvPr id="3" name="内容占位符 2">
            <a:extLst>
              <a:ext uri="{FF2B5EF4-FFF2-40B4-BE49-F238E27FC236}">
                <a16:creationId xmlns:a16="http://schemas.microsoft.com/office/drawing/2014/main" id="{055998F7-7D92-9F4E-884A-35BBE0E9C794}"/>
              </a:ext>
            </a:extLst>
          </p:cNvPr>
          <p:cNvSpPr>
            <a:spLocks noGrp="1"/>
          </p:cNvSpPr>
          <p:nvPr>
            <p:ph idx="1"/>
          </p:nvPr>
        </p:nvSpPr>
        <p:spPr/>
        <p:txBody>
          <a:bodyPr/>
          <a:lstStyle/>
          <a:p>
            <a:pPr marL="0" indent="0">
              <a:buNone/>
            </a:pPr>
            <a:r>
              <a:rPr kumimoji="1" lang="zh-CN" altLang="en-US" sz="2800" dirty="0"/>
              <a:t>我们还有的地方没有完善：</a:t>
            </a:r>
            <a:endParaRPr kumimoji="1" lang="en-US" altLang="zh-CN" sz="2800" dirty="0"/>
          </a:p>
          <a:p>
            <a:pPr marL="0" indent="0">
              <a:buNone/>
            </a:pPr>
            <a:r>
              <a:rPr kumimoji="1" lang="en-US" altLang="zh-CN" sz="2800" dirty="0"/>
              <a:t>3. </a:t>
            </a:r>
            <a:r>
              <a:rPr kumimoji="1" lang="zh-CN" altLang="en-US" sz="2800" dirty="0"/>
              <a:t>字符串切片功能尚未完善，目前只能取其中一个字符的值</a:t>
            </a:r>
            <a:endParaRPr kumimoji="1" lang="en-US" altLang="zh-CN" sz="2800" dirty="0"/>
          </a:p>
          <a:p>
            <a:pPr marL="0" indent="0">
              <a:buNone/>
            </a:pPr>
            <a:r>
              <a:rPr kumimoji="1" lang="en-US" altLang="zh-CN" sz="2800" dirty="0"/>
              <a:t>4.</a:t>
            </a:r>
            <a:r>
              <a:rPr kumimoji="1" lang="zh-CN" altLang="en-US" sz="2800" dirty="0"/>
              <a:t>列表的其他功能没有考虑到</a:t>
            </a:r>
            <a:endParaRPr kumimoji="1" lang="en-US" altLang="zh-CN" sz="2800" dirty="0"/>
          </a:p>
        </p:txBody>
      </p:sp>
    </p:spTree>
    <p:extLst>
      <p:ext uri="{BB962C8B-B14F-4D97-AF65-F5344CB8AC3E}">
        <p14:creationId xmlns:p14="http://schemas.microsoft.com/office/powerpoint/2010/main" val="3280261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2" descr="G:\科大\宣传部\PPT\PPT-1副本.jpg">
            <a:extLst>
              <a:ext uri="{FF2B5EF4-FFF2-40B4-BE49-F238E27FC236}">
                <a16:creationId xmlns:a16="http://schemas.microsoft.com/office/drawing/2014/main" id="{9F88D44B-9F98-F140-AD06-33ECB8B5D9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78C38176-9046-5E42-8C82-87912E573A28}"/>
              </a:ext>
            </a:extLst>
          </p:cNvPr>
          <p:cNvSpPr>
            <a:spLocks noGrp="1"/>
          </p:cNvSpPr>
          <p:nvPr>
            <p:ph type="title"/>
          </p:nvPr>
        </p:nvSpPr>
        <p:spPr>
          <a:xfrm>
            <a:off x="457200" y="692696"/>
            <a:ext cx="8229600" cy="1143000"/>
          </a:xfrm>
        </p:spPr>
        <p:txBody>
          <a:bodyPr/>
          <a:lstStyle/>
          <a:p>
            <a:pPr algn="l"/>
            <a:r>
              <a:rPr kumimoji="1" lang="zh-CN" altLang="en-US" dirty="0">
                <a:latin typeface="STXingkai" panose="02010800040101010101" pitchFamily="2" charset="-122"/>
                <a:ea typeface="STXingkai" panose="02010800040101010101" pitchFamily="2" charset="-122"/>
              </a:rPr>
              <a:t>六</a:t>
            </a:r>
            <a:r>
              <a:rPr kumimoji="1" lang="en-US" altLang="zh-CN" dirty="0">
                <a:latin typeface="STXingkai" panose="02010800040101010101" pitchFamily="2" charset="-122"/>
                <a:ea typeface="STXingkai" panose="02010800040101010101" pitchFamily="2" charset="-122"/>
              </a:rPr>
              <a:t>.</a:t>
            </a:r>
            <a:r>
              <a:rPr kumimoji="1" lang="zh-CN" altLang="en-US" dirty="0">
                <a:latin typeface="STXingkai" panose="02010800040101010101" pitchFamily="2" charset="-122"/>
                <a:ea typeface="STXingkai" panose="02010800040101010101" pitchFamily="2" charset="-122"/>
              </a:rPr>
              <a:t>总结心得</a:t>
            </a:r>
          </a:p>
        </p:txBody>
      </p:sp>
      <p:sp>
        <p:nvSpPr>
          <p:cNvPr id="3" name="内容占位符 2">
            <a:extLst>
              <a:ext uri="{FF2B5EF4-FFF2-40B4-BE49-F238E27FC236}">
                <a16:creationId xmlns:a16="http://schemas.microsoft.com/office/drawing/2014/main" id="{055998F7-7D92-9F4E-884A-35BBE0E9C794}"/>
              </a:ext>
            </a:extLst>
          </p:cNvPr>
          <p:cNvSpPr>
            <a:spLocks noGrp="1"/>
          </p:cNvSpPr>
          <p:nvPr>
            <p:ph idx="1"/>
          </p:nvPr>
        </p:nvSpPr>
        <p:spPr/>
        <p:txBody>
          <a:bodyPr/>
          <a:lstStyle/>
          <a:p>
            <a:pPr marL="0" indent="0">
              <a:buNone/>
            </a:pPr>
            <a:r>
              <a:rPr kumimoji="1" lang="zh-CN" altLang="en-US" dirty="0"/>
              <a:t>经过这次实验，我们对于</a:t>
            </a:r>
            <a:r>
              <a:rPr kumimoji="1" lang="en-US" altLang="zh-CN" dirty="0"/>
              <a:t>Python</a:t>
            </a:r>
            <a:r>
              <a:rPr kumimoji="1" lang="zh-CN" altLang="en-US" dirty="0"/>
              <a:t>的数据类型和语法有了更深的了解，同时对编译中重要的两个步骤：词法分析和语法分析有了深刻的理解。</a:t>
            </a:r>
          </a:p>
        </p:txBody>
      </p:sp>
    </p:spTree>
    <p:extLst>
      <p:ext uri="{BB962C8B-B14F-4D97-AF65-F5344CB8AC3E}">
        <p14:creationId xmlns:p14="http://schemas.microsoft.com/office/powerpoint/2010/main" val="2411029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2" descr="G:\科大\宣传部\PPT\PPT-1副本.jpg">
            <a:extLst>
              <a:ext uri="{FF2B5EF4-FFF2-40B4-BE49-F238E27FC236}">
                <a16:creationId xmlns:a16="http://schemas.microsoft.com/office/drawing/2014/main" id="{9F88D44B-9F98-F140-AD06-33ECB8B5D9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3">
            <a:extLst>
              <a:ext uri="{FF2B5EF4-FFF2-40B4-BE49-F238E27FC236}">
                <a16:creationId xmlns:a16="http://schemas.microsoft.com/office/drawing/2014/main" id="{5B55F68F-1D41-FB48-9678-31A8A05C1180}"/>
              </a:ext>
            </a:extLst>
          </p:cNvPr>
          <p:cNvSpPr>
            <a:spLocks noGrp="1"/>
          </p:cNvSpPr>
          <p:nvPr>
            <p:ph type="ctrTitle"/>
          </p:nvPr>
        </p:nvSpPr>
        <p:spPr/>
        <p:txBody>
          <a:bodyPr/>
          <a:lstStyle/>
          <a:p>
            <a:r>
              <a:rPr kumimoji="1" lang="zh-CN" altLang="en-US" sz="6600" dirty="0">
                <a:latin typeface="STXingkai" panose="02010800040101010101" pitchFamily="2" charset="-122"/>
                <a:ea typeface="STXingkai" panose="02010800040101010101" pitchFamily="2" charset="-122"/>
              </a:rPr>
              <a:t>谢谢观看！</a:t>
            </a:r>
          </a:p>
        </p:txBody>
      </p:sp>
      <p:sp>
        <p:nvSpPr>
          <p:cNvPr id="5" name="副标题 4">
            <a:extLst>
              <a:ext uri="{FF2B5EF4-FFF2-40B4-BE49-F238E27FC236}">
                <a16:creationId xmlns:a16="http://schemas.microsoft.com/office/drawing/2014/main" id="{28D47263-F3AB-BF4D-9519-10E545CAB0CB}"/>
              </a:ext>
            </a:extLst>
          </p:cNvPr>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2206588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2" descr="G:\科大\宣传部\PPT\PPT-1副本.jpg">
            <a:extLst>
              <a:ext uri="{FF2B5EF4-FFF2-40B4-BE49-F238E27FC236}">
                <a16:creationId xmlns:a16="http://schemas.microsoft.com/office/drawing/2014/main" id="{9F88D44B-9F98-F140-AD06-33ECB8B5D9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DB22F49B-2B7F-0E42-B9C4-4DBD04C25D20}"/>
              </a:ext>
            </a:extLst>
          </p:cNvPr>
          <p:cNvSpPr>
            <a:spLocks noGrp="1"/>
          </p:cNvSpPr>
          <p:nvPr>
            <p:ph type="title"/>
          </p:nvPr>
        </p:nvSpPr>
        <p:spPr>
          <a:xfrm>
            <a:off x="451904" y="692696"/>
            <a:ext cx="8229600" cy="1143000"/>
          </a:xfrm>
        </p:spPr>
        <p:txBody>
          <a:bodyPr/>
          <a:lstStyle/>
          <a:p>
            <a:pPr algn="l"/>
            <a:r>
              <a:rPr kumimoji="1" lang="zh-CN" altLang="en-US" dirty="0">
                <a:latin typeface="STXingkai" panose="02010800040101010101" pitchFamily="2" charset="-122"/>
                <a:ea typeface="STXingkai" panose="02010800040101010101" pitchFamily="2" charset="-122"/>
              </a:rPr>
              <a:t>一</a:t>
            </a:r>
            <a:r>
              <a:rPr kumimoji="1" lang="en-US" altLang="zh-CN" dirty="0">
                <a:latin typeface="STXingkai" panose="02010800040101010101" pitchFamily="2" charset="-122"/>
                <a:ea typeface="STXingkai" panose="02010800040101010101" pitchFamily="2" charset="-122"/>
              </a:rPr>
              <a:t>.</a:t>
            </a:r>
            <a:r>
              <a:rPr kumimoji="1" lang="zh-CN" altLang="en-US" dirty="0">
                <a:latin typeface="STXingkai" panose="02010800040101010101" pitchFamily="2" charset="-122"/>
                <a:ea typeface="STXingkai" panose="02010800040101010101" pitchFamily="2" charset="-122"/>
              </a:rPr>
              <a:t>词法分析</a:t>
            </a:r>
          </a:p>
        </p:txBody>
      </p:sp>
      <p:sp>
        <p:nvSpPr>
          <p:cNvPr id="3" name="内容占位符 2">
            <a:extLst>
              <a:ext uri="{FF2B5EF4-FFF2-40B4-BE49-F238E27FC236}">
                <a16:creationId xmlns:a16="http://schemas.microsoft.com/office/drawing/2014/main" id="{4F165D70-DFC5-1245-8D7C-52D5A90659E4}"/>
              </a:ext>
            </a:extLst>
          </p:cNvPr>
          <p:cNvSpPr>
            <a:spLocks noGrp="1"/>
          </p:cNvSpPr>
          <p:nvPr>
            <p:ph idx="1"/>
          </p:nvPr>
        </p:nvSpPr>
        <p:spPr>
          <a:xfrm>
            <a:off x="451904" y="1988840"/>
            <a:ext cx="8229600" cy="4525963"/>
          </a:xfrm>
        </p:spPr>
        <p:txBody>
          <a:bodyPr/>
          <a:lstStyle/>
          <a:p>
            <a:pPr marL="0" indent="0">
              <a:buNone/>
            </a:pPr>
            <a:r>
              <a:rPr kumimoji="1" lang="zh-CN" altLang="en-US" dirty="0"/>
              <a:t>词法分析部分：编译器读入组成源程序（命令）的字符流，并将它们组织成为有意义的词素</a:t>
            </a:r>
            <a:r>
              <a:rPr kumimoji="1" lang="en-US" altLang="zh-CN" dirty="0"/>
              <a:t>(lexeme)</a:t>
            </a:r>
            <a:r>
              <a:rPr kumimoji="1" lang="zh-CN" altLang="en-US" dirty="0"/>
              <a:t>的序列。对于每一个词素，词法分析器产生如下形式的</a:t>
            </a:r>
            <a:r>
              <a:rPr kumimoji="1" lang="zh-CN" altLang="en-US" dirty="0">
                <a:latin typeface="Kaiti SC" panose="02010600040101010101" pitchFamily="2" charset="-122"/>
                <a:ea typeface="Kaiti SC" panose="02010600040101010101" pitchFamily="2" charset="-122"/>
              </a:rPr>
              <a:t>词法单元</a:t>
            </a:r>
            <a:r>
              <a:rPr kumimoji="1" lang="en-US" altLang="zh-CN" dirty="0">
                <a:latin typeface="Kaiti SC" panose="02010600040101010101" pitchFamily="2" charset="-122"/>
                <a:ea typeface="Kaiti SC" panose="02010600040101010101" pitchFamily="2" charset="-122"/>
              </a:rPr>
              <a:t>(token)</a:t>
            </a:r>
            <a:r>
              <a:rPr kumimoji="1" lang="zh-CN" altLang="en-US" dirty="0"/>
              <a:t>作为输出：</a:t>
            </a:r>
            <a:endParaRPr kumimoji="1" lang="en-US" altLang="zh-CN" dirty="0"/>
          </a:p>
          <a:p>
            <a:pPr marL="0" indent="0" algn="ctr">
              <a:buNone/>
            </a:pPr>
            <a:r>
              <a:rPr kumimoji="1" lang="en-US" altLang="zh-CN" dirty="0"/>
              <a:t>&lt;token-</a:t>
            </a:r>
            <a:r>
              <a:rPr kumimoji="1" lang="en-US" altLang="zh-CN" dirty="0" err="1"/>
              <a:t>name,atttibute</a:t>
            </a:r>
            <a:r>
              <a:rPr kumimoji="1" lang="en-US" altLang="zh-CN" dirty="0"/>
              <a:t>-value&gt;</a:t>
            </a:r>
          </a:p>
          <a:p>
            <a:pPr marL="0" indent="0">
              <a:buNone/>
            </a:pPr>
            <a:r>
              <a:rPr kumimoji="1" lang="zh-CN" altLang="en-US" dirty="0"/>
              <a:t>这些词法单元被传送到下一个步骤，即语法分析。</a:t>
            </a:r>
          </a:p>
        </p:txBody>
      </p:sp>
    </p:spTree>
    <p:extLst>
      <p:ext uri="{BB962C8B-B14F-4D97-AF65-F5344CB8AC3E}">
        <p14:creationId xmlns:p14="http://schemas.microsoft.com/office/powerpoint/2010/main" val="2038486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2" descr="G:\科大\宣传部\PPT\PPT-1副本.jpg">
            <a:extLst>
              <a:ext uri="{FF2B5EF4-FFF2-40B4-BE49-F238E27FC236}">
                <a16:creationId xmlns:a16="http://schemas.microsoft.com/office/drawing/2014/main" id="{9F88D44B-9F98-F140-AD06-33ECB8B5D9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3">
            <a:extLst>
              <a:ext uri="{FF2B5EF4-FFF2-40B4-BE49-F238E27FC236}">
                <a16:creationId xmlns:a16="http://schemas.microsoft.com/office/drawing/2014/main" id="{281A8AB3-E620-5443-A090-E3129BAE8C17}"/>
              </a:ext>
            </a:extLst>
          </p:cNvPr>
          <p:cNvSpPr>
            <a:spLocks noGrp="1"/>
          </p:cNvSpPr>
          <p:nvPr>
            <p:ph type="title"/>
          </p:nvPr>
        </p:nvSpPr>
        <p:spPr>
          <a:xfrm>
            <a:off x="457200" y="692696"/>
            <a:ext cx="8229600" cy="1143000"/>
          </a:xfrm>
        </p:spPr>
        <p:txBody>
          <a:bodyPr/>
          <a:lstStyle/>
          <a:p>
            <a:pPr algn="l"/>
            <a:r>
              <a:rPr kumimoji="1" lang="zh-CN" altLang="en-US" dirty="0">
                <a:latin typeface="STXingkai" panose="02010800040101010101" pitchFamily="2" charset="-122"/>
                <a:ea typeface="STXingkai" panose="02010800040101010101" pitchFamily="2" charset="-122"/>
              </a:rPr>
              <a:t>一</a:t>
            </a:r>
            <a:r>
              <a:rPr kumimoji="1" lang="en-US" altLang="zh-CN" dirty="0">
                <a:latin typeface="STXingkai" panose="02010800040101010101" pitchFamily="2" charset="-122"/>
                <a:ea typeface="STXingkai" panose="02010800040101010101" pitchFamily="2" charset="-122"/>
              </a:rPr>
              <a:t>.</a:t>
            </a:r>
            <a:r>
              <a:rPr kumimoji="1" lang="zh-CN" altLang="en-US" dirty="0">
                <a:latin typeface="STXingkai" panose="02010800040101010101" pitchFamily="2" charset="-122"/>
                <a:ea typeface="STXingkai" panose="02010800040101010101" pitchFamily="2" charset="-122"/>
              </a:rPr>
              <a:t>词法分析</a:t>
            </a:r>
          </a:p>
        </p:txBody>
      </p:sp>
      <p:pic>
        <p:nvPicPr>
          <p:cNvPr id="6" name="内容占位符 5">
            <a:extLst>
              <a:ext uri="{FF2B5EF4-FFF2-40B4-BE49-F238E27FC236}">
                <a16:creationId xmlns:a16="http://schemas.microsoft.com/office/drawing/2014/main" id="{119242F6-607C-884A-8D95-7B6715D0F8B4}"/>
              </a:ext>
            </a:extLst>
          </p:cNvPr>
          <p:cNvPicPr>
            <a:picLocks noGrp="1" noChangeAspect="1"/>
          </p:cNvPicPr>
          <p:nvPr>
            <p:ph idx="1"/>
          </p:nvPr>
        </p:nvPicPr>
        <p:blipFill>
          <a:blip r:embed="rId3"/>
          <a:stretch>
            <a:fillRect/>
          </a:stretch>
        </p:blipFill>
        <p:spPr>
          <a:xfrm>
            <a:off x="4644008" y="476672"/>
            <a:ext cx="4293096" cy="5976664"/>
          </a:xfrm>
          <a:prstGeom prst="rect">
            <a:avLst/>
          </a:prstGeom>
        </p:spPr>
      </p:pic>
      <p:sp>
        <p:nvSpPr>
          <p:cNvPr id="7" name="文本框 6">
            <a:extLst>
              <a:ext uri="{FF2B5EF4-FFF2-40B4-BE49-F238E27FC236}">
                <a16:creationId xmlns:a16="http://schemas.microsoft.com/office/drawing/2014/main" id="{46FCAAE2-6D6B-E04A-8FB6-6CE85A1DEC24}"/>
              </a:ext>
            </a:extLst>
          </p:cNvPr>
          <p:cNvSpPr txBox="1"/>
          <p:nvPr/>
        </p:nvSpPr>
        <p:spPr>
          <a:xfrm>
            <a:off x="755576" y="1835696"/>
            <a:ext cx="3240360" cy="1754326"/>
          </a:xfrm>
          <a:prstGeom prst="rect">
            <a:avLst/>
          </a:prstGeom>
          <a:noFill/>
        </p:spPr>
        <p:txBody>
          <a:bodyPr wrap="square" rtlCol="0">
            <a:spAutoFit/>
          </a:bodyPr>
          <a:lstStyle/>
          <a:p>
            <a:r>
              <a:rPr kumimoji="1" lang="en-US" altLang="zh-CN" dirty="0" err="1"/>
              <a:t>minipy-lab.l</a:t>
            </a:r>
            <a:r>
              <a:rPr kumimoji="1" lang="zh-CN" altLang="en-US" dirty="0"/>
              <a:t>文件：基本上没有发生变化，对不同输入类型都有相应的记号返回。</a:t>
            </a:r>
            <a:endParaRPr kumimoji="1" lang="en-US" altLang="zh-CN" dirty="0"/>
          </a:p>
          <a:p>
            <a:r>
              <a:rPr kumimoji="1" lang="zh-CN" altLang="en-US" dirty="0"/>
              <a:t>其中</a:t>
            </a:r>
            <a:r>
              <a:rPr kumimoji="1" lang="en-US" altLang="zh-CN" dirty="0" err="1"/>
              <a:t>yylval</a:t>
            </a:r>
            <a:r>
              <a:rPr kumimoji="1" lang="zh-CN" altLang="en-US" dirty="0"/>
              <a:t>为每一次传给语法分析器的值，我们在</a:t>
            </a:r>
            <a:r>
              <a:rPr kumimoji="1" lang="en-US" altLang="zh-CN" dirty="0" err="1"/>
              <a:t>jiegou.h</a:t>
            </a:r>
            <a:r>
              <a:rPr kumimoji="1" lang="zh-CN" altLang="en-US" dirty="0"/>
              <a:t>文件中给值定义了不同的属性。</a:t>
            </a:r>
          </a:p>
        </p:txBody>
      </p:sp>
    </p:spTree>
    <p:extLst>
      <p:ext uri="{BB962C8B-B14F-4D97-AF65-F5344CB8AC3E}">
        <p14:creationId xmlns:p14="http://schemas.microsoft.com/office/powerpoint/2010/main" val="3147121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2" descr="G:\科大\宣传部\PPT\PPT-1副本.jpg">
            <a:extLst>
              <a:ext uri="{FF2B5EF4-FFF2-40B4-BE49-F238E27FC236}">
                <a16:creationId xmlns:a16="http://schemas.microsoft.com/office/drawing/2014/main" id="{9F88D44B-9F98-F140-AD06-33ECB8B5D9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78C38176-9046-5E42-8C82-87912E573A28}"/>
              </a:ext>
            </a:extLst>
          </p:cNvPr>
          <p:cNvSpPr>
            <a:spLocks noGrp="1"/>
          </p:cNvSpPr>
          <p:nvPr>
            <p:ph type="title"/>
          </p:nvPr>
        </p:nvSpPr>
        <p:spPr>
          <a:xfrm>
            <a:off x="457200" y="692696"/>
            <a:ext cx="8229600" cy="1143000"/>
          </a:xfrm>
        </p:spPr>
        <p:txBody>
          <a:bodyPr/>
          <a:lstStyle/>
          <a:p>
            <a:pPr algn="l"/>
            <a:r>
              <a:rPr kumimoji="1" lang="zh-CN" altLang="en-US" dirty="0">
                <a:latin typeface="STXingkai" panose="02010800040101010101" pitchFamily="2" charset="-122"/>
                <a:ea typeface="STXingkai" panose="02010800040101010101" pitchFamily="2" charset="-122"/>
              </a:rPr>
              <a:t>二</a:t>
            </a:r>
            <a:r>
              <a:rPr kumimoji="1" lang="en-US" altLang="zh-CN" dirty="0">
                <a:latin typeface="STXingkai" panose="02010800040101010101" pitchFamily="2" charset="-122"/>
                <a:ea typeface="STXingkai" panose="02010800040101010101" pitchFamily="2" charset="-122"/>
              </a:rPr>
              <a:t>.</a:t>
            </a:r>
            <a:r>
              <a:rPr kumimoji="1" lang="zh-CN" altLang="en-US" dirty="0">
                <a:latin typeface="STXingkai" panose="02010800040101010101" pitchFamily="2" charset="-122"/>
                <a:ea typeface="STXingkai" panose="02010800040101010101" pitchFamily="2" charset="-122"/>
              </a:rPr>
              <a:t>语法分析</a:t>
            </a:r>
          </a:p>
        </p:txBody>
      </p:sp>
      <p:sp>
        <p:nvSpPr>
          <p:cNvPr id="3" name="内容占位符 2">
            <a:extLst>
              <a:ext uri="{FF2B5EF4-FFF2-40B4-BE49-F238E27FC236}">
                <a16:creationId xmlns:a16="http://schemas.microsoft.com/office/drawing/2014/main" id="{055998F7-7D92-9F4E-884A-35BBE0E9C794}"/>
              </a:ext>
            </a:extLst>
          </p:cNvPr>
          <p:cNvSpPr>
            <a:spLocks noGrp="1"/>
          </p:cNvSpPr>
          <p:nvPr>
            <p:ph idx="1"/>
          </p:nvPr>
        </p:nvSpPr>
        <p:spPr/>
        <p:txBody>
          <a:bodyPr/>
          <a:lstStyle/>
          <a:p>
            <a:pPr marL="0" indent="0">
              <a:buNone/>
            </a:pPr>
            <a:r>
              <a:rPr kumimoji="1" lang="zh-CN" altLang="en-US" dirty="0"/>
              <a:t>语法分析：就是用词法分析器生成的各个词法单元的第一个分量来创建一个树形的中间表示。一个常用的方法是语法树，树中的每一个节点表示一个运算，而该节点的子节点表示该运算的分量。</a:t>
            </a:r>
          </a:p>
        </p:txBody>
      </p:sp>
    </p:spTree>
    <p:extLst>
      <p:ext uri="{BB962C8B-B14F-4D97-AF65-F5344CB8AC3E}">
        <p14:creationId xmlns:p14="http://schemas.microsoft.com/office/powerpoint/2010/main" val="1507423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2" descr="G:\科大\宣传部\PPT\PPT-1副本.jpg">
            <a:extLst>
              <a:ext uri="{FF2B5EF4-FFF2-40B4-BE49-F238E27FC236}">
                <a16:creationId xmlns:a16="http://schemas.microsoft.com/office/drawing/2014/main" id="{9F88D44B-9F98-F140-AD06-33ECB8B5D9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78C38176-9046-5E42-8C82-87912E573A28}"/>
              </a:ext>
            </a:extLst>
          </p:cNvPr>
          <p:cNvSpPr>
            <a:spLocks noGrp="1"/>
          </p:cNvSpPr>
          <p:nvPr>
            <p:ph type="title"/>
          </p:nvPr>
        </p:nvSpPr>
        <p:spPr>
          <a:xfrm>
            <a:off x="457200" y="692696"/>
            <a:ext cx="8229600" cy="1143000"/>
          </a:xfrm>
        </p:spPr>
        <p:txBody>
          <a:bodyPr/>
          <a:lstStyle/>
          <a:p>
            <a:pPr algn="l"/>
            <a:r>
              <a:rPr kumimoji="1" lang="zh-CN" altLang="en-US" dirty="0">
                <a:latin typeface="STXingkai" panose="02010800040101010101" pitchFamily="2" charset="-122"/>
                <a:ea typeface="STXingkai" panose="02010800040101010101" pitchFamily="2" charset="-122"/>
              </a:rPr>
              <a:t>二</a:t>
            </a:r>
            <a:r>
              <a:rPr kumimoji="1" lang="en-US" altLang="zh-CN" dirty="0">
                <a:latin typeface="STXingkai" panose="02010800040101010101" pitchFamily="2" charset="-122"/>
                <a:ea typeface="STXingkai" panose="02010800040101010101" pitchFamily="2" charset="-122"/>
              </a:rPr>
              <a:t>.</a:t>
            </a:r>
            <a:r>
              <a:rPr kumimoji="1" lang="zh-CN" altLang="en-US" dirty="0">
                <a:latin typeface="STXingkai" panose="02010800040101010101" pitchFamily="2" charset="-122"/>
                <a:ea typeface="STXingkai" panose="02010800040101010101" pitchFamily="2" charset="-122"/>
              </a:rPr>
              <a:t>语法分析</a:t>
            </a:r>
          </a:p>
        </p:txBody>
      </p:sp>
      <p:sp>
        <p:nvSpPr>
          <p:cNvPr id="3" name="内容占位符 2">
            <a:extLst>
              <a:ext uri="{FF2B5EF4-FFF2-40B4-BE49-F238E27FC236}">
                <a16:creationId xmlns:a16="http://schemas.microsoft.com/office/drawing/2014/main" id="{055998F7-7D92-9F4E-884A-35BBE0E9C794}"/>
              </a:ext>
            </a:extLst>
          </p:cNvPr>
          <p:cNvSpPr>
            <a:spLocks noGrp="1"/>
          </p:cNvSpPr>
          <p:nvPr>
            <p:ph idx="1"/>
          </p:nvPr>
        </p:nvSpPr>
        <p:spPr/>
        <p:txBody>
          <a:bodyPr/>
          <a:lstStyle/>
          <a:p>
            <a:pPr marL="0" indent="0">
              <a:buNone/>
            </a:pPr>
            <a:r>
              <a:rPr kumimoji="1" lang="zh-CN" altLang="en-US" dirty="0"/>
              <a:t>首先是对节点的结构定义：</a:t>
            </a:r>
          </a:p>
        </p:txBody>
      </p:sp>
      <p:pic>
        <p:nvPicPr>
          <p:cNvPr id="4" name="图片 3">
            <a:extLst>
              <a:ext uri="{FF2B5EF4-FFF2-40B4-BE49-F238E27FC236}">
                <a16:creationId xmlns:a16="http://schemas.microsoft.com/office/drawing/2014/main" id="{530C5D6C-F117-C840-89EA-FA9148FAD1E8}"/>
              </a:ext>
            </a:extLst>
          </p:cNvPr>
          <p:cNvPicPr>
            <a:picLocks noChangeAspect="1"/>
          </p:cNvPicPr>
          <p:nvPr/>
        </p:nvPicPr>
        <p:blipFill>
          <a:blip r:embed="rId3"/>
          <a:stretch>
            <a:fillRect/>
          </a:stretch>
        </p:blipFill>
        <p:spPr>
          <a:xfrm>
            <a:off x="1635089" y="260648"/>
            <a:ext cx="5873822" cy="6858000"/>
          </a:xfrm>
          <a:prstGeom prst="rect">
            <a:avLst/>
          </a:prstGeom>
        </p:spPr>
      </p:pic>
    </p:spTree>
    <p:extLst>
      <p:ext uri="{BB962C8B-B14F-4D97-AF65-F5344CB8AC3E}">
        <p14:creationId xmlns:p14="http://schemas.microsoft.com/office/powerpoint/2010/main" val="2855269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2" descr="G:\科大\宣传部\PPT\PPT-1副本.jpg">
            <a:extLst>
              <a:ext uri="{FF2B5EF4-FFF2-40B4-BE49-F238E27FC236}">
                <a16:creationId xmlns:a16="http://schemas.microsoft.com/office/drawing/2014/main" id="{9F88D44B-9F98-F140-AD06-33ECB8B5D9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78C38176-9046-5E42-8C82-87912E573A28}"/>
              </a:ext>
            </a:extLst>
          </p:cNvPr>
          <p:cNvSpPr>
            <a:spLocks noGrp="1"/>
          </p:cNvSpPr>
          <p:nvPr>
            <p:ph type="title"/>
          </p:nvPr>
        </p:nvSpPr>
        <p:spPr>
          <a:xfrm>
            <a:off x="457200" y="692696"/>
            <a:ext cx="8229600" cy="1143000"/>
          </a:xfrm>
        </p:spPr>
        <p:txBody>
          <a:bodyPr/>
          <a:lstStyle/>
          <a:p>
            <a:pPr algn="l"/>
            <a:r>
              <a:rPr kumimoji="1" lang="zh-CN" altLang="en-US" dirty="0">
                <a:latin typeface="STXingkai" panose="02010800040101010101" pitchFamily="2" charset="-122"/>
                <a:ea typeface="STXingkai" panose="02010800040101010101" pitchFamily="2" charset="-122"/>
              </a:rPr>
              <a:t>二</a:t>
            </a:r>
            <a:r>
              <a:rPr kumimoji="1" lang="en-US" altLang="zh-CN" dirty="0">
                <a:latin typeface="STXingkai" panose="02010800040101010101" pitchFamily="2" charset="-122"/>
                <a:ea typeface="STXingkai" panose="02010800040101010101" pitchFamily="2" charset="-122"/>
              </a:rPr>
              <a:t>.</a:t>
            </a:r>
            <a:r>
              <a:rPr kumimoji="1" lang="zh-CN" altLang="en-US" dirty="0">
                <a:latin typeface="STXingkai" panose="02010800040101010101" pitchFamily="2" charset="-122"/>
                <a:ea typeface="STXingkai" panose="02010800040101010101" pitchFamily="2" charset="-122"/>
              </a:rPr>
              <a:t>语法分析</a:t>
            </a:r>
          </a:p>
        </p:txBody>
      </p:sp>
      <p:sp>
        <p:nvSpPr>
          <p:cNvPr id="3" name="内容占位符 2">
            <a:extLst>
              <a:ext uri="{FF2B5EF4-FFF2-40B4-BE49-F238E27FC236}">
                <a16:creationId xmlns:a16="http://schemas.microsoft.com/office/drawing/2014/main" id="{055998F7-7D92-9F4E-884A-35BBE0E9C794}"/>
              </a:ext>
            </a:extLst>
          </p:cNvPr>
          <p:cNvSpPr>
            <a:spLocks noGrp="1"/>
          </p:cNvSpPr>
          <p:nvPr>
            <p:ph idx="1"/>
          </p:nvPr>
        </p:nvSpPr>
        <p:spPr/>
        <p:txBody>
          <a:bodyPr/>
          <a:lstStyle/>
          <a:p>
            <a:pPr marL="0" indent="0">
              <a:buNone/>
            </a:pPr>
            <a:r>
              <a:rPr kumimoji="1" lang="zh-CN" altLang="en-US" dirty="0"/>
              <a:t>下面是选取几个重要生成式的翻译：</a:t>
            </a:r>
            <a:endParaRPr kumimoji="1" lang="en-US" altLang="zh-CN" dirty="0"/>
          </a:p>
          <a:p>
            <a:pPr marL="514350" indent="-514350">
              <a:buAutoNum type="arabicPeriod"/>
            </a:pPr>
            <a:r>
              <a:rPr kumimoji="1" lang="zh-CN" altLang="en-US" dirty="0"/>
              <a:t>赋值</a:t>
            </a:r>
            <a:endParaRPr kumimoji="1" lang="en-US" altLang="zh-CN" dirty="0"/>
          </a:p>
          <a:p>
            <a:pPr marL="0" indent="0">
              <a:buNone/>
            </a:pPr>
            <a:r>
              <a:rPr lang="en" altLang="zh-CN" dirty="0" err="1"/>
              <a:t>assignExpr</a:t>
            </a:r>
            <a:r>
              <a:rPr lang="en" altLang="zh-CN" dirty="0"/>
              <a:t>:</a:t>
            </a:r>
          </a:p>
          <a:p>
            <a:pPr marL="0" indent="0">
              <a:buNone/>
            </a:pPr>
            <a:r>
              <a:rPr lang="en" altLang="zh-CN" dirty="0"/>
              <a:t>        </a:t>
            </a:r>
            <a:r>
              <a:rPr lang="en" altLang="zh-CN" dirty="0" err="1"/>
              <a:t>atom_expr</a:t>
            </a:r>
            <a:r>
              <a:rPr lang="en" altLang="zh-CN" dirty="0"/>
              <a:t> '=' </a:t>
            </a:r>
            <a:r>
              <a:rPr lang="en" altLang="zh-CN" dirty="0" err="1"/>
              <a:t>assignExpr</a:t>
            </a:r>
            <a:endParaRPr lang="en" altLang="zh-CN" dirty="0"/>
          </a:p>
          <a:p>
            <a:pPr marL="0" indent="0">
              <a:buNone/>
            </a:pPr>
            <a:endParaRPr kumimoji="1" lang="en-US" altLang="zh-CN" dirty="0"/>
          </a:p>
          <a:p>
            <a:pPr marL="0" indent="0">
              <a:buNone/>
            </a:pPr>
            <a:endParaRPr kumimoji="1" lang="zh-CN" altLang="en-US" dirty="0"/>
          </a:p>
        </p:txBody>
      </p:sp>
      <p:pic>
        <p:nvPicPr>
          <p:cNvPr id="4" name="图片 3">
            <a:extLst>
              <a:ext uri="{FF2B5EF4-FFF2-40B4-BE49-F238E27FC236}">
                <a16:creationId xmlns:a16="http://schemas.microsoft.com/office/drawing/2014/main" id="{1FBF9227-D295-F44F-8675-AB429BB8F659}"/>
              </a:ext>
            </a:extLst>
          </p:cNvPr>
          <p:cNvPicPr>
            <a:picLocks noChangeAspect="1"/>
          </p:cNvPicPr>
          <p:nvPr/>
        </p:nvPicPr>
        <p:blipFill>
          <a:blip r:embed="rId3"/>
          <a:stretch>
            <a:fillRect/>
          </a:stretch>
        </p:blipFill>
        <p:spPr>
          <a:xfrm>
            <a:off x="0" y="0"/>
            <a:ext cx="4239614" cy="6858000"/>
          </a:xfrm>
          <a:prstGeom prst="rect">
            <a:avLst/>
          </a:prstGeom>
        </p:spPr>
      </p:pic>
      <p:pic>
        <p:nvPicPr>
          <p:cNvPr id="5" name="图片 4">
            <a:extLst>
              <a:ext uri="{FF2B5EF4-FFF2-40B4-BE49-F238E27FC236}">
                <a16:creationId xmlns:a16="http://schemas.microsoft.com/office/drawing/2014/main" id="{BCEF2D36-2E4A-5542-83D6-56A84E183F3C}"/>
              </a:ext>
            </a:extLst>
          </p:cNvPr>
          <p:cNvPicPr>
            <a:picLocks noChangeAspect="1"/>
          </p:cNvPicPr>
          <p:nvPr/>
        </p:nvPicPr>
        <p:blipFill>
          <a:blip r:embed="rId4"/>
          <a:stretch>
            <a:fillRect/>
          </a:stretch>
        </p:blipFill>
        <p:spPr>
          <a:xfrm>
            <a:off x="3972208" y="0"/>
            <a:ext cx="4943192" cy="6858000"/>
          </a:xfrm>
          <a:prstGeom prst="rect">
            <a:avLst/>
          </a:prstGeom>
        </p:spPr>
      </p:pic>
    </p:spTree>
    <p:extLst>
      <p:ext uri="{BB962C8B-B14F-4D97-AF65-F5344CB8AC3E}">
        <p14:creationId xmlns:p14="http://schemas.microsoft.com/office/powerpoint/2010/main" val="40030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2" descr="G:\科大\宣传部\PPT\PPT-1副本.jpg">
            <a:extLst>
              <a:ext uri="{FF2B5EF4-FFF2-40B4-BE49-F238E27FC236}">
                <a16:creationId xmlns:a16="http://schemas.microsoft.com/office/drawing/2014/main" id="{9F88D44B-9F98-F140-AD06-33ECB8B5D9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78C38176-9046-5E42-8C82-87912E573A28}"/>
              </a:ext>
            </a:extLst>
          </p:cNvPr>
          <p:cNvSpPr>
            <a:spLocks noGrp="1"/>
          </p:cNvSpPr>
          <p:nvPr>
            <p:ph type="title"/>
          </p:nvPr>
        </p:nvSpPr>
        <p:spPr>
          <a:xfrm>
            <a:off x="457200" y="692696"/>
            <a:ext cx="8229600" cy="1143000"/>
          </a:xfrm>
        </p:spPr>
        <p:txBody>
          <a:bodyPr/>
          <a:lstStyle/>
          <a:p>
            <a:pPr algn="l"/>
            <a:r>
              <a:rPr kumimoji="1" lang="zh-CN" altLang="en-US" dirty="0">
                <a:latin typeface="STXingkai" panose="02010800040101010101" pitchFamily="2" charset="-122"/>
                <a:ea typeface="STXingkai" panose="02010800040101010101" pitchFamily="2" charset="-122"/>
              </a:rPr>
              <a:t>二</a:t>
            </a:r>
            <a:r>
              <a:rPr kumimoji="1" lang="en-US" altLang="zh-CN" dirty="0">
                <a:latin typeface="STXingkai" panose="02010800040101010101" pitchFamily="2" charset="-122"/>
                <a:ea typeface="STXingkai" panose="02010800040101010101" pitchFamily="2" charset="-122"/>
              </a:rPr>
              <a:t>.</a:t>
            </a:r>
            <a:r>
              <a:rPr kumimoji="1" lang="zh-CN" altLang="en-US" dirty="0">
                <a:latin typeface="STXingkai" panose="02010800040101010101" pitchFamily="2" charset="-122"/>
                <a:ea typeface="STXingkai" panose="02010800040101010101" pitchFamily="2" charset="-122"/>
              </a:rPr>
              <a:t>语法分析</a:t>
            </a:r>
          </a:p>
        </p:txBody>
      </p:sp>
      <p:sp>
        <p:nvSpPr>
          <p:cNvPr id="3" name="内容占位符 2">
            <a:extLst>
              <a:ext uri="{FF2B5EF4-FFF2-40B4-BE49-F238E27FC236}">
                <a16:creationId xmlns:a16="http://schemas.microsoft.com/office/drawing/2014/main" id="{055998F7-7D92-9F4E-884A-35BBE0E9C794}"/>
              </a:ext>
            </a:extLst>
          </p:cNvPr>
          <p:cNvSpPr>
            <a:spLocks noGrp="1"/>
          </p:cNvSpPr>
          <p:nvPr>
            <p:ph idx="1"/>
          </p:nvPr>
        </p:nvSpPr>
        <p:spPr/>
        <p:txBody>
          <a:bodyPr/>
          <a:lstStyle/>
          <a:p>
            <a:pPr marL="0" indent="0">
              <a:buNone/>
            </a:pPr>
            <a:r>
              <a:rPr kumimoji="1" lang="en-US" altLang="zh-CN" dirty="0"/>
              <a:t>2.</a:t>
            </a:r>
            <a:r>
              <a:rPr kumimoji="1" lang="zh-CN" altLang="en-US" dirty="0"/>
              <a:t> 正，负因子</a:t>
            </a:r>
            <a:endParaRPr kumimoji="1" lang="en-US" altLang="zh-CN" dirty="0"/>
          </a:p>
          <a:p>
            <a:r>
              <a:rPr lang="en" altLang="zh-CN" dirty="0"/>
              <a:t>factor : '+' factor</a:t>
            </a:r>
          </a:p>
          <a:p>
            <a:r>
              <a:rPr lang="en" altLang="zh-CN" dirty="0"/>
              <a:t>       | '-' factor</a:t>
            </a:r>
          </a:p>
          <a:p>
            <a:r>
              <a:rPr lang="en" altLang="zh-CN" dirty="0"/>
              <a:t>       | </a:t>
            </a:r>
            <a:r>
              <a:rPr lang="en" altLang="zh-CN" dirty="0" err="1"/>
              <a:t>atom_expr</a:t>
            </a:r>
            <a:endParaRPr lang="en" altLang="zh-CN" dirty="0"/>
          </a:p>
          <a:p>
            <a:r>
              <a:rPr lang="en" altLang="zh-CN" dirty="0"/>
              <a:t>       ; </a:t>
            </a:r>
          </a:p>
          <a:p>
            <a:pPr marL="0" indent="0">
              <a:buNone/>
            </a:pPr>
            <a:endParaRPr kumimoji="1" lang="zh-CN" altLang="en-US" dirty="0"/>
          </a:p>
        </p:txBody>
      </p:sp>
      <p:pic>
        <p:nvPicPr>
          <p:cNvPr id="4" name="图片 3">
            <a:extLst>
              <a:ext uri="{FF2B5EF4-FFF2-40B4-BE49-F238E27FC236}">
                <a16:creationId xmlns:a16="http://schemas.microsoft.com/office/drawing/2014/main" id="{1CD0C3B2-33F4-B14A-A28B-49EAF74D984B}"/>
              </a:ext>
            </a:extLst>
          </p:cNvPr>
          <p:cNvPicPr>
            <a:picLocks noChangeAspect="1"/>
          </p:cNvPicPr>
          <p:nvPr/>
        </p:nvPicPr>
        <p:blipFill>
          <a:blip r:embed="rId3"/>
          <a:stretch>
            <a:fillRect/>
          </a:stretch>
        </p:blipFill>
        <p:spPr>
          <a:xfrm>
            <a:off x="0" y="1733225"/>
            <a:ext cx="9144000" cy="3391549"/>
          </a:xfrm>
          <a:prstGeom prst="rect">
            <a:avLst/>
          </a:prstGeom>
        </p:spPr>
      </p:pic>
    </p:spTree>
    <p:extLst>
      <p:ext uri="{BB962C8B-B14F-4D97-AF65-F5344CB8AC3E}">
        <p14:creationId xmlns:p14="http://schemas.microsoft.com/office/powerpoint/2010/main" val="2175143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2" descr="G:\科大\宣传部\PPT\PPT-1副本.jpg">
            <a:extLst>
              <a:ext uri="{FF2B5EF4-FFF2-40B4-BE49-F238E27FC236}">
                <a16:creationId xmlns:a16="http://schemas.microsoft.com/office/drawing/2014/main" id="{9F88D44B-9F98-F140-AD06-33ECB8B5D9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78C38176-9046-5E42-8C82-87912E573A28}"/>
              </a:ext>
            </a:extLst>
          </p:cNvPr>
          <p:cNvSpPr>
            <a:spLocks noGrp="1"/>
          </p:cNvSpPr>
          <p:nvPr>
            <p:ph type="title"/>
          </p:nvPr>
        </p:nvSpPr>
        <p:spPr>
          <a:xfrm>
            <a:off x="457200" y="692696"/>
            <a:ext cx="8229600" cy="1143000"/>
          </a:xfrm>
        </p:spPr>
        <p:txBody>
          <a:bodyPr/>
          <a:lstStyle/>
          <a:p>
            <a:pPr algn="l"/>
            <a:r>
              <a:rPr kumimoji="1" lang="zh-CN" altLang="en-US" dirty="0">
                <a:latin typeface="STXingkai" panose="02010800040101010101" pitchFamily="2" charset="-122"/>
                <a:ea typeface="STXingkai" panose="02010800040101010101" pitchFamily="2" charset="-122"/>
              </a:rPr>
              <a:t>二</a:t>
            </a:r>
            <a:r>
              <a:rPr kumimoji="1" lang="en-US" altLang="zh-CN" dirty="0">
                <a:latin typeface="STXingkai" panose="02010800040101010101" pitchFamily="2" charset="-122"/>
                <a:ea typeface="STXingkai" panose="02010800040101010101" pitchFamily="2" charset="-122"/>
              </a:rPr>
              <a:t>.</a:t>
            </a:r>
            <a:r>
              <a:rPr kumimoji="1" lang="zh-CN" altLang="en-US" dirty="0">
                <a:latin typeface="STXingkai" panose="02010800040101010101" pitchFamily="2" charset="-122"/>
                <a:ea typeface="STXingkai" panose="02010800040101010101" pitchFamily="2" charset="-122"/>
              </a:rPr>
              <a:t>语法分析</a:t>
            </a:r>
          </a:p>
        </p:txBody>
      </p:sp>
      <p:sp>
        <p:nvSpPr>
          <p:cNvPr id="3" name="内容占位符 2">
            <a:extLst>
              <a:ext uri="{FF2B5EF4-FFF2-40B4-BE49-F238E27FC236}">
                <a16:creationId xmlns:a16="http://schemas.microsoft.com/office/drawing/2014/main" id="{055998F7-7D92-9F4E-884A-35BBE0E9C794}"/>
              </a:ext>
            </a:extLst>
          </p:cNvPr>
          <p:cNvSpPr>
            <a:spLocks noGrp="1"/>
          </p:cNvSpPr>
          <p:nvPr>
            <p:ph idx="1"/>
          </p:nvPr>
        </p:nvSpPr>
        <p:spPr/>
        <p:txBody>
          <a:bodyPr/>
          <a:lstStyle/>
          <a:p>
            <a:pPr marL="0" indent="0">
              <a:buNone/>
            </a:pPr>
            <a:r>
              <a:rPr kumimoji="1" lang="en-US" altLang="zh-CN" dirty="0"/>
              <a:t>3.</a:t>
            </a:r>
            <a:r>
              <a:rPr kumimoji="1" lang="zh-CN" altLang="en-US" dirty="0"/>
              <a:t> 原子式（标识符，字符串，列表，整型，浮点型，元组）</a:t>
            </a:r>
            <a:endParaRPr kumimoji="1" lang="en-US" altLang="zh-CN" dirty="0"/>
          </a:p>
          <a:p>
            <a:pPr marL="0" indent="0">
              <a:buNone/>
            </a:pPr>
            <a:endParaRPr kumimoji="1" lang="zh-CN" altLang="en-US" dirty="0"/>
          </a:p>
        </p:txBody>
      </p:sp>
      <p:pic>
        <p:nvPicPr>
          <p:cNvPr id="4" name="图片 3">
            <a:extLst>
              <a:ext uri="{FF2B5EF4-FFF2-40B4-BE49-F238E27FC236}">
                <a16:creationId xmlns:a16="http://schemas.microsoft.com/office/drawing/2014/main" id="{D6992447-50B1-9A47-BAAD-22E489A39CB1}"/>
              </a:ext>
            </a:extLst>
          </p:cNvPr>
          <p:cNvPicPr>
            <a:picLocks noChangeAspect="1"/>
          </p:cNvPicPr>
          <p:nvPr/>
        </p:nvPicPr>
        <p:blipFill>
          <a:blip r:embed="rId4"/>
          <a:stretch>
            <a:fillRect/>
          </a:stretch>
        </p:blipFill>
        <p:spPr>
          <a:xfrm>
            <a:off x="395536" y="659127"/>
            <a:ext cx="8216900" cy="5829300"/>
          </a:xfrm>
          <a:prstGeom prst="rect">
            <a:avLst/>
          </a:prstGeom>
        </p:spPr>
      </p:pic>
    </p:spTree>
    <p:extLst>
      <p:ext uri="{BB962C8B-B14F-4D97-AF65-F5344CB8AC3E}">
        <p14:creationId xmlns:p14="http://schemas.microsoft.com/office/powerpoint/2010/main" val="2719741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877</TotalTime>
  <Words>1299</Words>
  <Application>Microsoft Macintosh PowerPoint</Application>
  <PresentationFormat>全屏显示(4:3)</PresentationFormat>
  <Paragraphs>90</Paragraphs>
  <Slides>22</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等线</vt:lpstr>
      <vt:lpstr>STXingkai</vt:lpstr>
      <vt:lpstr>宋体</vt:lpstr>
      <vt:lpstr>Kaiti SC</vt:lpstr>
      <vt:lpstr>Arial</vt:lpstr>
      <vt:lpstr>Calibri</vt:lpstr>
      <vt:lpstr>Office 主题</vt:lpstr>
      <vt:lpstr>Mini Python解释器</vt:lpstr>
      <vt:lpstr>PowerPoint 演示文稿</vt:lpstr>
      <vt:lpstr>一.词法分析</vt:lpstr>
      <vt:lpstr>一.词法分析</vt:lpstr>
      <vt:lpstr>二.语法分析</vt:lpstr>
      <vt:lpstr>二.语法分析</vt:lpstr>
      <vt:lpstr>二.语法分析</vt:lpstr>
      <vt:lpstr>二.语法分析</vt:lpstr>
      <vt:lpstr>二.语法分析</vt:lpstr>
      <vt:lpstr>二.语法分析</vt:lpstr>
      <vt:lpstr>二.语法分析</vt:lpstr>
      <vt:lpstr>二.语法分析</vt:lpstr>
      <vt:lpstr>二.语法分析</vt:lpstr>
      <vt:lpstr>二.语法分析</vt:lpstr>
      <vt:lpstr>三.运行结果</vt:lpstr>
      <vt:lpstr>四.尝试思路（语法树）</vt:lpstr>
      <vt:lpstr>四.尝试思路（语法树）</vt:lpstr>
      <vt:lpstr>五.调试过程</vt:lpstr>
      <vt:lpstr>五.调试过程</vt:lpstr>
      <vt:lpstr>五.调试过程</vt:lpstr>
      <vt:lpstr>六.总结心得</vt:lpstr>
      <vt:lpstr>谢谢观看！</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Microsoft Office User</cp:lastModifiedBy>
  <cp:revision>27</cp:revision>
  <dcterms:modified xsi:type="dcterms:W3CDTF">2020-01-16T06:14:20Z</dcterms:modified>
</cp:coreProperties>
</file>