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
  </p:notesMasterIdLst>
  <p:sldIdLst>
    <p:sldId id="258"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67"/>
    <p:restoredTop sz="94715"/>
  </p:normalViewPr>
  <p:slideViewPr>
    <p:cSldViewPr snapToGrid="0">
      <p:cViewPr varScale="1">
        <p:scale>
          <a:sx n="122" d="100"/>
          <a:sy n="122" d="100"/>
        </p:scale>
        <p:origin x="10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14300-88F6-7848-8AE0-FCF70DE44CB4}" type="datetimeFigureOut">
              <a:rPr kumimoji="1" lang="zh-CN" altLang="en-US" smtClean="0"/>
              <a:t>2025/6/15</a:t>
            </a:fld>
            <a:endParaRPr kumimoji="1" lang="zh-CN" altLang="en-US"/>
          </a:p>
        </p:txBody>
      </p:sp>
      <p:sp>
        <p:nvSpPr>
          <p:cNvPr id="4"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B4A32-60D1-C44E-B0AB-05189C8B39E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00150" y="1143000"/>
            <a:ext cx="44577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68B4A32-60D1-C44E-B0AB-05189C8B39E0}" type="slidenum">
              <a:rPr kumimoji="1" lang="zh-CN" altLang="en-US" smtClean="0"/>
              <a:t>1</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408716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8261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650195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137573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111851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316863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164332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84738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48971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30791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8C17918-3A8B-164F-B62C-07D5B113208C}" type="datetimeFigureOut">
              <a:rPr kumimoji="1" lang="zh-CN" altLang="en-US" smtClean="0"/>
              <a:t>2025/6/15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1809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7918-3A8B-164F-B62C-07D5B113208C}" type="datetimeFigureOut">
              <a:rPr kumimoji="1" lang="zh-CN" altLang="en-US" smtClean="0"/>
              <a:t>2025/6/15</a:t>
            </a:fld>
            <a:endParaRPr kumimoji="1"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0DDE1-2C70-D44F-8677-F4A7388D2818}" type="slidenum">
              <a:rPr kumimoji="1" lang="zh-CN" altLang="en-US" smtClean="0"/>
              <a:t>‹#›</a:t>
            </a:fld>
            <a:endParaRPr kumimoji="1" lang="zh-CN" altLang="en-US"/>
          </a:p>
        </p:txBody>
      </p:sp>
    </p:spTree>
    <p:extLst>
      <p:ext uri="{BB962C8B-B14F-4D97-AF65-F5344CB8AC3E}">
        <p14:creationId xmlns:p14="http://schemas.microsoft.com/office/powerpoint/2010/main" val="2745031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124" y="103031"/>
            <a:ext cx="9653752" cy="338554"/>
          </a:xfrm>
          <a:prstGeom prst="rect">
            <a:avLst/>
          </a:prstGeom>
          <a:noFill/>
        </p:spPr>
        <p:txBody>
          <a:bodyPr wrap="square" rtlCol="0">
            <a:spAutoFit/>
          </a:bodyPr>
          <a:lstStyle/>
          <a:p>
            <a:pPr algn="ctr"/>
            <a:r>
              <a:rPr lang="en-GB" altLang="zh-CN" sz="1600" b="1" dirty="0">
                <a:latin typeface="Microsoft YaHei" panose="020B0503020204020204" pitchFamily="34" charset="-122"/>
                <a:ea typeface="Microsoft YaHei" panose="020B0503020204020204" pitchFamily="34" charset="-122"/>
                <a:cs typeface="Ayuthaya" pitchFamily="2" charset="-34"/>
              </a:rPr>
              <a:t>Behavior Prediction from Everyday Sounds via LLMs</a:t>
            </a:r>
            <a:r>
              <a:rPr lang="zh-CN" altLang="en-US" sz="1600" b="1" dirty="0">
                <a:latin typeface="Microsoft YaHei" panose="020B0503020204020204" pitchFamily="34" charset="-122"/>
                <a:ea typeface="Microsoft YaHei" panose="020B0503020204020204" pitchFamily="34" charset="-122"/>
                <a:cs typeface="Ayuthaya" pitchFamily="2" charset="-34"/>
              </a:rPr>
              <a:t> </a:t>
            </a:r>
            <a:r>
              <a:rPr lang="en-GB" altLang="zh-CN" sz="1600" b="1" dirty="0">
                <a:latin typeface="Microsoft YaHei" panose="020B0503020204020204" pitchFamily="34" charset="-122"/>
                <a:ea typeface="Microsoft YaHei" panose="020B0503020204020204" pitchFamily="34" charset="-122"/>
                <a:cs typeface="Ayuthaya" pitchFamily="2" charset="-34"/>
              </a:rPr>
              <a:t>with Multi</a:t>
            </a:r>
            <a:r>
              <a:rPr lang="en-US" altLang="zh-CN" sz="1600" b="1" dirty="0">
                <a:latin typeface="Microsoft YaHei" panose="020B0503020204020204" pitchFamily="34" charset="-122"/>
                <a:ea typeface="Microsoft YaHei" panose="020B0503020204020204" pitchFamily="34" charset="-122"/>
                <a:cs typeface="Ayuthaya" pitchFamily="2" charset="-34"/>
              </a:rPr>
              <a:t>-</a:t>
            </a:r>
            <a:r>
              <a:rPr lang="en-GB" altLang="zh-CN" sz="1600" b="1" dirty="0">
                <a:latin typeface="Microsoft YaHei" panose="020B0503020204020204" pitchFamily="34" charset="-122"/>
                <a:ea typeface="Microsoft YaHei" panose="020B0503020204020204" pitchFamily="34" charset="-122"/>
                <a:cs typeface="Ayuthaya" pitchFamily="2" charset="-34"/>
              </a:rPr>
              <a:t>sensor Context and Priors</a:t>
            </a:r>
            <a:endParaRPr kumimoji="1" lang="zh-CN" altLang="en-US" sz="1600" b="1" dirty="0">
              <a:latin typeface="Microsoft YaHei" panose="020B0503020204020204" pitchFamily="34" charset="-122"/>
              <a:ea typeface="Microsoft YaHei" panose="020B0503020204020204" pitchFamily="34" charset="-122"/>
              <a:cs typeface="Ayuthaya" pitchFamily="2" charset="-34"/>
            </a:endParaRPr>
          </a:p>
        </p:txBody>
      </p:sp>
      <p:sp>
        <p:nvSpPr>
          <p:cNvPr id="3" name="文本框 2"/>
          <p:cNvSpPr txBox="1"/>
          <p:nvPr/>
        </p:nvSpPr>
        <p:spPr>
          <a:xfrm>
            <a:off x="250777" y="476706"/>
            <a:ext cx="5089702" cy="4031873"/>
          </a:xfrm>
          <a:prstGeom prst="rect">
            <a:avLst/>
          </a:prstGeom>
          <a:noFill/>
        </p:spPr>
        <p:txBody>
          <a:bodyPr wrap="square" rtlCol="0">
            <a:spAutoFit/>
          </a:bodyPr>
          <a:lstStyle/>
          <a:p>
            <a:r>
              <a:rPr kumimoji="1" lang="en-US" altLang="zh-CN" sz="1600" b="1" dirty="0">
                <a:latin typeface="Microsoft YaHei" panose="020B0503020204020204" pitchFamily="34" charset="-122"/>
                <a:ea typeface="Microsoft YaHei" panose="020B0503020204020204" pitchFamily="34" charset="-122"/>
                <a:cs typeface="Arial" panose="020B0704020202020204" pitchFamily="34" charset="0"/>
              </a:rPr>
              <a:t>Abstract: </a:t>
            </a:r>
          </a:p>
          <a:p>
            <a:r>
              <a:rPr lang="en-GB" altLang="zh-CN" sz="1400" dirty="0">
                <a:latin typeface="Arial" panose="020B0704020202020204" pitchFamily="34" charset="0"/>
                <a:cs typeface="Arial" panose="020B0704020202020204" pitchFamily="34" charset="0"/>
              </a:rPr>
              <a:t>Sounds are ubiquitous in our</a:t>
            </a:r>
            <a:r>
              <a:rPr lang="zh-CN" altLang="en-US" sz="1400" dirty="0">
                <a:latin typeface="Arial" panose="020B0704020202020204" pitchFamily="34" charset="0"/>
                <a:cs typeface="Arial" panose="020B0704020202020204" pitchFamily="34" charset="0"/>
              </a:rPr>
              <a:t> </a:t>
            </a:r>
            <a:r>
              <a:rPr lang="en-GB" altLang="zh-CN" sz="1400" dirty="0">
                <a:latin typeface="Arial" panose="020B0704020202020204" pitchFamily="34" charset="0"/>
                <a:cs typeface="Arial" panose="020B0704020202020204" pitchFamily="34" charset="0"/>
              </a:rPr>
              <a:t>daily life—from the wind during a run to tableware clinking at meals. With context and prior knowledge, humans can easily infer ongoing activities. Machines, however, have long lacked this ability—until recent advances in large language models (LLMs), which enable real-world multimodal behaviour understanding.</a:t>
            </a:r>
          </a:p>
          <a:p>
            <a:r>
              <a:rPr lang="en-GB" altLang="zh-CN" sz="1400" dirty="0">
                <a:latin typeface="Arial" panose="020B0704020202020204" pitchFamily="34" charset="0"/>
                <a:cs typeface="Arial" panose="020B0704020202020204" pitchFamily="34" charset="0"/>
              </a:rPr>
              <a:t>Our work explores how LLMs can infer fine-grained user behaviour from everyday audio, supported by multi-sensor context and user priors. We use smartwatch-recorded audio as the main input, enhanced by signals from IMU, GPS, and other sensors, along with user profiles and routines. These cues help distinguish acoustically similar events and support higher-level reasoning—such as differentiating walking to class from walking in a mall</a:t>
            </a:r>
            <a:r>
              <a:rPr lang="zh-CN" altLang="en-US" sz="1400" dirty="0">
                <a:latin typeface="Arial" panose="020B0704020202020204" pitchFamily="34" charset="0"/>
                <a:cs typeface="Arial" panose="020B0704020202020204" pitchFamily="34" charset="0"/>
              </a:rPr>
              <a:t> </a:t>
            </a:r>
            <a:r>
              <a:rPr lang="en-US" altLang="zh-CN" sz="1400" dirty="0">
                <a:latin typeface="Arial" panose="020B0704020202020204" pitchFamily="34" charset="0"/>
                <a:cs typeface="Arial" panose="020B0704020202020204" pitchFamily="34" charset="0"/>
              </a:rPr>
              <a:t>by GPS and activity data</a:t>
            </a:r>
            <a:r>
              <a:rPr lang="en-GB" altLang="zh-CN" sz="1400" dirty="0">
                <a:latin typeface="Arial" panose="020B0704020202020204" pitchFamily="34" charset="0"/>
                <a:cs typeface="Arial" panose="020B0704020202020204" pitchFamily="34" charset="0"/>
              </a:rPr>
              <a:t>. Our system aim of fuses these inputs into LLM-based reasoning to generate daily activity summaries and behaviour reports, enabling intelligent prediction and self-reflection.</a:t>
            </a:r>
          </a:p>
        </p:txBody>
      </p:sp>
      <p:sp>
        <p:nvSpPr>
          <p:cNvPr id="4" name="文本框 3"/>
          <p:cNvSpPr txBox="1"/>
          <p:nvPr/>
        </p:nvSpPr>
        <p:spPr>
          <a:xfrm>
            <a:off x="5340479" y="2252791"/>
            <a:ext cx="4314744" cy="3600986"/>
          </a:xfrm>
          <a:prstGeom prst="rect">
            <a:avLst/>
          </a:prstGeom>
          <a:noFill/>
        </p:spPr>
        <p:txBody>
          <a:bodyPr wrap="square" rtlCol="0">
            <a:spAutoFit/>
          </a:bodyPr>
          <a:lstStyle/>
          <a:p>
            <a:r>
              <a:rPr kumimoji="1" lang="en-US" altLang="zh-CN" sz="1600" b="1" dirty="0">
                <a:latin typeface="Microsoft YaHei" panose="020B0503020204020204" pitchFamily="34" charset="-122"/>
                <a:ea typeface="Microsoft YaHei" panose="020B0503020204020204" pitchFamily="34" charset="-122"/>
                <a:cs typeface="Arial" panose="020B0704020202020204" pitchFamily="34" charset="0"/>
              </a:rPr>
              <a:t>Dataset: </a:t>
            </a:r>
          </a:p>
          <a:p>
            <a:r>
              <a:rPr lang="en-GB" altLang="zh-CN" sz="1400" dirty="0">
                <a:latin typeface="Arial" panose="020B0704020202020204" pitchFamily="34" charset="0"/>
                <a:cs typeface="Arial" panose="020B0704020202020204" pitchFamily="34" charset="0"/>
              </a:rPr>
              <a:t>Given the specificity of data required, no public dataset fits our project needs. Therefore, we</a:t>
            </a:r>
            <a:r>
              <a:rPr lang="zh-CN" altLang="en-US" sz="1400" dirty="0">
                <a:latin typeface="Arial" panose="020B0704020202020204" pitchFamily="34" charset="0"/>
                <a:cs typeface="Arial" panose="020B0704020202020204" pitchFamily="34" charset="0"/>
              </a:rPr>
              <a:t> </a:t>
            </a:r>
            <a:r>
              <a:rPr lang="en-US" altLang="zh-CN" sz="1400" dirty="0">
                <a:latin typeface="Arial" panose="020B0704020202020204" pitchFamily="34" charset="0"/>
                <a:cs typeface="Arial" panose="020B0704020202020204" pitchFamily="34" charset="0"/>
              </a:rPr>
              <a:t>will</a:t>
            </a:r>
            <a:r>
              <a:rPr lang="en-GB" altLang="zh-CN" sz="1400" dirty="0">
                <a:latin typeface="Arial" panose="020B0704020202020204" pitchFamily="34" charset="0"/>
                <a:cs typeface="Arial" panose="020B0704020202020204" pitchFamily="34" charset="0"/>
              </a:rPr>
              <a:t> construct a custom dataset via smartwatches, mainly</a:t>
            </a:r>
            <a:r>
              <a:rPr lang="zh-CN" altLang="en-US" sz="1400" dirty="0">
                <a:latin typeface="Arial" panose="020B0704020202020204" pitchFamily="34" charset="0"/>
                <a:cs typeface="Arial" panose="020B0704020202020204" pitchFamily="34" charset="0"/>
              </a:rPr>
              <a:t> </a:t>
            </a:r>
            <a:r>
              <a:rPr lang="en-GB" altLang="zh-CN" sz="1400" dirty="0">
                <a:latin typeface="Arial" panose="020B0704020202020204" pitchFamily="34" charset="0"/>
                <a:cs typeface="Arial" panose="020B0704020202020204" pitchFamily="34" charset="0"/>
              </a:rPr>
              <a:t>consisting of:</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User Questionnaire: Gathers basic demographics and routine behaviors as prior knowledge.</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IMU Data: Captures motion signals to identify specific limb movements.</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GPS Location: Provides spatial data to infer environment and mobility states (e.g., walking, running, commuting).</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Heart Rate: Records physiological responses to assist in activity classification.</a:t>
            </a:r>
          </a:p>
          <a:p>
            <a:pPr marL="232172" indent="-232172">
              <a:buFont typeface="Arial" panose="020B0704020202020204" pitchFamily="34" charset="0"/>
              <a:buChar char="•"/>
            </a:pPr>
            <a:r>
              <a:rPr lang="en-GB" altLang="zh-CN" sz="1400" dirty="0">
                <a:latin typeface="Arial" panose="020B0704020202020204" pitchFamily="34" charset="0"/>
                <a:cs typeface="Arial" panose="020B0704020202020204" pitchFamily="34" charset="0"/>
              </a:rPr>
              <a:t>Raw Audio: Continuously records sound for behavioral inference by the model.</a:t>
            </a:r>
          </a:p>
        </p:txBody>
      </p:sp>
      <p:pic>
        <p:nvPicPr>
          <p:cNvPr id="12" name="Picture 2" descr="Heart Reports"/>
          <p:cNvPicPr>
            <a:picLocks noChangeAspect="1" noChangeArrowheads="1"/>
          </p:cNvPicPr>
          <p:nvPr/>
        </p:nvPicPr>
        <p:blipFill rotWithShape="1">
          <a:blip r:embed="rId3">
            <a:extLst>
              <a:ext uri="{28A0092B-C50C-407E-A947-70E740481C1C}">
                <a14:useLocalDpi xmlns:a14="http://schemas.microsoft.com/office/drawing/2010/main" val="0"/>
              </a:ext>
            </a:extLst>
          </a:blip>
          <a:srcRect t="1" b="1461"/>
          <a:stretch/>
        </p:blipFill>
        <p:spPr bwMode="auto">
          <a:xfrm>
            <a:off x="8704403" y="605018"/>
            <a:ext cx="873095" cy="1577530"/>
          </a:xfrm>
          <a:prstGeom prst="rect">
            <a:avLst/>
          </a:prstGeom>
          <a:noFill/>
          <a:extLst>
            <a:ext uri="{909E8E84-426E-40DD-AFC4-6F175D3DCCD1}">
              <a14:hiddenFill xmlns:a14="http://schemas.microsoft.com/office/drawing/2010/main">
                <a:solidFill>
                  <a:srgbClr val="FFFFFF"/>
                </a:solidFill>
              </a14:hiddenFill>
            </a:ext>
          </a:extLst>
        </p:spPr>
      </p:pic>
      <p:pic>
        <p:nvPicPr>
          <p:cNvPr id="45" name="图片 44">
            <a:extLst>
              <a:ext uri="{FF2B5EF4-FFF2-40B4-BE49-F238E27FC236}">
                <a16:creationId xmlns:a16="http://schemas.microsoft.com/office/drawing/2014/main" id="{E8AEE420-A3A3-C67A-668D-2F9559ABECCA}"/>
              </a:ext>
            </a:extLst>
          </p:cNvPr>
          <p:cNvPicPr>
            <a:picLocks noChangeAspect="1"/>
          </p:cNvPicPr>
          <p:nvPr/>
        </p:nvPicPr>
        <p:blipFill rotWithShape="1">
          <a:blip r:embed="rId4"/>
          <a:srcRect t="4312"/>
          <a:stretch/>
        </p:blipFill>
        <p:spPr>
          <a:xfrm>
            <a:off x="474671" y="4493064"/>
            <a:ext cx="4651055" cy="2099377"/>
          </a:xfrm>
          <a:prstGeom prst="rect">
            <a:avLst/>
          </a:prstGeom>
        </p:spPr>
      </p:pic>
      <p:pic>
        <p:nvPicPr>
          <p:cNvPr id="47" name="图片 46">
            <a:extLst>
              <a:ext uri="{FF2B5EF4-FFF2-40B4-BE49-F238E27FC236}">
                <a16:creationId xmlns:a16="http://schemas.microsoft.com/office/drawing/2014/main" id="{42523778-660F-4174-7FCA-A19D5F4F3C18}"/>
              </a:ext>
            </a:extLst>
          </p:cNvPr>
          <p:cNvPicPr>
            <a:picLocks noChangeAspect="1"/>
          </p:cNvPicPr>
          <p:nvPr/>
        </p:nvPicPr>
        <p:blipFill rotWithShape="1">
          <a:blip r:embed="rId5"/>
          <a:srcRect l="6284" t="6887" r="1168" b="6802"/>
          <a:stretch/>
        </p:blipFill>
        <p:spPr>
          <a:xfrm>
            <a:off x="5340478" y="582705"/>
            <a:ext cx="3262557" cy="1528965"/>
          </a:xfrm>
          <a:prstGeom prst="rect">
            <a:avLst/>
          </a:prstGeom>
        </p:spPr>
      </p:pic>
      <p:pic>
        <p:nvPicPr>
          <p:cNvPr id="49" name="图片 48" descr="EDE2CD6FC2310945BA206EC8242_9AA2B06D_18167">
            <a:extLst>
              <a:ext uri="{FF2B5EF4-FFF2-40B4-BE49-F238E27FC236}">
                <a16:creationId xmlns:a16="http://schemas.microsoft.com/office/drawing/2014/main" id="{57C0D56C-6AB3-B868-E91A-659B59066DA7}"/>
              </a:ext>
            </a:extLst>
          </p:cNvPr>
          <p:cNvPicPr>
            <a:picLocks noChangeAspect="1"/>
          </p:cNvPicPr>
          <p:nvPr/>
        </p:nvPicPr>
        <p:blipFill>
          <a:blip r:embed="rId6"/>
          <a:srcRect l="9184" t="12939" r="10250" b="16452"/>
          <a:stretch>
            <a:fillRect/>
          </a:stretch>
        </p:blipFill>
        <p:spPr>
          <a:xfrm>
            <a:off x="7714939" y="5885804"/>
            <a:ext cx="1967638" cy="739581"/>
          </a:xfrm>
          <a:prstGeom prst="rect">
            <a:avLst/>
          </a:prstGeom>
        </p:spPr>
      </p:pic>
      <p:sp>
        <p:nvSpPr>
          <p:cNvPr id="51" name="文本框 50">
            <a:extLst>
              <a:ext uri="{FF2B5EF4-FFF2-40B4-BE49-F238E27FC236}">
                <a16:creationId xmlns:a16="http://schemas.microsoft.com/office/drawing/2014/main" id="{3A8E5B49-E032-DCBF-E742-573E4873BBB9}"/>
              </a:ext>
            </a:extLst>
          </p:cNvPr>
          <p:cNvSpPr txBox="1"/>
          <p:nvPr/>
        </p:nvSpPr>
        <p:spPr>
          <a:xfrm>
            <a:off x="5340478" y="5853777"/>
            <a:ext cx="2314690" cy="738664"/>
          </a:xfrm>
          <a:prstGeom prst="rect">
            <a:avLst/>
          </a:prstGeom>
          <a:noFill/>
        </p:spPr>
        <p:txBody>
          <a:bodyPr wrap="square">
            <a:spAutoFit/>
          </a:bodyPr>
          <a:lstStyle/>
          <a:p>
            <a:r>
              <a:rPr kumimoji="1" lang="en-US" altLang="zh-CN" sz="1400" b="1" dirty="0">
                <a:latin typeface="Microsoft YaHei" panose="020B0503020204020204" pitchFamily="34" charset="-122"/>
                <a:ea typeface="Microsoft YaHei" panose="020B0503020204020204" pitchFamily="34" charset="-122"/>
                <a:cs typeface="Arial" panose="020B0604020202020204" pitchFamily="34" charset="0"/>
              </a:rPr>
              <a:t>Author:</a:t>
            </a:r>
            <a:r>
              <a:rPr kumimoji="1" lang="zh-CN" altLang="en-US" sz="1400" b="1" dirty="0">
                <a:latin typeface="Microsoft YaHei" panose="020B0503020204020204" pitchFamily="34" charset="-122"/>
                <a:ea typeface="Microsoft YaHei" panose="020B0503020204020204" pitchFamily="34" charset="-122"/>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Xingjian Tian, </a:t>
            </a:r>
            <a:r>
              <a:rPr kumimoji="1" lang="en-US" altLang="zh-CN" sz="1400" dirty="0" err="1">
                <a:latin typeface="Arial" panose="020B0604020202020204" pitchFamily="34" charset="0"/>
                <a:cs typeface="Arial" panose="020B0604020202020204" pitchFamily="34" charset="0"/>
              </a:rPr>
              <a:t>Fangfei</a:t>
            </a:r>
            <a:r>
              <a:rPr kumimoji="1" lang="en-US" altLang="zh-CN" sz="1400" dirty="0">
                <a:latin typeface="Arial" panose="020B0604020202020204" pitchFamily="34" charset="0"/>
                <a:cs typeface="Arial" panose="020B0604020202020204" pitchFamily="34" charset="0"/>
              </a:rPr>
              <a:t> Gou, </a:t>
            </a:r>
            <a:r>
              <a:rPr kumimoji="1" lang="en-US" altLang="zh-CN" sz="1400" b="1"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Xin Tang, </a:t>
            </a:r>
            <a:r>
              <a:rPr kumimoji="1" lang="en-US" altLang="zh-CN" sz="1400" dirty="0" err="1">
                <a:latin typeface="Arial" panose="020B0604020202020204" pitchFamily="34" charset="0"/>
                <a:cs typeface="Arial" panose="020B0604020202020204" pitchFamily="34" charset="0"/>
              </a:rPr>
              <a:t>Zeyu</a:t>
            </a:r>
            <a:r>
              <a:rPr kumimoji="1" lang="en-US" altLang="zh-CN" sz="1400" dirty="0">
                <a:latin typeface="Arial" panose="020B0604020202020204" pitchFamily="34" charset="0"/>
                <a:cs typeface="Arial" panose="020B0604020202020204" pitchFamily="34" charset="0"/>
              </a:rPr>
              <a:t> Wang, </a:t>
            </a:r>
            <a:r>
              <a:rPr kumimoji="1" lang="en-US" altLang="zh-CN" sz="1400" dirty="0" err="1">
                <a:latin typeface="Arial" panose="020B0604020202020204" pitchFamily="34" charset="0"/>
                <a:cs typeface="Arial" panose="020B0604020202020204" pitchFamily="34" charset="0"/>
              </a:rPr>
              <a:t>Yingke</a:t>
            </a:r>
            <a:r>
              <a:rPr kumimoji="1" lang="en-US" altLang="zh-CN" sz="1400" dirty="0">
                <a:latin typeface="Arial" panose="020B0604020202020204" pitchFamily="34" charset="0"/>
                <a:cs typeface="Arial" panose="020B0604020202020204" pitchFamily="34" charset="0"/>
              </a:rPr>
              <a:t> Ding</a:t>
            </a:r>
            <a:endParaRPr kumimoji="1" lang="en-US" altLang="zh-CN" sz="14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TotalTime>
  <Words>302</Words>
  <Application>Microsoft Macintosh PowerPoint</Application>
  <PresentationFormat>A4 纸张(210x297 毫米)</PresentationFormat>
  <Paragraphs>13</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Microsoft YaHei</vt:lpstr>
      <vt:lpstr>Arial</vt:lpstr>
      <vt:lpstr>Calibri</vt:lpstr>
      <vt:lpstr>Calibri Light</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22</cp:revision>
  <dcterms:created xsi:type="dcterms:W3CDTF">2025-06-13T07:46:32Z</dcterms:created>
  <dcterms:modified xsi:type="dcterms:W3CDTF">2025-06-15T13:09:36Z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26F82CCEEEAFCCF969D54B68834B3798_42</vt:lpwstr>
  </property>
  <property fmtid="{D5CDD505-2E9C-101B-9397-08002B2CF9AE}" pid="3" name="KSOProductBuildVer">
    <vt:lpwstr>2052-7.4.1.8983</vt:lpwstr>
  </property>
</Properties>
</file>