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56" r:id="rId3"/>
    <p:sldId id="510" r:id="rId4"/>
    <p:sldId id="490" r:id="rId5"/>
    <p:sldId id="492" r:id="rId6"/>
    <p:sldId id="491" r:id="rId7"/>
    <p:sldId id="475" r:id="rId8"/>
    <p:sldId id="476" r:id="rId9"/>
    <p:sldId id="478" r:id="rId10"/>
    <p:sldId id="479" r:id="rId11"/>
    <p:sldId id="517" r:id="rId12"/>
    <p:sldId id="512" r:id="rId13"/>
    <p:sldId id="513" r:id="rId14"/>
    <p:sldId id="514" r:id="rId15"/>
    <p:sldId id="515" r:id="rId16"/>
    <p:sldId id="516" r:id="rId17"/>
    <p:sldId id="518" r:id="rId18"/>
    <p:sldId id="520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06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74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46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37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02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54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43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42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5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46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60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51952-AC28-4C8E-9A6A-8209CDAA602D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72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67771" y="1227134"/>
            <a:ext cx="10468667" cy="2387600"/>
          </a:xfrm>
        </p:spPr>
        <p:txBody>
          <a:bodyPr>
            <a:normAutofit/>
          </a:bodyPr>
          <a:lstStyle/>
          <a:p>
            <a:r>
              <a:rPr lang="en-US" altLang="zh-TW" sz="4800" b="1"/>
              <a:t>Ubuntu 16.04_Vulnerability</a:t>
            </a:r>
            <a:endParaRPr lang="zh-TW" altLang="en-US" sz="2800" b="1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967771" y="1997720"/>
            <a:ext cx="1046866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 smtClean="0"/>
              <a:t>images</a:t>
            </a:r>
            <a:r>
              <a:rPr lang="zh-TW" altLang="en-US" sz="4000" b="1" dirty="0" smtClean="0"/>
              <a:t>使用手冊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561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TW" altLang="en-US" sz="2400" b="1" dirty="0" smtClean="0"/>
              <a:t>請確認當前機器</a:t>
            </a:r>
            <a:r>
              <a:rPr lang="en-US" altLang="zh-TW" sz="2400" b="1" dirty="0" smtClean="0"/>
              <a:t>IP</a:t>
            </a:r>
            <a:r>
              <a:rPr lang="zh-TW" altLang="en-US" sz="2400" b="1" dirty="0" smtClean="0"/>
              <a:t>，</a:t>
            </a:r>
            <a:r>
              <a:rPr lang="zh-TW" altLang="en-US" sz="2400" b="1" dirty="0" smtClean="0"/>
              <a:t>本</a:t>
            </a:r>
            <a:r>
              <a:rPr lang="zh-TW" altLang="en-US" sz="2400" b="1" dirty="0" smtClean="0"/>
              <a:t>範例機器</a:t>
            </a:r>
            <a:r>
              <a:rPr lang="en-US" altLang="zh-TW" sz="2400" b="1" dirty="0" smtClean="0"/>
              <a:t>IP</a:t>
            </a:r>
            <a:r>
              <a:rPr lang="zh-TW" altLang="en-US" sz="2400" b="1" dirty="0" smtClean="0"/>
              <a:t>為</a:t>
            </a:r>
            <a:r>
              <a:rPr lang="en-US" altLang="zh-TW" sz="2400" b="1" dirty="0" smtClean="0"/>
              <a:t>: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192.168.1.28</a:t>
            </a:r>
            <a:r>
              <a:rPr lang="zh-TW" altLang="en-US" sz="2400" b="1" dirty="0" smtClean="0"/>
              <a:t>。</a:t>
            </a:r>
            <a:endParaRPr lang="zh-TW" altLang="en-US" sz="24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5418" y="17957"/>
            <a:ext cx="7074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Ubuntu 16.04 Vulnerability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8" y="1844624"/>
            <a:ext cx="5765800" cy="45291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50596" y="3639235"/>
            <a:ext cx="1610956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帳號:ksu</a:t>
            </a:r>
          </a:p>
          <a:p>
            <a:r>
              <a:rPr lang="zh-TW" altLang="en-US" dirty="0"/>
              <a:t>密碼:ksulab8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872" y="1844624"/>
            <a:ext cx="5773387" cy="452918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387385" y="3074629"/>
            <a:ext cx="1662022" cy="204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097062" y="3723873"/>
            <a:ext cx="4140877" cy="4770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500" b="1" dirty="0" smtClean="0">
                <a:solidFill>
                  <a:srgbClr val="FF0000"/>
                </a:solidFill>
              </a:rPr>
              <a:t>務必</a:t>
            </a:r>
            <a:r>
              <a:rPr lang="zh-TW" altLang="en-US" sz="2500" b="1" dirty="0" smtClean="0">
                <a:solidFill>
                  <a:schemeClr val="tx1"/>
                </a:solidFill>
              </a:rPr>
              <a:t>確認是否有獲取</a:t>
            </a:r>
            <a:r>
              <a:rPr lang="en-US" altLang="zh-TW" sz="2500" b="1" dirty="0" smtClean="0">
                <a:solidFill>
                  <a:schemeClr val="tx1"/>
                </a:solidFill>
              </a:rPr>
              <a:t>DHCP</a:t>
            </a:r>
            <a:r>
              <a:rPr lang="zh-TW" altLang="en-US" sz="25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500" b="1" dirty="0" smtClean="0">
                <a:solidFill>
                  <a:schemeClr val="tx1"/>
                </a:solidFill>
              </a:rPr>
              <a:t>IP</a:t>
            </a:r>
            <a:endParaRPr lang="zh-TW" alt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94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/>
              <a:t>Web Vulnerability</a:t>
            </a:r>
            <a:endParaRPr lang="en-US" altLang="zh-TW" sz="6000" b="1" dirty="0"/>
          </a:p>
        </p:txBody>
      </p:sp>
    </p:spTree>
    <p:extLst>
      <p:ext uri="{BB962C8B-B14F-4D97-AF65-F5344CB8AC3E}">
        <p14:creationId xmlns:p14="http://schemas.microsoft.com/office/powerpoint/2010/main" val="1953600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65418" y="17957"/>
            <a:ext cx="3140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Web Server</a:t>
            </a:r>
            <a:endParaRPr lang="en-US" altLang="zh-TW" sz="4800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29" y="1925198"/>
            <a:ext cx="6229350" cy="40195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15955" y="2180647"/>
            <a:ext cx="4636394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因教學方便,故開啟網站伺服器瀏覽網站目錄功能,開啟會發生Directory traversal </a:t>
            </a:r>
            <a:r>
              <a:rPr lang="zh-TW" altLang="en-US" dirty="0" smtClean="0"/>
              <a:t>attack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如需關閉瀏覽網站目錄功能可至/etc/apache2/apache2</a:t>
            </a:r>
            <a:r>
              <a:rPr lang="zh-TW" altLang="en-US" dirty="0" smtClean="0"/>
              <a:t>.conf</a:t>
            </a:r>
            <a:endParaRPr lang="en-US" altLang="zh-TW" dirty="0" smtClean="0"/>
          </a:p>
          <a:p>
            <a:r>
              <a:rPr lang="zh-TW" altLang="en-US" dirty="0" smtClean="0"/>
              <a:t>修改</a:t>
            </a:r>
            <a:r>
              <a:rPr lang="zh-TW" altLang="en-US" dirty="0"/>
              <a:t>設定</a:t>
            </a:r>
          </a:p>
        </p:txBody>
      </p:sp>
      <p:sp>
        <p:nvSpPr>
          <p:cNvPr id="7" name="矩形 6"/>
          <p:cNvSpPr/>
          <p:nvPr/>
        </p:nvSpPr>
        <p:spPr>
          <a:xfrm>
            <a:off x="6915955" y="4231520"/>
            <a:ext cx="3043707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&lt;Directory /var/www/&gt;</a:t>
            </a:r>
          </a:p>
          <a:p>
            <a:r>
              <a:rPr lang="zh-TW" altLang="en-US" b="1" dirty="0">
                <a:solidFill>
                  <a:srgbClr val="FFFF00"/>
                </a:solidFill>
              </a:rPr>
              <a:t>	Options -Indexes</a:t>
            </a:r>
          </a:p>
          <a:p>
            <a:r>
              <a:rPr lang="zh-TW" altLang="en-US" dirty="0"/>
              <a:t>        AllowOverride None</a:t>
            </a:r>
          </a:p>
          <a:p>
            <a:r>
              <a:rPr lang="zh-TW" altLang="en-US" dirty="0"/>
              <a:t>        Require all granted</a:t>
            </a:r>
          </a:p>
          <a:p>
            <a:r>
              <a:rPr lang="zh-TW" altLang="en-US" dirty="0"/>
              <a:t>&lt;/Directory&gt;</a:t>
            </a:r>
          </a:p>
        </p:txBody>
      </p:sp>
    </p:spTree>
    <p:extLst>
      <p:ext uri="{BB962C8B-B14F-4D97-AF65-F5344CB8AC3E}">
        <p14:creationId xmlns:p14="http://schemas.microsoft.com/office/powerpoint/2010/main" val="1380994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144824"/>
              </p:ext>
            </p:extLst>
          </p:nvPr>
        </p:nvGraphicFramePr>
        <p:xfrm>
          <a:off x="165418" y="1467836"/>
          <a:ext cx="279204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04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題目類型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Brute Force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Command Injection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CSRF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File Inclusion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File Upload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Insecure CAPTCHA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SQL Injection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SQL Injection (Blind)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Weak Session IDs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XSS (DOM)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XSS (Reflected)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XSS (Stored)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199" y="1259652"/>
            <a:ext cx="5943600" cy="48291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r"/>
            <a:r>
              <a:rPr lang="en-US" altLang="zh-TW" sz="2400" b="1" dirty="0" smtClean="0"/>
              <a:t>Version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: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1.10</a:t>
            </a:r>
            <a:endParaRPr lang="zh-TW" altLang="en-US" sz="24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165418" y="17957"/>
            <a:ext cx="18299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DVWA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094" y="1858509"/>
            <a:ext cx="5926387" cy="48291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312791" y="50629"/>
            <a:ext cx="4027844" cy="1631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500" dirty="0" smtClean="0"/>
              <a:t>DVWA</a:t>
            </a:r>
            <a:r>
              <a:rPr lang="zh-TW" altLang="en-US" sz="2500" dirty="0"/>
              <a:t>:</a:t>
            </a:r>
          </a:p>
          <a:p>
            <a:r>
              <a:rPr lang="zh-TW" altLang="en-US" sz="2500" dirty="0"/>
              <a:t>http://192.</a:t>
            </a:r>
            <a:r>
              <a:rPr lang="zh-TW" altLang="en-US" sz="2500" dirty="0" smtClean="0"/>
              <a:t>168</a:t>
            </a:r>
            <a:r>
              <a:rPr lang="en-US" altLang="zh-TW" sz="2500" dirty="0" smtClean="0"/>
              <a:t>.1.28</a:t>
            </a:r>
            <a:r>
              <a:rPr lang="zh-TW" altLang="en-US" sz="2500" dirty="0" smtClean="0"/>
              <a:t>/</a:t>
            </a:r>
            <a:r>
              <a:rPr lang="zh-TW" altLang="en-US" sz="2500" dirty="0"/>
              <a:t>DVWA</a:t>
            </a:r>
            <a:r>
              <a:rPr lang="zh-TW" altLang="en-US" sz="2500" dirty="0" smtClean="0"/>
              <a:t>/</a:t>
            </a:r>
            <a:endParaRPr lang="zh-TW" altLang="en-US" sz="2500" dirty="0"/>
          </a:p>
          <a:p>
            <a:r>
              <a:rPr lang="zh-TW" altLang="en-US" sz="2500" dirty="0"/>
              <a:t>DVWA帳號:admin</a:t>
            </a:r>
          </a:p>
          <a:p>
            <a:r>
              <a:rPr lang="zh-TW" altLang="en-US" sz="2500" dirty="0"/>
              <a:t>DVWA密碼:password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5599235" y="4273096"/>
            <a:ext cx="1004552" cy="695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035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r"/>
            <a:r>
              <a:rPr lang="en-US" altLang="zh-TW" sz="2400" b="1" dirty="0"/>
              <a:t>Version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:</a:t>
            </a:r>
            <a:r>
              <a:rPr lang="zh-TW" altLang="en-US" sz="2400" b="1" dirty="0"/>
              <a:t> </a:t>
            </a:r>
            <a:r>
              <a:rPr lang="en-US" altLang="zh-TW" sz="2400" b="1" dirty="0" smtClean="0"/>
              <a:t>2.6.48</a:t>
            </a:r>
            <a:endParaRPr lang="zh-TW" altLang="en-US" sz="24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165418" y="17957"/>
            <a:ext cx="4883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/>
              <a:t>OWASP Mutillidae</a:t>
            </a:r>
            <a:endParaRPr lang="en-US" altLang="zh-TW" sz="4800" b="1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241" y="1361967"/>
            <a:ext cx="6191651" cy="460581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65417" y="1361967"/>
            <a:ext cx="4329309" cy="8617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500" dirty="0"/>
              <a:t>OWASP Mutillidae:</a:t>
            </a:r>
          </a:p>
          <a:p>
            <a:r>
              <a:rPr lang="zh-TW" altLang="en-US" sz="2500" dirty="0"/>
              <a:t>http://192.168</a:t>
            </a:r>
            <a:r>
              <a:rPr lang="zh-TW" altLang="en-US" sz="2500" dirty="0" smtClean="0"/>
              <a:t>.</a:t>
            </a:r>
            <a:r>
              <a:rPr lang="en-US" altLang="zh-TW" sz="2500" dirty="0" smtClean="0"/>
              <a:t>1.28</a:t>
            </a:r>
            <a:r>
              <a:rPr lang="zh-TW" altLang="en-US" sz="2500" dirty="0" smtClean="0"/>
              <a:t>/</a:t>
            </a:r>
            <a:r>
              <a:rPr lang="zh-TW" altLang="en-US" sz="2500" dirty="0"/>
              <a:t>mutillidae</a:t>
            </a:r>
            <a:r>
              <a:rPr lang="zh-TW" altLang="en-US" sz="2500" dirty="0" smtClean="0"/>
              <a:t>/</a:t>
            </a:r>
            <a:endParaRPr lang="en-US" altLang="zh-TW" sz="2500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459448"/>
              </p:ext>
            </p:extLst>
          </p:nvPr>
        </p:nvGraphicFramePr>
        <p:xfrm>
          <a:off x="165417" y="2326056"/>
          <a:ext cx="535001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0013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題目類型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A1 - Injection (SQL)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A2 - Broken Authentication and Session Management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A3 - Cross Site Scripting (XSS)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A4 - Broken Access Control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A5 - Security Misconfiguration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A6 - Sensitive Data Exposure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A7 - Insufficient Attack Protection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A8 - Cross Site Request Forgery (CSRF)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A9 - Using Components with Known Vulnerabilities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A10 - </a:t>
                      </a:r>
                      <a:r>
                        <a:rPr lang="en-US" altLang="zh-TW" dirty="0" err="1" smtClean="0"/>
                        <a:t>Underprotected</a:t>
                      </a:r>
                      <a:r>
                        <a:rPr lang="en-US" altLang="zh-TW" dirty="0" smtClean="0"/>
                        <a:t> APIs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580" y="3309870"/>
            <a:ext cx="5141419" cy="327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3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r"/>
            <a:r>
              <a:rPr lang="en-US" altLang="zh-TW" sz="2400" b="1" dirty="0"/>
              <a:t>Version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:</a:t>
            </a:r>
            <a:r>
              <a:rPr lang="zh-TW" altLang="en-US" sz="2400" b="1" dirty="0"/>
              <a:t> </a:t>
            </a:r>
            <a:r>
              <a:rPr lang="en-US" altLang="zh-TW" sz="2400" b="1" dirty="0" smtClean="0"/>
              <a:t>7.1</a:t>
            </a:r>
            <a:endParaRPr lang="zh-TW" altLang="en-US" sz="24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165418" y="17957"/>
            <a:ext cx="2595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/>
              <a:t>WebGoat</a:t>
            </a:r>
            <a:endParaRPr lang="en-US" altLang="zh-TW" sz="4800" b="1" dirty="0"/>
          </a:p>
        </p:txBody>
      </p:sp>
      <p:sp>
        <p:nvSpPr>
          <p:cNvPr id="11" name="矩形 10"/>
          <p:cNvSpPr/>
          <p:nvPr/>
        </p:nvSpPr>
        <p:spPr>
          <a:xfrm>
            <a:off x="492528" y="1492822"/>
            <a:ext cx="4929864" cy="8617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500" dirty="0" smtClean="0"/>
              <a:t>WebGoat</a:t>
            </a:r>
            <a:r>
              <a:rPr lang="zh-TW" altLang="en-US" sz="2500" dirty="0"/>
              <a:t>:</a:t>
            </a:r>
          </a:p>
          <a:p>
            <a:r>
              <a:rPr lang="zh-TW" altLang="en-US" sz="2500" dirty="0"/>
              <a:t>http://192.168</a:t>
            </a:r>
            <a:r>
              <a:rPr lang="zh-TW" altLang="en-US" sz="2500" dirty="0" smtClean="0"/>
              <a:t>.</a:t>
            </a:r>
            <a:r>
              <a:rPr lang="en-US" altLang="zh-TW" sz="2500" dirty="0" smtClean="0"/>
              <a:t>1.28</a:t>
            </a:r>
            <a:r>
              <a:rPr lang="zh-TW" altLang="en-US" sz="2500" dirty="0" smtClean="0"/>
              <a:t>:</a:t>
            </a:r>
            <a:r>
              <a:rPr lang="zh-TW" altLang="en-US" sz="2500" dirty="0"/>
              <a:t>8081/WebGoa</a:t>
            </a:r>
            <a:r>
              <a:rPr lang="zh-TW" altLang="en-US" sz="2500" dirty="0" smtClean="0"/>
              <a:t>t</a:t>
            </a:r>
            <a:endParaRPr lang="en-US" altLang="zh-TW" sz="2500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625074"/>
              </p:ext>
            </p:extLst>
          </p:nvPr>
        </p:nvGraphicFramePr>
        <p:xfrm>
          <a:off x="11024" y="2940352"/>
          <a:ext cx="279204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04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題目類型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Access Control Flaws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AJAX Security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Authentication Flaws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Buffer Overflows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Code Quality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Concurrency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Cross-Site Scripting (XSS)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Improper Error Handling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756759"/>
              </p:ext>
            </p:extLst>
          </p:nvPr>
        </p:nvGraphicFramePr>
        <p:xfrm>
          <a:off x="2803066" y="2940352"/>
          <a:ext cx="279204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04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題目類型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Injection Flaws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Denial of Service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Insecure Communication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Insecure Storage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Malicious Execution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Parameter Tampering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Session Management Flaws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Web Services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108" y="1299671"/>
            <a:ext cx="4239989" cy="335941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694" y="2640346"/>
            <a:ext cx="5323191" cy="421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43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r"/>
            <a:r>
              <a:rPr lang="en-US" altLang="zh-TW" sz="2400" b="1" dirty="0"/>
              <a:t>Version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:</a:t>
            </a:r>
            <a:r>
              <a:rPr lang="zh-TW" altLang="en-US" sz="2400" b="1" dirty="0"/>
              <a:t> </a:t>
            </a:r>
            <a:r>
              <a:rPr lang="en-US" altLang="zh-TW" sz="2400" b="1" dirty="0" smtClean="0"/>
              <a:t>5.0.1</a:t>
            </a:r>
            <a:endParaRPr lang="zh-TW" altLang="en-US" sz="24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165418" y="17957"/>
            <a:ext cx="4764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Web Vulnerability</a:t>
            </a:r>
            <a:endParaRPr lang="en-US" altLang="zh-TW" sz="4800" b="1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973" y="1259652"/>
            <a:ext cx="5991421" cy="509843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41487" y="1524535"/>
            <a:ext cx="3642950" cy="8617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500" dirty="0" smtClean="0"/>
              <a:t>OWASP </a:t>
            </a:r>
            <a:r>
              <a:rPr lang="zh-TW" altLang="en-US" sz="2500" dirty="0"/>
              <a:t>Juice Shop:</a:t>
            </a:r>
          </a:p>
          <a:p>
            <a:r>
              <a:rPr lang="zh-TW" altLang="en-US" sz="2500" dirty="0"/>
              <a:t>http://192.</a:t>
            </a:r>
            <a:r>
              <a:rPr lang="zh-TW" altLang="en-US" sz="2500" dirty="0" smtClean="0"/>
              <a:t>168.</a:t>
            </a:r>
            <a:r>
              <a:rPr lang="en-US" altLang="zh-TW" sz="2500" dirty="0" smtClean="0"/>
              <a:t>1.28</a:t>
            </a:r>
            <a:r>
              <a:rPr lang="zh-TW" altLang="en-US" sz="2500" dirty="0" smtClean="0"/>
              <a:t>:</a:t>
            </a:r>
            <a:r>
              <a:rPr lang="zh-TW" altLang="en-US" sz="2500" dirty="0"/>
              <a:t>3000</a:t>
            </a:r>
            <a:r>
              <a:rPr lang="zh-TW" altLang="en-US" sz="2500" dirty="0" smtClean="0"/>
              <a:t>/</a:t>
            </a:r>
            <a:endParaRPr lang="en-US" altLang="zh-TW" sz="2500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051718"/>
              </p:ext>
            </p:extLst>
          </p:nvPr>
        </p:nvGraphicFramePr>
        <p:xfrm>
          <a:off x="165418" y="2755641"/>
          <a:ext cx="279204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04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題目類型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XSS 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CSRF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Password Strength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SQL Injection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NoSQL Injection 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Redirects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Upload File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Forged Feedback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393" y="2104865"/>
            <a:ext cx="5534001" cy="46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74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/>
              <a:t>CTF Challenges</a:t>
            </a:r>
          </a:p>
        </p:txBody>
      </p:sp>
    </p:spTree>
    <p:extLst>
      <p:ext uri="{BB962C8B-B14F-4D97-AF65-F5344CB8AC3E}">
        <p14:creationId xmlns:p14="http://schemas.microsoft.com/office/powerpoint/2010/main" val="3435366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65418" y="17957"/>
            <a:ext cx="3980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CTF C</a:t>
            </a:r>
            <a:r>
              <a:rPr lang="en-US" altLang="zh-TW" sz="4800" b="1" dirty="0" smtClean="0"/>
              <a:t>hallenges</a:t>
            </a:r>
            <a:endParaRPr lang="en-US" altLang="zh-TW" sz="4800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34" y="2333826"/>
            <a:ext cx="6647621" cy="302378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72171" y="1628984"/>
            <a:ext cx="3323474" cy="4770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500" dirty="0"/>
              <a:t>/home/ksu/CTF_ex2018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34" y="4351576"/>
            <a:ext cx="6647621" cy="1521190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7681833" y="151307"/>
            <a:ext cx="3837973" cy="6706693"/>
            <a:chOff x="4426777" y="264151"/>
            <a:chExt cx="4591305" cy="7758314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6777" y="264151"/>
              <a:ext cx="4587696" cy="367665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8"/>
            <a:stretch/>
          </p:blipFill>
          <p:spPr>
            <a:xfrm>
              <a:off x="4439477" y="3774315"/>
              <a:ext cx="4578605" cy="424815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010"/>
            <a:stretch/>
          </p:blipFill>
          <p:spPr>
            <a:xfrm>
              <a:off x="4427695" y="3757987"/>
              <a:ext cx="45719" cy="4248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719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276770" y="759985"/>
            <a:ext cx="6055656" cy="24467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3304403" y="4979973"/>
            <a:ext cx="6028023" cy="151090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18086" b="28292"/>
          <a:stretch/>
        </p:blipFill>
        <p:spPr>
          <a:xfrm>
            <a:off x="3276770" y="3287981"/>
            <a:ext cx="6083287" cy="1359149"/>
          </a:xfrm>
          <a:prstGeom prst="rect">
            <a:avLst/>
          </a:prstGeom>
        </p:spPr>
      </p:pic>
      <p:pic>
        <p:nvPicPr>
          <p:cNvPr id="1030" name="Picture 6" descr="「windows 7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197" y="5104310"/>
            <a:ext cx="2524449" cy="12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630177" y="4501736"/>
            <a:ext cx="470224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 </a:t>
            </a:r>
            <a:r>
              <a:rPr lang="zh-TW" altLang="en-US" dirty="0" smtClean="0"/>
              <a:t>本次簡報使用版本</a:t>
            </a:r>
            <a:r>
              <a:rPr lang="en-US" altLang="zh-TW" dirty="0" smtClean="0"/>
              <a:t>::</a:t>
            </a:r>
            <a:r>
              <a:rPr lang="zh-TW" altLang="en-US" dirty="0" smtClean="0"/>
              <a:t>VirtualBox </a:t>
            </a:r>
            <a:r>
              <a:rPr lang="zh-TW" altLang="en-US" dirty="0"/>
              <a:t>5.1.18 r114002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785" y="1330934"/>
            <a:ext cx="2183652" cy="1624204"/>
          </a:xfrm>
          <a:prstGeom prst="rect">
            <a:avLst/>
          </a:prstGeom>
        </p:spPr>
      </p:pic>
      <p:pic>
        <p:nvPicPr>
          <p:cNvPr id="2050" name="Picture 2" descr="「dvwa」的圖片搜尋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741" y="1283275"/>
            <a:ext cx="1263093" cy="71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89" y="2618852"/>
            <a:ext cx="3095625" cy="381000"/>
          </a:xfrm>
          <a:prstGeom prst="rect">
            <a:avLst/>
          </a:prstGeom>
        </p:spPr>
      </p:pic>
      <p:pic>
        <p:nvPicPr>
          <p:cNvPr id="2052" name="Picture 4" descr="「owasp juice shop」的圖片搜尋結果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646" y="1081006"/>
            <a:ext cx="1312156" cy="157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「webgoat」的圖片搜尋結果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39" b="27275"/>
          <a:stretch/>
        </p:blipFill>
        <p:spPr bwMode="auto">
          <a:xfrm>
            <a:off x="5883136" y="2044629"/>
            <a:ext cx="1662510" cy="51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74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err="1"/>
              <a:t>VirtualBox</a:t>
            </a:r>
            <a:endParaRPr lang="en-US" altLang="zh-TW" sz="6000" b="1" dirty="0"/>
          </a:p>
        </p:txBody>
      </p:sp>
    </p:spTree>
    <p:extLst>
      <p:ext uri="{BB962C8B-B14F-4D97-AF65-F5344CB8AC3E}">
        <p14:creationId xmlns:p14="http://schemas.microsoft.com/office/powerpoint/2010/main" val="343330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2400" dirty="0"/>
              <a:t>https://www.virtualbox.org/wiki/Downloads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5418" y="17957"/>
            <a:ext cx="4093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/>
              <a:t>下</a:t>
            </a:r>
            <a:r>
              <a:rPr lang="zh-TW" altLang="en-US" sz="4800" b="1" dirty="0"/>
              <a:t>載</a:t>
            </a:r>
            <a:r>
              <a:rPr lang="en-US" altLang="zh-TW" sz="4800" b="1" dirty="0" err="1" smtClean="0"/>
              <a:t>VirtualBox</a:t>
            </a:r>
            <a:endParaRPr lang="en-US" altLang="zh-TW" sz="4800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835" y="1504269"/>
            <a:ext cx="7140759" cy="5353731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181146" y="3979572"/>
            <a:ext cx="1034798" cy="167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96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822" y="1628984"/>
            <a:ext cx="6257673" cy="48930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5418" y="17957"/>
            <a:ext cx="4093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/>
              <a:t>安裝</a:t>
            </a:r>
            <a:r>
              <a:rPr lang="en-US" altLang="zh-TW" sz="4800" b="1" dirty="0" err="1" smtClean="0"/>
              <a:t>VirtualBox</a:t>
            </a:r>
            <a:endParaRPr lang="en-US" altLang="zh-TW" sz="4800" b="1" dirty="0"/>
          </a:p>
        </p:txBody>
      </p:sp>
    </p:spTree>
    <p:extLst>
      <p:ext uri="{BB962C8B-B14F-4D97-AF65-F5344CB8AC3E}">
        <p14:creationId xmlns:p14="http://schemas.microsoft.com/office/powerpoint/2010/main" val="227509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947" y="1938327"/>
            <a:ext cx="4705350" cy="427672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01" y="2164093"/>
            <a:ext cx="5468185" cy="10936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5418" y="17957"/>
            <a:ext cx="2318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/>
              <a:t>匯入</a:t>
            </a:r>
            <a:r>
              <a:rPr lang="en-US" altLang="zh-TW" sz="4800" b="1" dirty="0" smtClean="0"/>
              <a:t>VM</a:t>
            </a:r>
            <a:endParaRPr lang="en-US" altLang="zh-TW" sz="4800" b="1" dirty="0"/>
          </a:p>
        </p:txBody>
      </p:sp>
      <p:sp>
        <p:nvSpPr>
          <p:cNvPr id="9" name="矩形 8"/>
          <p:cNvSpPr/>
          <p:nvPr/>
        </p:nvSpPr>
        <p:spPr>
          <a:xfrm>
            <a:off x="3449303" y="2309370"/>
            <a:ext cx="1253740" cy="356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806149" y="5217022"/>
            <a:ext cx="2764358" cy="283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9570507" y="5781843"/>
            <a:ext cx="908375" cy="299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5367750" y="3407583"/>
            <a:ext cx="1333449" cy="957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500437" y="2981101"/>
            <a:ext cx="575736" cy="5885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 smtClean="0"/>
              <a:t>1</a:t>
            </a:r>
            <a:endParaRPr lang="zh-TW" altLang="en-US" sz="3000" dirty="0"/>
          </a:p>
        </p:txBody>
      </p:sp>
      <p:sp>
        <p:nvSpPr>
          <p:cNvPr id="14" name="矩形 13"/>
          <p:cNvSpPr/>
          <p:nvPr/>
        </p:nvSpPr>
        <p:spPr>
          <a:xfrm>
            <a:off x="4186237" y="3036859"/>
            <a:ext cx="1286250" cy="4770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500" dirty="0" smtClean="0"/>
              <a:t>點擊</a:t>
            </a:r>
            <a:r>
              <a:rPr lang="en-US" altLang="zh-TW" sz="2500" dirty="0" smtClean="0"/>
              <a:t>ova</a:t>
            </a:r>
            <a:endParaRPr lang="zh-TW" altLang="en-US" sz="2500" dirty="0"/>
          </a:p>
        </p:txBody>
      </p:sp>
      <p:sp>
        <p:nvSpPr>
          <p:cNvPr id="15" name="橢圓 14"/>
          <p:cNvSpPr/>
          <p:nvPr/>
        </p:nvSpPr>
        <p:spPr>
          <a:xfrm>
            <a:off x="7842047" y="5566303"/>
            <a:ext cx="575736" cy="5885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 smtClean="0"/>
              <a:t>2</a:t>
            </a:r>
            <a:endParaRPr lang="zh-TW" altLang="en-US" sz="3000" dirty="0"/>
          </a:p>
        </p:txBody>
      </p:sp>
      <p:sp>
        <p:nvSpPr>
          <p:cNvPr id="16" name="矩形 15"/>
          <p:cNvSpPr/>
          <p:nvPr/>
        </p:nvSpPr>
        <p:spPr>
          <a:xfrm>
            <a:off x="3912428" y="5771067"/>
            <a:ext cx="3699282" cy="4770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500" b="1" dirty="0" smtClean="0">
                <a:solidFill>
                  <a:srgbClr val="FF0000"/>
                </a:solidFill>
              </a:rPr>
              <a:t>務必</a:t>
            </a:r>
            <a:r>
              <a:rPr lang="zh-TW" altLang="en-US" sz="2500" dirty="0" smtClean="0"/>
              <a:t>勾選初始化</a:t>
            </a:r>
            <a:r>
              <a:rPr lang="en-US" altLang="zh-TW" sz="2500" dirty="0" smtClean="0"/>
              <a:t>MAC</a:t>
            </a:r>
            <a:r>
              <a:rPr lang="zh-TW" altLang="en-US" sz="2500" dirty="0" smtClean="0"/>
              <a:t>位址</a:t>
            </a:r>
            <a:endParaRPr lang="zh-TW" altLang="en-US" sz="2500" dirty="0"/>
          </a:p>
        </p:txBody>
      </p:sp>
      <p:sp>
        <p:nvSpPr>
          <p:cNvPr id="17" name="橢圓 16"/>
          <p:cNvSpPr/>
          <p:nvPr/>
        </p:nvSpPr>
        <p:spPr>
          <a:xfrm>
            <a:off x="9570507" y="6215052"/>
            <a:ext cx="575736" cy="5885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 smtClean="0"/>
              <a:t>3</a:t>
            </a:r>
            <a:endParaRPr lang="zh-TW" altLang="en-US" sz="3000" dirty="0"/>
          </a:p>
        </p:txBody>
      </p:sp>
      <p:sp>
        <p:nvSpPr>
          <p:cNvPr id="18" name="矩形 17"/>
          <p:cNvSpPr/>
          <p:nvPr/>
        </p:nvSpPr>
        <p:spPr>
          <a:xfrm>
            <a:off x="10259829" y="6276431"/>
            <a:ext cx="825867" cy="4770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500" dirty="0" smtClean="0"/>
              <a:t>匯入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9426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5418" y="17957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/>
              <a:t>橋接</a:t>
            </a:r>
            <a:r>
              <a:rPr lang="zh-TW" altLang="en-US" sz="4800" b="1" dirty="0" smtClean="0"/>
              <a:t>介面卡模</a:t>
            </a:r>
            <a:r>
              <a:rPr lang="zh-TW" altLang="en-US" sz="4800" b="1" dirty="0"/>
              <a:t>式</a:t>
            </a:r>
            <a:endParaRPr lang="en-US" altLang="zh-TW" sz="48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1385887"/>
            <a:ext cx="8446558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8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5418" y="17957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/>
              <a:t>橋接</a:t>
            </a:r>
            <a:r>
              <a:rPr lang="zh-TW" altLang="en-US" sz="4800" b="1" dirty="0" smtClean="0"/>
              <a:t>介面卡</a:t>
            </a:r>
            <a:endParaRPr lang="en-US" altLang="zh-TW" sz="4800" b="1" dirty="0"/>
          </a:p>
        </p:txBody>
      </p:sp>
      <p:sp>
        <p:nvSpPr>
          <p:cNvPr id="6" name="矩形 5"/>
          <p:cNvSpPr/>
          <p:nvPr/>
        </p:nvSpPr>
        <p:spPr>
          <a:xfrm>
            <a:off x="3128963" y="1826769"/>
            <a:ext cx="8725111" cy="21029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7" name="矩形 6"/>
          <p:cNvSpPr/>
          <p:nvPr/>
        </p:nvSpPr>
        <p:spPr>
          <a:xfrm>
            <a:off x="4906194" y="5500688"/>
            <a:ext cx="6461006" cy="117763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t="18086" b="28292"/>
          <a:stretch/>
        </p:blipFill>
        <p:spPr>
          <a:xfrm>
            <a:off x="4906194" y="4097908"/>
            <a:ext cx="6424372" cy="1342297"/>
          </a:xfrm>
          <a:prstGeom prst="rect">
            <a:avLst/>
          </a:prstGeom>
        </p:spPr>
      </p:pic>
      <p:pic>
        <p:nvPicPr>
          <p:cNvPr id="10" name="Picture 6" descr="「windows 7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389" y="5616020"/>
            <a:ext cx="2436621" cy="105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「kali 2016 2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46" y="1940322"/>
            <a:ext cx="3659178" cy="130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773091" y="6279032"/>
            <a:ext cx="1720343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500" dirty="0"/>
              <a:t>192.168</a:t>
            </a:r>
            <a:r>
              <a:rPr lang="zh-TW" altLang="en-US" sz="2500" dirty="0" smtClean="0"/>
              <a:t>.</a:t>
            </a:r>
            <a:r>
              <a:rPr lang="en-US" altLang="zh-TW" sz="2500" dirty="0" smtClean="0"/>
              <a:t>1</a:t>
            </a:r>
            <a:r>
              <a:rPr lang="zh-TW" altLang="en-US" sz="2500" dirty="0" smtClean="0"/>
              <a:t>.</a:t>
            </a:r>
            <a:r>
              <a:rPr lang="zh-TW" altLang="en-US" sz="2500" dirty="0"/>
              <a:t>1</a:t>
            </a:r>
          </a:p>
        </p:txBody>
      </p:sp>
      <p:sp>
        <p:nvSpPr>
          <p:cNvPr id="4" name="矩形 3"/>
          <p:cNvSpPr/>
          <p:nvPr/>
        </p:nvSpPr>
        <p:spPr>
          <a:xfrm>
            <a:off x="719486" y="3905797"/>
            <a:ext cx="1827552" cy="4770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500" dirty="0"/>
              <a:t>DHCP Server</a:t>
            </a:r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3593207" y="5924282"/>
            <a:ext cx="2125013" cy="219532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415481" y="6047910"/>
            <a:ext cx="1882247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500" dirty="0"/>
              <a:t>192.168</a:t>
            </a:r>
            <a:r>
              <a:rPr lang="zh-TW" altLang="en-US" sz="2500" dirty="0" smtClean="0"/>
              <a:t>.</a:t>
            </a:r>
            <a:r>
              <a:rPr lang="en-US" altLang="zh-TW" sz="2500" dirty="0" smtClean="0"/>
              <a:t>1</a:t>
            </a:r>
            <a:r>
              <a:rPr lang="zh-TW" altLang="en-US" sz="2500" dirty="0" smtClean="0"/>
              <a:t>.</a:t>
            </a:r>
            <a:r>
              <a:rPr lang="en-US" altLang="zh-TW" sz="2500" dirty="0" smtClean="0"/>
              <a:t>27</a:t>
            </a:r>
            <a:endParaRPr lang="zh-TW" altLang="en-US" sz="2500" dirty="0"/>
          </a:p>
        </p:txBody>
      </p:sp>
      <p:sp>
        <p:nvSpPr>
          <p:cNvPr id="19" name="矩形 18"/>
          <p:cNvSpPr/>
          <p:nvPr/>
        </p:nvSpPr>
        <p:spPr>
          <a:xfrm>
            <a:off x="4250763" y="3349904"/>
            <a:ext cx="1882247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500" dirty="0"/>
              <a:t>192.168</a:t>
            </a:r>
            <a:r>
              <a:rPr lang="zh-TW" altLang="en-US" sz="2500" dirty="0" smtClean="0"/>
              <a:t>.</a:t>
            </a:r>
            <a:r>
              <a:rPr lang="en-US" altLang="zh-TW" sz="2500" dirty="0" smtClean="0"/>
              <a:t>1</a:t>
            </a:r>
            <a:r>
              <a:rPr lang="zh-TW" altLang="en-US" sz="2500" dirty="0" smtClean="0"/>
              <a:t>.</a:t>
            </a:r>
            <a:r>
              <a:rPr lang="en-US" altLang="zh-TW" sz="2500" dirty="0" smtClean="0"/>
              <a:t>29</a:t>
            </a:r>
            <a:endParaRPr lang="zh-TW" altLang="en-US" sz="2500" dirty="0"/>
          </a:p>
        </p:txBody>
      </p:sp>
      <p:sp>
        <p:nvSpPr>
          <p:cNvPr id="20" name="矩形 19"/>
          <p:cNvSpPr/>
          <p:nvPr/>
        </p:nvSpPr>
        <p:spPr>
          <a:xfrm>
            <a:off x="9875456" y="3349904"/>
            <a:ext cx="1882247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500" dirty="0"/>
              <a:t>192.168</a:t>
            </a:r>
            <a:r>
              <a:rPr lang="zh-TW" altLang="en-US" sz="2500" dirty="0" smtClean="0"/>
              <a:t>.</a:t>
            </a:r>
            <a:r>
              <a:rPr lang="en-US" altLang="zh-TW" sz="2500" dirty="0" smtClean="0"/>
              <a:t>1</a:t>
            </a:r>
            <a:r>
              <a:rPr lang="zh-TW" altLang="en-US" sz="2500" dirty="0" smtClean="0"/>
              <a:t>.</a:t>
            </a:r>
            <a:r>
              <a:rPr lang="en-US" altLang="zh-TW" sz="2500" dirty="0" smtClean="0"/>
              <a:t>28</a:t>
            </a:r>
            <a:endParaRPr lang="zh-TW" altLang="en-US" sz="2500" dirty="0"/>
          </a:p>
        </p:txBody>
      </p:sp>
      <p:sp>
        <p:nvSpPr>
          <p:cNvPr id="17" name="向右箭號 16"/>
          <p:cNvSpPr/>
          <p:nvPr/>
        </p:nvSpPr>
        <p:spPr>
          <a:xfrm>
            <a:off x="7200899" y="2069204"/>
            <a:ext cx="2463166" cy="3429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flipH="1">
            <a:off x="7166608" y="3105938"/>
            <a:ext cx="2483684" cy="37085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7100543" y="2520603"/>
            <a:ext cx="2563522" cy="4770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500" dirty="0" smtClean="0"/>
              <a:t>VM</a:t>
            </a:r>
            <a:r>
              <a:rPr lang="zh-TW" altLang="en-US" sz="2500" dirty="0" smtClean="0"/>
              <a:t>間可互相溝通</a:t>
            </a:r>
            <a:endParaRPr lang="zh-TW" altLang="en-US" sz="2500" dirty="0"/>
          </a:p>
        </p:txBody>
      </p:sp>
      <p:sp>
        <p:nvSpPr>
          <p:cNvPr id="21" name="向下箭號 20"/>
          <p:cNvSpPr/>
          <p:nvPr/>
        </p:nvSpPr>
        <p:spPr>
          <a:xfrm>
            <a:off x="7779397" y="3457606"/>
            <a:ext cx="394479" cy="137343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下箭號 27"/>
          <p:cNvSpPr/>
          <p:nvPr/>
        </p:nvSpPr>
        <p:spPr>
          <a:xfrm flipV="1">
            <a:off x="8609184" y="3457606"/>
            <a:ext cx="394479" cy="134279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6867438" y="3818076"/>
            <a:ext cx="3525324" cy="4770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500" dirty="0" smtClean="0"/>
              <a:t>VM</a:t>
            </a:r>
            <a:r>
              <a:rPr lang="zh-TW" altLang="en-US" sz="2500" dirty="0" smtClean="0"/>
              <a:t>與主機間可互相溝通</a:t>
            </a:r>
            <a:endParaRPr lang="zh-TW" altLang="en-US" sz="2500" dirty="0"/>
          </a:p>
        </p:txBody>
      </p:sp>
      <p:sp>
        <p:nvSpPr>
          <p:cNvPr id="30" name="矩形 29"/>
          <p:cNvSpPr/>
          <p:nvPr/>
        </p:nvSpPr>
        <p:spPr>
          <a:xfrm>
            <a:off x="4893074" y="1289232"/>
            <a:ext cx="6450612" cy="4770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500" dirty="0" smtClean="0"/>
              <a:t>如</a:t>
            </a:r>
            <a:r>
              <a:rPr lang="en-US" altLang="zh-TW" sz="2500" dirty="0" smtClean="0"/>
              <a:t>DHCP</a:t>
            </a:r>
            <a:r>
              <a:rPr lang="zh-TW" altLang="en-US" sz="2500" dirty="0" smtClean="0"/>
              <a:t> </a:t>
            </a:r>
            <a:r>
              <a:rPr lang="en-US" altLang="zh-TW" sz="2500" dirty="0" smtClean="0"/>
              <a:t>Server</a:t>
            </a:r>
            <a:r>
              <a:rPr lang="zh-TW" altLang="en-US" sz="2500" dirty="0" smtClean="0"/>
              <a:t>具連網功能，</a:t>
            </a:r>
            <a:r>
              <a:rPr lang="en-US" altLang="zh-TW" sz="2500" dirty="0" smtClean="0"/>
              <a:t>VM</a:t>
            </a:r>
            <a:r>
              <a:rPr lang="zh-TW" altLang="en-US" sz="2500" dirty="0" smtClean="0"/>
              <a:t>也具連網功能</a:t>
            </a:r>
            <a:endParaRPr lang="zh-TW" altLang="en-US" sz="2500" dirty="0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116" y="2033109"/>
            <a:ext cx="1720486" cy="1279700"/>
          </a:xfrm>
          <a:prstGeom prst="rect">
            <a:avLst/>
          </a:prstGeom>
        </p:spPr>
      </p:pic>
      <p:pic>
        <p:nvPicPr>
          <p:cNvPr id="3" name="Picture 2" descr="「router」的圖片搜尋結果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0"/>
          <a:stretch/>
        </p:blipFill>
        <p:spPr bwMode="auto">
          <a:xfrm>
            <a:off x="77124" y="4557713"/>
            <a:ext cx="4103281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01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/>
              <a:t>Images</a:t>
            </a:r>
            <a:endParaRPr lang="en-US" altLang="zh-TW" sz="6000" b="1" dirty="0"/>
          </a:p>
        </p:txBody>
      </p:sp>
    </p:spTree>
    <p:extLst>
      <p:ext uri="{BB962C8B-B14F-4D97-AF65-F5344CB8AC3E}">
        <p14:creationId xmlns:p14="http://schemas.microsoft.com/office/powerpoint/2010/main" val="236215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500</Words>
  <Application>Microsoft Office PowerPoint</Application>
  <PresentationFormat>寬螢幕</PresentationFormat>
  <Paragraphs>113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Office 佈景主題</vt:lpstr>
      <vt:lpstr>Ubuntu 16.04_Vulnerability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攻擊你電腦的駭客技術 別以為使用最新的windows 10就不會被駭 駭客是如何製作惡意程式的密技大公開</dc:title>
  <dc:creator>ksu</dc:creator>
  <cp:lastModifiedBy>Win7</cp:lastModifiedBy>
  <cp:revision>846</cp:revision>
  <dcterms:created xsi:type="dcterms:W3CDTF">2017-03-24T04:26:28Z</dcterms:created>
  <dcterms:modified xsi:type="dcterms:W3CDTF">2018-01-15T13:08:18Z</dcterms:modified>
</cp:coreProperties>
</file>