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4" r:id="rId3"/>
    <p:sldId id="265" r:id="rId4"/>
    <p:sldId id="276" r:id="rId5"/>
    <p:sldId id="272" r:id="rId6"/>
    <p:sldId id="277" r:id="rId7"/>
    <p:sldId id="274" r:id="rId8"/>
    <p:sldId id="267" r:id="rId9"/>
    <p:sldId id="279" r:id="rId10"/>
    <p:sldId id="280" r:id="rId11"/>
    <p:sldId id="266" r:id="rId12"/>
    <p:sldId id="278" r:id="rId13"/>
    <p:sldId id="268" r:id="rId14"/>
    <p:sldId id="269" r:id="rId15"/>
    <p:sldId id="282" r:id="rId16"/>
    <p:sldId id="281" r:id="rId17"/>
    <p:sldId id="283" r:id="rId18"/>
    <p:sldId id="286" r:id="rId19"/>
    <p:sldId id="263" r:id="rId20"/>
    <p:sldId id="257" r:id="rId21"/>
    <p:sldId id="285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30" autoAdjust="0"/>
  </p:normalViewPr>
  <p:slideViewPr>
    <p:cSldViewPr>
      <p:cViewPr>
        <p:scale>
          <a:sx n="100" d="100"/>
          <a:sy n="100" d="100"/>
        </p:scale>
        <p:origin x="-87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5E0BA-C148-4EA1-8A6F-8112E60B9165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31EF0-08CD-40D4-9209-D21711250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6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31EF0-08CD-40D4-9209-D2171125007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80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648114-776A-45CF-89B9-0A0058476A73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12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46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5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9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59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49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2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20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8114-776A-45CF-89B9-0A0058476A73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2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8648114-776A-45CF-89B9-0A0058476A73}" type="datetimeFigureOut">
              <a:rPr lang="zh-TW" altLang="en-US" smtClean="0"/>
              <a:t>2019/1/16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C118F8-6F73-4B0F-A340-787E3271650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8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程式架構說明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/>
              <a:t>CHAPTER</a:t>
            </a:r>
            <a:r>
              <a:rPr lang="zh-TW" altLang="en-US" sz="2400" b="1" dirty="0" smtClean="0"/>
              <a:t> </a:t>
            </a:r>
            <a:r>
              <a:rPr lang="en-US" altLang="zh-TW" sz="2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8907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7296150" cy="1047750"/>
          </a:xfrm>
          <a:prstGeom prst="rect">
            <a:avLst/>
          </a:prstGeom>
        </p:spPr>
      </p:pic>
      <p:sp>
        <p:nvSpPr>
          <p:cNvPr id="3" name="內容版面配置區 2"/>
          <p:cNvSpPr txBox="1">
            <a:spLocks/>
          </p:cNvSpPr>
          <p:nvPr/>
        </p:nvSpPr>
        <p:spPr>
          <a:xfrm>
            <a:off x="323528" y="316038"/>
            <a:ext cx="4536504" cy="422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儲存資料</a:t>
            </a:r>
            <a:endParaRPr lang="zh-TW" altLang="en-US" dirty="0"/>
          </a:p>
        </p:txBody>
      </p:sp>
      <p:sp>
        <p:nvSpPr>
          <p:cNvPr id="4" name="內容版面配置區 4"/>
          <p:cNvSpPr txBox="1">
            <a:spLocks/>
          </p:cNvSpPr>
          <p:nvPr/>
        </p:nvSpPr>
        <p:spPr>
          <a:xfrm>
            <a:off x="467544" y="2632656"/>
            <a:ext cx="4536504" cy="382068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/>
            </a:pPr>
            <a:r>
              <a:rPr lang="en-US" altLang="zh-TW" sz="2400" dirty="0" smtClean="0"/>
              <a:t> Mean Squared Error </a:t>
            </a:r>
            <a:r>
              <a:rPr lang="en-US" altLang="zh-TW" sz="2400" dirty="0"/>
              <a:t>(MSE</a:t>
            </a:r>
            <a:r>
              <a:rPr lang="en-US" altLang="zh-TW" sz="2400" dirty="0" smtClean="0"/>
              <a:t>)</a:t>
            </a:r>
          </a:p>
          <a:p>
            <a:pPr marL="457200" indent="-457200">
              <a:buFont typeface="+mj-lt"/>
              <a:buAutoNum type="alphaLcParenR"/>
            </a:pPr>
            <a:endParaRPr lang="en-US" altLang="zh-TW" sz="2400" dirty="0"/>
          </a:p>
          <a:p>
            <a:pPr marL="457200" indent="-457200">
              <a:buFont typeface="+mj-lt"/>
              <a:buAutoNum type="alphaLcParenR"/>
            </a:pPr>
            <a:endParaRPr lang="en-US" altLang="zh-TW" sz="2400" dirty="0" smtClean="0"/>
          </a:p>
          <a:p>
            <a:pPr marL="457200" indent="-457200">
              <a:buFont typeface="+mj-lt"/>
              <a:buAutoNum type="alphaLcParenR"/>
            </a:pPr>
            <a:endParaRPr lang="en-US" altLang="zh-TW" sz="2400" dirty="0"/>
          </a:p>
          <a:p>
            <a:pPr marL="457200" indent="-457200">
              <a:buFont typeface="+mj-lt"/>
              <a:buAutoNum type="alphaLcParenR"/>
            </a:pPr>
            <a:r>
              <a:rPr lang="en-US" altLang="zh-TW" sz="2400" dirty="0" smtClean="0"/>
              <a:t>Mean Absolute Error(MAE)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565275"/>
            <a:ext cx="2480725" cy="6751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35492"/>
          <a:stretch/>
        </p:blipFill>
        <p:spPr>
          <a:xfrm>
            <a:off x="2348871" y="3350939"/>
            <a:ext cx="3679515" cy="114124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7" name="內容版面配置區 4"/>
          <p:cNvSpPr txBox="1">
            <a:spLocks/>
          </p:cNvSpPr>
          <p:nvPr/>
        </p:nvSpPr>
        <p:spPr>
          <a:xfrm>
            <a:off x="217224" y="2166070"/>
            <a:ext cx="5578912" cy="43204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TW" altLang="en-US" sz="2400" dirty="0" smtClean="0"/>
              <a:t>線性回歸的損失函數</a:t>
            </a:r>
            <a:r>
              <a:rPr lang="en-US" altLang="zh-TW" sz="1300" b="1" dirty="0" smtClean="0"/>
              <a:t>[predict]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4526717"/>
            <a:ext cx="2315648" cy="77449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822" y="5432804"/>
            <a:ext cx="3883612" cy="87014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888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gan.py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80519"/>
          <a:stretch/>
        </p:blipFill>
        <p:spPr>
          <a:xfrm>
            <a:off x="611560" y="2504328"/>
            <a:ext cx="6387521" cy="1080120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11560" y="2084832"/>
            <a:ext cx="2880320" cy="42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載入的需要的</a:t>
            </a:r>
            <a:r>
              <a:rPr lang="en-US" altLang="zh-TW" dirty="0" smtClean="0"/>
              <a:t>LIBRARY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1560" y="3861048"/>
            <a:ext cx="3240360" cy="28691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GAN </a:t>
            </a:r>
            <a:r>
              <a:rPr lang="en-US" altLang="zh-TW" sz="1300" b="1" dirty="0" smtClean="0">
                <a:solidFill>
                  <a:srgbClr val="FF0000"/>
                </a:solidFill>
              </a:rPr>
              <a:t>[notice]lambda</a:t>
            </a:r>
            <a:r>
              <a:rPr lang="zh-TW" altLang="en-US" sz="13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300" b="1" dirty="0" smtClean="0">
                <a:solidFill>
                  <a:srgbClr val="FF0000"/>
                </a:solidFill>
              </a:rPr>
              <a:t>variables</a:t>
            </a:r>
            <a:endParaRPr lang="zh-TW" altLang="en-US" sz="1300" b="1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274708"/>
            <a:ext cx="7715250" cy="1066800"/>
          </a:xfrm>
          <a:prstGeom prst="rect">
            <a:avLst/>
          </a:prstGeom>
        </p:spPr>
      </p:pic>
      <p:sp>
        <p:nvSpPr>
          <p:cNvPr id="8" name="內容版面配置區 5"/>
          <p:cNvSpPr txBox="1">
            <a:spLocks/>
          </p:cNvSpPr>
          <p:nvPr/>
        </p:nvSpPr>
        <p:spPr>
          <a:xfrm>
            <a:off x="107504" y="5627562"/>
            <a:ext cx="9530208" cy="29352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err="1" smtClean="0"/>
              <a:t>lambda_cycle</a:t>
            </a:r>
            <a:r>
              <a:rPr lang="en-US" altLang="zh-TW" sz="1400" dirty="0"/>
              <a:t>: refer to the values of the loss functions for the X to Y generation and X to Y to X reconstruction </a:t>
            </a:r>
            <a:r>
              <a:rPr lang="en-US" altLang="zh-TW" sz="1400" dirty="0" smtClean="0"/>
              <a:t>generation</a:t>
            </a:r>
            <a:r>
              <a:rPr lang="en-US" altLang="zh-TW" sz="1400" dirty="0"/>
              <a:t>.</a:t>
            </a:r>
            <a:r>
              <a:rPr lang="en-US" altLang="zh-TW" sz="1400" dirty="0" smtClean="0"/>
              <a:t> </a:t>
            </a:r>
            <a:endParaRPr lang="zh-TW" altLang="en-US" sz="1400" dirty="0"/>
          </a:p>
        </p:txBody>
      </p:sp>
      <p:sp>
        <p:nvSpPr>
          <p:cNvPr id="9" name="內容版面配置區 5"/>
          <p:cNvSpPr txBox="1">
            <a:spLocks/>
          </p:cNvSpPr>
          <p:nvPr/>
        </p:nvSpPr>
        <p:spPr>
          <a:xfrm>
            <a:off x="107504" y="5921086"/>
            <a:ext cx="7691845" cy="29352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err="1" smtClean="0"/>
              <a:t>lambda_id</a:t>
            </a:r>
            <a:r>
              <a:rPr lang="en-US" altLang="zh-TW" sz="1400" dirty="0"/>
              <a:t>: parameter should be 10% (according to the paper) of the </a:t>
            </a:r>
            <a:r>
              <a:rPr lang="en-US" altLang="zh-TW" sz="1400" dirty="0" err="1"/>
              <a:t>lambda_cycle</a:t>
            </a:r>
            <a:r>
              <a:rPr lang="en-US" altLang="zh-TW" sz="1400" dirty="0"/>
              <a:t> variable. 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436096" y="4365104"/>
            <a:ext cx="27363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3" idx="2"/>
          </p:cNvCxnSpPr>
          <p:nvPr/>
        </p:nvCxnSpPr>
        <p:spPr>
          <a:xfrm>
            <a:off x="6804248" y="4653136"/>
            <a:ext cx="0" cy="981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88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84" y="4000550"/>
            <a:ext cx="5915025" cy="17049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950574"/>
            <a:ext cx="5034604" cy="2376264"/>
          </a:xfrm>
          <a:prstGeom prst="rect">
            <a:avLst/>
          </a:prstGeom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395537" y="3511276"/>
            <a:ext cx="4536504" cy="422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儲存資料</a:t>
            </a:r>
            <a:endParaRPr lang="zh-TW" altLang="en-US" dirty="0"/>
          </a:p>
        </p:txBody>
      </p:sp>
      <p:sp>
        <p:nvSpPr>
          <p:cNvPr id="5" name="內容版面配置區 5"/>
          <p:cNvSpPr txBox="1">
            <a:spLocks/>
          </p:cNvSpPr>
          <p:nvPr/>
        </p:nvSpPr>
        <p:spPr>
          <a:xfrm>
            <a:off x="251520" y="567994"/>
            <a:ext cx="7086422" cy="29352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>
                <a:solidFill>
                  <a:srgbClr val="FF0000"/>
                </a:solidFill>
              </a:rPr>
              <a:t>The output array is six models, four generators, and two discriminators in adversarial setup. 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0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run.py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76872"/>
            <a:ext cx="4502158" cy="36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8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train.py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2507752"/>
            <a:ext cx="3096344" cy="1684354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11560" y="2084832"/>
            <a:ext cx="2880320" cy="42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載入的需要的</a:t>
            </a:r>
            <a:r>
              <a:rPr lang="en-US" altLang="zh-TW" dirty="0" smtClean="0"/>
              <a:t>LIBRARY</a:t>
            </a: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631812" y="4403566"/>
            <a:ext cx="2592288" cy="422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zh-TW" dirty="0" smtClean="0"/>
              <a:t>2</a:t>
            </a:r>
            <a:r>
              <a:rPr lang="en-US" altLang="zh-TW" smtClean="0"/>
              <a:t>.</a:t>
            </a:r>
            <a:r>
              <a:rPr lang="zh-TW" altLang="en-US" dirty="0" smtClean="0"/>
              <a:t>初始化輸入的數值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14" y="4826486"/>
            <a:ext cx="7386414" cy="11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5"/>
          <p:cNvSpPr txBox="1">
            <a:spLocks/>
          </p:cNvSpPr>
          <p:nvPr/>
        </p:nvSpPr>
        <p:spPr>
          <a:xfrm>
            <a:off x="683568" y="291183"/>
            <a:ext cx="7560840" cy="29352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>
                <a:solidFill>
                  <a:srgbClr val="FF0000"/>
                </a:solidFill>
              </a:rPr>
              <a:t>Load all of the data into its respective class variables—we've got some new helper functions that make this happen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12511"/>
            <a:ext cx="7016130" cy="676850"/>
          </a:xfrm>
          <a:prstGeom prst="rect">
            <a:avLst/>
          </a:prstGeom>
        </p:spPr>
      </p:pic>
      <p:sp>
        <p:nvSpPr>
          <p:cNvPr id="9" name="內容版面配置區 5"/>
          <p:cNvSpPr txBox="1">
            <a:spLocks/>
          </p:cNvSpPr>
          <p:nvPr/>
        </p:nvSpPr>
        <p:spPr>
          <a:xfrm>
            <a:off x="611560" y="1391162"/>
            <a:ext cx="7560840" cy="29352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 smtClean="0">
                <a:solidFill>
                  <a:srgbClr val="FF0000"/>
                </a:solidFill>
              </a:rPr>
              <a:t>The </a:t>
            </a:r>
            <a:r>
              <a:rPr lang="en-US" altLang="zh-TW" sz="1200" dirty="0">
                <a:solidFill>
                  <a:srgbClr val="FF0000"/>
                </a:solidFill>
              </a:rPr>
              <a:t>generators </a:t>
            </a:r>
            <a:r>
              <a:rPr lang="en-US" altLang="zh-TW" sz="1200" dirty="0" smtClean="0">
                <a:solidFill>
                  <a:srgbClr val="FF0000"/>
                </a:solidFill>
              </a:rPr>
              <a:t>go </a:t>
            </a:r>
            <a:r>
              <a:rPr lang="en-US" altLang="zh-TW" sz="1200" dirty="0">
                <a:solidFill>
                  <a:srgbClr val="FF0000"/>
                </a:solidFill>
              </a:rPr>
              <a:t>from A to B and from B to A.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1678679"/>
            <a:ext cx="7016130" cy="45514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508741"/>
            <a:ext cx="5161171" cy="1286487"/>
          </a:xfrm>
          <a:prstGeom prst="rect">
            <a:avLst/>
          </a:prstGeom>
        </p:spPr>
      </p:pic>
      <p:sp>
        <p:nvSpPr>
          <p:cNvPr id="11" name="內容版面配置區 5"/>
          <p:cNvSpPr txBox="1">
            <a:spLocks/>
          </p:cNvSpPr>
          <p:nvPr/>
        </p:nvSpPr>
        <p:spPr>
          <a:xfrm>
            <a:off x="611560" y="2204797"/>
            <a:ext cx="7560840" cy="29352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 smtClean="0">
                <a:solidFill>
                  <a:srgbClr val="FF0000"/>
                </a:solidFill>
              </a:rPr>
              <a:t>Add </a:t>
            </a:r>
            <a:r>
              <a:rPr lang="en-US" altLang="zh-TW" sz="1200" dirty="0">
                <a:solidFill>
                  <a:srgbClr val="FF0000"/>
                </a:solidFill>
              </a:rPr>
              <a:t>the following lines to  instantiation in the class definition for training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5133052"/>
            <a:ext cx="7218585" cy="1344436"/>
          </a:xfrm>
          <a:prstGeom prst="rect">
            <a:avLst/>
          </a:prstGeom>
        </p:spPr>
      </p:pic>
      <p:sp>
        <p:nvSpPr>
          <p:cNvPr id="13" name="內容版面配置區 5"/>
          <p:cNvSpPr txBox="1">
            <a:spLocks/>
          </p:cNvSpPr>
          <p:nvPr/>
        </p:nvSpPr>
        <p:spPr>
          <a:xfrm>
            <a:off x="683568" y="3891656"/>
            <a:ext cx="7560840" cy="124139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>
                <a:solidFill>
                  <a:srgbClr val="FF0000"/>
                </a:solidFill>
              </a:rPr>
              <a:t>We need our discriminators that evaluate both A and B images and need a validity discriminator that checks the </a:t>
            </a:r>
            <a:r>
              <a:rPr lang="en-US" altLang="zh-TW" sz="1200" dirty="0" err="1">
                <a:solidFill>
                  <a:srgbClr val="FF0000"/>
                </a:solidFill>
              </a:rPr>
              <a:t>fake_A</a:t>
            </a:r>
            <a:r>
              <a:rPr lang="en-US" altLang="zh-TW" sz="1200" dirty="0">
                <a:solidFill>
                  <a:srgbClr val="FF0000"/>
                </a:solidFill>
              </a:rPr>
              <a:t> and </a:t>
            </a:r>
            <a:r>
              <a:rPr lang="en-US" altLang="zh-TW" sz="1200" dirty="0" err="1">
                <a:solidFill>
                  <a:srgbClr val="FF0000"/>
                </a:solidFill>
              </a:rPr>
              <a:t>fake_B</a:t>
            </a:r>
            <a:r>
              <a:rPr lang="en-US" altLang="zh-TW" sz="1200" dirty="0">
                <a:solidFill>
                  <a:srgbClr val="FF0000"/>
                </a:solidFill>
              </a:rPr>
              <a:t> generators</a:t>
            </a:r>
            <a:r>
              <a:rPr lang="en-US" altLang="zh-TW" sz="12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sz="1200" dirty="0" smtClean="0">
                <a:solidFill>
                  <a:srgbClr val="FF0000"/>
                </a:solidFill>
              </a:rPr>
              <a:t>Set </a:t>
            </a:r>
            <a:r>
              <a:rPr lang="en-US" altLang="zh-TW" sz="1200" dirty="0">
                <a:solidFill>
                  <a:srgbClr val="FF0000"/>
                </a:solidFill>
              </a:rPr>
              <a:t>up our classes in a structured </a:t>
            </a:r>
            <a:r>
              <a:rPr lang="en-US" altLang="zh-TW" sz="1200" dirty="0" smtClean="0">
                <a:solidFill>
                  <a:srgbClr val="FF0000"/>
                </a:solidFill>
              </a:rPr>
              <a:t>way.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W</a:t>
            </a:r>
            <a:r>
              <a:rPr lang="en-US" altLang="zh-TW" sz="1200" dirty="0" smtClean="0">
                <a:solidFill>
                  <a:srgbClr val="FF0000"/>
                </a:solidFill>
              </a:rPr>
              <a:t>e </a:t>
            </a:r>
            <a:r>
              <a:rPr lang="en-US" altLang="zh-TW" sz="1200" dirty="0">
                <a:solidFill>
                  <a:srgbClr val="FF0000"/>
                </a:solidFill>
              </a:rPr>
              <a:t>are able to simply pass all of the models to the GAN class and it will construct our adversarial model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5"/>
          <p:cNvSpPr txBox="1">
            <a:spLocks/>
          </p:cNvSpPr>
          <p:nvPr/>
        </p:nvSpPr>
        <p:spPr>
          <a:xfrm>
            <a:off x="21984" y="1863750"/>
            <a:ext cx="8856984" cy="29352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>
                <a:solidFill>
                  <a:srgbClr val="FF0000"/>
                </a:solidFill>
              </a:rPr>
              <a:t>The key difference is that we have now added an additional data source and therefore we need to have an A and B version of our batches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2" y="2125252"/>
            <a:ext cx="5905648" cy="1193433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466552" y="116632"/>
            <a:ext cx="2880320" cy="422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開始訓練</a:t>
            </a:r>
            <a:r>
              <a:rPr lang="en-US" altLang="zh-TW" dirty="0" smtClean="0"/>
              <a:t>(train)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52" y="539552"/>
            <a:ext cx="4290725" cy="11948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2" y="3318685"/>
            <a:ext cx="5905648" cy="32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4"/>
          <a:stretch/>
        </p:blipFill>
        <p:spPr bwMode="auto">
          <a:xfrm>
            <a:off x="421564" y="1340768"/>
            <a:ext cx="4845149" cy="123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" y="2852936"/>
            <a:ext cx="56292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03" y="4365104"/>
            <a:ext cx="49625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618952" y="269032"/>
            <a:ext cx="2880320" cy="422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zh-TW" dirty="0" smtClean="0"/>
              <a:t>4.</a:t>
            </a:r>
            <a:r>
              <a:rPr lang="zh-TW" altLang="en-US" dirty="0" smtClean="0"/>
              <a:t>其他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474339" y="969650"/>
            <a:ext cx="3599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J</a:t>
            </a:r>
            <a:r>
              <a:rPr lang="en-US" altLang="zh-TW" sz="1600" dirty="0" smtClean="0">
                <a:solidFill>
                  <a:srgbClr val="FF0000"/>
                </a:solidFill>
              </a:rPr>
              <a:t>ust </a:t>
            </a:r>
            <a:r>
              <a:rPr lang="en-US" altLang="zh-TW" sz="1600" dirty="0">
                <a:solidFill>
                  <a:srgbClr val="FF0000"/>
                </a:solidFill>
              </a:rPr>
              <a:t>a rehashing of our data loading from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2553134"/>
            <a:ext cx="6030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Grabbing the list of files is a straightforward method using OS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4044868"/>
            <a:ext cx="6696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Importing of images is merged in from the separate Python script introduced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9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61341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7544" y="256683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At each checkpoint, take an example from the test set and transfer style from A to B, then back to 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4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2204864"/>
            <a:ext cx="3499141" cy="280771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780928"/>
            <a:ext cx="4140152" cy="33220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60032" y="5301208"/>
            <a:ext cx="432048" cy="72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908720"/>
            <a:ext cx="40671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6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2492896"/>
            <a:ext cx="1675669" cy="81311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 </a:t>
            </a:r>
            <a:r>
              <a:rPr lang="en-US" altLang="zh-TW" dirty="0" smtClean="0"/>
              <a:t>generator.py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生成模型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773225" y="2492896"/>
            <a:ext cx="1276599" cy="813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920667" y="2492896"/>
            <a:ext cx="1675669" cy="8131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 gan.py</a:t>
            </a:r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主模模型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573689" y="4253811"/>
            <a:ext cx="1675669" cy="803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 train.py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核心程式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992675" y="4210104"/>
            <a:ext cx="1675669" cy="803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 run.py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系統主程式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863501" y="4253811"/>
            <a:ext cx="1908299" cy="803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 save_to_npy.py</a:t>
            </a:r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儲存程式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3" idx="3"/>
            <a:endCxn id="4" idx="1"/>
          </p:cNvCxnSpPr>
          <p:nvPr/>
        </p:nvCxnSpPr>
        <p:spPr>
          <a:xfrm>
            <a:off x="2935301" y="2899455"/>
            <a:ext cx="8379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049824" y="2899454"/>
            <a:ext cx="8379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2"/>
          </p:cNvCxnSpPr>
          <p:nvPr/>
        </p:nvCxnSpPr>
        <p:spPr>
          <a:xfrm flipH="1">
            <a:off x="6758501" y="3306013"/>
            <a:ext cx="1" cy="843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1"/>
          </p:cNvCxnSpPr>
          <p:nvPr/>
        </p:nvCxnSpPr>
        <p:spPr>
          <a:xfrm flipH="1">
            <a:off x="5282277" y="4611640"/>
            <a:ext cx="710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771800" y="4653136"/>
            <a:ext cx="7103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600909" y="2607066"/>
            <a:ext cx="1637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 smtClean="0"/>
              <a:t>discrimator.py</a:t>
            </a:r>
          </a:p>
          <a:p>
            <a:pPr algn="ctr"/>
            <a:r>
              <a:rPr lang="en-US" altLang="zh-TW" sz="1600" dirty="0" smtClean="0"/>
              <a:t>(</a:t>
            </a:r>
            <a:r>
              <a:rPr lang="zh-TW" altLang="en-US" sz="1600" dirty="0" smtClean="0"/>
              <a:t>對抗模型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4178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520525"/>
            <a:ext cx="7290054" cy="1499616"/>
          </a:xfrm>
        </p:spPr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580" y="1270333"/>
            <a:ext cx="343978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641798" y="5805264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https://github.com/PacktPublishing/Generative-Adversarial-Networks-Cookbook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58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755576" y="3140968"/>
            <a:ext cx="7290054" cy="14996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THANK For listening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>
            <a:off x="2195736" y="2852936"/>
            <a:ext cx="0" cy="1152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>
            <a:off x="6660232" y="2852936"/>
            <a:ext cx="0" cy="1152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2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generator.py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2084832"/>
            <a:ext cx="2880320" cy="42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載入的需要的</a:t>
            </a:r>
            <a:r>
              <a:rPr lang="en-US" altLang="zh-TW" dirty="0" smtClean="0"/>
              <a:t>LIBRARY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69" y="2490167"/>
            <a:ext cx="5096650" cy="122686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21764" y="3910907"/>
            <a:ext cx="2880320" cy="422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Generator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69" y="4341223"/>
            <a:ext cx="5906244" cy="1684012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2987824" y="6025235"/>
            <a:ext cx="6036152" cy="2789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1804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4"/>
          <p:cNvSpPr txBox="1">
            <a:spLocks/>
          </p:cNvSpPr>
          <p:nvPr/>
        </p:nvSpPr>
        <p:spPr>
          <a:xfrm>
            <a:off x="333732" y="510952"/>
            <a:ext cx="5472608" cy="208823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optimizer  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altLang="zh-TW" sz="1600" dirty="0" err="1" smtClean="0"/>
              <a:t>Keras</a:t>
            </a:r>
            <a:r>
              <a:rPr lang="en-US" altLang="zh-TW" sz="1600" dirty="0" smtClean="0"/>
              <a:t> optimizers – SGD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RMSprop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Adagrad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Adadelta</a:t>
            </a:r>
            <a:r>
              <a:rPr lang="zh-TW" altLang="en-US" sz="1600" dirty="0" smtClean="0"/>
              <a:t>、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Adam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Adamax</a:t>
            </a:r>
            <a:r>
              <a:rPr lang="zh-TW" altLang="en-US" sz="1600" dirty="0" smtClean="0"/>
              <a:t>、</a:t>
            </a:r>
            <a:r>
              <a:rPr lang="en-US" altLang="zh-TW" sz="1600" dirty="0" err="1" smtClean="0"/>
              <a:t>Nadam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err="1" smtClean="0"/>
              <a:t>keras.optimizers.Adam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lr</a:t>
            </a:r>
            <a:r>
              <a:rPr lang="en-US" altLang="zh-TW" sz="1600" dirty="0" smtClean="0"/>
              <a:t>=0.001</a:t>
            </a:r>
            <a:r>
              <a:rPr lang="en-US" altLang="zh-TW" sz="1600" dirty="0" smtClean="0">
                <a:solidFill>
                  <a:schemeClr val="tx2"/>
                </a:solidFill>
              </a:rPr>
              <a:t>(</a:t>
            </a:r>
            <a:r>
              <a:rPr lang="zh-TW" altLang="en-US" sz="1600" dirty="0" smtClean="0">
                <a:solidFill>
                  <a:schemeClr val="tx2"/>
                </a:solidFill>
              </a:rPr>
              <a:t>學習率</a:t>
            </a:r>
            <a:r>
              <a:rPr lang="en-US" altLang="zh-TW" sz="1600" dirty="0" smtClean="0">
                <a:solidFill>
                  <a:schemeClr val="tx2"/>
                </a:solidFill>
              </a:rPr>
              <a:t>)</a:t>
            </a:r>
            <a:r>
              <a:rPr lang="en-US" altLang="zh-TW" sz="1600" dirty="0" smtClean="0"/>
              <a:t>, beta_1=0.9</a:t>
            </a:r>
            <a:r>
              <a:rPr lang="en-US" altLang="zh-TW" sz="1600" dirty="0" smtClean="0">
                <a:solidFill>
                  <a:schemeClr val="tx2"/>
                </a:solidFill>
              </a:rPr>
              <a:t>(</a:t>
            </a:r>
            <a:r>
              <a:rPr lang="zh-TW" altLang="en-US" sz="1600" dirty="0" smtClean="0">
                <a:solidFill>
                  <a:schemeClr val="tx2"/>
                </a:solidFill>
              </a:rPr>
              <a:t>估計指數衰減率</a:t>
            </a:r>
            <a:r>
              <a:rPr lang="en-US" altLang="zh-TW" sz="1600" dirty="0" smtClean="0">
                <a:solidFill>
                  <a:schemeClr val="tx2"/>
                </a:solidFill>
              </a:rPr>
              <a:t>)</a:t>
            </a:r>
            <a:r>
              <a:rPr lang="en-US" altLang="zh-TW" sz="1600" dirty="0" smtClean="0"/>
              <a:t>,decay=0.0</a:t>
            </a:r>
            <a:r>
              <a:rPr lang="en-US" altLang="zh-TW" sz="1600" dirty="0" smtClean="0">
                <a:solidFill>
                  <a:schemeClr val="tx2"/>
                </a:solidFill>
              </a:rPr>
              <a:t>(</a:t>
            </a:r>
            <a:r>
              <a:rPr lang="zh-TW" altLang="en-US" sz="1600" dirty="0" smtClean="0">
                <a:solidFill>
                  <a:schemeClr val="tx2"/>
                </a:solidFill>
              </a:rPr>
              <a:t>每次參數更新後的學習率衰減值</a:t>
            </a:r>
            <a:r>
              <a:rPr lang="en-US" altLang="zh-TW" sz="1600" dirty="0" smtClean="0">
                <a:solidFill>
                  <a:schemeClr val="tx2"/>
                </a:solidFill>
              </a:rPr>
              <a:t>)</a:t>
            </a:r>
            <a:r>
              <a:rPr lang="en-US" altLang="zh-TW" sz="1600" dirty="0" smtClean="0"/>
              <a:t>)</a:t>
            </a:r>
          </a:p>
          <a:p>
            <a:pPr marL="0" indent="0" algn="r">
              <a:buFont typeface="Tw Cen MT" panose="020B0602020104020603" pitchFamily="34" charset="0"/>
              <a:buNone/>
            </a:pPr>
            <a:r>
              <a:rPr lang="zh-TW" altLang="en-US" sz="1000" dirty="0" smtClean="0"/>
              <a:t>原文</a:t>
            </a:r>
            <a:r>
              <a:rPr lang="en-US" altLang="zh-TW" sz="1000" dirty="0" smtClean="0"/>
              <a:t>:</a:t>
            </a:r>
            <a:r>
              <a:rPr lang="en-US" altLang="zh-TW" sz="1000" dirty="0" err="1" smtClean="0"/>
              <a:t>Diederik</a:t>
            </a:r>
            <a:r>
              <a:rPr lang="en-US" altLang="zh-TW" sz="1000" dirty="0" smtClean="0"/>
              <a:t> </a:t>
            </a:r>
            <a:r>
              <a:rPr lang="en-US" altLang="zh-TW" sz="1000" dirty="0" err="1" smtClean="0"/>
              <a:t>Kingma</a:t>
            </a:r>
            <a:r>
              <a:rPr lang="en-US" altLang="zh-TW" sz="1000" dirty="0" smtClean="0"/>
              <a:t>, Jimmy </a:t>
            </a:r>
            <a:r>
              <a:rPr lang="en-US" altLang="zh-TW" sz="1000" dirty="0" err="1" smtClean="0"/>
              <a:t>Ba.Adam</a:t>
            </a:r>
            <a:r>
              <a:rPr lang="en-US" altLang="zh-TW" sz="1000" dirty="0" smtClean="0"/>
              <a:t>: A Method for Stochastic Optimization, ICLR 2015.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US" altLang="zh-TW" sz="16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97565"/>
            <a:ext cx="2399454" cy="2702024"/>
          </a:xfrm>
          <a:prstGeom prst="rect">
            <a:avLst/>
          </a:prstGeom>
        </p:spPr>
      </p:pic>
      <p:sp>
        <p:nvSpPr>
          <p:cNvPr id="4" name="內容版面配置區 4"/>
          <p:cNvSpPr txBox="1">
            <a:spLocks/>
          </p:cNvSpPr>
          <p:nvPr/>
        </p:nvSpPr>
        <p:spPr>
          <a:xfrm>
            <a:off x="333732" y="2852936"/>
            <a:ext cx="8810268" cy="381642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compile  </a:t>
            </a:r>
          </a:p>
          <a:p>
            <a:pPr marL="0" indent="0">
              <a:buNone/>
            </a:pPr>
            <a:r>
              <a:rPr lang="en-US" altLang="zh-TW" sz="1600" dirty="0" smtClean="0"/>
              <a:t>compile(optimizer</a:t>
            </a:r>
            <a:r>
              <a:rPr lang="en-US" altLang="zh-TW" sz="1600" dirty="0" smtClean="0">
                <a:solidFill>
                  <a:schemeClr val="tx2"/>
                </a:solidFill>
              </a:rPr>
              <a:t>(</a:t>
            </a:r>
            <a:r>
              <a:rPr lang="zh-TW" altLang="en-US" sz="1600" dirty="0" smtClean="0">
                <a:solidFill>
                  <a:schemeClr val="tx2"/>
                </a:solidFill>
              </a:rPr>
              <a:t>優化器</a:t>
            </a:r>
            <a:r>
              <a:rPr lang="en-US" altLang="zh-TW" sz="1600" dirty="0" smtClean="0">
                <a:solidFill>
                  <a:schemeClr val="tx2"/>
                </a:solidFill>
              </a:rPr>
              <a:t>)</a:t>
            </a:r>
            <a:r>
              <a:rPr lang="en-US" altLang="zh-TW" sz="1600" dirty="0" smtClean="0"/>
              <a:t>, loss=None</a:t>
            </a:r>
            <a:r>
              <a:rPr lang="en-US" altLang="zh-TW" sz="1600" dirty="0" smtClean="0">
                <a:solidFill>
                  <a:schemeClr val="tx2"/>
                </a:solidFill>
              </a:rPr>
              <a:t>(</a:t>
            </a:r>
            <a:r>
              <a:rPr lang="zh-TW" altLang="en-US" sz="1600" dirty="0" smtClean="0">
                <a:solidFill>
                  <a:schemeClr val="tx2"/>
                </a:solidFill>
              </a:rPr>
              <a:t>損失函數</a:t>
            </a:r>
            <a:r>
              <a:rPr lang="en-US" altLang="zh-TW" sz="1600" dirty="0" smtClean="0">
                <a:solidFill>
                  <a:schemeClr val="tx2"/>
                </a:solidFill>
              </a:rPr>
              <a:t>)</a:t>
            </a:r>
            <a:r>
              <a:rPr lang="en-US" altLang="zh-TW" sz="1600" dirty="0" smtClean="0"/>
              <a:t>, metrics=None</a:t>
            </a:r>
            <a:r>
              <a:rPr lang="en-US" altLang="zh-TW" sz="1600" dirty="0" smtClean="0">
                <a:solidFill>
                  <a:schemeClr val="tx2"/>
                </a:solidFill>
              </a:rPr>
              <a:t>(</a:t>
            </a:r>
            <a:r>
              <a:rPr lang="zh-TW" altLang="en-US" sz="1600" dirty="0" smtClean="0">
                <a:solidFill>
                  <a:schemeClr val="tx2"/>
                </a:solidFill>
              </a:rPr>
              <a:t>訓練和測試期間透過模型評估數據的列表</a:t>
            </a:r>
            <a:r>
              <a:rPr lang="en-US" altLang="zh-TW" sz="1600" dirty="0" smtClean="0">
                <a:solidFill>
                  <a:schemeClr val="tx2"/>
                </a:solidFill>
              </a:rPr>
              <a:t>)</a:t>
            </a:r>
            <a:r>
              <a:rPr lang="en-US" altLang="zh-TW" sz="1600" dirty="0" smtClean="0"/>
              <a:t>)</a:t>
            </a:r>
          </a:p>
          <a:p>
            <a:pPr marL="0" indent="0">
              <a:buNone/>
            </a:pPr>
            <a:r>
              <a:rPr lang="en-US" altLang="zh-TW" sz="1600" b="1" dirty="0">
                <a:solidFill>
                  <a:schemeClr val="tx2"/>
                </a:solidFill>
              </a:rPr>
              <a:t>Available </a:t>
            </a:r>
            <a:r>
              <a:rPr lang="en-US" altLang="zh-TW" sz="1600" b="1" dirty="0" smtClean="0">
                <a:solidFill>
                  <a:schemeClr val="tx2"/>
                </a:solidFill>
              </a:rPr>
              <a:t>metrics</a:t>
            </a:r>
          </a:p>
          <a:p>
            <a:pPr marL="0" indent="0">
              <a:buNone/>
            </a:pP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binary_accuracy</a:t>
            </a:r>
            <a:r>
              <a:rPr lang="en-US" altLang="zh-TW" sz="1600" dirty="0"/>
              <a:t>: </a:t>
            </a:r>
            <a:r>
              <a:rPr lang="zh-TW" altLang="en-US" sz="1600" dirty="0" smtClean="0"/>
              <a:t>預測所有值平均正確率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計算兩類</a:t>
            </a:r>
            <a:r>
              <a:rPr lang="en-US" altLang="zh-TW" sz="1600" dirty="0" smtClean="0"/>
              <a:t>)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categorical_accuracy</a:t>
            </a:r>
            <a:r>
              <a:rPr lang="en-US" altLang="zh-TW" sz="1600" dirty="0" smtClean="0"/>
              <a:t>:</a:t>
            </a:r>
            <a:r>
              <a:rPr lang="zh-TW" altLang="en-US" sz="1600" dirty="0"/>
              <a:t>預測所有值平均正確率</a:t>
            </a:r>
            <a:r>
              <a:rPr lang="en-US" altLang="zh-TW" sz="1600" dirty="0"/>
              <a:t>(</a:t>
            </a:r>
            <a:r>
              <a:rPr lang="zh-TW" altLang="en-US" sz="1600" dirty="0" smtClean="0"/>
              <a:t>計算多類</a:t>
            </a:r>
            <a:r>
              <a:rPr lang="en-US" altLang="zh-TW" sz="1600" dirty="0" smtClean="0"/>
              <a:t>)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err="1" smtClean="0"/>
              <a:t>sparse_categorical_accuracy</a:t>
            </a:r>
            <a:r>
              <a:rPr lang="en-US" altLang="zh-TW" sz="1600" dirty="0"/>
              <a:t>: </a:t>
            </a:r>
            <a:r>
              <a:rPr lang="zh-TW" altLang="en-US" sz="1600" dirty="0" smtClean="0"/>
              <a:t>相同的</a:t>
            </a:r>
            <a:r>
              <a:rPr lang="en-US" altLang="zh-TW" sz="1600" dirty="0" err="1" smtClean="0"/>
              <a:t>categorical_accuracyas</a:t>
            </a:r>
            <a:r>
              <a:rPr lang="en-US" altLang="zh-TW" sz="1600" dirty="0" smtClean="0"/>
              <a:t>, useful for predicting sparse target values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top_k_categorical_accracy</a:t>
            </a:r>
            <a:r>
              <a:rPr lang="en-US" altLang="zh-TW" sz="1600" dirty="0"/>
              <a:t>: </a:t>
            </a:r>
            <a:r>
              <a:rPr lang="zh-TW" altLang="en-US" sz="1600" dirty="0" smtClean="0"/>
              <a:t>計算</a:t>
            </a:r>
            <a:r>
              <a:rPr lang="en-US" altLang="zh-TW" sz="1600" dirty="0" smtClean="0"/>
              <a:t>top-k</a:t>
            </a:r>
            <a:r>
              <a:rPr lang="zh-TW" altLang="en-US" sz="1600" dirty="0" smtClean="0"/>
              <a:t>的正確率</a:t>
            </a:r>
            <a:r>
              <a:rPr lang="en-US" altLang="zh-TW" sz="1600" dirty="0" smtClean="0"/>
              <a:t>.</a:t>
            </a:r>
            <a:r>
              <a:rPr lang="zh-TW" altLang="en-US" sz="1600" dirty="0"/>
              <a:t>如果如果在預測值的前</a:t>
            </a:r>
            <a:r>
              <a:rPr lang="en-US" altLang="zh-TW" sz="1600" dirty="0"/>
              <a:t>k</a:t>
            </a:r>
            <a:r>
              <a:rPr lang="zh-TW" altLang="en-US" sz="1600" dirty="0"/>
              <a:t>個值中存在目標</a:t>
            </a:r>
            <a:r>
              <a:rPr lang="zh-TW" altLang="en-US" sz="1600" dirty="0" smtClean="0"/>
              <a:t>類別，則</a:t>
            </a:r>
            <a:r>
              <a:rPr lang="zh-TW" altLang="en-US" sz="1600" dirty="0"/>
              <a:t>認為預測是正確的。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sparse_top_k_categorical_accuracy</a:t>
            </a:r>
            <a:r>
              <a:rPr lang="en-US" altLang="zh-TW" sz="1600" dirty="0" smtClean="0"/>
              <a:t>:</a:t>
            </a:r>
            <a:r>
              <a:rPr lang="zh-TW" altLang="en-US" sz="1600" dirty="0"/>
              <a:t>相同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top_k_categorical_accracy</a:t>
            </a:r>
            <a:r>
              <a:rPr lang="en-US" altLang="zh-TW" sz="1600" dirty="0"/>
              <a:t>, but for sparse cases</a:t>
            </a:r>
          </a:p>
          <a:p>
            <a:pPr marL="0" indent="0">
              <a:buNone/>
            </a:pP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122963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68056"/>
          <a:stretch/>
        </p:blipFill>
        <p:spPr>
          <a:xfrm>
            <a:off x="598795" y="762645"/>
            <a:ext cx="8307539" cy="1656184"/>
          </a:xfrm>
          <a:prstGeom prst="rect">
            <a:avLst/>
          </a:prstGeom>
        </p:spPr>
      </p:pic>
      <p:sp>
        <p:nvSpPr>
          <p:cNvPr id="3" name="內容版面配置區 2"/>
          <p:cNvSpPr txBox="1">
            <a:spLocks/>
          </p:cNvSpPr>
          <p:nvPr/>
        </p:nvSpPr>
        <p:spPr>
          <a:xfrm>
            <a:off x="430908" y="161102"/>
            <a:ext cx="2880320" cy="422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zh-TW" dirty="0" smtClean="0"/>
              <a:t>3. </a:t>
            </a:r>
            <a:r>
              <a:rPr lang="zh-TW" altLang="en-US" dirty="0" smtClean="0"/>
              <a:t>生成</a:t>
            </a:r>
            <a:r>
              <a:rPr lang="en-US" altLang="zh-TW" dirty="0" smtClean="0"/>
              <a:t>Generator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sp>
        <p:nvSpPr>
          <p:cNvPr id="5" name="內容版面配置區 5"/>
          <p:cNvSpPr txBox="1">
            <a:spLocks/>
          </p:cNvSpPr>
          <p:nvPr/>
        </p:nvSpPr>
        <p:spPr>
          <a:xfrm>
            <a:off x="446089" y="514073"/>
            <a:ext cx="6016671" cy="29352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>
                <a:solidFill>
                  <a:srgbClr val="FF0000"/>
                </a:solidFill>
              </a:rPr>
              <a:t>The first part of the model involves 2D convolutions with </a:t>
            </a:r>
            <a:r>
              <a:rPr lang="en-US" altLang="zh-TW" sz="1200" dirty="0" smtClean="0">
                <a:solidFill>
                  <a:srgbClr val="FF0000"/>
                </a:solidFill>
              </a:rPr>
              <a:t>this 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InstanceNormalization</a:t>
            </a:r>
            <a:r>
              <a:rPr lang="en-US" altLang="zh-TW" sz="1200" dirty="0" smtClean="0">
                <a:solidFill>
                  <a:srgbClr val="FF0000"/>
                </a:solidFill>
              </a:rPr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layer: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446089" y="2431327"/>
            <a:ext cx="7343240" cy="29352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>
                <a:solidFill>
                  <a:srgbClr val="FF0000"/>
                </a:solidFill>
              </a:rPr>
              <a:t>The </a:t>
            </a:r>
            <a:r>
              <a:rPr lang="en-US" altLang="zh-TW" sz="1200" dirty="0" err="1">
                <a:solidFill>
                  <a:srgbClr val="FF0000"/>
                </a:solidFill>
              </a:rPr>
              <a:t>upsample</a:t>
            </a:r>
            <a:r>
              <a:rPr lang="en-US" altLang="zh-TW" sz="1200" dirty="0">
                <a:solidFill>
                  <a:srgbClr val="FF0000"/>
                </a:solidFill>
              </a:rPr>
              <a:t> blocks are similar to the </a:t>
            </a:r>
            <a:r>
              <a:rPr lang="en-US" altLang="zh-TW" sz="1200" dirty="0" err="1">
                <a:solidFill>
                  <a:srgbClr val="FF0000"/>
                </a:solidFill>
              </a:rPr>
              <a:t>downsample</a:t>
            </a:r>
            <a:r>
              <a:rPr lang="en-US" altLang="zh-TW" sz="1200" dirty="0">
                <a:solidFill>
                  <a:srgbClr val="FF0000"/>
                </a:solidFill>
              </a:rPr>
              <a:t> but bring us back up to the </a:t>
            </a:r>
            <a:r>
              <a:rPr lang="en-US" altLang="zh-TW" sz="1200" dirty="0" smtClean="0">
                <a:solidFill>
                  <a:srgbClr val="FF0000"/>
                </a:solidFill>
              </a:rPr>
              <a:t>original resolution </a:t>
            </a:r>
            <a:r>
              <a:rPr lang="en-US" altLang="zh-TW" sz="1200" dirty="0">
                <a:solidFill>
                  <a:srgbClr val="FF0000"/>
                </a:solidFill>
              </a:rPr>
              <a:t>of our images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33333" b="13053"/>
          <a:stretch/>
        </p:blipFill>
        <p:spPr>
          <a:xfrm>
            <a:off x="593630" y="2708920"/>
            <a:ext cx="8307539" cy="277960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86111"/>
          <a:stretch/>
        </p:blipFill>
        <p:spPr>
          <a:xfrm>
            <a:off x="593629" y="5778615"/>
            <a:ext cx="8307539" cy="720080"/>
          </a:xfrm>
          <a:prstGeom prst="rect">
            <a:avLst/>
          </a:prstGeom>
        </p:spPr>
      </p:pic>
      <p:sp>
        <p:nvSpPr>
          <p:cNvPr id="11" name="內容版面配置區 5"/>
          <p:cNvSpPr txBox="1">
            <a:spLocks/>
          </p:cNvSpPr>
          <p:nvPr/>
        </p:nvSpPr>
        <p:spPr>
          <a:xfrm>
            <a:off x="446089" y="5518396"/>
            <a:ext cx="7343240" cy="29352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>
                <a:solidFill>
                  <a:srgbClr val="FF0000"/>
                </a:solidFill>
              </a:rPr>
              <a:t>The last piece of the generator model method is the output layer and the structure of this model:</a:t>
            </a:r>
          </a:p>
        </p:txBody>
      </p:sp>
    </p:spTree>
    <p:extLst>
      <p:ext uri="{BB962C8B-B14F-4D97-AF65-F5344CB8AC3E}">
        <p14:creationId xmlns:p14="http://schemas.microsoft.com/office/powerpoint/2010/main" val="151942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3415" r="72688"/>
          <a:stretch/>
        </p:blipFill>
        <p:spPr>
          <a:xfrm>
            <a:off x="7173341" y="218331"/>
            <a:ext cx="1575123" cy="1914525"/>
          </a:xfrm>
          <a:prstGeom prst="rect">
            <a:avLst/>
          </a:prstGeom>
        </p:spPr>
      </p:pic>
      <p:sp>
        <p:nvSpPr>
          <p:cNvPr id="4" name="內容版面配置區 4"/>
          <p:cNvSpPr txBox="1">
            <a:spLocks/>
          </p:cNvSpPr>
          <p:nvPr/>
        </p:nvSpPr>
        <p:spPr>
          <a:xfrm>
            <a:off x="318800" y="476672"/>
            <a:ext cx="626942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 smtClean="0"/>
              <a:t> Batch normalization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V.S.</a:t>
            </a:r>
            <a:r>
              <a:rPr lang="en-US" altLang="zh-TW" sz="2400" dirty="0" smtClean="0"/>
              <a:t> Instance normalization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27634"/>
            <a:ext cx="6543675" cy="17145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51346" r="24620"/>
          <a:stretch/>
        </p:blipFill>
        <p:spPr>
          <a:xfrm>
            <a:off x="7164288" y="2132856"/>
            <a:ext cx="1584176" cy="1914525"/>
          </a:xfrm>
          <a:prstGeom prst="rect">
            <a:avLst/>
          </a:prstGeom>
        </p:spPr>
      </p:pic>
      <p:sp>
        <p:nvSpPr>
          <p:cNvPr id="8" name="內容版面配置區 4"/>
          <p:cNvSpPr txBox="1">
            <a:spLocks/>
          </p:cNvSpPr>
          <p:nvPr/>
        </p:nvSpPr>
        <p:spPr>
          <a:xfrm>
            <a:off x="318800" y="3861048"/>
            <a:ext cx="626942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US" altLang="zh-TW" sz="2400" dirty="0"/>
              <a:t> </a:t>
            </a:r>
            <a:r>
              <a:rPr lang="en-US" altLang="zh-TW" sz="2400" dirty="0" err="1" smtClean="0"/>
              <a:t>activaion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 smtClean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437112"/>
            <a:ext cx="6048375" cy="17526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240" y="4712652"/>
            <a:ext cx="1729113" cy="1456891"/>
          </a:xfrm>
          <a:prstGeom prst="rect">
            <a:avLst/>
          </a:prstGeom>
        </p:spPr>
      </p:pic>
      <p:sp>
        <p:nvSpPr>
          <p:cNvPr id="11" name="內容版面配置區 2"/>
          <p:cNvSpPr txBox="1">
            <a:spLocks/>
          </p:cNvSpPr>
          <p:nvPr/>
        </p:nvSpPr>
        <p:spPr>
          <a:xfrm>
            <a:off x="7083227" y="4437112"/>
            <a:ext cx="1017165" cy="27554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 err="1" smtClean="0"/>
              <a:t>LeakRelu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531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467544" y="548680"/>
            <a:ext cx="4536504" cy="422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儲存資</a:t>
            </a:r>
            <a:r>
              <a:rPr lang="zh-TW" altLang="en-US" dirty="0"/>
              <a:t>料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736"/>
            <a:ext cx="66484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3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discrimator.py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11560" y="2084832"/>
            <a:ext cx="2880320" cy="42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載入的需要的</a:t>
            </a:r>
            <a:r>
              <a:rPr lang="en-US" altLang="zh-TW" dirty="0" smtClean="0"/>
              <a:t>LIBRARY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44648"/>
            <a:ext cx="6247804" cy="144180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437112"/>
            <a:ext cx="6015012" cy="1848682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621764" y="4086200"/>
            <a:ext cx="2880320" cy="422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Discriminator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99792" y="573325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8" idx="2"/>
          </p:cNvCxnSpPr>
          <p:nvPr/>
        </p:nvCxnSpPr>
        <p:spPr>
          <a:xfrm>
            <a:off x="3059832" y="5949280"/>
            <a:ext cx="504056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3563888" y="6385292"/>
            <a:ext cx="1368152" cy="36004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P.9</a:t>
            </a:r>
            <a:r>
              <a:rPr lang="zh-TW" altLang="en-US" dirty="0" smtClean="0"/>
              <a:t>有解釋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871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430908" y="161102"/>
            <a:ext cx="2880320" cy="422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altLang="zh-TW" dirty="0" smtClean="0"/>
              <a:t>3. </a:t>
            </a:r>
            <a:r>
              <a:rPr lang="zh-TW" altLang="en-US" dirty="0" smtClean="0"/>
              <a:t>生成</a:t>
            </a:r>
            <a:r>
              <a:rPr lang="en-US" altLang="zh-TW" dirty="0" err="1" smtClean="0"/>
              <a:t>discrimator</a:t>
            </a:r>
            <a:r>
              <a:rPr lang="zh-TW" altLang="en-US" dirty="0" smtClean="0"/>
              <a:t>模型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36712"/>
            <a:ext cx="8677275" cy="3114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77072"/>
            <a:ext cx="8267700" cy="12858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91680" y="5157192"/>
            <a:ext cx="576064" cy="205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55576" y="5975015"/>
            <a:ext cx="4053171" cy="36004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Just your regular densely-connected NN layer.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2" idx="2"/>
          </p:cNvCxnSpPr>
          <p:nvPr/>
        </p:nvCxnSpPr>
        <p:spPr>
          <a:xfrm>
            <a:off x="1979712" y="5362947"/>
            <a:ext cx="0" cy="586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06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積分">
  <a:themeElements>
    <a:clrScheme name="積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積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積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2286</TotalTime>
  <Words>644</Words>
  <Application>Microsoft Office PowerPoint</Application>
  <PresentationFormat>如螢幕大小 (4:3)</PresentationFormat>
  <Paragraphs>80</Paragraphs>
  <Slides>21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積分</vt:lpstr>
      <vt:lpstr>程式架構說明</vt:lpstr>
      <vt:lpstr>程式流程</vt:lpstr>
      <vt:lpstr> generator.py</vt:lpstr>
      <vt:lpstr>PowerPoint 簡報</vt:lpstr>
      <vt:lpstr>PowerPoint 簡報</vt:lpstr>
      <vt:lpstr>PowerPoint 簡報</vt:lpstr>
      <vt:lpstr>PowerPoint 簡報</vt:lpstr>
      <vt:lpstr>discrimator.py</vt:lpstr>
      <vt:lpstr>PowerPoint 簡報</vt:lpstr>
      <vt:lpstr>PowerPoint 簡報</vt:lpstr>
      <vt:lpstr> gan.py</vt:lpstr>
      <vt:lpstr>PowerPoint 簡報</vt:lpstr>
      <vt:lpstr> run.py</vt:lpstr>
      <vt:lpstr> train.py</vt:lpstr>
      <vt:lpstr>PowerPoint 簡報</vt:lpstr>
      <vt:lpstr>PowerPoint 簡報</vt:lpstr>
      <vt:lpstr>PowerPoint 簡報</vt:lpstr>
      <vt:lpstr>PowerPoint 簡報</vt:lpstr>
      <vt:lpstr>成果</vt:lpstr>
      <vt:lpstr>reference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Windows 使用者</cp:lastModifiedBy>
  <cp:revision>104</cp:revision>
  <dcterms:created xsi:type="dcterms:W3CDTF">2019-01-02T02:58:33Z</dcterms:created>
  <dcterms:modified xsi:type="dcterms:W3CDTF">2019-01-15T17:37:44Z</dcterms:modified>
</cp:coreProperties>
</file>