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6" r:id="rId5"/>
    <p:sldId id="276" r:id="rId6"/>
    <p:sldId id="294" r:id="rId7"/>
    <p:sldId id="266" r:id="rId8"/>
    <p:sldId id="277" r:id="rId9"/>
    <p:sldId id="264" r:id="rId10"/>
    <p:sldId id="267" r:id="rId11"/>
    <p:sldId id="295" r:id="rId12"/>
    <p:sldId id="278" r:id="rId13"/>
    <p:sldId id="275" r:id="rId14"/>
    <p:sldId id="274" r:id="rId15"/>
    <p:sldId id="279" r:id="rId16"/>
    <p:sldId id="280" r:id="rId17"/>
    <p:sldId id="296" r:id="rId18"/>
    <p:sldId id="284" r:id="rId19"/>
    <p:sldId id="283" r:id="rId20"/>
    <p:sldId id="285" r:id="rId21"/>
    <p:sldId id="257" r:id="rId22"/>
    <p:sldId id="286" r:id="rId23"/>
    <p:sldId id="268" r:id="rId24"/>
    <p:sldId id="287" r:id="rId25"/>
    <p:sldId id="288" r:id="rId26"/>
    <p:sldId id="289" r:id="rId27"/>
    <p:sldId id="297" r:id="rId28"/>
    <p:sldId id="290" r:id="rId29"/>
    <p:sldId id="293" r:id="rId30"/>
    <p:sldId id="29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2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F02C1A-95E2-4A98-AFEB-FB13E0188C6C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F8575E-F83A-4511-A908-52C5DB168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08D09-2753-419E-A29F-A3C5A577CAC2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4C48-83CD-471B-A3FA-A178F2AC3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0DCF6-406D-41FF-9891-30739C51AC06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DFFE3-0B70-4D18-A125-42C2485CD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9512D-B7AC-4C85-B6E0-E9ECE121C27E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B0E8B-9B4A-49F1-97F0-40C5289FE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1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84A5DE-84C3-4459-B04C-92932833067A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1AC91-A559-4946-927A-19960D9DF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032B0-0A27-4BEE-B51F-193451EEFFBC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F45C7-2472-4403-BA4E-1747EB517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0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2B3660E-0033-470A-8A67-5DAF7687BAED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EC61D1-D488-483A-A739-ACA064711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24A41-5D27-4B6F-9224-C027ADD0BA90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DD103-4C4A-41FD-980B-95368324D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496D56-5619-4B36-A384-666BEFF901AF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C1BE26-3990-4B97-B3F8-35BB80806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407E3D-553C-40F1-98D8-9216B0966015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CC6092-F272-4C4E-A3BE-FDC75BC97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681E6-A430-4F1A-9388-864E512D70F3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3CA246-ABBC-41FD-9469-8E515EC56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464370A-6428-4AB6-A93A-4F51C0C0A710}" type="datetimeFigureOut">
              <a:rPr lang="en-US"/>
              <a:pPr>
                <a:defRPr/>
              </a:pPr>
              <a:t>4/6/2012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9CF046B-BC1C-492B-813E-DB964E58A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26" r:id="rId2"/>
    <p:sldLayoutId id="2147483932" r:id="rId3"/>
    <p:sldLayoutId id="2147483927" r:id="rId4"/>
    <p:sldLayoutId id="2147483933" r:id="rId5"/>
    <p:sldLayoutId id="2147483928" r:id="rId6"/>
    <p:sldLayoutId id="2147483934" r:id="rId7"/>
    <p:sldLayoutId id="2147483935" r:id="rId8"/>
    <p:sldLayoutId id="2147483936" r:id="rId9"/>
    <p:sldLayoutId id="2147483929" r:id="rId10"/>
    <p:sldLayoutId id="21474839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495A7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495A7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495A7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495A7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495A7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495A7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495A7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495A7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495A7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00ADDC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Is Carmelo Anthony helping the Knicks?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75" y="4267200"/>
            <a:ext cx="7407275" cy="127476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 smtClean="0"/>
              <a:t>Mengqi Zong</a:t>
            </a:r>
            <a:endParaRPr lang="en-US" sz="32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371600" y="2201863"/>
            <a:ext cx="740727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marL="26988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3600">
                <a:solidFill>
                  <a:srgbClr val="253143"/>
                </a:solidFill>
              </a:rPr>
              <a:t>How to evaluate one player’s value to a basketball team?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Observation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1447800" y="5624513"/>
            <a:ext cx="739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It’s not fair to say that it’s purely Carmelo Anthony’s fault. We also have to consider factors like opponents and home court advantage.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219200"/>
          <a:ext cx="7802564" cy="434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2"/>
                <a:gridCol w="3901282"/>
              </a:tblGrid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 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 - Feb 19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(W/L: 7-1)</a:t>
                      </a:r>
                      <a:endParaRPr lang="en-US" sz="18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20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– Mar. 12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(W/L: 2-8)</a:t>
                      </a:r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(H) vs.</a:t>
                      </a:r>
                      <a:r>
                        <a:rPr lang="en-US" sz="1800" baseline="0" dirty="0" smtClean="0"/>
                        <a:t> Utah 99-88 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20th (H) vs. New Jersey 92-100 L</a:t>
                      </a:r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8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(A) vs.</a:t>
                      </a:r>
                      <a:r>
                        <a:rPr lang="en-US" sz="1800" baseline="0" dirty="0" smtClean="0"/>
                        <a:t> Washington 107-93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dirty="0" smtClean="0"/>
                        <a:t> (H) vs. Atlanta 99-82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10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vs.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LAL</a:t>
                      </a:r>
                      <a:r>
                        <a:rPr lang="en-US" sz="1800" dirty="0" smtClean="0"/>
                        <a:t> 92-85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23</a:t>
                      </a:r>
                      <a:r>
                        <a:rPr lang="en-US" sz="1800" baseline="30000" dirty="0" smtClean="0"/>
                        <a:t>rd</a:t>
                      </a:r>
                      <a:r>
                        <a:rPr lang="en-US" sz="1800" dirty="0" smtClean="0"/>
                        <a:t> (A) vs.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Miami</a:t>
                      </a:r>
                      <a:r>
                        <a:rPr lang="en-US" sz="1800" dirty="0" smtClean="0"/>
                        <a:t> 88-102</a:t>
                      </a:r>
                      <a:r>
                        <a:rPr lang="en-US" sz="1800" baseline="0" dirty="0" smtClean="0"/>
                        <a:t>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Feb. 1</a:t>
                      </a:r>
                      <a:r>
                        <a:rPr lang="en-US" sz="1800" dirty="0" smtClean="0"/>
                        <a:t>1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(A) </a:t>
                      </a:r>
                      <a:r>
                        <a:rPr lang="pl-PL" sz="1800" dirty="0" smtClean="0"/>
                        <a:t>vs. Minnesota 100-98 </a:t>
                      </a:r>
                      <a:r>
                        <a:rPr lang="pl-PL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vs. Cleveland 120-103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14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(A) vs. Toronto 90-87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4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(A) vs.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Boston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111-</a:t>
                      </a:r>
                      <a:r>
                        <a:rPr lang="en-US" sz="1800" dirty="0" smtClean="0"/>
                        <a:t>115</a:t>
                      </a:r>
                      <a:r>
                        <a:rPr lang="en-US" sz="1800" baseline="0" dirty="0" smtClean="0"/>
                        <a:t> L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15</a:t>
                      </a:r>
                      <a:r>
                        <a:rPr lang="en-US" sz="1800" baseline="30000" dirty="0" smtClean="0"/>
                        <a:t>th </a:t>
                      </a:r>
                      <a:r>
                        <a:rPr lang="en-US" sz="1800" dirty="0" smtClean="0"/>
                        <a:t>(H) vs.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Sacramento </a:t>
                      </a:r>
                      <a:r>
                        <a:rPr lang="en-US" sz="1800" dirty="0" smtClean="0"/>
                        <a:t>100-85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  (A) vs.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Dallas</a:t>
                      </a:r>
                      <a:r>
                        <a:rPr lang="en-US" sz="1800" baseline="0" dirty="0" smtClean="0"/>
                        <a:t> 85-95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6393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17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vs. New Orleans 85-89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7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(A) vs.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San Antonio</a:t>
                      </a:r>
                      <a:r>
                        <a:rPr lang="en-US" sz="1800" baseline="0" dirty="0" smtClean="0"/>
                        <a:t> 105-118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vs.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Dallas</a:t>
                      </a:r>
                      <a:r>
                        <a:rPr lang="en-US" sz="1800" dirty="0" smtClean="0"/>
                        <a:t> 104-97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(A)  vs. Milwaukee 114-119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</a:t>
                      </a:r>
                      <a:r>
                        <a:rPr lang="en-US" sz="1800" smtClean="0"/>
                        <a:t>11</a:t>
                      </a:r>
                      <a:r>
                        <a:rPr lang="en-US" sz="1800" baseline="30000" smtClean="0"/>
                        <a:t>th</a:t>
                      </a:r>
                      <a:r>
                        <a:rPr lang="en-US" sz="1800" smtClean="0"/>
                        <a:t> (H) vs</a:t>
                      </a:r>
                      <a:r>
                        <a:rPr lang="en-US" sz="1800" dirty="0" smtClean="0"/>
                        <a:t>.</a:t>
                      </a:r>
                      <a:r>
                        <a:rPr lang="en-US" sz="1800" baseline="0" dirty="0" smtClean="0"/>
                        <a:t> Philadelphia 94-106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12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(A) vs.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Chicago</a:t>
                      </a:r>
                      <a:r>
                        <a:rPr lang="en-US" sz="1800" dirty="0" smtClean="0"/>
                        <a:t> 99-104</a:t>
                      </a:r>
                      <a:r>
                        <a:rPr lang="en-US" sz="1800" baseline="0" dirty="0" smtClean="0"/>
                        <a:t> L</a:t>
                      </a:r>
                      <a:endParaRPr lang="en-US" sz="1800" dirty="0"/>
                    </a:p>
                  </a:txBody>
                  <a:tcPr marL="91435" marR="91435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How to model the opponents?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1219200" y="1447800"/>
          <a:ext cx="7715250" cy="50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25"/>
                <a:gridCol w="3857625"/>
              </a:tblGrid>
              <a:tr h="394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 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 - Feb 19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(W/L: 7-1)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20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– Mar. 12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(W/L: 2-8)</a:t>
                      </a:r>
                    </a:p>
                  </a:txBody>
                  <a:tcPr marT="45712" marB="45712"/>
                </a:tc>
              </a:tr>
              <a:tr h="394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(H) </a:t>
                      </a:r>
                      <a:r>
                        <a:rPr lang="en-US" sz="1800" baseline="0" dirty="0" smtClean="0"/>
                        <a:t>Utah (15-16) 0.48 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20th (H) New Jersey(17-36) 0.32L</a:t>
                      </a:r>
                    </a:p>
                  </a:txBody>
                  <a:tcPr marT="45712" marB="45712"/>
                </a:tc>
              </a:tr>
              <a:tr h="394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8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(A) </a:t>
                      </a:r>
                      <a:r>
                        <a:rPr lang="en-US" sz="1800" baseline="0" dirty="0" smtClean="0"/>
                        <a:t>Washington (9-32) 0.22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dirty="0" smtClean="0"/>
                        <a:t> (H) Atlanta (29-23) 0.55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2" marB="45712"/>
                </a:tc>
              </a:tr>
              <a:tr h="394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10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LAL</a:t>
                      </a:r>
                      <a:r>
                        <a:rPr lang="en-US" sz="1800" dirty="0" smtClean="0"/>
                        <a:t> (19-22) 0.46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23</a:t>
                      </a:r>
                      <a:r>
                        <a:rPr lang="en-US" sz="1800" baseline="30000" dirty="0" smtClean="0"/>
                        <a:t>rd</a:t>
                      </a:r>
                      <a:r>
                        <a:rPr lang="en-US" sz="1800" dirty="0" smtClean="0"/>
                        <a:t> (A)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Miami</a:t>
                      </a:r>
                      <a:r>
                        <a:rPr lang="en-US" sz="1800" dirty="0" smtClean="0"/>
                        <a:t> (42-9) 0.82</a:t>
                      </a:r>
                      <a:r>
                        <a:rPr lang="en-US" sz="1800" baseline="0" dirty="0" smtClean="0"/>
                        <a:t> L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394786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Feb. 1</a:t>
                      </a:r>
                      <a:r>
                        <a:rPr lang="en-US" sz="1800" dirty="0" smtClean="0"/>
                        <a:t>1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(A) </a:t>
                      </a:r>
                      <a:r>
                        <a:rPr lang="pl-PL" sz="1800" dirty="0" smtClean="0"/>
                        <a:t>Minnesota </a:t>
                      </a:r>
                      <a:r>
                        <a:rPr lang="en-US" sz="1800" dirty="0" smtClean="0"/>
                        <a:t>(20-25) 0.44</a:t>
                      </a:r>
                      <a:r>
                        <a:rPr lang="pl-PL" sz="1800" dirty="0" smtClean="0"/>
                        <a:t> </a:t>
                      </a:r>
                      <a:r>
                        <a:rPr lang="pl-PL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Cleveland (18-30) 0.38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2" marB="45712"/>
                </a:tc>
              </a:tr>
              <a:tr h="394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14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(A) Toronto (13-30) 0.30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4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(A)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Boston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(33-25) 0.57</a:t>
                      </a:r>
                      <a:r>
                        <a:rPr lang="en-US" sz="1800" baseline="0" dirty="0" smtClean="0"/>
                        <a:t> L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6400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15</a:t>
                      </a:r>
                      <a:r>
                        <a:rPr lang="en-US" sz="1800" baseline="30000" dirty="0" smtClean="0"/>
                        <a:t>th </a:t>
                      </a:r>
                      <a:r>
                        <a:rPr lang="en-US" sz="1800" dirty="0" smtClean="0"/>
                        <a:t>(H)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Sacramento </a:t>
                      </a:r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(13-33) 0.28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  (A)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Dallas</a:t>
                      </a:r>
                      <a:r>
                        <a:rPr lang="en-US" sz="1800" baseline="0" dirty="0" smtClean="0"/>
                        <a:t> (38-24) 0.61 L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64004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17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New Orleans (11-32) 0.26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7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(A)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San Antonio</a:t>
                      </a:r>
                      <a:r>
                        <a:rPr lang="en-US" sz="1800" baseline="0" dirty="0" smtClean="0"/>
                        <a:t> (41-15) 0.73 L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394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vs.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Dallas</a:t>
                      </a:r>
                      <a:r>
                        <a:rPr lang="en-US" sz="1800" dirty="0" smtClean="0"/>
                        <a:t> (28-19) 0.60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(A) Milwaukee (26-33) 0.44 L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64004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11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</a:t>
                      </a:r>
                      <a:r>
                        <a:rPr lang="en-US" sz="1800" baseline="0" dirty="0" smtClean="0"/>
                        <a:t>Philadelphia (42-31) 0.58 L</a:t>
                      </a:r>
                      <a:endParaRPr lang="en-US" sz="1800" dirty="0"/>
                    </a:p>
                  </a:txBody>
                  <a:tcPr marT="45712" marB="45712"/>
                </a:tc>
              </a:tr>
              <a:tr h="3947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12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(A)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Chicago</a:t>
                      </a:r>
                      <a:r>
                        <a:rPr lang="en-US" sz="1800" dirty="0" smtClean="0"/>
                        <a:t> (36-12) 0.75</a:t>
                      </a:r>
                      <a:r>
                        <a:rPr lang="en-US" sz="1800" baseline="0" dirty="0" smtClean="0"/>
                        <a:t> L</a:t>
                      </a:r>
                      <a:endParaRPr lang="en-US" sz="1800" dirty="0"/>
                    </a:p>
                  </a:txBody>
                  <a:tcPr marT="45712" marB="45712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 1I </a:t>
            </a:r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371600" y="1447800"/>
            <a:ext cx="7499350" cy="4800600"/>
          </a:xfrm>
          <a:blipFill rotWithShape="1">
            <a:blip r:embed="rId2"/>
            <a:stretch>
              <a:fillRect l="-894" t="-1271" r="-1626"/>
            </a:stretch>
          </a:blipFill>
          <a:extLst/>
        </p:spPr>
        <p:txBody>
          <a:bodyPr/>
          <a:lstStyle/>
          <a:p>
            <a:pPr marL="82550" indent="0">
              <a:buFont typeface="Wingdings 2" pitchFamily="18" charset="2"/>
              <a:buNone/>
              <a:defRPr/>
            </a:pPr>
            <a:r>
              <a:rPr lang="en-US" dirty="0" err="1" smtClean="0">
                <a:noFill/>
              </a:rPr>
              <a:t>win.data</a:t>
            </a:r>
            <a:r>
              <a:rPr lang="en-US" dirty="0" smtClean="0">
                <a:noFill/>
              </a:rPr>
              <a:t> = matrix(c(7,1,2,8), 2, 2)</a:t>
            </a:r>
          </a:p>
          <a:p>
            <a:pPr marL="82550" indent="0">
              <a:buFont typeface="Wingdings 2" pitchFamily="18" charset="2"/>
              <a:buNone/>
              <a:defRPr/>
            </a:pPr>
            <a:endParaRPr lang="en-US" dirty="0" smtClean="0">
              <a:noFill/>
            </a:endParaRPr>
          </a:p>
          <a:p>
            <a:pPr marL="82550" indent="0">
              <a:buFont typeface="Wingdings 2" pitchFamily="18" charset="2"/>
              <a:buNone/>
              <a:defRPr/>
            </a:pPr>
            <a:r>
              <a:rPr lang="en-US" dirty="0" smtClean="0">
                <a:noFill/>
              </a:rPr>
              <a:t>fisher = </a:t>
            </a:r>
            <a:r>
              <a:rPr lang="en-US" dirty="0" err="1" smtClean="0">
                <a:noFill/>
              </a:rPr>
              <a:t>fisher.test</a:t>
            </a:r>
            <a:r>
              <a:rPr lang="en-US" dirty="0" smtClean="0">
                <a:noFill/>
              </a:rPr>
              <a:t>(</a:t>
            </a:r>
            <a:r>
              <a:rPr lang="en-US" dirty="0" err="1" smtClean="0">
                <a:noFill/>
              </a:rPr>
              <a:t>n.data</a:t>
            </a:r>
            <a:r>
              <a:rPr lang="en-US" dirty="0" smtClean="0">
                <a:noFill/>
              </a:rPr>
              <a:t>)</a:t>
            </a:r>
            <a:endParaRPr lang="en-US" dirty="0">
              <a:noFill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 1I </a:t>
            </a:r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048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447800"/>
            <a:ext cx="5595938" cy="508635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Drop-in-Deviance Test</a:t>
            </a:r>
            <a:endParaRPr lang="en-US" dirty="0"/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066800"/>
            <a:ext cx="76454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Should I worry about the sample size?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 of Thumb: 1 variable needs 10 sample units.</a:t>
            </a:r>
          </a:p>
          <a:p>
            <a:pPr eaLnBrk="1" hangingPunct="1"/>
            <a:r>
              <a:rPr lang="en-US" smtClean="0"/>
              <a:t>There are 3 variables in the logistic regression model but I only have 18 sample units.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3306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But there are tons of information out there remain unused.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0" y="3505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We may  build a better model based on more information.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01775" y="4572000"/>
            <a:ext cx="7499350" cy="990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495A7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How?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763" y="304800"/>
            <a:ext cx="7499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Part One Ends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143000"/>
          </a:xfrm>
        </p:spPr>
        <p:txBody>
          <a:bodyPr/>
          <a:lstStyle/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The yes-no question: 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Is Carmelo Anthony helping the Knicks?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0813" y="2971800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495A7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495A74"/>
                </a:solidFill>
                <a:latin typeface="Gill Sans MT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Part Two: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70038" y="4343400"/>
            <a:ext cx="74993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25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3200"/>
              <a:t>The how-much question: </a:t>
            </a:r>
          </a:p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3200"/>
              <a:t>How to quantitatively measure a player’s value to a basketball team?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How to quantitatively measure Anthony’s value to the Knicks?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371600"/>
            <a:ext cx="7499350" cy="4800600"/>
          </a:xfrm>
        </p:spPr>
        <p:txBody>
          <a:bodyPr/>
          <a:lstStyle/>
          <a:p>
            <a:pPr marL="82550" indent="0" eaLnBrk="1" hangingPunct="1">
              <a:buFont typeface="Wingdings 2" pitchFamily="18" charset="2"/>
              <a:buNone/>
            </a:pPr>
            <a:endParaRPr lang="en-US" smtClean="0"/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Value = performance + influence on morale</a:t>
            </a:r>
          </a:p>
          <a:p>
            <a:pPr marL="82550" indent="0" eaLnBrk="1" hangingPunct="1">
              <a:buFont typeface="Wingdings 2" pitchFamily="18" charset="2"/>
              <a:buNone/>
            </a:pPr>
            <a:endParaRPr lang="en-US" smtClean="0"/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If value &lt; 0, the player has a negative effect on the team (means he is NOT helping).</a:t>
            </a:r>
          </a:p>
          <a:p>
            <a:pPr marL="82550" indent="0" eaLnBrk="1" hangingPunct="1">
              <a:buFont typeface="Wingdings 2" pitchFamily="18" charset="2"/>
              <a:buNone/>
            </a:pPr>
            <a:endParaRPr lang="en-US" smtClean="0"/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If value &gt; 0, the player has a positive effect on the team (means he is helping).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If we can do this…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371600"/>
            <a:ext cx="749935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Then the team managers can know if the money they spent on the player worth it or not.</a:t>
            </a:r>
          </a:p>
          <a:p>
            <a:pPr marL="82550" indent="0"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marL="8255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VS = value / salary</a:t>
            </a:r>
          </a:p>
          <a:p>
            <a:pPr marL="82550" indent="0"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marL="8255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This can help the managers to decide which player to choose. (From experience to quantitative approach).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0625" y="228600"/>
            <a:ext cx="4530725" cy="60198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How to measure Anthony’s Performance?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his own stats.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3976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Player Performance Variables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524000" y="990600"/>
          <a:ext cx="7410450" cy="482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150"/>
                <a:gridCol w="2470150"/>
                <a:gridCol w="2470150"/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Statistics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Notation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Positive / Negative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Points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PT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Assists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AST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Positive</a:t>
                      </a:r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Rebound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RB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Steal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STL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Block shot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BLK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Turnover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Negative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Personal Foul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PF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Negative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Field goal attempt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FGA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Negative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TIME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N/A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Assist-turn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over ratio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ASTO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Offensive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Rebound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RBO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Defensive Rebound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RBD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Positive</a:t>
                      </a:r>
                      <a:endParaRPr lang="en-US" sz="1800" dirty="0"/>
                    </a:p>
                  </a:txBody>
                  <a:tcPr marT="45723" marB="45723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How to measure Anthony’s Performance?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Points Made</a:t>
            </a:r>
          </a:p>
          <a:p>
            <a:pPr marL="8255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It is OK since Anthony’s a lead scorer.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Efficiency</a:t>
            </a:r>
          </a:p>
          <a:p>
            <a:pPr marL="82550" indent="0" eaLnBrk="1" hangingPunct="1">
              <a:buFont typeface="Wingdings 2" pitchFamily="18" charset="2"/>
              <a:buNone/>
              <a:defRPr/>
            </a:pPr>
            <a:r>
              <a:rPr lang="en-US" dirty="0" smtClean="0"/>
              <a:t>((Points + Rebounds + Assists + Steals + Blocks) - ((Field Goals Att. - Field Goals Made) + (Free Throws Att. - Free Throws Made) + Turnovers)</a:t>
            </a:r>
          </a:p>
          <a:p>
            <a:pPr marL="82550" indent="0"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How to measure Anthony’s Influence on the team’s morale?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team’s stats</a:t>
            </a:r>
          </a:p>
          <a:p>
            <a:pPr eaLnBrk="1" hangingPunct="1"/>
            <a:r>
              <a:rPr lang="en-US" smtClean="0"/>
              <a:t>Anthony’s Influence on the team’s morale = The total change of his teammates’ performance (stats) when he’s available.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80300" cy="5257800"/>
          </a:xfrm>
        </p:spPr>
        <p:txBody>
          <a:bodyPr/>
          <a:lstStyle/>
          <a:p>
            <a:r>
              <a:rPr lang="en-US" smtClean="0"/>
              <a:t>Performance: Anthony’s points made</a:t>
            </a:r>
          </a:p>
          <a:p>
            <a:r>
              <a:rPr lang="en-US" smtClean="0"/>
              <a:t>Influence on morale: The average points from his teammates (when he is available) – The average points from his teammates (when he is not absent).</a:t>
            </a:r>
          </a:p>
          <a:p>
            <a:r>
              <a:rPr lang="en-US" smtClean="0"/>
              <a:t>* When he is absent, the new starter will make more points (due to more time).</a:t>
            </a:r>
          </a:p>
          <a:p>
            <a:r>
              <a:rPr lang="en-US" smtClean="0"/>
              <a:t>* Play style may change.</a:t>
            </a:r>
          </a:p>
          <a:p>
            <a:r>
              <a:rPr lang="en-US" smtClean="0"/>
              <a:t>* Points is not everything. For example, the average points lost per game.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782762"/>
          </a:xfrm>
        </p:spPr>
        <p:txBody>
          <a:bodyPr>
            <a:normAutofit fontScale="90000"/>
          </a:bodyPr>
          <a:lstStyle/>
          <a:p>
            <a:pPr marL="82550" eaLnBrk="1" hangingPunct="1">
              <a:defRPr/>
            </a:pPr>
            <a:r>
              <a:rPr lang="en-US" dirty="0" smtClean="0"/>
              <a:t>Anthony’s influence is NOT the only factor that affects other player’s performance (stats).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2133600"/>
            <a:ext cx="749935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Player itself</a:t>
            </a:r>
          </a:p>
          <a:p>
            <a:pPr eaLnBrk="1" hangingPunct="1">
              <a:defRPr/>
            </a:pPr>
            <a:r>
              <a:rPr lang="en-US" dirty="0" smtClean="0"/>
              <a:t>Opponents</a:t>
            </a:r>
          </a:p>
          <a:p>
            <a:pPr eaLnBrk="1" hangingPunct="1">
              <a:defRPr/>
            </a:pPr>
            <a:r>
              <a:rPr lang="en-US" dirty="0" smtClean="0"/>
              <a:t>Home court advantage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Anthony’s performance (stats)</a:t>
            </a:r>
          </a:p>
          <a:p>
            <a:pPr eaLnBrk="1" hangingPunct="1">
              <a:defRPr/>
            </a:pPr>
            <a:r>
              <a:rPr lang="en-US" dirty="0" smtClean="0"/>
              <a:t>Other teammates’ influence to this player</a:t>
            </a:r>
          </a:p>
          <a:p>
            <a:pPr eaLnBrk="1" hangingPunct="1">
              <a:defRPr/>
            </a:pPr>
            <a:r>
              <a:rPr lang="en-US" dirty="0" smtClean="0"/>
              <a:t>…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Anthony’s influence is a trivial factor here</a:t>
            </a:r>
          </a:p>
          <a:p>
            <a:pPr marL="82550" indent="0" eaLnBrk="1" hangingPunct="1">
              <a:buFont typeface="Wingdings 2" pitchFamily="18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* similar to the e-book pricing problem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Performance and Influence on morale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Anthony’s performance will also affect the morale (other player’s stats).</a:t>
            </a:r>
          </a:p>
          <a:p>
            <a:pPr>
              <a:defRPr/>
            </a:pPr>
            <a:r>
              <a:rPr lang="en-US" dirty="0" smtClean="0"/>
              <a:t>Assist: an assist is attributed to a player who passes the ball to a teammate in a way that leads to a score by field goal.</a:t>
            </a:r>
          </a:p>
          <a:p>
            <a:pPr marL="82550" indent="0" algn="ctr">
              <a:buFont typeface="Wingdings 2" pitchFamily="18" charset="2"/>
              <a:buNone/>
              <a:defRPr/>
            </a:pPr>
            <a:r>
              <a:rPr lang="en-US" dirty="0" smtClean="0"/>
              <a:t>1assist = a teammate’s 2 or 3 points</a:t>
            </a:r>
          </a:p>
          <a:p>
            <a:pPr>
              <a:defRPr/>
            </a:pPr>
            <a:r>
              <a:rPr lang="en-US" dirty="0" smtClean="0"/>
              <a:t>If the total number of filed goal attempts is fixed, then Anthony shoots more mean someone has to shoot 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7499350" cy="1143000"/>
          </a:xfrm>
        </p:spPr>
        <p:txBody>
          <a:bodyPr/>
          <a:lstStyle/>
          <a:p>
            <a:pPr algn="ctr">
              <a:defRPr/>
            </a:pPr>
            <a:r>
              <a:rPr lang="en-US" sz="6000" dirty="0" smtClean="0"/>
              <a:t>Thanks!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663"/>
            <a:ext cx="51054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58988" y="6088063"/>
            <a:ext cx="556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/>
              <a:t>Carmelo Anthony:   Good stats but no wins?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Background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04100" cy="4953000"/>
          </a:xfrm>
        </p:spPr>
        <p:txBody>
          <a:bodyPr/>
          <a:lstStyle/>
          <a:p>
            <a:pPr marL="82550" indent="0" eaLnBrk="1" hangingPunct="1">
              <a:buFont typeface="Wingdings 2" pitchFamily="18" charset="2"/>
              <a:buNone/>
            </a:pPr>
            <a:r>
              <a:rPr lang="en-US" sz="2800" smtClean="0"/>
              <a:t>Feb. 6</a:t>
            </a:r>
            <a:r>
              <a:rPr lang="en-US" sz="2800" baseline="30000" smtClean="0"/>
              <a:t>th</a:t>
            </a:r>
            <a:r>
              <a:rPr lang="en-US" sz="2800" smtClean="0"/>
              <a:t>: Knicks vs. Utah Jazz (99 - 88)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z="2800" smtClean="0"/>
              <a:t>Jeremy Lin’s first game as a starter.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z="2800" smtClean="0"/>
              <a:t>Anthony got injured in the game and only played for 5 minutes.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z="2800" smtClean="0"/>
              <a:t>From Feb. 6th to Feb. 19th: Knicks (W/L: </a:t>
            </a:r>
            <a:r>
              <a:rPr lang="en-US" sz="2800" smtClean="0">
                <a:solidFill>
                  <a:srgbClr val="FF0000"/>
                </a:solidFill>
              </a:rPr>
              <a:t>7-1</a:t>
            </a:r>
            <a:r>
              <a:rPr lang="en-US" sz="2800" smtClean="0"/>
              <a:t>)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z="2800" smtClean="0"/>
              <a:t>--------------------------------------------------------------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z="2800" smtClean="0"/>
              <a:t>Feb. 20</a:t>
            </a:r>
            <a:r>
              <a:rPr lang="en-US" sz="2800" baseline="30000" smtClean="0"/>
              <a:t>th</a:t>
            </a:r>
            <a:r>
              <a:rPr lang="en-US" sz="2800" smtClean="0"/>
              <a:t>: Knicks vs. New Jersey (80 - 92)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z="2800" smtClean="0"/>
              <a:t>Carmelo Anthony’s first game after the injury.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z="2800" smtClean="0"/>
              <a:t>From Feb. 20</a:t>
            </a:r>
            <a:r>
              <a:rPr lang="en-US" sz="2800" baseline="30000" smtClean="0"/>
              <a:t>th</a:t>
            </a:r>
            <a:r>
              <a:rPr lang="en-US" sz="2800" smtClean="0"/>
              <a:t> to Mar. 12</a:t>
            </a:r>
            <a:r>
              <a:rPr lang="en-US" sz="2800" baseline="30000" smtClean="0"/>
              <a:t>th</a:t>
            </a:r>
            <a:r>
              <a:rPr lang="en-US" sz="2800" smtClean="0"/>
              <a:t> (W/L: </a:t>
            </a:r>
            <a:r>
              <a:rPr lang="en-US" sz="2800" smtClean="0">
                <a:solidFill>
                  <a:srgbClr val="FF0000"/>
                </a:solidFill>
              </a:rPr>
              <a:t>2-8</a:t>
            </a:r>
            <a:r>
              <a:rPr lang="en-US" sz="2800" smtClean="0"/>
              <a:t>)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z="2800" smtClean="0"/>
              <a:t>On Mar. 14</a:t>
            </a:r>
            <a:r>
              <a:rPr lang="en-US" sz="2800" baseline="30000" smtClean="0"/>
              <a:t>th</a:t>
            </a:r>
            <a:r>
              <a:rPr lang="en-US" sz="2800" smtClean="0"/>
              <a:t>, Knicks Fired its coach D'Anthony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Game Results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219200"/>
          <a:ext cx="7802564" cy="434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2"/>
                <a:gridCol w="3901282"/>
              </a:tblGrid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 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 - Feb 19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(W/L: 7-1)</a:t>
                      </a:r>
                      <a:endParaRPr lang="en-US" sz="18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20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baseline="0" dirty="0" smtClean="0"/>
                        <a:t> – Mar. 12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(W/L: 2-8)</a:t>
                      </a:r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(H) vs.</a:t>
                      </a:r>
                      <a:r>
                        <a:rPr lang="en-US" sz="1800" baseline="0" dirty="0" smtClean="0"/>
                        <a:t> Utah 99-88 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20th (H) vs. New Jersey 92-100 L</a:t>
                      </a:r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8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(A) vs.</a:t>
                      </a:r>
                      <a:r>
                        <a:rPr lang="en-US" sz="1800" baseline="0" dirty="0" smtClean="0"/>
                        <a:t> Washington 107-93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22</a:t>
                      </a:r>
                      <a:r>
                        <a:rPr lang="en-US" sz="1800" baseline="30000" dirty="0" smtClean="0"/>
                        <a:t>nd</a:t>
                      </a:r>
                      <a:r>
                        <a:rPr lang="en-US" sz="1800" dirty="0" smtClean="0"/>
                        <a:t> (H) vs. Atlanta 99-82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10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vs.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LAL </a:t>
                      </a:r>
                      <a:r>
                        <a:rPr lang="en-US" sz="1800" dirty="0" smtClean="0"/>
                        <a:t>92-85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23</a:t>
                      </a:r>
                      <a:r>
                        <a:rPr lang="en-US" sz="1800" baseline="30000" dirty="0" smtClean="0"/>
                        <a:t>rd</a:t>
                      </a:r>
                      <a:r>
                        <a:rPr lang="en-US" sz="1800" dirty="0" smtClean="0"/>
                        <a:t> (A) vs.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Miami </a:t>
                      </a:r>
                      <a:r>
                        <a:rPr lang="en-US" sz="1800" dirty="0" smtClean="0"/>
                        <a:t>88-102</a:t>
                      </a:r>
                      <a:r>
                        <a:rPr lang="en-US" sz="1800" baseline="0" dirty="0" smtClean="0"/>
                        <a:t>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Feb. 1</a:t>
                      </a:r>
                      <a:r>
                        <a:rPr lang="en-US" sz="1800" dirty="0" smtClean="0"/>
                        <a:t>1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(A) </a:t>
                      </a:r>
                      <a:r>
                        <a:rPr lang="pl-PL" sz="1800" dirty="0" smtClean="0"/>
                        <a:t>vs. Minnesota 100-98 </a:t>
                      </a:r>
                      <a:r>
                        <a:rPr lang="pl-PL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29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vs. Cleveland 120-103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14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(A) vs. Toronto 90-87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4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(A) vs.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Boston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111-</a:t>
                      </a:r>
                      <a:r>
                        <a:rPr lang="en-US" sz="1800" dirty="0" smtClean="0"/>
                        <a:t>115</a:t>
                      </a:r>
                      <a:r>
                        <a:rPr lang="en-US" sz="1800" baseline="0" dirty="0" smtClean="0"/>
                        <a:t> L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15</a:t>
                      </a:r>
                      <a:r>
                        <a:rPr lang="en-US" sz="1800" baseline="30000" dirty="0" smtClean="0"/>
                        <a:t>th </a:t>
                      </a:r>
                      <a:r>
                        <a:rPr lang="en-US" sz="1800" dirty="0" smtClean="0"/>
                        <a:t>(H) vs.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Sacramento </a:t>
                      </a:r>
                      <a:r>
                        <a:rPr lang="en-US" sz="1800" dirty="0" smtClean="0"/>
                        <a:t>100-85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6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baseline="0" dirty="0" smtClean="0"/>
                        <a:t>   (A) vs.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Dallas </a:t>
                      </a:r>
                      <a:r>
                        <a:rPr lang="en-US" sz="1800" baseline="0" dirty="0" smtClean="0"/>
                        <a:t>85-95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6393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17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vs. New Orleans 85-89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7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 vs.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San Antonio </a:t>
                      </a:r>
                      <a:r>
                        <a:rPr lang="en-US" sz="1800" baseline="0" dirty="0" smtClean="0"/>
                        <a:t>105-118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Feb. 19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(H) vs.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Dallas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/>
                        <a:t>104-97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9</a:t>
                      </a:r>
                      <a:r>
                        <a:rPr lang="en-US" sz="1800" baseline="30000" dirty="0" smtClean="0"/>
                        <a:t>th</a:t>
                      </a:r>
                      <a:r>
                        <a:rPr lang="en-US" sz="1800" dirty="0" smtClean="0"/>
                        <a:t>   (A)  vs. Milwaukee 114-119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Mar. </a:t>
                      </a:r>
                      <a:r>
                        <a:rPr lang="en-US" sz="1800" smtClean="0"/>
                        <a:t>11</a:t>
                      </a:r>
                      <a:r>
                        <a:rPr lang="en-US" sz="1800" baseline="30000" smtClean="0"/>
                        <a:t>th</a:t>
                      </a:r>
                      <a:r>
                        <a:rPr lang="en-US" sz="1800" smtClean="0"/>
                        <a:t> (H) vs</a:t>
                      </a:r>
                      <a:r>
                        <a:rPr lang="en-US" sz="1800" dirty="0" smtClean="0"/>
                        <a:t>.</a:t>
                      </a:r>
                      <a:r>
                        <a:rPr lang="en-US" sz="1800" baseline="0" dirty="0" smtClean="0"/>
                        <a:t> Philadelphia 94-106 L</a:t>
                      </a:r>
                      <a:endParaRPr lang="en-US" sz="1800" dirty="0"/>
                    </a:p>
                  </a:txBody>
                  <a:tcPr marL="91435" marR="91435"/>
                </a:tc>
              </a:tr>
              <a:tr h="37040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Mar. 12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(A) vs. Chicago 99-104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304800"/>
            <a:ext cx="7780338" cy="6091238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Question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99350" cy="5105400"/>
          </a:xfrm>
        </p:spPr>
        <p:txBody>
          <a:bodyPr/>
          <a:lstStyle/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Is that Carmelo Anthony’s fault?</a:t>
            </a:r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A yes-no question. [Main focus]</a:t>
            </a:r>
          </a:p>
          <a:p>
            <a:pPr marL="82550" indent="0" eaLnBrk="1" hangingPunct="1">
              <a:buFont typeface="Wingdings 2" pitchFamily="18" charset="2"/>
              <a:buNone/>
            </a:pPr>
            <a:endParaRPr lang="en-US" smtClean="0"/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Value = performance + influence on morale</a:t>
            </a:r>
          </a:p>
          <a:p>
            <a:pPr marL="82550" indent="0" eaLnBrk="1" hangingPunct="1">
              <a:buFont typeface="Wingdings 2" pitchFamily="18" charset="2"/>
              <a:buNone/>
            </a:pPr>
            <a:endParaRPr lang="en-US" smtClean="0"/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Is Carmelo Anthony lowering Knicks’ morale (teammates’ performance)?</a:t>
            </a:r>
          </a:p>
          <a:p>
            <a:pPr marL="82550" indent="0" eaLnBrk="1" hangingPunct="1">
              <a:buFont typeface="Wingdings 2" pitchFamily="18" charset="2"/>
              <a:buNone/>
            </a:pPr>
            <a:endParaRPr lang="en-US" smtClean="0"/>
          </a:p>
          <a:p>
            <a:pPr marL="82550" indent="0" eaLnBrk="1" hangingPunct="1">
              <a:buFont typeface="Wingdings 2" pitchFamily="18" charset="2"/>
              <a:buNone/>
            </a:pPr>
            <a:r>
              <a:rPr lang="en-US" smtClean="0"/>
              <a:t>How to measure it? (a how-much question)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Font typeface="Wingdings 2" pitchFamily="18" charset="2"/>
              <a:buNone/>
            </a:pPr>
            <a:r>
              <a:rPr lang="en-US" sz="4400" smtClean="0"/>
              <a:t>Is Carmelo Anthony helping the Knicks?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 1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9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/>
                <a:gridCol w="2499783"/>
                <a:gridCol w="2499783"/>
              </a:tblGrid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Win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Lose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Anthony is absent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Anthony is available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04950" y="2744788"/>
            <a:ext cx="7391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Using Fisher’s Exact Test, we get p-value = 0.01522.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Does this imply that Carmelo Anthony is not helping Knicks?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7175" y="4306888"/>
            <a:ext cx="71818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Opponents</a:t>
            </a:r>
          </a:p>
          <a:p>
            <a:pPr eaLnBrk="1" hangingPunct="1"/>
            <a:r>
              <a:rPr lang="en-US" sz="2800"/>
              <a:t>Home Court Advantage</a:t>
            </a:r>
          </a:p>
          <a:p>
            <a:pPr eaLnBrk="1" hangingPunct="1"/>
            <a:r>
              <a:rPr lang="en-US" sz="2800"/>
              <a:t>Teammates’ performance (“their fault”)</a:t>
            </a:r>
          </a:p>
          <a:p>
            <a:pPr eaLnBrk="1" hangingPunct="1"/>
            <a:r>
              <a:rPr lang="en-US" sz="2800"/>
              <a:t>…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30005817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34DAD276-3B71-4CA8-B30B-1EF0765B98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2F615B-2971-4755-B7E0-C444371CF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B6E3A0-1C29-4280-8B48-8BDE7F0BD204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TS030005817</Template>
  <TotalTime>791</TotalTime>
  <Words>1530</Words>
  <Application>Microsoft Office PowerPoint</Application>
  <PresentationFormat>On-screen Show (4:3)</PresentationFormat>
  <Paragraphs>212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Gill Sans MT</vt:lpstr>
      <vt:lpstr>Arial</vt:lpstr>
      <vt:lpstr>Wingdings 2</vt:lpstr>
      <vt:lpstr>Verdana</vt:lpstr>
      <vt:lpstr>Calibri</vt:lpstr>
      <vt:lpstr>TS030005817</vt:lpstr>
      <vt:lpstr>Is Carmelo Anthony helping the Knicks?</vt:lpstr>
      <vt:lpstr>PowerPoint Presentation</vt:lpstr>
      <vt:lpstr>PowerPoint Presentation</vt:lpstr>
      <vt:lpstr>Background</vt:lpstr>
      <vt:lpstr>Game Results</vt:lpstr>
      <vt:lpstr>PowerPoint Presentation</vt:lpstr>
      <vt:lpstr>Question</vt:lpstr>
      <vt:lpstr>Part one</vt:lpstr>
      <vt:lpstr>Model 1</vt:lpstr>
      <vt:lpstr>Observation</vt:lpstr>
      <vt:lpstr>How to model the opponents?</vt:lpstr>
      <vt:lpstr>Model 1I Logistic Regression</vt:lpstr>
      <vt:lpstr>Model 1I Logistic Regression</vt:lpstr>
      <vt:lpstr>Drop-in-Deviance Test</vt:lpstr>
      <vt:lpstr>Should I worry about the sample size?</vt:lpstr>
      <vt:lpstr>But there are tons of information out there remain unused.</vt:lpstr>
      <vt:lpstr>Part One Ends</vt:lpstr>
      <vt:lpstr>How to quantitatively measure Anthony’s value to the Knicks?</vt:lpstr>
      <vt:lpstr>If we can do this…</vt:lpstr>
      <vt:lpstr>How to measure Anthony’s Performance?</vt:lpstr>
      <vt:lpstr>Player Performance Variables</vt:lpstr>
      <vt:lpstr>How to measure Anthony’s Performance?</vt:lpstr>
      <vt:lpstr>How to measure Anthony’s Influence on the team’s morale?</vt:lpstr>
      <vt:lpstr>A simple model</vt:lpstr>
      <vt:lpstr>Anthony’s influence is NOT the only factor that affects other player’s performance (stats).</vt:lpstr>
      <vt:lpstr>Performance and Influence on morale</vt:lpstr>
      <vt:lpstr>Thanks!</vt:lpstr>
    </vt:vector>
  </TitlesOfParts>
  <Company>Khannies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Athletic Goals</dc:title>
  <dc:creator>Zong</dc:creator>
  <cp:lastModifiedBy>Zong</cp:lastModifiedBy>
  <cp:revision>130</cp:revision>
  <dcterms:created xsi:type="dcterms:W3CDTF">2012-04-05T21:11:58Z</dcterms:created>
  <dcterms:modified xsi:type="dcterms:W3CDTF">2012-04-06T20:26:02Z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TC300058179990</vt:lpwstr>
  </property>
</Properties>
</file>