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63"/>
    <a:srgbClr val="97F1D9"/>
    <a:srgbClr val="48CDD1"/>
    <a:srgbClr val="F49993"/>
    <a:srgbClr val="47CCD0"/>
    <a:srgbClr val="FFFFFF"/>
    <a:srgbClr val="EE5F54"/>
    <a:srgbClr val="FF1515"/>
    <a:srgbClr val="3E93DA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" autoAdjust="0"/>
    <p:restoredTop sz="94660"/>
  </p:normalViewPr>
  <p:slideViewPr>
    <p:cSldViewPr snapToGrid="0">
      <p:cViewPr varScale="1">
        <p:scale>
          <a:sx n="27" d="100"/>
          <a:sy n="27" d="100"/>
        </p:scale>
        <p:origin x="1206" y="150"/>
      </p:cViewPr>
      <p:guideLst>
        <p:guide orient="horz" pos="235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0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0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5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9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5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4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CCD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F4F8-2AEC-444E-8BD3-597BD89BFD3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E500-82AF-4032-AB3D-7F94EB5EA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F1D9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F97683D-7AD6-49A7-A87C-45412BAE7427}"/>
              </a:ext>
            </a:extLst>
          </p:cNvPr>
          <p:cNvSpPr/>
          <p:nvPr/>
        </p:nvSpPr>
        <p:spPr>
          <a:xfrm>
            <a:off x="360000" y="390716"/>
            <a:ext cx="29412645" cy="2814216"/>
          </a:xfrm>
          <a:prstGeom prst="roundRect">
            <a:avLst>
              <a:gd name="adj" fmla="val 7384"/>
            </a:avLst>
          </a:prstGeom>
          <a:solidFill>
            <a:srgbClr val="47CCD0"/>
          </a:solidFill>
          <a:ln w="57150">
            <a:solidFill>
              <a:srgbClr val="48C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953" dirty="0"/>
          </a:p>
        </p:txBody>
      </p:sp>
      <p:pic>
        <p:nvPicPr>
          <p:cNvPr id="27" name="图片 26" descr="徽标&#10;&#10;中度可信度描述已自动生成">
            <a:extLst>
              <a:ext uri="{FF2B5EF4-FFF2-40B4-BE49-F238E27FC236}">
                <a16:creationId xmlns:a16="http://schemas.microsoft.com/office/drawing/2014/main" id="{01E57C98-F779-4443-A85A-CC591AAA0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199"/>
          <a:stretch/>
        </p:blipFill>
        <p:spPr>
          <a:xfrm>
            <a:off x="1542511" y="357021"/>
            <a:ext cx="5420542" cy="2660926"/>
          </a:xfrm>
          <a:prstGeom prst="rect">
            <a:avLst/>
          </a:prstGeom>
        </p:spPr>
      </p:pic>
      <p:sp>
        <p:nvSpPr>
          <p:cNvPr id="4" name="文本框 20">
            <a:extLst>
              <a:ext uri="{FF2B5EF4-FFF2-40B4-BE49-F238E27FC236}">
                <a16:creationId xmlns:a16="http://schemas.microsoft.com/office/drawing/2014/main" id="{729DC47D-2498-4D1F-B32F-4CE84C2E84D7}"/>
              </a:ext>
            </a:extLst>
          </p:cNvPr>
          <p:cNvSpPr txBox="1"/>
          <p:nvPr/>
        </p:nvSpPr>
        <p:spPr>
          <a:xfrm>
            <a:off x="7477937" y="986658"/>
            <a:ext cx="23193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6000" b="1" dirty="0">
                <a:solidFill>
                  <a:srgbClr val="FFFFFF"/>
                </a:solidFill>
                <a:latin typeface="Amasis MT Pro Medium"/>
                <a:ea typeface="Amasis MT Pro Medium"/>
              </a:rPr>
              <a:t>Factors influencing Scots' satisfaction with public transport</a:t>
            </a: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745BBB85-7C2E-44C5-882B-D97F4DA067E9}"/>
              </a:ext>
            </a:extLst>
          </p:cNvPr>
          <p:cNvSpPr txBox="1"/>
          <p:nvPr/>
        </p:nvSpPr>
        <p:spPr>
          <a:xfrm>
            <a:off x="8145563" y="2192189"/>
            <a:ext cx="19247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3600" b="1" dirty="0">
                <a:solidFill>
                  <a:srgbClr val="FFFFFF"/>
                </a:solidFill>
                <a:latin typeface="Seaford" panose="020B0502030303020204" pitchFamily="34" charset="0"/>
                <a:ea typeface="Open Sans"/>
              </a:rPr>
              <a:t>Group 28: Aishwin </a:t>
            </a:r>
            <a:r>
              <a:rPr lang="zh-CN" sz="3600" b="1" dirty="0">
                <a:solidFill>
                  <a:srgbClr val="FFFFFF"/>
                </a:solidFill>
                <a:latin typeface="Seaford" panose="020B0502030303020204" pitchFamily="34" charset="0"/>
                <a:ea typeface="Open Sans"/>
                <a:cs typeface="DilleniaUPC" panose="020B0502040204020203" pitchFamily="18" charset="-34"/>
              </a:rPr>
              <a:t>Tikku</a:t>
            </a:r>
            <a:r>
              <a:rPr lang="zh-CN" sz="3600" b="1" dirty="0">
                <a:solidFill>
                  <a:srgbClr val="FFFFFF"/>
                </a:solidFill>
                <a:latin typeface="Seaford" panose="020B0502030303020204" pitchFamily="34" charset="0"/>
                <a:ea typeface="Open Sans"/>
              </a:rPr>
              <a:t>, Mengran Li, Steven Kwok, Shaoquan Li, Shuning Li</a:t>
            </a:r>
          </a:p>
        </p:txBody>
      </p:sp>
      <p:sp>
        <p:nvSpPr>
          <p:cNvPr id="6" name="文本框 22">
            <a:extLst>
              <a:ext uri="{FF2B5EF4-FFF2-40B4-BE49-F238E27FC236}">
                <a16:creationId xmlns:a16="http://schemas.microsoft.com/office/drawing/2014/main" id="{0EDD4DDA-A99D-4C01-B3D8-1A6908A12DED}"/>
              </a:ext>
            </a:extLst>
          </p:cNvPr>
          <p:cNvSpPr txBox="1"/>
          <p:nvPr/>
        </p:nvSpPr>
        <p:spPr>
          <a:xfrm>
            <a:off x="425005" y="3561134"/>
            <a:ext cx="6726143" cy="792000"/>
          </a:xfrm>
          <a:prstGeom prst="roundRect">
            <a:avLst/>
          </a:prstGeom>
          <a:solidFill>
            <a:srgbClr val="48CDD1"/>
          </a:solidFill>
          <a:ln w="76200">
            <a:solidFill>
              <a:srgbClr val="47CCD0"/>
            </a:solidFill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Purpose</a:t>
            </a:r>
          </a:p>
        </p:txBody>
      </p:sp>
      <p:sp>
        <p:nvSpPr>
          <p:cNvPr id="7" name="文本框 23">
            <a:extLst>
              <a:ext uri="{FF2B5EF4-FFF2-40B4-BE49-F238E27FC236}">
                <a16:creationId xmlns:a16="http://schemas.microsoft.com/office/drawing/2014/main" id="{832F14EA-2659-4869-8EB1-1589D7CE7D7B}"/>
              </a:ext>
            </a:extLst>
          </p:cNvPr>
          <p:cNvSpPr txBox="1"/>
          <p:nvPr/>
        </p:nvSpPr>
        <p:spPr>
          <a:xfrm>
            <a:off x="413522" y="4456535"/>
            <a:ext cx="6770231" cy="3089122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aim to find factors related</a:t>
            </a:r>
            <a:r>
              <a:rPr lang="zh-CN" altLang="en-US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zh-CN" altLang="en-US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passengers' satisfaction with public transport to help operator to improve its service.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11CA555A-3AD6-4070-9D2C-6DBA84A07EB5}"/>
              </a:ext>
            </a:extLst>
          </p:cNvPr>
          <p:cNvSpPr txBox="1"/>
          <p:nvPr/>
        </p:nvSpPr>
        <p:spPr>
          <a:xfrm>
            <a:off x="394393" y="7874922"/>
            <a:ext cx="6808661" cy="1994352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defPPr>
              <a:defRPr lang="en-US"/>
            </a:defPPr>
            <a:lvl1pPr lvl="0">
              <a:lnSpc>
                <a:spcPct val="125000"/>
              </a:lnSpc>
              <a:defRPr sz="360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lvl="1">
              <a:defRPr>
                <a:latin typeface="Calibri"/>
                <a:ea typeface="等线"/>
              </a:defRPr>
            </a:lvl2pPr>
            <a:lvl3pPr lvl="2">
              <a:defRPr>
                <a:latin typeface="Calibri"/>
                <a:ea typeface="等线"/>
              </a:defRPr>
            </a:lvl3pPr>
            <a:lvl4pPr lvl="3">
              <a:defRPr>
                <a:latin typeface="Calibri"/>
                <a:ea typeface="等线"/>
              </a:defRPr>
            </a:lvl4pPr>
            <a:lvl5pPr lvl="4">
              <a:defRPr>
                <a:latin typeface="Calibri"/>
                <a:ea typeface="等线"/>
              </a:defRPr>
            </a:lvl5pPr>
            <a:lvl6pPr lvl="5">
              <a:defRPr>
                <a:latin typeface="Calibri"/>
                <a:ea typeface="等线"/>
              </a:defRPr>
            </a:lvl6pPr>
            <a:lvl7pPr lvl="6">
              <a:defRPr>
                <a:latin typeface="Calibri"/>
                <a:ea typeface="等线"/>
              </a:defRPr>
            </a:lvl7pPr>
            <a:lvl8pPr lvl="7">
              <a:defRPr>
                <a:latin typeface="Calibri"/>
                <a:ea typeface="等线"/>
              </a:defRPr>
            </a:lvl8pPr>
            <a:lvl9pPr lvl="8">
              <a:defRPr>
                <a:latin typeface="Calibri"/>
                <a:ea typeface="等线"/>
              </a:defRPr>
            </a:lvl9pPr>
          </a:lstStyle>
          <a:p>
            <a:r>
              <a:rPr lang="en-US" altLang="zh-CN" sz="3200" dirty="0"/>
              <a:t>The dataset has 24 factors and 460 observations.  And explanatory variables are as follow: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sp>
        <p:nvSpPr>
          <p:cNvPr id="13" name="文本框 30">
            <a:extLst>
              <a:ext uri="{FF2B5EF4-FFF2-40B4-BE49-F238E27FC236}">
                <a16:creationId xmlns:a16="http://schemas.microsoft.com/office/drawing/2014/main" id="{221AC7E4-5991-4887-A639-EA4D8D77B1B1}"/>
              </a:ext>
            </a:extLst>
          </p:cNvPr>
          <p:cNvSpPr txBox="1"/>
          <p:nvPr/>
        </p:nvSpPr>
        <p:spPr>
          <a:xfrm>
            <a:off x="689124" y="20135490"/>
            <a:ext cx="7146537" cy="1050167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 the </a:t>
            </a: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Fitted values against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5B365D-D0D9-41CE-A169-AA9773AA9CF1}"/>
              </a:ext>
            </a:extLst>
          </p:cNvPr>
          <p:cNvPicPr/>
          <p:nvPr/>
        </p:nvPicPr>
        <p:blipFill rotWithShape="1">
          <a:blip r:embed="rId3"/>
          <a:srcRect t="3720" r="2093"/>
          <a:stretch/>
        </p:blipFill>
        <p:spPr>
          <a:xfrm>
            <a:off x="8431013" y="4392250"/>
            <a:ext cx="9794550" cy="7944761"/>
          </a:xfrm>
          <a:prstGeom prst="rect">
            <a:avLst/>
          </a:prstGeom>
        </p:spPr>
      </p:pic>
      <p:sp>
        <p:nvSpPr>
          <p:cNvPr id="15" name=" 34">
            <a:extLst>
              <a:ext uri="{FF2B5EF4-FFF2-40B4-BE49-F238E27FC236}">
                <a16:creationId xmlns:a16="http://schemas.microsoft.com/office/drawing/2014/main" id="{6F807FDF-1F5C-4A9E-96AE-5558AA81F056}"/>
              </a:ext>
            </a:extLst>
          </p:cNvPr>
          <p:cNvSpPr/>
          <p:nvPr/>
        </p:nvSpPr>
        <p:spPr>
          <a:xfrm>
            <a:off x="20921463" y="5574483"/>
            <a:ext cx="8719067" cy="5000000"/>
          </a:xfrm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/>
          </a:p>
          <a:p>
            <a:endParaRPr lang="zh-CN"/>
          </a:p>
        </p:txBody>
      </p:sp>
      <p:sp>
        <p:nvSpPr>
          <p:cNvPr id="17" name=" 36">
            <a:extLst>
              <a:ext uri="{FF2B5EF4-FFF2-40B4-BE49-F238E27FC236}">
                <a16:creationId xmlns:a16="http://schemas.microsoft.com/office/drawing/2014/main" id="{60EC6369-00CD-4BA2-966C-6BAFBC7C436D}"/>
              </a:ext>
            </a:extLst>
          </p:cNvPr>
          <p:cNvSpPr/>
          <p:nvPr/>
        </p:nvSpPr>
        <p:spPr>
          <a:xfrm>
            <a:off x="8354405" y="15684857"/>
            <a:ext cx="10399065" cy="2860248"/>
          </a:xfrm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544068" indent="-544068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 All the variables. Then </a:t>
            </a: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the highly correlated factors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Finally obtain four models.</a:t>
            </a:r>
          </a:p>
          <a:p>
            <a:pPr marL="544068" indent="-54406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 and adjusted R square method are applied as a criterion for model selection.  </a:t>
            </a:r>
          </a:p>
          <a:p>
            <a:pPr marL="544068" indent="-544068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3 is the best choice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9" name="文本框 38">
            <a:extLst>
              <a:ext uri="{FF2B5EF4-FFF2-40B4-BE49-F238E27FC236}">
                <a16:creationId xmlns:a16="http://schemas.microsoft.com/office/drawing/2014/main" id="{C19A7769-4EF5-413E-900D-D9D453287DD2}"/>
              </a:ext>
            </a:extLst>
          </p:cNvPr>
          <p:cNvSpPr txBox="1"/>
          <p:nvPr/>
        </p:nvSpPr>
        <p:spPr>
          <a:xfrm>
            <a:off x="19693504" y="4713921"/>
            <a:ext cx="10080001" cy="1629759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Bootstrap to </a:t>
            </a: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significant variables at 95% level and obtain its CI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process should be repeated </a:t>
            </a: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1000 times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E89FE8-ACEE-49B7-9602-65FA3098D82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47487" y="19140039"/>
            <a:ext cx="9528416" cy="15131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1435F41-11F7-4199-9CA6-31894AFDCAAC}"/>
              </a:ext>
            </a:extLst>
          </p:cNvPr>
          <p:cNvPicPr/>
          <p:nvPr/>
        </p:nvPicPr>
        <p:blipFill rotWithShape="1">
          <a:blip r:embed="rId5"/>
          <a:srcRect r="21560"/>
          <a:stretch/>
        </p:blipFill>
        <p:spPr>
          <a:xfrm>
            <a:off x="19910987" y="6876034"/>
            <a:ext cx="9538462" cy="7615412"/>
          </a:xfrm>
          <a:prstGeom prst="rect">
            <a:avLst/>
          </a:prstGeom>
        </p:spPr>
      </p:pic>
      <p:sp>
        <p:nvSpPr>
          <p:cNvPr id="34" name="文本框 40">
            <a:extLst>
              <a:ext uri="{FF2B5EF4-FFF2-40B4-BE49-F238E27FC236}">
                <a16:creationId xmlns:a16="http://schemas.microsoft.com/office/drawing/2014/main" id="{7C1C81D8-0C38-4DA6-8013-7D98FEE913FC}"/>
              </a:ext>
            </a:extLst>
          </p:cNvPr>
          <p:cNvSpPr txBox="1"/>
          <p:nvPr/>
        </p:nvSpPr>
        <p:spPr>
          <a:xfrm>
            <a:off x="19795736" y="16569286"/>
            <a:ext cx="9768964" cy="3947745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544068" indent="-544068">
              <a:buFont typeface="Arial" panose="020B0604020202020204" pitchFamily="34" charset="0"/>
              <a:buChar char="•"/>
            </a:pPr>
            <a:r>
              <a:rPr lang="zh-CN" sz="3200" dirty="0">
                <a:solidFill>
                  <a:srgbClr val="000000"/>
                </a:solidFill>
                <a:latin typeface="Calibri"/>
                <a:ea typeface="等线"/>
              </a:rPr>
              <a:t>Jim Hester and Hadley Wickham, (2020). </a:t>
            </a:r>
            <a:r>
              <a:rPr lang="zh-CN" sz="3200" i="1" dirty="0">
                <a:solidFill>
                  <a:srgbClr val="000000"/>
                </a:solidFill>
                <a:latin typeface="Calibri"/>
                <a:ea typeface="等线"/>
              </a:rPr>
              <a:t>fs: Cross-Platform File System Operations Based on 'libuv'</a:t>
            </a:r>
            <a:r>
              <a:rPr lang="zh-CN" sz="3200" dirty="0">
                <a:solidFill>
                  <a:srgbClr val="000000"/>
                </a:solidFill>
                <a:latin typeface="Calibri"/>
                <a:ea typeface="等线"/>
              </a:rPr>
              <a:t>. R package version 1.5.0</a:t>
            </a:r>
          </a:p>
          <a:p>
            <a:pPr marL="544068" indent="-544068">
              <a:buFont typeface="Arial" panose="020B0604020202020204" pitchFamily="34" charset="0"/>
              <a:buChar char="•"/>
            </a:pPr>
            <a:r>
              <a:rPr lang="zh-CN" sz="3200" dirty="0">
                <a:solidFill>
                  <a:srgbClr val="000000"/>
                </a:solidFill>
                <a:latin typeface="Calibri"/>
                <a:ea typeface="等线"/>
              </a:rPr>
              <a:t>Kuhn et al., (2020). Tidymodels: a collection of packages for modeling and</a:t>
            </a:r>
            <a:r>
              <a:rPr lang="en-US" altLang="zh-CN" sz="3200" dirty="0">
                <a:solidFill>
                  <a:srgbClr val="000000"/>
                </a:solidFill>
                <a:latin typeface="Calibri"/>
                <a:ea typeface="等线"/>
              </a:rPr>
              <a:t> </a:t>
            </a:r>
            <a:r>
              <a:rPr lang="zh-CN" sz="3200" dirty="0">
                <a:solidFill>
                  <a:srgbClr val="000000"/>
                </a:solidFill>
                <a:latin typeface="Calibri"/>
                <a:ea typeface="等线"/>
              </a:rPr>
              <a:t>machine learning using tidyverse principles.</a:t>
            </a:r>
          </a:p>
          <a:p>
            <a:pPr marL="544068" indent="-544068">
              <a:buFont typeface="Arial" panose="020B0604020202020204" pitchFamily="34" charset="0"/>
              <a:buChar char="•"/>
            </a:pPr>
            <a:r>
              <a:rPr lang="zh-CN" sz="3200" dirty="0"/>
              <a:t>Wickham et al., (2019). </a:t>
            </a:r>
            <a:r>
              <a:rPr lang="zh-CN" sz="3200" i="1" dirty="0"/>
              <a:t>Welcome to the tidyverse. Journal of Open Source Software,</a:t>
            </a:r>
            <a:r>
              <a:rPr lang="zh-CN" sz="3200" dirty="0"/>
              <a:t> e, 4(43), 1686</a:t>
            </a:r>
            <a:r>
              <a:rPr lang="en-US" altLang="zh-CN" sz="3200" dirty="0"/>
              <a:t> </a:t>
            </a:r>
            <a:endParaRPr lang="zh-CN" sz="3200" dirty="0"/>
          </a:p>
        </p:txBody>
      </p:sp>
      <p:sp>
        <p:nvSpPr>
          <p:cNvPr id="39" name="文本框 22">
            <a:extLst>
              <a:ext uri="{FF2B5EF4-FFF2-40B4-BE49-F238E27FC236}">
                <a16:creationId xmlns:a16="http://schemas.microsoft.com/office/drawing/2014/main" id="{8362B436-2902-4DAD-82FD-FA0610ED2BA6}"/>
              </a:ext>
            </a:extLst>
          </p:cNvPr>
          <p:cNvSpPr txBox="1"/>
          <p:nvPr/>
        </p:nvSpPr>
        <p:spPr>
          <a:xfrm>
            <a:off x="432823" y="6982212"/>
            <a:ext cx="6770231" cy="792000"/>
          </a:xfrm>
          <a:prstGeom prst="roundRect">
            <a:avLst/>
          </a:prstGeom>
          <a:solidFill>
            <a:srgbClr val="47CCD0"/>
          </a:solidFill>
          <a:ln w="76200">
            <a:solidFill>
              <a:srgbClr val="47CCD0"/>
            </a:solidFill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Summary</a:t>
            </a:r>
            <a:endParaRPr lang="zh-CN" sz="4000" b="1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A58135-EC57-4C84-BA95-BFD85CB1000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032750" y="14908367"/>
            <a:ext cx="6323920" cy="839314"/>
          </a:xfrm>
          <a:prstGeom prst="rect">
            <a:avLst/>
          </a:prstGeom>
        </p:spPr>
      </p:pic>
      <p:sp>
        <p:nvSpPr>
          <p:cNvPr id="42" name="文本框 22">
            <a:extLst>
              <a:ext uri="{FF2B5EF4-FFF2-40B4-BE49-F238E27FC236}">
                <a16:creationId xmlns:a16="http://schemas.microsoft.com/office/drawing/2014/main" id="{676CB086-E3B9-4032-A5DF-94700CFFD91B}"/>
              </a:ext>
            </a:extLst>
          </p:cNvPr>
          <p:cNvSpPr txBox="1"/>
          <p:nvPr/>
        </p:nvSpPr>
        <p:spPr>
          <a:xfrm>
            <a:off x="8291695" y="13423265"/>
            <a:ext cx="10399064" cy="792000"/>
          </a:xfrm>
          <a:prstGeom prst="roundRect">
            <a:avLst/>
          </a:prstGeom>
          <a:solidFill>
            <a:srgbClr val="48CDD1"/>
          </a:solidFill>
          <a:ln w="76200">
            <a:solidFill>
              <a:srgbClr val="47CCD0"/>
            </a:solidFill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&amp; Selection</a:t>
            </a:r>
            <a:endParaRPr lang="zh-CN" sz="4000" b="1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B229186C-5BEE-4D43-8EE4-7F22AEDEBB60}"/>
              </a:ext>
            </a:extLst>
          </p:cNvPr>
          <p:cNvSpPr txBox="1"/>
          <p:nvPr/>
        </p:nvSpPr>
        <p:spPr>
          <a:xfrm>
            <a:off x="457611" y="19283313"/>
            <a:ext cx="6808660" cy="792000"/>
          </a:xfrm>
          <a:prstGeom prst="roundRect">
            <a:avLst/>
          </a:prstGeom>
          <a:solidFill>
            <a:srgbClr val="47CCD0"/>
          </a:solidFill>
          <a:ln w="76200">
            <a:solidFill>
              <a:srgbClr val="47CCD0"/>
            </a:solidFill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en-US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Assumption Checking</a:t>
            </a:r>
            <a:endParaRPr lang="zh-CN" sz="4000" b="1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文本框 27">
            <a:extLst>
              <a:ext uri="{FF2B5EF4-FFF2-40B4-BE49-F238E27FC236}">
                <a16:creationId xmlns:a16="http://schemas.microsoft.com/office/drawing/2014/main" id="{CCF414C8-072F-41B5-9BF1-CD2A7EDEA331}"/>
              </a:ext>
            </a:extLst>
          </p:cNvPr>
          <p:cNvSpPr txBox="1"/>
          <p:nvPr/>
        </p:nvSpPr>
        <p:spPr>
          <a:xfrm>
            <a:off x="8354405" y="14340530"/>
            <a:ext cx="9596070" cy="615750"/>
          </a:xfrm>
          <a:prstGeom prst="rect">
            <a:avLst/>
          </a:prstGeom>
          <a:ln w="6350"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linear regression model 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applied as follow:</a:t>
            </a:r>
          </a:p>
          <a:p>
            <a:pPr>
              <a:lnSpc>
                <a:spcPct val="125000"/>
              </a:lnSpc>
            </a:pPr>
            <a:endParaRPr lang="zh-CN" sz="3200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A366CC3-53E9-4BB1-B273-BAA58666A90D}"/>
              </a:ext>
            </a:extLst>
          </p:cNvPr>
          <p:cNvPicPr/>
          <p:nvPr/>
        </p:nvPicPr>
        <p:blipFill rotWithShape="1">
          <a:blip r:embed="rId5"/>
          <a:srcRect l="77514" t="34645" r="-75" b="38510"/>
          <a:stretch/>
        </p:blipFill>
        <p:spPr>
          <a:xfrm>
            <a:off x="26945387" y="11900884"/>
            <a:ext cx="2212093" cy="1826431"/>
          </a:xfrm>
          <a:prstGeom prst="rect">
            <a:avLst/>
          </a:prstGeom>
        </p:spPr>
      </p:pic>
      <p:sp>
        <p:nvSpPr>
          <p:cNvPr id="49" name="文本框 22">
            <a:extLst>
              <a:ext uri="{FF2B5EF4-FFF2-40B4-BE49-F238E27FC236}">
                <a16:creationId xmlns:a16="http://schemas.microsoft.com/office/drawing/2014/main" id="{BFE6A4AB-AD47-42B3-9848-CA294EEF50A9}"/>
              </a:ext>
            </a:extLst>
          </p:cNvPr>
          <p:cNvSpPr txBox="1"/>
          <p:nvPr/>
        </p:nvSpPr>
        <p:spPr>
          <a:xfrm>
            <a:off x="19762390" y="3551224"/>
            <a:ext cx="10080000" cy="792000"/>
          </a:xfrm>
          <a:prstGeom prst="roundRect">
            <a:avLst/>
          </a:prstGeom>
          <a:solidFill>
            <a:srgbClr val="48CDD1"/>
          </a:solidFill>
          <a:ln w="76200">
            <a:solidFill>
              <a:srgbClr val="47CCD0"/>
            </a:solidFill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Parameter estimation </a:t>
            </a:r>
            <a:r>
              <a:rPr lang="en-US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  <a:r>
              <a:rPr lang="zh-CN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distribution</a:t>
            </a:r>
            <a:endParaRPr lang="zh-CN" altLang="en-US" sz="4000" b="1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C88F42-A4B3-4BC3-B00E-64C1D8B9C029}"/>
              </a:ext>
            </a:extLst>
          </p:cNvPr>
          <p:cNvSpPr txBox="1"/>
          <p:nvPr/>
        </p:nvSpPr>
        <p:spPr>
          <a:xfrm>
            <a:off x="1640390" y="9905575"/>
            <a:ext cx="43682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Table 1: Summary Statistic Table</a:t>
            </a:r>
          </a:p>
        </p:txBody>
      </p:sp>
      <p:sp>
        <p:nvSpPr>
          <p:cNvPr id="56" name="文本框 22">
            <a:extLst>
              <a:ext uri="{FF2B5EF4-FFF2-40B4-BE49-F238E27FC236}">
                <a16:creationId xmlns:a16="http://schemas.microsoft.com/office/drawing/2014/main" id="{0ABED5AB-06DB-4257-B609-CFAE2FD18464}"/>
              </a:ext>
            </a:extLst>
          </p:cNvPr>
          <p:cNvSpPr txBox="1"/>
          <p:nvPr/>
        </p:nvSpPr>
        <p:spPr>
          <a:xfrm>
            <a:off x="19795736" y="15421970"/>
            <a:ext cx="10080000" cy="792000"/>
          </a:xfrm>
          <a:prstGeom prst="roundRect">
            <a:avLst/>
          </a:prstGeom>
          <a:solidFill>
            <a:srgbClr val="48CDD1"/>
          </a:solidFill>
          <a:ln w="76200">
            <a:solidFill>
              <a:srgbClr val="47CCD0"/>
            </a:solidFill>
            <a:prstDash val="solid"/>
          </a:ln>
        </p:spPr>
        <p:txBody>
          <a:bodyPr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altLang="zh-CN" sz="4000" b="1" dirty="0"/>
              <a:t> </a:t>
            </a:r>
            <a:r>
              <a:rPr lang="en-US" altLang="zh-CN" sz="4000" b="1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</a:t>
            </a:r>
            <a:endParaRPr lang="zh-CN" altLang="zh-CN" sz="4000" b="1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zh-CN" altLang="en-US" sz="4000" dirty="0">
              <a:ln w="0"/>
              <a:solidFill>
                <a:srgbClr val="47CCD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6BA4C6C-C72F-4A44-99D3-375C3E990B73}"/>
              </a:ext>
            </a:extLst>
          </p:cNvPr>
          <p:cNvSpPr txBox="1"/>
          <p:nvPr/>
        </p:nvSpPr>
        <p:spPr>
          <a:xfrm>
            <a:off x="10769125" y="12583268"/>
            <a:ext cx="5587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Figure1: Assumption Checking Result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4CEAE5E-1187-418A-843F-29247B0C7A8A}"/>
              </a:ext>
            </a:extLst>
          </p:cNvPr>
          <p:cNvSpPr txBox="1"/>
          <p:nvPr/>
        </p:nvSpPr>
        <p:spPr>
          <a:xfrm>
            <a:off x="11643718" y="18543159"/>
            <a:ext cx="3609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Table2:Model Selection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16F779B-16C8-4075-A834-A4F0D1836037}"/>
              </a:ext>
            </a:extLst>
          </p:cNvPr>
          <p:cNvSpPr txBox="1"/>
          <p:nvPr/>
        </p:nvSpPr>
        <p:spPr>
          <a:xfrm>
            <a:off x="22796470" y="14727262"/>
            <a:ext cx="3884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Figure2:Bootstrap Result</a:t>
            </a:r>
          </a:p>
        </p:txBody>
      </p:sp>
      <p:pic>
        <p:nvPicPr>
          <p:cNvPr id="33" name="图片 32" descr="表格&#10;&#10;描述已自动生成">
            <a:extLst>
              <a:ext uri="{FF2B5EF4-FFF2-40B4-BE49-F238E27FC236}">
                <a16:creationId xmlns:a16="http://schemas.microsoft.com/office/drawing/2014/main" id="{EBDCCD8B-259F-4733-93BB-E5B74EB04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7" y="10413060"/>
            <a:ext cx="6450143" cy="8495713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7BE2278B-CCEF-4E7F-9C50-F6C9B9C93725}"/>
              </a:ext>
            </a:extLst>
          </p:cNvPr>
          <p:cNvSpPr txBox="1"/>
          <p:nvPr/>
        </p:nvSpPr>
        <p:spPr>
          <a:xfrm>
            <a:off x="8291695" y="3631262"/>
            <a:ext cx="10440000" cy="659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Residuals</a:t>
            </a:r>
            <a:r>
              <a:rPr lang="en-US" altLang="zh-CN" sz="3200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zh-CN" sz="3200" b="1" dirty="0">
                <a:solidFill>
                  <a:srgbClr val="EF6D6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Q-Q plot </a:t>
            </a:r>
            <a:r>
              <a:rPr lang="en-US" altLang="zh-CN" sz="3200" dirty="0">
                <a:solidFill>
                  <a:srgbClr val="38383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assess our assumptions.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CFCF439-71BA-4B97-A257-C0A1981F75F6}"/>
              </a:ext>
            </a:extLst>
          </p:cNvPr>
          <p:cNvCxnSpPr>
            <a:cxnSpLocks/>
          </p:cNvCxnSpPr>
          <p:nvPr/>
        </p:nvCxnSpPr>
        <p:spPr>
          <a:xfrm>
            <a:off x="7705033" y="3631262"/>
            <a:ext cx="0" cy="17029312"/>
          </a:xfrm>
          <a:prstGeom prst="line">
            <a:avLst/>
          </a:prstGeom>
          <a:ln>
            <a:solidFill>
              <a:srgbClr val="47CCD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6F25516-6708-4C83-8136-85A57DBF0285}"/>
              </a:ext>
            </a:extLst>
          </p:cNvPr>
          <p:cNvCxnSpPr>
            <a:cxnSpLocks/>
          </p:cNvCxnSpPr>
          <p:nvPr/>
        </p:nvCxnSpPr>
        <p:spPr>
          <a:xfrm>
            <a:off x="19127201" y="3490927"/>
            <a:ext cx="0" cy="17029312"/>
          </a:xfrm>
          <a:prstGeom prst="line">
            <a:avLst/>
          </a:prstGeom>
          <a:ln>
            <a:solidFill>
              <a:srgbClr val="47CCD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260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Amasis MT Pro Medium</vt:lpstr>
      <vt:lpstr>Arial</vt:lpstr>
      <vt:lpstr>Calibri</vt:lpstr>
      <vt:lpstr>Calibri Light</vt:lpstr>
      <vt:lpstr>Open Sans</vt:lpstr>
      <vt:lpstr>Seaford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Shuning</dc:creator>
  <cp:lastModifiedBy>Li Shuning</cp:lastModifiedBy>
  <cp:revision>5</cp:revision>
  <dcterms:created xsi:type="dcterms:W3CDTF">2021-06-23T14:16:25Z</dcterms:created>
  <dcterms:modified xsi:type="dcterms:W3CDTF">2021-06-29T17:04:32Z</dcterms:modified>
</cp:coreProperties>
</file>