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83" r:id="rId4"/>
    <p:sldId id="279" r:id="rId5"/>
    <p:sldId id="549" r:id="rId6"/>
    <p:sldId id="550" r:id="rId7"/>
    <p:sldId id="257" r:id="rId8"/>
    <p:sldId id="259" r:id="rId9"/>
    <p:sldId id="281" r:id="rId10"/>
    <p:sldId id="282" r:id="rId11"/>
    <p:sldId id="272" r:id="rId12"/>
    <p:sldId id="273" r:id="rId13"/>
    <p:sldId id="269" r:id="rId14"/>
    <p:sldId id="261" r:id="rId15"/>
    <p:sldId id="274" r:id="rId16"/>
    <p:sldId id="275" r:id="rId17"/>
    <p:sldId id="276" r:id="rId18"/>
    <p:sldId id="277" r:id="rId19"/>
    <p:sldId id="278" r:id="rId20"/>
    <p:sldId id="548" r:id="rId21"/>
    <p:sldId id="541" r:id="rId22"/>
    <p:sldId id="542" r:id="rId23"/>
    <p:sldId id="285" r:id="rId24"/>
    <p:sldId id="280" r:id="rId25"/>
    <p:sldId id="543" r:id="rId26"/>
    <p:sldId id="544" r:id="rId27"/>
    <p:sldId id="547" r:id="rId28"/>
    <p:sldId id="284" r:id="rId29"/>
    <p:sldId id="545" r:id="rId30"/>
    <p:sldId id="551" r:id="rId31"/>
    <p:sldId id="546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D689A-89B9-4B2A-9213-7832F4F43B8E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BC892-A9E4-43FE-8E16-A9474CAF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5942D-3509-48EB-A757-EDD370C68F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8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5942D-3509-48EB-A757-EDD370C68F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3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CB45D-352C-48B0-A57C-BE6971592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1788F-4C8C-4DE6-A89A-5EB28AD77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FC37F-4EE8-402E-8DDD-C8C62AA0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B9025-3612-40A3-B4FD-00CA6442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C9E8B-4334-4B4F-B675-C662201F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4E6D8-52BC-4B27-A90C-7E462F3D72D3}"/>
              </a:ext>
            </a:extLst>
          </p:cNvPr>
          <p:cNvSpPr/>
          <p:nvPr userDrawn="1"/>
        </p:nvSpPr>
        <p:spPr>
          <a:xfrm>
            <a:off x="9658338" y="6308079"/>
            <a:ext cx="2318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技术邻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：二十</a:t>
            </a:r>
          </a:p>
        </p:txBody>
      </p:sp>
    </p:spTree>
    <p:extLst>
      <p:ext uri="{BB962C8B-B14F-4D97-AF65-F5344CB8AC3E}">
        <p14:creationId xmlns:p14="http://schemas.microsoft.com/office/powerpoint/2010/main" val="427286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29A5E-5C86-4D83-BC44-FC1D85F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09CD9-5641-4C67-8F11-0BFD28D9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874A-0CD9-40C1-B4A8-E689AC6D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45D98-D996-4C7B-8521-E53E933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15C0E-A998-40C2-B574-F2FC40BA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E01DC3-23DA-443F-910F-81F4F2338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E53D7-66D3-450D-817F-90E821AA1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0CAB5-9125-4469-9694-A4C05FBD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7D2B8-5C52-4F56-9100-92CFB03F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46415-CC49-43E9-9079-DA6FC75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A7812-9E83-4791-B160-C414049D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64EEA-382E-49C0-B8F5-5350D04A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B60FB-A74A-4CE1-96C7-103AF0CA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F95A1-F448-4BCD-881D-290A7347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CAE21-F206-4388-B09B-EF166FD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E3CEB-AA03-4505-BBBD-B58F6BDB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97A8F-C1E8-4F8F-BBC9-2422B23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EA370-C556-4E18-9BFD-6CD7CF64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1A3B-96C0-497B-8652-8608CE70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8C6A3-C6BB-4368-B7D8-22CFC760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FE3AA-B4C7-4C6D-BB36-0C38E281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4AD2-A951-4F7E-9D63-DFB258725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30626-FD78-47D0-8847-1B9A4EA9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9DFAA-BA1B-4DC4-93BC-EF13D495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FA8EA-67DA-4BE2-88C6-166FFBCF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7F3E-31A1-4524-BFF5-F185C34D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1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B066-77C3-48F5-B32C-66CB30BD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A8513-9200-4E48-A8BC-1CBE69B5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AFAA5-A31B-4697-A451-FF5760AC4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C415C0-76E9-49A0-9349-FDCFAFAE5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4BB96-8B87-49DC-B7AD-D22ED899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9510D-1786-4998-9D7D-70634367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A3AF6-131C-4B1B-89B4-8E4E75A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81B1E-120C-4CBE-9373-C59A298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8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35820-026E-4107-8659-F9FB6B0F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A1CF71-A00D-43C6-A717-092CFAA4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C13289-41E5-4FC0-87E9-8D5B1644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4460E-18D2-4151-8148-30E2F197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A8D37F-752D-494D-970B-FEFC30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65343-C8F0-4D80-B572-12733D98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71AFBE-8CEC-49A7-99F2-2B9BE2DF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867A-8E6D-4ABD-8F41-4CD4BBBF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1C418-8BC9-46E4-BFD5-75517AB7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406F6-C99E-4A93-B892-26EDB413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66B18-7C27-4951-820F-39386D7E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703B0-887E-466D-9679-AE63AC95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38632-550D-416A-A323-7618EED2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0B53B-3F44-4F42-AB7A-E03FCAD3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748F9A-8102-491E-BEC3-AB78C29B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D85BA-70ED-4A6E-80A5-FEB48F7B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90436-3EA0-4AC9-AC2B-A623F505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32918-7D9A-45C1-8BF2-ACCA3B82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5A6D0-2744-44AA-BE56-147A14D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97D6-542D-470F-ACD0-EB39FFA2F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F3023-BF77-43D9-ACA6-AF83833B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BB7A3-7244-477F-9A49-F6617707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320AB-BEFA-4713-8F4C-3043FA6A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432-086B-4CEF-B4AC-9350B27D298B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6FBC7-0378-470A-BAE2-9D30A537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3F905-4D96-4B92-A16F-F3A38263D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技术邻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：二十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F98FC7-1ED5-4B9B-AB4B-A5B14C28CE7F}"/>
              </a:ext>
            </a:extLst>
          </p:cNvPr>
          <p:cNvSpPr/>
          <p:nvPr userDrawn="1"/>
        </p:nvSpPr>
        <p:spPr>
          <a:xfrm>
            <a:off x="9658338" y="6308079"/>
            <a:ext cx="2318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技术邻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：二十</a:t>
            </a:r>
          </a:p>
        </p:txBody>
      </p:sp>
    </p:spTree>
    <p:extLst>
      <p:ext uri="{BB962C8B-B14F-4D97-AF65-F5344CB8AC3E}">
        <p14:creationId xmlns:p14="http://schemas.microsoft.com/office/powerpoint/2010/main" val="42824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3696-7603-42EE-91CC-5AF4C196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806" y="244795"/>
            <a:ext cx="10124388" cy="104638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OpenSees—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剪力墙拟静力试验模拟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CD523-222F-4AD4-BAB4-641748CD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803" y="1366887"/>
            <a:ext cx="9596486" cy="275262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建模方法：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、纤维模型（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DispBeamCloum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ForceBeamCloum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DispBeamCloum +0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长度单元、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ForceBeamCloum +Hysteretic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、多垂直杆（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MVLEM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SFI- MVLEM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、分层壳（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ShellMITC4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ShellNLDKGQ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B81F805-B3EF-4C9A-BBB4-3D81403B6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65009"/>
              </p:ext>
            </p:extLst>
          </p:nvPr>
        </p:nvGraphicFramePr>
        <p:xfrm>
          <a:off x="914399" y="3619757"/>
          <a:ext cx="3767581" cy="309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Graph" r:id="rId3" imgW="3472200" imgH="2849040" progId="Origin50.Graph">
                  <p:embed/>
                </p:oleObj>
              </mc:Choice>
              <mc:Fallback>
                <p:oleObj name="Graph" r:id="rId3" imgW="3472200" imgH="2849040" progId="Origin50.Grap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16FD5D6-9DF6-4405-9AE5-B59477EBCD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3619757"/>
                        <a:ext cx="3767581" cy="3092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B05F517-253E-4FF3-819E-F40951A08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64575"/>
              </p:ext>
            </p:extLst>
          </p:nvPr>
        </p:nvGraphicFramePr>
        <p:xfrm>
          <a:off x="4681980" y="3648963"/>
          <a:ext cx="3651418" cy="299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Graph" r:id="rId5" imgW="3472200" imgH="2849040" progId="Origin50.Graph">
                  <p:embed/>
                </p:oleObj>
              </mc:Choice>
              <mc:Fallback>
                <p:oleObj name="Graph" r:id="rId5" imgW="3472200" imgH="2849040" progId="Origin50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CACB7AF-446F-4515-920A-D886E59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1980" y="3648963"/>
                        <a:ext cx="3651418" cy="2996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FD3FB0-1A00-42E5-A468-C36FD4D52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733526"/>
              </p:ext>
            </p:extLst>
          </p:nvPr>
        </p:nvGraphicFramePr>
        <p:xfrm>
          <a:off x="8111212" y="3648963"/>
          <a:ext cx="3559171" cy="292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Graph" r:id="rId7" imgW="3472200" imgH="2849040" progId="Origin50.Graph">
                  <p:embed/>
                </p:oleObj>
              </mc:Choice>
              <mc:Fallback>
                <p:oleObj name="Graph" r:id="rId7" imgW="3472200" imgH="2849040" progId="Origin50.Grap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7198ADE-47CE-49EC-AA6D-37EB92CFE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1212" y="3648963"/>
                        <a:ext cx="3559171" cy="292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D6B10099-F26D-422D-B2CE-2D7C2F16A4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11" y="790761"/>
            <a:ext cx="848411" cy="28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159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、分层壳模型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7198ADE-47CE-49EC-AA6D-37EB92CFE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69244"/>
              </p:ext>
            </p:extLst>
          </p:nvPr>
        </p:nvGraphicFramePr>
        <p:xfrm>
          <a:off x="710153" y="1418634"/>
          <a:ext cx="5191026" cy="42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Graph" r:id="rId3" imgW="3472200" imgH="2849040" progId="Origin50.Graph">
                  <p:embed/>
                </p:oleObj>
              </mc:Choice>
              <mc:Fallback>
                <p:oleObj name="Graph" r:id="rId3" imgW="3472200" imgH="2849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153" y="1418634"/>
                        <a:ext cx="5191026" cy="426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FB65CF2-3F2A-437F-B32E-CF0E94EE2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33276"/>
              </p:ext>
            </p:extLst>
          </p:nvPr>
        </p:nvGraphicFramePr>
        <p:xfrm>
          <a:off x="6096000" y="1416226"/>
          <a:ext cx="5191026" cy="42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Graph" r:id="rId5" imgW="3472200" imgH="2849040" progId="Origin50.Graph">
                  <p:embed/>
                </p:oleObj>
              </mc:Choice>
              <mc:Fallback>
                <p:oleObj name="Graph" r:id="rId5" imgW="3472200" imgH="2849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416226"/>
                        <a:ext cx="5191026" cy="426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7C8D2F6-090C-4034-B785-FA481FC6A423}"/>
              </a:ext>
            </a:extLst>
          </p:cNvPr>
          <p:cNvSpPr/>
          <p:nvPr/>
        </p:nvSpPr>
        <p:spPr>
          <a:xfrm>
            <a:off x="2455928" y="5676808"/>
            <a:ext cx="7988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ShellMITC4                                                        ShellNLDKGQ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47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58" y="751788"/>
            <a:ext cx="10360844" cy="535442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可学知识：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种建模方法的详细过程（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Tcl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内容讲解）？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、不收敛如何通过循环调整算法？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b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、如何通过循环编写节点坐标和单元？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b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、加入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长度单元、加入剪切弹簧？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、两种加载方法（输入试验位移、用最大位移控制）？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种模型适用性对比分析？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、参数含义及参数对模拟结果的影响？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7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200" dirty="0">
                <a:solidFill>
                  <a:srgbClr val="D2691E"/>
                </a:solidFill>
                <a:latin typeface="Consolas" panose="020B0609020204030204" pitchFamily="49" charset="0"/>
              </a:rPr>
            </a:br>
            <a:br>
              <a:rPr lang="zh-CN" altLang="zh-CN" sz="6600" dirty="0">
                <a:latin typeface="Arial" panose="020B0604020202020204" pitchFamily="34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6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72CD523-222F-4AD4-BAB4-641748CD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062" y="582103"/>
            <a:ext cx="9596486" cy="5036271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课程适用性</a:t>
            </a:r>
            <a:endParaRPr lang="en-US" altLang="zh-CN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适合：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、刚开始学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OpenSees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，想做剪力墙拟静力模拟！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、自己学不懂或者想快速学会！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、不讲深奥的理论，想听理论的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不要购买！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、会建模的不要购买！</a:t>
            </a:r>
            <a:endParaRPr lang="en-US" altLang="zh-CN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自己做了不收敛、有部分参数不理解的同学，可加我微信和我交流！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1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FBFC9-055F-4215-A928-446AEFF8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430" y="798922"/>
            <a:ext cx="10417405" cy="526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推荐学习资料：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）纤维模型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解琳琳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OPENSEES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构件抗震性能数值模拟及验证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[D]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SFI-MVLEM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https://opensees.berkeley.edu/wiki/index.php/SFI_MVLEM_-_Cyclic_Shear-Flexure_Interaction_Model_for_RC_Walls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）分层壳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http://www.luxinzheng.net/download/OpenSEES/En_THUShell_OpenSEES.htm</a:t>
            </a:r>
          </a:p>
        </p:txBody>
      </p:sp>
    </p:spTree>
    <p:extLst>
      <p:ext uri="{BB962C8B-B14F-4D97-AF65-F5344CB8AC3E}">
        <p14:creationId xmlns:p14="http://schemas.microsoft.com/office/powerpoint/2010/main" val="102224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09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740" y="509048"/>
            <a:ext cx="9102626" cy="35539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OpenSees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拟静力模拟建模基本步骤：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）定义节点坐标和质量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）定义约束：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fix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命令流完成对边界条件的定义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）材料本构定义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）定义截面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）定义单元类型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）定义输出：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Recoder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）定义荷载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）非线性分析设置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5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78" y="365289"/>
            <a:ext cx="9286188" cy="61274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）定义截面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1E8A9F-C797-4B98-B149-5B57EA834E8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" b="10992"/>
          <a:stretch/>
        </p:blipFill>
        <p:spPr bwMode="auto">
          <a:xfrm>
            <a:off x="2053000" y="1715465"/>
            <a:ext cx="4043000" cy="4150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83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78" y="2114485"/>
            <a:ext cx="7535422" cy="190133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）定义单元类型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单元主要有实体模型和杆系模型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杆系模型又包括桁架单元（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Truss Element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）、集中塑性铰单元（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Beam WithHinges Element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）、非线性梁柱单元（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Nonlinear Beam-Column Element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）和零长度单元（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Zero-Length Element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4">
            <a:extLst>
              <a:ext uri="{FF2B5EF4-FFF2-40B4-BE49-F238E27FC236}">
                <a16:creationId xmlns:a16="http://schemas.microsoft.com/office/drawing/2014/main" id="{C3E11B2F-48E0-4C66-8302-A5A75084C7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0" y="1130300"/>
            <a:ext cx="3568501" cy="429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63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78" y="2571685"/>
            <a:ext cx="10469122" cy="3037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）定义单元类型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非线性梁柱单元又分为基于柔度法的非线性梁柱单元（</a:t>
            </a:r>
            <a:r>
              <a:rPr lang="zu-ZA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Force-Based Beam-Column Element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）和基于刚度法的非线性梁柱单元（</a:t>
            </a:r>
            <a:r>
              <a:rPr lang="zu-ZA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Displacement-Based Beam-Column Element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柔度法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只需将构件划分为一个单元即可获得较高的精度，但是在计算时存在单元内部的迭代，计算不容易收敛；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刚度法</a:t>
            </a:r>
            <a: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易于收敛，增加单元数后也可获得较高的精度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zh-CN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0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26" y="2006273"/>
            <a:ext cx="10527909" cy="28454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）非线性分析设置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约束处理方式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constraints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求解非线性方程组的约束条件，主要有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Plain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Plenalty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Langrange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b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节点自由度编码（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numberer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对模型中节点的自由度数目进行优化，提高分析效率的模块，常用的有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Plain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AMD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b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容差收敛精度（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test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）是判断迭代是否收敛的模块，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常用的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有不平衡力（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NormUnbalance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增量位移（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NormDisplncr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）和能量（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NormEnergy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b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）非线性分析中迭代计算的模块，常用的迭代方法有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ewton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NBroyden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KrylovNewton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NewtonLineSearch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等。</a:t>
            </a:r>
            <a:b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0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44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35" y="691038"/>
            <a:ext cx="7535422" cy="190133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一、纤维模型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截面划分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18C0A-094E-4C5F-9B4F-A5841506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03" y="1199027"/>
            <a:ext cx="8480654" cy="14712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C1D8C1A-895B-4ECA-98E3-F82839CD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20" y="3022024"/>
            <a:ext cx="122828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材料编号  </a:t>
            </a:r>
            <a:r>
              <a:rPr lang="en-US" altLang="zh-CN" sz="2800" dirty="0" err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x.y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向纤维数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左下点坐标    右上点坐标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patch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2800" dirty="0">
                <a:solidFill>
                  <a:srgbClr val="D2691E"/>
                </a:solidFill>
                <a:latin typeface="Consolas" panose="020B0609020204030204" pitchFamily="49" charset="0"/>
              </a:rPr>
              <a:t>8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880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2800" dirty="0">
                <a:solidFill>
                  <a:srgbClr val="D2691E"/>
                </a:solidFill>
                <a:latin typeface="Consolas" panose="020B0609020204030204" pitchFamily="49" charset="0"/>
              </a:rPr>
              <a:t>-5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坐标     钢筋面积  材料编号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fiber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880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113.04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D2691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材料编号  根数 单根面积  起始坐标    终止坐标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layer </a:t>
            </a:r>
            <a:r>
              <a:rPr lang="zh-CN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straight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314.2</a:t>
            </a:r>
            <a:r>
              <a:rPr lang="en-US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180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180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180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rgbClr val="D2691E"/>
                </a:solidFill>
                <a:latin typeface="Consolas" panose="020B0609020204030204" pitchFamily="49" charset="0"/>
              </a:rPr>
              <a:t>180</a:t>
            </a:r>
            <a:r>
              <a:rPr lang="zh-CN" altLang="zh-CN" sz="2000" dirty="0"/>
              <a:t> 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96190E-6C4D-432A-81E2-9F9D5C89591A}"/>
              </a:ext>
            </a:extLst>
          </p:cNvPr>
          <p:cNvSpPr/>
          <p:nvPr/>
        </p:nvSpPr>
        <p:spPr>
          <a:xfrm>
            <a:off x="1000811" y="904974"/>
            <a:ext cx="10481036" cy="418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B2A12-4122-438B-A2F9-E8152E66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C67AD3-3DD3-4170-99F8-9694597C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50" y="2808862"/>
            <a:ext cx="4721401" cy="27806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2C525D-4F68-4977-8322-F16E1CD4B44F}"/>
              </a:ext>
            </a:extLst>
          </p:cNvPr>
          <p:cNvSpPr/>
          <p:nvPr/>
        </p:nvSpPr>
        <p:spPr>
          <a:xfrm>
            <a:off x="877235" y="1363228"/>
            <a:ext cx="5364094" cy="108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二维    </a:t>
            </a:r>
            <a:r>
              <a:rPr lang="en-US" altLang="zh-CN" sz="2800" dirty="0" err="1"/>
              <a:t>geomTransf</a:t>
            </a:r>
            <a:r>
              <a:rPr lang="en-US" altLang="zh-CN" sz="2800" dirty="0"/>
              <a:t> Linear 2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AF3A86-E654-4255-AE53-4CD66F376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988175"/>
            <a:ext cx="5489580" cy="435093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1DAED91-D435-44A6-B02F-21E5C249203B}"/>
              </a:ext>
            </a:extLst>
          </p:cNvPr>
          <p:cNvSpPr txBox="1">
            <a:spLocks/>
          </p:cNvSpPr>
          <p:nvPr/>
        </p:nvSpPr>
        <p:spPr>
          <a:xfrm>
            <a:off x="1133307" y="555479"/>
            <a:ext cx="5100165" cy="67172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一、纤维模型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坐标转换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8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96190E-6C4D-432A-81E2-9F9D5C89591A}"/>
              </a:ext>
            </a:extLst>
          </p:cNvPr>
          <p:cNvSpPr/>
          <p:nvPr/>
        </p:nvSpPr>
        <p:spPr>
          <a:xfrm>
            <a:off x="1000811" y="1057374"/>
            <a:ext cx="10481036" cy="418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B2A12-4122-438B-A2F9-E8152E66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C67AD3-3DD3-4170-99F8-9694597C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82" y="2262065"/>
            <a:ext cx="4721401" cy="2780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BD101-4C5E-4729-898B-16356FE48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7374"/>
            <a:ext cx="5739242" cy="45488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742D01-5B4E-410A-80D0-7DC43D99F5C9}"/>
              </a:ext>
            </a:extLst>
          </p:cNvPr>
          <p:cNvSpPr/>
          <p:nvPr/>
        </p:nvSpPr>
        <p:spPr>
          <a:xfrm>
            <a:off x="886662" y="1363228"/>
            <a:ext cx="5364094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三维    </a:t>
            </a:r>
            <a:r>
              <a:rPr lang="en-US" altLang="zh-CN" sz="2800" dirty="0" err="1"/>
              <a:t>geomTransf</a:t>
            </a:r>
            <a:r>
              <a:rPr lang="en-US" altLang="zh-CN" sz="2800" dirty="0"/>
              <a:t> Linear 2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0 0 1</a:t>
            </a:r>
            <a:endParaRPr lang="en-US" altLang="zh-CN" sz="28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11F402D-D1A6-4B4E-9F13-EC118515DC90}"/>
              </a:ext>
            </a:extLst>
          </p:cNvPr>
          <p:cNvSpPr txBox="1">
            <a:spLocks/>
          </p:cNvSpPr>
          <p:nvPr/>
        </p:nvSpPr>
        <p:spPr>
          <a:xfrm>
            <a:off x="1133307" y="555479"/>
            <a:ext cx="5117449" cy="60939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一、纤维模型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坐标转换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3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36" y="691039"/>
            <a:ext cx="3774127" cy="66642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一、纤维模型总结</a:t>
            </a: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D8C1A-895B-4ECA-98E3-F82839CD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35" y="1522221"/>
            <a:ext cx="9713013" cy="36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、截面组合加剪切弹簧；（刚度法不能和剪切弹簧组合！）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长度单元加入考虑纵筋滑移；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、刚度法和柔度法的区别；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、使用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输入试验加载制度及最大位移控制；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、二维、三维坐标转换问题。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纤维模型可以较好地模拟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剪跨比较大（弯控）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的剪力墙。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1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53" y="540210"/>
            <a:ext cx="8496956" cy="87381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二、多垂直杆模型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—MVLEM (1988  </a:t>
            </a:r>
            <a:r>
              <a:rPr lang="en-US" altLang="zh-CN" sz="29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Vulcano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84048A-49EC-4F31-AEC8-7E8DEE1B1F11}"/>
              </a:ext>
            </a:extLst>
          </p:cNvPr>
          <p:cNvSpPr/>
          <p:nvPr/>
        </p:nvSpPr>
        <p:spPr>
          <a:xfrm>
            <a:off x="2121031" y="4871702"/>
            <a:ext cx="8322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多个竖向纤维弹簧 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压弯效应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一个水平剪切弹簧       剪切变形 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5005A-F44C-4FE2-8219-5DE60FD4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91"/>
          <a:stretch/>
        </p:blipFill>
        <p:spPr>
          <a:xfrm>
            <a:off x="129407" y="1602557"/>
            <a:ext cx="6868152" cy="2790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FBFEBB-DFDB-49DE-BD4E-1CDB205B9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t="61104" r="12562" b="2652"/>
          <a:stretch/>
        </p:blipFill>
        <p:spPr>
          <a:xfrm>
            <a:off x="7015701" y="1937208"/>
            <a:ext cx="4909206" cy="20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7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53" y="540210"/>
            <a:ext cx="11145888" cy="87381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二、多垂直杆模型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—SFI-MVLEM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Shear-Flexure Interaction 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cai</a:t>
            </a: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84048A-49EC-4F31-AEC8-7E8DEE1B1F11}"/>
              </a:ext>
            </a:extLst>
          </p:cNvPr>
          <p:cNvSpPr/>
          <p:nvPr/>
        </p:nvSpPr>
        <p:spPr>
          <a:xfrm>
            <a:off x="7548054" y="1812629"/>
            <a:ext cx="3396859" cy="4038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将混凝土板单元引入到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维宏观纤维模型中，更好的模拟了弯剪耦合作用下剪力墙的受力特性；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采用修正的固定支撑角模型（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FSAM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），可考虑骨料的剪切互锁效应和钢筋的销栓作用。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9EDA62-93B9-4E1A-8FDD-0EE696BD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1" y="1231639"/>
            <a:ext cx="6505245" cy="50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23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12" y="543427"/>
            <a:ext cx="11145888" cy="87381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二、多垂直杆模型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84048A-49EC-4F31-AEC8-7E8DEE1B1F11}"/>
              </a:ext>
            </a:extLst>
          </p:cNvPr>
          <p:cNvSpPr/>
          <p:nvPr/>
        </p:nvSpPr>
        <p:spPr>
          <a:xfrm>
            <a:off x="1046112" y="1545893"/>
            <a:ext cx="10005246" cy="5217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、骨料剪切互锁系数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nu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0-1.5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）。随着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nu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增大，承载力增大，捏缩减弱。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、销栓作用系数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alfadow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0-0.05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）。随着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alfadow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增大，承载力增大，捏缩增强。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SFI-MVLEM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不收敛时加入算法循环。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、用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tcl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文件输入试验加载制度。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、水平竖向单元数对模拟结果的影响。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多垂直杆模型可以较好地模拟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剪跨比和小剪跨比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的剪力墙。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46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3" y="282805"/>
            <a:ext cx="9379669" cy="5373278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三、分层壳模型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3BC01-7374-4470-BA01-4EE44C9C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1318149"/>
            <a:ext cx="3522626" cy="50873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841568-2906-4BF4-837F-8218A1D6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47" y="1644978"/>
            <a:ext cx="5009267" cy="33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3" y="282804"/>
            <a:ext cx="9964132" cy="669303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三、分层壳模型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ShellMITC4   —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四节点单元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ShellNLDKGQ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—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用于非线性分析的高性能四边形平面板壳单元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ShellDKGQ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8" y="2661241"/>
            <a:ext cx="10382319" cy="190133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三、分层壳模型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、中间纵筋不用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Truss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、纵筋都用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Truss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和纵筋不用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Truss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的差别；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ShellMITC4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ShellNLDKGQ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ShellDKGQ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的差别；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、承载力随剪力传递系数的增大而增大。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分层壳模型可以较好地模拟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剪跨比和小剪跨比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的剪力墙。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3696-7603-42EE-91CC-5AF4C196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213" y="565607"/>
            <a:ext cx="10124388" cy="104638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OpenSees—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剪力墙拟静力试验模拟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CD523-222F-4AD4-BAB4-641748CD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006" y="2212944"/>
            <a:ext cx="9596486" cy="275262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建模方法：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、纤维模型（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DispBeamCloum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ForceBeamCloum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DispBeamCloum +0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长度单元、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ForceBeamCloum +Hysteretic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、多垂直杆（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MVLEM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SFI- MVLEM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、分层壳（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ShellMITC4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ShellNLDKGQ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1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58" y="751788"/>
            <a:ext cx="10360844" cy="535442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可学知识：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种建模方法的详细过程（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Tcl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内容讲解）？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、不收敛如何通过循环调整算法？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b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、如何通过循环编写节点坐标和单元？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b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、加入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长度单元、加入剪切弹簧？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、两种加载方法（输入试验位移、用最大位移控制）？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种模型适用性对比分析？</a:t>
            </a:r>
            <a:b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、参数含义及参数对模拟结果的影响？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7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200" dirty="0">
                <a:solidFill>
                  <a:srgbClr val="D2691E"/>
                </a:solidFill>
                <a:latin typeface="Consolas" panose="020B0609020204030204" pitchFamily="49" charset="0"/>
              </a:rPr>
            </a:br>
            <a:br>
              <a:rPr lang="zh-CN" altLang="zh-CN" sz="6600" dirty="0">
                <a:latin typeface="Arial" panose="020B0604020202020204" pitchFamily="34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53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7" y="2545238"/>
            <a:ext cx="10693402" cy="3629320"/>
          </a:xfrm>
          <a:noFill/>
          <a:ln>
            <a:noFill/>
          </a:ln>
        </p:spPr>
        <p:txBody>
          <a:bodyPr>
            <a:noAutofit/>
          </a:bodyPr>
          <a:lstStyle/>
          <a:p>
            <a:pPr lvl="0" eaLnBrk="0" fontAlgn="base" hangingPunct="0">
              <a:lnSpc>
                <a:spcPct val="120000"/>
              </a:lnSpc>
              <a:spcAft>
                <a:spcPct val="0"/>
              </a:spcAft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br>
              <a:rPr lang="en-US" altLang="zh-CN" sz="2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、三种模型适用性分析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、单元数量对模拟结果的影响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、参数对模拟结果的影响</a:t>
            </a: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0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B58990-090D-470E-8E47-2AB2333D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11" y="1018095"/>
            <a:ext cx="10364511" cy="4685121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如果有错误，请批评指正！</a:t>
            </a:r>
            <a:b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谢谢！</a:t>
            </a:r>
            <a:b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欢迎和我交流！</a:t>
            </a:r>
            <a:b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4800" dirty="0">
                <a:latin typeface="Arial" panose="020B0604020202020204" pitchFamily="34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C31EFD-9449-4A0C-B06D-2DE2B5BC2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56" y="3383264"/>
            <a:ext cx="2421790" cy="23621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C4CFEB-7ED0-46B0-A823-B0785BB5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42" y="3134905"/>
            <a:ext cx="2828039" cy="28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35" y="691038"/>
            <a:ext cx="7535422" cy="190133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一、纤维模型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B5C8C-6696-47DE-A32E-6E82869C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215" y="1038389"/>
            <a:ext cx="2314575" cy="377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978FF3-8313-41D6-9617-E85911DF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64" y="2718210"/>
            <a:ext cx="5819775" cy="1009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7A6091-0FB0-438A-B2C2-569AB71C6DE2}"/>
              </a:ext>
            </a:extLst>
          </p:cNvPr>
          <p:cNvSpPr/>
          <p:nvPr/>
        </p:nvSpPr>
        <p:spPr>
          <a:xfrm>
            <a:off x="3128988" y="422568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纤维截面划分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8CCA0-E23E-416C-8EFA-75E2095A03A9}"/>
              </a:ext>
            </a:extLst>
          </p:cNvPr>
          <p:cNvSpPr/>
          <p:nvPr/>
        </p:nvSpPr>
        <p:spPr>
          <a:xfrm>
            <a:off x="8634465" y="4810289"/>
            <a:ext cx="2031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节点和单元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811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17" y="907855"/>
            <a:ext cx="8496956" cy="87381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二、多垂直杆模型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MVLEM 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Multiple-Vertical-Line-Element-Model</a:t>
            </a:r>
            <a:r>
              <a:rPr lang="en-US" altLang="zh-CN" sz="2800" dirty="0"/>
              <a:t> ) 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5005A-F44C-4FE2-8219-5DE60FD4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91"/>
          <a:stretch/>
        </p:blipFill>
        <p:spPr>
          <a:xfrm>
            <a:off x="129407" y="1866509"/>
            <a:ext cx="6868152" cy="2790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FBFEBB-DFDB-49DE-BD4E-1CDB205B9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t="61104" r="12562" b="2652"/>
          <a:stretch/>
        </p:blipFill>
        <p:spPr>
          <a:xfrm>
            <a:off x="7015701" y="2201160"/>
            <a:ext cx="4909206" cy="20220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C9DC1CA-4CC9-4857-AB32-0EA21AB5B45B}"/>
              </a:ext>
            </a:extLst>
          </p:cNvPr>
          <p:cNvSpPr txBox="1">
            <a:spLocks/>
          </p:cNvSpPr>
          <p:nvPr/>
        </p:nvSpPr>
        <p:spPr>
          <a:xfrm>
            <a:off x="850502" y="4912804"/>
            <a:ext cx="7888145" cy="2625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SFI-MVLEM  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Shear Flexure Interaction </a:t>
            </a: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6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3" y="282805"/>
            <a:ext cx="9379669" cy="5373278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三、分层壳模型</a:t>
            </a: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zh-CN" sz="2400" dirty="0"/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3BC01-7374-4470-BA01-4EE44C9C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1318149"/>
            <a:ext cx="3522626" cy="50873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841568-2906-4BF4-837F-8218A1D6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47" y="1644978"/>
            <a:ext cx="5009267" cy="33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7F8822-A92B-440E-849E-22477369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08" y="246364"/>
            <a:ext cx="5500452" cy="29272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5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试验概况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53C439-F13F-4B05-B460-CEB03A162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1" y="168444"/>
            <a:ext cx="1935686" cy="6521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A25818-070F-444F-AFF5-C20A2846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6" y="3173585"/>
            <a:ext cx="4301966" cy="30051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80A72E-5D22-4F4A-B420-5C5BDCF2D63F}"/>
              </a:ext>
            </a:extLst>
          </p:cNvPr>
          <p:cNvSpPr/>
          <p:nvPr/>
        </p:nvSpPr>
        <p:spPr>
          <a:xfrm>
            <a:off x="656342" y="6244713"/>
            <a:ext cx="728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选自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：解琳琳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OPENSEES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构件抗震性能数值模拟及验证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[D]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24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159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、纤维模型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16FD5D6-9DF6-4405-9AE5-B59477EBC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49225"/>
              </p:ext>
            </p:extLst>
          </p:nvPr>
        </p:nvGraphicFramePr>
        <p:xfrm>
          <a:off x="325699" y="1220997"/>
          <a:ext cx="5713742" cy="468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Graph" r:id="rId3" imgW="3472200" imgH="2849040" progId="Origin50.Graph">
                  <p:embed/>
                </p:oleObj>
              </mc:Choice>
              <mc:Fallback>
                <p:oleObj name="Graph" r:id="rId3" imgW="3472200" imgH="2849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699" y="1220997"/>
                        <a:ext cx="5713742" cy="468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E6F8419-FD00-4748-AADE-6C7F12A04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55646"/>
              </p:ext>
            </p:extLst>
          </p:nvPr>
        </p:nvGraphicFramePr>
        <p:xfrm>
          <a:off x="6177247" y="1220997"/>
          <a:ext cx="5713741" cy="468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Graph" r:id="rId5" imgW="3472200" imgH="2849040" progId="Origin50.Graph">
                  <p:embed/>
                </p:oleObj>
              </mc:Choice>
              <mc:Fallback>
                <p:oleObj name="Graph" r:id="rId5" imgW="3472200" imgH="2849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7247" y="1220997"/>
                        <a:ext cx="5713741" cy="468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5C6DB6E-5406-47EE-A3F9-C866B8D0EE70}"/>
              </a:ext>
            </a:extLst>
          </p:cNvPr>
          <p:cNvSpPr/>
          <p:nvPr/>
        </p:nvSpPr>
        <p:spPr>
          <a:xfrm>
            <a:off x="2450969" y="5745758"/>
            <a:ext cx="8295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DispBeamCloum                                                ForceBeamCloum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                       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3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7B66-505E-4546-8DAD-08845CC8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159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、多垂直杆模型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183AA22-C1ED-4085-A288-81DFF7B39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99674"/>
              </p:ext>
            </p:extLst>
          </p:nvPr>
        </p:nvGraphicFramePr>
        <p:xfrm>
          <a:off x="333080" y="1372619"/>
          <a:ext cx="5609408" cy="460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Graph" r:id="rId3" imgW="3472200" imgH="2849040" progId="Origin50.Graph">
                  <p:embed/>
                </p:oleObj>
              </mc:Choice>
              <mc:Fallback>
                <p:oleObj name="Graph" r:id="rId3" imgW="3472200" imgH="2849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080" y="1372619"/>
                        <a:ext cx="5609408" cy="4603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CACB7AF-446F-4515-920A-D886E59CB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151485"/>
              </p:ext>
            </p:extLst>
          </p:nvPr>
        </p:nvGraphicFramePr>
        <p:xfrm>
          <a:off x="5914701" y="1372619"/>
          <a:ext cx="5609408" cy="460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Graph" r:id="rId5" imgW="3472200" imgH="2849040" progId="Origin50.Graph">
                  <p:embed/>
                </p:oleObj>
              </mc:Choice>
              <mc:Fallback>
                <p:oleObj name="Graph" r:id="rId5" imgW="3472200" imgH="28490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4701" y="1372619"/>
                        <a:ext cx="5609408" cy="4603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35B01C2-EE17-4CEE-BDA5-11CF3F539BB7}"/>
              </a:ext>
            </a:extLst>
          </p:cNvPr>
          <p:cNvSpPr/>
          <p:nvPr/>
        </p:nvSpPr>
        <p:spPr>
          <a:xfrm>
            <a:off x="2516956" y="5745758"/>
            <a:ext cx="10246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MVLEM                                                         </a:t>
            </a:r>
            <a:r>
              <a:rPr lang="en-US" altLang="zh-CN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SFI- MVLEM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45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1955</Words>
  <Application>Microsoft Office PowerPoint</Application>
  <PresentationFormat>宽屏</PresentationFormat>
  <Paragraphs>104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楷体</vt:lpstr>
      <vt:lpstr>Arial</vt:lpstr>
      <vt:lpstr>Consolas</vt:lpstr>
      <vt:lpstr>Times New Roman</vt:lpstr>
      <vt:lpstr>Office 主题​​</vt:lpstr>
      <vt:lpstr>Graph</vt:lpstr>
      <vt:lpstr>OpenSees—剪力墙拟静力试验模拟</vt:lpstr>
      <vt:lpstr>PowerPoint 演示文稿</vt:lpstr>
      <vt:lpstr>OpenSees—剪力墙拟静力试验模拟</vt:lpstr>
      <vt:lpstr>        一、纤维模型                </vt:lpstr>
      <vt:lpstr>        二、多垂直杆模型 （1）MVLEM (Multiple-Vertical-Line-Element-Model )               </vt:lpstr>
      <vt:lpstr>   三、分层壳模型               </vt:lpstr>
      <vt:lpstr>试验概况</vt:lpstr>
      <vt:lpstr>1、纤维模型</vt:lpstr>
      <vt:lpstr>2、多垂直杆模型</vt:lpstr>
      <vt:lpstr>3、分层壳模型</vt:lpstr>
      <vt:lpstr>               可学知识： 1、4种建模方法的详细过程（Tcl内容讲解）？【重点】 2、不收敛如何通过循环调整算法？【重点】 3、如何通过循环编写节点坐标和单元？【重点】 4、加入0长度单元、加入剪切弹簧？ 5、两种加载方法（输入试验位移、用最大位移控制）？ 6、3种模型适用性对比分析？ 7、参数含义及参数对模拟结果的影响？                </vt:lpstr>
      <vt:lpstr>PowerPoint 演示文稿</vt:lpstr>
      <vt:lpstr>PowerPoint 演示文稿</vt:lpstr>
      <vt:lpstr>PowerPoint 演示文稿</vt:lpstr>
      <vt:lpstr>            OpenSees拟静力模拟建模基本步骤： （1）定义节点坐标和质量 （2）定义约束：通过fix命令流完成对边界条件的定义 （3）材料本构定义 （4）定义截面 （5）定义单元类型 （6）定义输出：Recoder记录 （7）定义荷载 （8）非线性分析设置              </vt:lpstr>
      <vt:lpstr> （4）定义截面               </vt:lpstr>
      <vt:lpstr>         （5）定义单元类型 单元主要有实体模型和杆系模型。 杆系模型又包括桁架单元（Truss Element）、集中塑性铰单元（Beam WithHinges Element）、非线性梁柱单元（Nonlinear Beam-Column Element）和零长度单元（Zero-Length Element）。               </vt:lpstr>
      <vt:lpstr>       （5）定义单元类型 非线性梁柱单元又分为基于柔度法的非线性梁柱单元（Force-Based Beam-Column Element）和基于刚度法的非线性梁柱单元（Displacement-Based Beam-Column Element）。 柔度法只需将构件划分为一个单元即可获得较高的精度，但是在计算时存在单元内部的迭代，计算不容易收敛； 刚度法易于收敛，增加单元数后也可获得较高的精度。                </vt:lpstr>
      <vt:lpstr>        （8）非线性分析设置 1、约束处理方式（constraints）—求解非线性方程组的约束条件，主要有Plain、Plenalty、Langrange和Transformation）； 2、节点自由度编码（numberer）—对模型中节点的自由度数目进行优化，提高分析效率的模块，常用的有Plain、AMD、和RCM； 3、容差收敛精度（test）是判断迭代是否收敛的模块，常用的有不平衡力（NormUnbalance）、增量位移（NormDisplncr）和能量（NormEnergy）； 4、算法（Algorithm）非线性分析中迭代计算的模块，常用的迭代方法有ewton、NBroyden、KrylovNewton和NewtonLineSearch等。              </vt:lpstr>
      <vt:lpstr>        一、纤维模型—截面划分                </vt:lpstr>
      <vt:lpstr>PowerPoint 演示文稿</vt:lpstr>
      <vt:lpstr>PowerPoint 演示文稿</vt:lpstr>
      <vt:lpstr>        一、纤维模型总结             </vt:lpstr>
      <vt:lpstr>        二、多垂直杆模型—MVLEM (1988  Vulcano 提出)              </vt:lpstr>
      <vt:lpstr>        二、多垂直杆模型—SFI-MVLEM（ Shear-Flexure Interaction ）    cai          </vt:lpstr>
      <vt:lpstr>      二、多垂直杆模型—总结          </vt:lpstr>
      <vt:lpstr>   三、分层壳模型—建模               </vt:lpstr>
      <vt:lpstr>        三、分层壳模型  ShellMITC4   —四节点单元 ShellNLDKGQ —用于非线性分析的高性能四边形平面板壳单元 ShellDKGQ                  </vt:lpstr>
      <vt:lpstr>        三、分层壳模型—总结  1、中间纵筋不用Truss、纵筋都用Truss和纵筋不用Truss的差别； 2、 ShellMITC4、ShellNLDKGQ和ShellDKGQ的差别； 3、承载力随剪力传递系数的增大而增大。  分层壳模型可以较好地模拟大剪跨比和小剪跨比的剪力墙。                </vt:lpstr>
      <vt:lpstr>               可学知识： 1、4种建模方法的详细过程（Tcl内容讲解）？【重点】 2、不收敛如何通过循环调整算法？【重点】 3、如何通过循环编写节点坐标和单元？【重点】 4、加入0长度单元、加入剪切弹簧？ 5、两种加载方法（输入试验位移、用最大位移控制）？ 6、3种模型适用性对比分析？ 7、参数含义及参数对模拟结果的影响？                </vt:lpstr>
      <vt:lpstr>        总结 1、三种模型适用性分析 2、单元数量对模拟结果的影响 3、参数对模拟结果的影响                      </vt:lpstr>
      <vt:lpstr>            如果有错误，请批评指正！ 谢谢！ 欢迎和我交流！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一层一跨混凝土框架拟静力模拟</dc:title>
  <dc:creator>Administrator</dc:creator>
  <cp:lastModifiedBy>Administrator</cp:lastModifiedBy>
  <cp:revision>110</cp:revision>
  <dcterms:created xsi:type="dcterms:W3CDTF">2019-08-11T03:38:46Z</dcterms:created>
  <dcterms:modified xsi:type="dcterms:W3CDTF">2020-02-02T09:40:39Z</dcterms:modified>
</cp:coreProperties>
</file>