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44948-F5AD-DB4B-97C0-9E3794EAE5E5}" v="6" dt="2018-11-05T21:23:22.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709B-0EFC-0847-8C5D-9974834BF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0F930-1A02-CB49-B088-650EA7997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58F0AC-E27B-C94C-A673-7C400C0E0ACE}"/>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5" name="Footer Placeholder 4">
            <a:extLst>
              <a:ext uri="{FF2B5EF4-FFF2-40B4-BE49-F238E27FC236}">
                <a16:creationId xmlns:a16="http://schemas.microsoft.com/office/drawing/2014/main" id="{1578A4B5-0ECC-FB49-B7A0-1F3A08BE8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F846E-0D0D-8747-B4C9-0B4E6C60C7D6}"/>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4447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A0D-09BB-AA40-9231-BE09D1D029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A6AB02-0721-CC42-8D12-82452F4577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90C4B-A320-FB40-B5A8-F187457D48BB}"/>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5" name="Footer Placeholder 4">
            <a:extLst>
              <a:ext uri="{FF2B5EF4-FFF2-40B4-BE49-F238E27FC236}">
                <a16:creationId xmlns:a16="http://schemas.microsoft.com/office/drawing/2014/main" id="{27DF4F97-ED22-3D46-8BDF-6CEC4F15B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FDE04-4FE7-6E4B-BE9C-C7077328FF15}"/>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16464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911BF-811A-5741-A23D-C4B4B49545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1E0FBC-4BD7-7F48-BEB1-47EBDEC1A5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B3F48-87BF-1347-AC18-916F17D031DE}"/>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5" name="Footer Placeholder 4">
            <a:extLst>
              <a:ext uri="{FF2B5EF4-FFF2-40B4-BE49-F238E27FC236}">
                <a16:creationId xmlns:a16="http://schemas.microsoft.com/office/drawing/2014/main" id="{80A0808A-2486-D044-88D0-6D05ED262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793F0-8CF5-6A4D-91C8-3EE08E9F694B}"/>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159951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880F-DC73-5645-B743-6B609779D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1D20B-1DBC-B848-A7B2-A839A52F2D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CC848-F897-0C46-990E-CF07F41933E0}"/>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5" name="Footer Placeholder 4">
            <a:extLst>
              <a:ext uri="{FF2B5EF4-FFF2-40B4-BE49-F238E27FC236}">
                <a16:creationId xmlns:a16="http://schemas.microsoft.com/office/drawing/2014/main" id="{C06F6518-482F-014D-8206-8BA023EB0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4F41A-DA01-4A4F-AFB8-BF832C0EB82F}"/>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338298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D49A-97C0-4441-A986-B7D9AF3F34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D09CE3-15A2-5248-85CD-D7168BF7D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BB2D54-8444-DD41-8187-09BA52F3D09C}"/>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5" name="Footer Placeholder 4">
            <a:extLst>
              <a:ext uri="{FF2B5EF4-FFF2-40B4-BE49-F238E27FC236}">
                <a16:creationId xmlns:a16="http://schemas.microsoft.com/office/drawing/2014/main" id="{4B1AA068-602D-4C46-90B5-301BD79D7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119D0-20FA-BD41-9400-7FBE44A2065B}"/>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67011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836D-174D-434B-A9C4-AFBE8FED5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CD33B-7CA5-714C-9BBB-7970FB4297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CE3EA-6E70-244E-BCEC-11805E82EE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9D74DC-44AF-1A4C-A21E-E1B625EF7079}"/>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6" name="Footer Placeholder 5">
            <a:extLst>
              <a:ext uri="{FF2B5EF4-FFF2-40B4-BE49-F238E27FC236}">
                <a16:creationId xmlns:a16="http://schemas.microsoft.com/office/drawing/2014/main" id="{388D650A-6F0E-5B4C-9897-5EC8011B0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B4B2C-6998-1847-B3BE-4E1E4085D882}"/>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84646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45BF-27B6-7040-A095-E227C21F93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3ACDBB-7229-2D46-A098-0B283805E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C5E22B-4B05-7C4F-8659-56C86EA7C1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112C41-CC9A-CB48-9C4A-1BE03DEEA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02E1D4-69D2-C241-AD79-B47369173A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58466-B62C-0747-A2F0-999D24D4C831}"/>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8" name="Footer Placeholder 7">
            <a:extLst>
              <a:ext uri="{FF2B5EF4-FFF2-40B4-BE49-F238E27FC236}">
                <a16:creationId xmlns:a16="http://schemas.microsoft.com/office/drawing/2014/main" id="{AC82180E-35BE-FA45-A346-AF7BA9BE79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7F91E-AF06-5749-B17B-3EF6AE1A9C8C}"/>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31272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C7CC-0F67-4D41-B87C-1187A5553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55799F-6F4B-C146-8A87-8E7C3F93FC57}"/>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4" name="Footer Placeholder 3">
            <a:extLst>
              <a:ext uri="{FF2B5EF4-FFF2-40B4-BE49-F238E27FC236}">
                <a16:creationId xmlns:a16="http://schemas.microsoft.com/office/drawing/2014/main" id="{2D1550D5-769B-C244-8769-28F8CBA713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AFC8D9-8AA7-024D-9C78-873B585CEB7F}"/>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109531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99186-B99B-EE45-8169-CDAB57999579}"/>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3" name="Footer Placeholder 2">
            <a:extLst>
              <a:ext uri="{FF2B5EF4-FFF2-40B4-BE49-F238E27FC236}">
                <a16:creationId xmlns:a16="http://schemas.microsoft.com/office/drawing/2014/main" id="{50CAD8CB-53A0-5B40-B88A-3DAE72645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016264-5DD0-A247-B724-227331BEF0B3}"/>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165850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D8CC-A0D7-FD44-83F3-8D3E785BD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A7B29F-1029-4B4A-ABB8-C1ACD1D913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F5A5D-FE88-0A49-AB96-17D597EAC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52F24A-0178-D64B-B70F-BE5BDC5F6302}"/>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6" name="Footer Placeholder 5">
            <a:extLst>
              <a:ext uri="{FF2B5EF4-FFF2-40B4-BE49-F238E27FC236}">
                <a16:creationId xmlns:a16="http://schemas.microsoft.com/office/drawing/2014/main" id="{3D7E59E2-77AD-B24A-9770-640CAAB14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D2A11-7532-F54C-ACF3-822AE1074D39}"/>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6089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3258-51E7-8548-A746-E57CC2778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216FB3-0131-2B46-8E4F-18E2D763DE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A1B65A-3C30-604B-B905-C0F633510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49F6CA-DC0A-C24A-8FA8-7B23431B3C5B}"/>
              </a:ext>
            </a:extLst>
          </p:cNvPr>
          <p:cNvSpPr>
            <a:spLocks noGrp="1"/>
          </p:cNvSpPr>
          <p:nvPr>
            <p:ph type="dt" sz="half" idx="10"/>
          </p:nvPr>
        </p:nvSpPr>
        <p:spPr/>
        <p:txBody>
          <a:bodyPr/>
          <a:lstStyle/>
          <a:p>
            <a:fld id="{4D5AB066-1024-0F40-8C0D-1E56BECA5855}" type="datetimeFigureOut">
              <a:rPr lang="en-US" smtClean="0"/>
              <a:t>11/5/18</a:t>
            </a:fld>
            <a:endParaRPr lang="en-US"/>
          </a:p>
        </p:txBody>
      </p:sp>
      <p:sp>
        <p:nvSpPr>
          <p:cNvPr id="6" name="Footer Placeholder 5">
            <a:extLst>
              <a:ext uri="{FF2B5EF4-FFF2-40B4-BE49-F238E27FC236}">
                <a16:creationId xmlns:a16="http://schemas.microsoft.com/office/drawing/2014/main" id="{713947E7-E331-8545-8B64-AB11E4D2F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5626A-6E54-C84F-B857-D72486C5761C}"/>
              </a:ext>
            </a:extLst>
          </p:cNvPr>
          <p:cNvSpPr>
            <a:spLocks noGrp="1"/>
          </p:cNvSpPr>
          <p:nvPr>
            <p:ph type="sldNum" sz="quarter" idx="12"/>
          </p:nvPr>
        </p:nvSpPr>
        <p:spPr/>
        <p:txBody>
          <a:bodyPr/>
          <a:lstStyle/>
          <a:p>
            <a:fld id="{C1EE5E07-62CE-AF4F-8319-63FFA69DE085}" type="slidenum">
              <a:rPr lang="en-US" smtClean="0"/>
              <a:t>‹#›</a:t>
            </a:fld>
            <a:endParaRPr lang="en-US"/>
          </a:p>
        </p:txBody>
      </p:sp>
    </p:spTree>
    <p:extLst>
      <p:ext uri="{BB962C8B-B14F-4D97-AF65-F5344CB8AC3E}">
        <p14:creationId xmlns:p14="http://schemas.microsoft.com/office/powerpoint/2010/main" val="286447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5FD12-3AC9-6F4A-847C-8B3717DE4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76CE17-A872-8F4D-9DAD-8DB17746D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BC4DE-D4ED-4D4E-9168-5D248646B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AB066-1024-0F40-8C0D-1E56BECA5855}" type="datetimeFigureOut">
              <a:rPr lang="en-US" smtClean="0"/>
              <a:t>11/5/18</a:t>
            </a:fld>
            <a:endParaRPr lang="en-US"/>
          </a:p>
        </p:txBody>
      </p:sp>
      <p:sp>
        <p:nvSpPr>
          <p:cNvPr id="5" name="Footer Placeholder 4">
            <a:extLst>
              <a:ext uri="{FF2B5EF4-FFF2-40B4-BE49-F238E27FC236}">
                <a16:creationId xmlns:a16="http://schemas.microsoft.com/office/drawing/2014/main" id="{E54CB9A3-BD80-AF45-8CA4-80F2780E4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E02A87-C10F-F041-A485-05E8542344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E5E07-62CE-AF4F-8319-63FFA69DE085}" type="slidenum">
              <a:rPr lang="en-US" smtClean="0"/>
              <a:t>‹#›</a:t>
            </a:fld>
            <a:endParaRPr lang="en-US"/>
          </a:p>
        </p:txBody>
      </p:sp>
    </p:spTree>
    <p:extLst>
      <p:ext uri="{BB962C8B-B14F-4D97-AF65-F5344CB8AC3E}">
        <p14:creationId xmlns:p14="http://schemas.microsoft.com/office/powerpoint/2010/main" val="303250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775E-CEAA-2D4A-BBAB-6069DD25FE49}"/>
              </a:ext>
            </a:extLst>
          </p:cNvPr>
          <p:cNvSpPr>
            <a:spLocks noGrp="1"/>
          </p:cNvSpPr>
          <p:nvPr>
            <p:ph type="ctrTitle"/>
          </p:nvPr>
        </p:nvSpPr>
        <p:spPr/>
        <p:txBody>
          <a:bodyPr/>
          <a:lstStyle/>
          <a:p>
            <a:r>
              <a:rPr lang="en-US" dirty="0"/>
              <a:t>CPSC 5100</a:t>
            </a:r>
          </a:p>
        </p:txBody>
      </p:sp>
      <p:sp>
        <p:nvSpPr>
          <p:cNvPr id="3" name="Subtitle 2">
            <a:extLst>
              <a:ext uri="{FF2B5EF4-FFF2-40B4-BE49-F238E27FC236}">
                <a16:creationId xmlns:a16="http://schemas.microsoft.com/office/drawing/2014/main" id="{918A9A03-9541-574D-86BB-4C6E9A089D20}"/>
              </a:ext>
            </a:extLst>
          </p:cNvPr>
          <p:cNvSpPr>
            <a:spLocks noGrp="1"/>
          </p:cNvSpPr>
          <p:nvPr>
            <p:ph type="subTitle" idx="1"/>
          </p:nvPr>
        </p:nvSpPr>
        <p:spPr/>
        <p:txBody>
          <a:bodyPr/>
          <a:lstStyle/>
          <a:p>
            <a:r>
              <a:rPr lang="en-US" dirty="0"/>
              <a:t>5 Nov – Mid-term results</a:t>
            </a:r>
          </a:p>
        </p:txBody>
      </p:sp>
    </p:spTree>
    <p:extLst>
      <p:ext uri="{BB962C8B-B14F-4D97-AF65-F5344CB8AC3E}">
        <p14:creationId xmlns:p14="http://schemas.microsoft.com/office/powerpoint/2010/main" val="108013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424D-52C9-024E-B583-6321D6FB5976}"/>
              </a:ext>
            </a:extLst>
          </p:cNvPr>
          <p:cNvSpPr>
            <a:spLocks noGrp="1"/>
          </p:cNvSpPr>
          <p:nvPr>
            <p:ph type="title"/>
          </p:nvPr>
        </p:nvSpPr>
        <p:spPr/>
        <p:txBody>
          <a:bodyPr/>
          <a:lstStyle/>
          <a:p>
            <a:r>
              <a:rPr lang="en-US" dirty="0"/>
              <a:t>The results</a:t>
            </a:r>
          </a:p>
        </p:txBody>
      </p:sp>
      <p:graphicFrame>
        <p:nvGraphicFramePr>
          <p:cNvPr id="5" name="Content Placeholder 4">
            <a:extLst>
              <a:ext uri="{FF2B5EF4-FFF2-40B4-BE49-F238E27FC236}">
                <a16:creationId xmlns:a16="http://schemas.microsoft.com/office/drawing/2014/main" id="{26F70AF1-171D-B14C-A72A-A5C978CF72B3}"/>
              </a:ext>
            </a:extLst>
          </p:cNvPr>
          <p:cNvGraphicFramePr>
            <a:graphicFrameLocks noGrp="1"/>
          </p:cNvGraphicFramePr>
          <p:nvPr>
            <p:ph idx="1"/>
            <p:extLst>
              <p:ext uri="{D42A27DB-BD31-4B8C-83A1-F6EECF244321}">
                <p14:modId xmlns:p14="http://schemas.microsoft.com/office/powerpoint/2010/main" val="1459076967"/>
              </p:ext>
            </p:extLst>
          </p:nvPr>
        </p:nvGraphicFramePr>
        <p:xfrm>
          <a:off x="838200" y="1825625"/>
          <a:ext cx="10515600" cy="1491615"/>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18365644"/>
                    </a:ext>
                  </a:extLst>
                </a:gridCol>
                <a:gridCol w="5257800">
                  <a:extLst>
                    <a:ext uri="{9D8B030D-6E8A-4147-A177-3AD203B41FA5}">
                      <a16:colId xmlns:a16="http://schemas.microsoft.com/office/drawing/2014/main" val="523430138"/>
                    </a:ext>
                  </a:extLst>
                </a:gridCol>
              </a:tblGrid>
              <a:tr h="370840">
                <a:tc>
                  <a:txBody>
                    <a:bodyPr/>
                    <a:lstStyle/>
                    <a:p>
                      <a:pPr algn="l" fontAlgn="b"/>
                      <a:r>
                        <a:rPr lang="en-US" sz="3200" u="none" strike="noStrike" dirty="0">
                          <a:effectLst/>
                        </a:rPr>
                        <a:t>Average</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dirty="0">
                          <a:effectLst/>
                        </a:rPr>
                        <a:t>19.2</a:t>
                      </a:r>
                      <a:endParaRPr lang="en-US" sz="3200" b="0" i="0" u="none" strike="noStrike" dirty="0">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2357319"/>
                  </a:ext>
                </a:extLst>
              </a:tr>
              <a:tr h="370840">
                <a:tc>
                  <a:txBody>
                    <a:bodyPr/>
                    <a:lstStyle/>
                    <a:p>
                      <a:pPr algn="l" fontAlgn="b"/>
                      <a:r>
                        <a:rPr lang="en-US" sz="3200" u="none" strike="noStrike" dirty="0">
                          <a:effectLst/>
                        </a:rPr>
                        <a:t>Median</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dirty="0">
                          <a:effectLst/>
                        </a:rPr>
                        <a:t>20</a:t>
                      </a:r>
                      <a:endParaRPr lang="en-US" sz="3200" b="0" i="0" u="none" strike="noStrike" dirty="0">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6303080"/>
                  </a:ext>
                </a:extLst>
              </a:tr>
              <a:tr h="370840">
                <a:tc>
                  <a:txBody>
                    <a:bodyPr/>
                    <a:lstStyle/>
                    <a:p>
                      <a:pPr algn="l" fontAlgn="b"/>
                      <a:r>
                        <a:rPr lang="en-US" sz="3200" b="0" i="0" u="none" strike="noStrike" dirty="0">
                          <a:solidFill>
                            <a:srgbClr val="000000"/>
                          </a:solidFill>
                          <a:effectLst/>
                          <a:latin typeface="Calibri" panose="020F0502020204030204" pitchFamily="34" charset="0"/>
                        </a:rPr>
                        <a:t>Standard Deviation</a:t>
                      </a:r>
                    </a:p>
                  </a:txBody>
                  <a:tcPr marL="9525" marR="9525" marT="9525" marB="0" anchor="b"/>
                </a:tc>
                <a:tc>
                  <a:txBody>
                    <a:bodyPr/>
                    <a:lstStyle/>
                    <a:p>
                      <a:pPr algn="r" fontAlgn="b"/>
                      <a:r>
                        <a:rPr lang="en-US" sz="3200" u="none" strike="noStrike" dirty="0">
                          <a:effectLst/>
                        </a:rPr>
                        <a:t>1.54</a:t>
                      </a:r>
                      <a:endParaRPr lang="en-US" sz="3200" b="0" i="0" u="none" strike="noStrike" dirty="0">
                        <a:solidFill>
                          <a:srgbClr val="FA7D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6068002"/>
                  </a:ext>
                </a:extLst>
              </a:tr>
            </a:tbl>
          </a:graphicData>
        </a:graphic>
      </p:graphicFrame>
    </p:spTree>
    <p:extLst>
      <p:ext uri="{BB962C8B-B14F-4D97-AF65-F5344CB8AC3E}">
        <p14:creationId xmlns:p14="http://schemas.microsoft.com/office/powerpoint/2010/main" val="170522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BC9-5847-D848-9E54-36B41F0D13ED}"/>
              </a:ext>
            </a:extLst>
          </p:cNvPr>
          <p:cNvSpPr>
            <a:spLocks noGrp="1"/>
          </p:cNvSpPr>
          <p:nvPr>
            <p:ph type="title"/>
          </p:nvPr>
        </p:nvSpPr>
        <p:spPr/>
        <p:txBody>
          <a:bodyPr/>
          <a:lstStyle/>
          <a:p>
            <a:r>
              <a:rPr lang="en-US" dirty="0"/>
              <a:t>Question 1</a:t>
            </a:r>
          </a:p>
        </p:txBody>
      </p:sp>
      <p:graphicFrame>
        <p:nvGraphicFramePr>
          <p:cNvPr id="4" name="Content Placeholder 3">
            <a:extLst>
              <a:ext uri="{FF2B5EF4-FFF2-40B4-BE49-F238E27FC236}">
                <a16:creationId xmlns:a16="http://schemas.microsoft.com/office/drawing/2014/main" id="{49DC50A5-4DF8-4849-A49B-0AD650BCF31C}"/>
              </a:ext>
            </a:extLst>
          </p:cNvPr>
          <p:cNvGraphicFramePr>
            <a:graphicFrameLocks noGrp="1"/>
          </p:cNvGraphicFramePr>
          <p:nvPr>
            <p:ph idx="1"/>
            <p:extLst>
              <p:ext uri="{D42A27DB-BD31-4B8C-83A1-F6EECF244321}">
                <p14:modId xmlns:p14="http://schemas.microsoft.com/office/powerpoint/2010/main" val="511003559"/>
              </p:ext>
            </p:extLst>
          </p:nvPr>
        </p:nvGraphicFramePr>
        <p:xfrm>
          <a:off x="838200" y="1825625"/>
          <a:ext cx="10515600" cy="2108200"/>
        </p:xfrm>
        <a:graphic>
          <a:graphicData uri="http://schemas.openxmlformats.org/drawingml/2006/table">
            <a:tbl>
              <a:tblPr firstRow="1" bandRow="1">
                <a:tableStyleId>{69012ECD-51FC-41F1-AA8D-1B2483CD663E}</a:tableStyleId>
              </a:tblPr>
              <a:tblGrid>
                <a:gridCol w="10515600">
                  <a:extLst>
                    <a:ext uri="{9D8B030D-6E8A-4147-A177-3AD203B41FA5}">
                      <a16:colId xmlns:a16="http://schemas.microsoft.com/office/drawing/2014/main" val="380388889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Why do we present </a:t>
                      </a:r>
                      <a:r>
                        <a:rPr lang="en-US" sz="1800" i="1" kern="1200" dirty="0">
                          <a:effectLst/>
                        </a:rPr>
                        <a:t>Customer Bills of Rights and Responsibilities</a:t>
                      </a:r>
                      <a:r>
                        <a:rPr lang="en-US" sz="1800" kern="1200" dirty="0">
                          <a:effectLst/>
                        </a:rPr>
                        <a:t>, and to whom would they be presented?</a:t>
                      </a:r>
                    </a:p>
                  </a:txBody>
                  <a:tcPr/>
                </a:tc>
                <a:extLst>
                  <a:ext uri="{0D108BD9-81ED-4DB2-BD59-A6C34878D82A}">
                    <a16:rowId xmlns:a16="http://schemas.microsoft.com/office/drawing/2014/main" val="159019711"/>
                  </a:ext>
                </a:extLst>
              </a:tr>
              <a:tr h="370840">
                <a:tc>
                  <a:txBody>
                    <a:bodyPr/>
                    <a:lstStyle/>
                    <a:p>
                      <a:r>
                        <a:rPr lang="en-US" sz="1800" kern="1200" dirty="0">
                          <a:effectLst/>
                        </a:rPr>
                        <a:t>We present these two documents (which are only </a:t>
                      </a:r>
                      <a:r>
                        <a:rPr lang="en-US" sz="1800" i="1" kern="1200" dirty="0">
                          <a:effectLst/>
                        </a:rPr>
                        <a:t>hints</a:t>
                      </a:r>
                      <a:r>
                        <a:rPr lang="en-US" sz="1800" kern="1200" dirty="0">
                          <a:effectLst/>
                        </a:rPr>
                        <a:t>) to all stakeholders involved in the requirements process. In particular we present these to the customers and the developers so that we can create an environment in which both parties trust each other. These are, in some sense, reverse images of each other. The </a:t>
                      </a:r>
                      <a:r>
                        <a:rPr lang="en-US" sz="1800" i="1" kern="1200" dirty="0">
                          <a:effectLst/>
                        </a:rPr>
                        <a:t>bill of rights</a:t>
                      </a:r>
                      <a:r>
                        <a:rPr lang="en-US" sz="1800" kern="1200" dirty="0">
                          <a:effectLst/>
                        </a:rPr>
                        <a:t> is what the customer can expect from other stakeholders, where the </a:t>
                      </a:r>
                      <a:r>
                        <a:rPr lang="en-US" sz="1800" i="1" kern="1200" dirty="0">
                          <a:effectLst/>
                        </a:rPr>
                        <a:t>bill of responsibilities</a:t>
                      </a:r>
                      <a:r>
                        <a:rPr lang="en-US" sz="1800" kern="1200" dirty="0">
                          <a:effectLst/>
                        </a:rPr>
                        <a:t> is what the other stakeholders expect from the customer. Setting these as the ground rules can greatly improve relationships among the various stakeholders.</a:t>
                      </a:r>
                      <a:endParaRPr lang="en-US" dirty="0"/>
                    </a:p>
                  </a:txBody>
                  <a:tcPr/>
                </a:tc>
                <a:extLst>
                  <a:ext uri="{0D108BD9-81ED-4DB2-BD59-A6C34878D82A}">
                    <a16:rowId xmlns:a16="http://schemas.microsoft.com/office/drawing/2014/main" val="3671663106"/>
                  </a:ext>
                </a:extLst>
              </a:tr>
            </a:tbl>
          </a:graphicData>
        </a:graphic>
      </p:graphicFrame>
    </p:spTree>
    <p:extLst>
      <p:ext uri="{BB962C8B-B14F-4D97-AF65-F5344CB8AC3E}">
        <p14:creationId xmlns:p14="http://schemas.microsoft.com/office/powerpoint/2010/main" val="292966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BC9-5847-D848-9E54-36B41F0D13ED}"/>
              </a:ext>
            </a:extLst>
          </p:cNvPr>
          <p:cNvSpPr>
            <a:spLocks noGrp="1"/>
          </p:cNvSpPr>
          <p:nvPr>
            <p:ph type="title"/>
          </p:nvPr>
        </p:nvSpPr>
        <p:spPr/>
        <p:txBody>
          <a:bodyPr/>
          <a:lstStyle/>
          <a:p>
            <a:r>
              <a:rPr lang="en-US" dirty="0"/>
              <a:t>Question 2</a:t>
            </a:r>
          </a:p>
        </p:txBody>
      </p:sp>
      <p:graphicFrame>
        <p:nvGraphicFramePr>
          <p:cNvPr id="4" name="Content Placeholder 3">
            <a:extLst>
              <a:ext uri="{FF2B5EF4-FFF2-40B4-BE49-F238E27FC236}">
                <a16:creationId xmlns:a16="http://schemas.microsoft.com/office/drawing/2014/main" id="{49DC50A5-4DF8-4849-A49B-0AD650BCF31C}"/>
              </a:ext>
            </a:extLst>
          </p:cNvPr>
          <p:cNvGraphicFramePr>
            <a:graphicFrameLocks noGrp="1"/>
          </p:cNvGraphicFramePr>
          <p:nvPr>
            <p:ph idx="1"/>
            <p:extLst>
              <p:ext uri="{D42A27DB-BD31-4B8C-83A1-F6EECF244321}">
                <p14:modId xmlns:p14="http://schemas.microsoft.com/office/powerpoint/2010/main" val="261613075"/>
              </p:ext>
            </p:extLst>
          </p:nvPr>
        </p:nvGraphicFramePr>
        <p:xfrm>
          <a:off x="838200" y="1825625"/>
          <a:ext cx="10515600" cy="2103120"/>
        </p:xfrm>
        <a:graphic>
          <a:graphicData uri="http://schemas.openxmlformats.org/drawingml/2006/table">
            <a:tbl>
              <a:tblPr firstRow="1" bandRow="1">
                <a:tableStyleId>{69012ECD-51FC-41F1-AA8D-1B2483CD663E}</a:tableStyleId>
              </a:tblPr>
              <a:tblGrid>
                <a:gridCol w="10515600">
                  <a:extLst>
                    <a:ext uri="{9D8B030D-6E8A-4147-A177-3AD203B41FA5}">
                      <a16:colId xmlns:a16="http://schemas.microsoft.com/office/drawing/2014/main" val="3803888895"/>
                    </a:ext>
                  </a:extLst>
                </a:gridCol>
              </a:tblGrid>
              <a:tr h="370840">
                <a:tc>
                  <a:txBody>
                    <a:bodyPr/>
                    <a:lstStyle/>
                    <a:p>
                      <a:r>
                        <a:rPr lang="en-US" sz="1800" b="1" kern="1200" dirty="0">
                          <a:solidFill>
                            <a:schemeClr val="bg1"/>
                          </a:solidFill>
                          <a:effectLst/>
                          <a:latin typeface="+mn-lt"/>
                          <a:ea typeface="+mn-ea"/>
                          <a:cs typeface="+mn-cs"/>
                        </a:rPr>
                        <a:t>2. What does Brooks mean when he describes </a:t>
                      </a:r>
                      <a:r>
                        <a:rPr lang="en-US" sz="1800" b="1" i="1" kern="1200" dirty="0">
                          <a:solidFill>
                            <a:schemeClr val="bg1"/>
                          </a:solidFill>
                          <a:effectLst/>
                          <a:latin typeface="+mn-lt"/>
                          <a:ea typeface="+mn-ea"/>
                          <a:cs typeface="+mn-cs"/>
                        </a:rPr>
                        <a:t>accidental</a:t>
                      </a:r>
                      <a:r>
                        <a:rPr lang="en-US" sz="1800" b="1" kern="1200" dirty="0">
                          <a:solidFill>
                            <a:schemeClr val="bg1"/>
                          </a:solidFill>
                          <a:effectLst/>
                          <a:latin typeface="+mn-lt"/>
                          <a:ea typeface="+mn-ea"/>
                          <a:cs typeface="+mn-cs"/>
                        </a:rPr>
                        <a:t> difficulties and in what way(s) does this related to </a:t>
                      </a:r>
                      <a:r>
                        <a:rPr lang="en-US" sz="1800" b="1" i="1" kern="1200" dirty="0">
                          <a:solidFill>
                            <a:schemeClr val="bg1"/>
                          </a:solidFill>
                          <a:effectLst/>
                          <a:latin typeface="+mn-lt"/>
                          <a:ea typeface="+mn-ea"/>
                          <a:cs typeface="+mn-cs"/>
                        </a:rPr>
                        <a:t>essential</a:t>
                      </a:r>
                      <a:r>
                        <a:rPr lang="en-US" sz="1800" b="1" kern="1200" dirty="0">
                          <a:solidFill>
                            <a:schemeClr val="bg1"/>
                          </a:solidFill>
                          <a:effectLst/>
                          <a:latin typeface="+mn-lt"/>
                          <a:ea typeface="+mn-ea"/>
                          <a:cs typeface="+mn-cs"/>
                        </a:rPr>
                        <a:t> difficulties?</a:t>
                      </a:r>
                    </a:p>
                  </a:txBody>
                  <a:tcPr/>
                </a:tc>
                <a:extLst>
                  <a:ext uri="{0D108BD9-81ED-4DB2-BD59-A6C34878D82A}">
                    <a16:rowId xmlns:a16="http://schemas.microsoft.com/office/drawing/2014/main" val="159019711"/>
                  </a:ext>
                </a:extLst>
              </a:tr>
              <a:tr h="370840">
                <a:tc>
                  <a:txBody>
                    <a:bodyPr/>
                    <a:lstStyle/>
                    <a:p>
                      <a:pPr>
                        <a:spcBef>
                          <a:spcPts val="0"/>
                        </a:spcBef>
                        <a:spcAft>
                          <a:spcPts val="600"/>
                        </a:spcAft>
                      </a:pPr>
                      <a:r>
                        <a:rPr lang="en-US" sz="1800" b="0" i="0" kern="1200" dirty="0">
                          <a:solidFill>
                            <a:schemeClr val="tx1"/>
                          </a:solidFill>
                          <a:effectLst/>
                          <a:latin typeface="+mn-lt"/>
                          <a:ea typeface="+mn-ea"/>
                          <a:cs typeface="+mn-cs"/>
                        </a:rPr>
                        <a:t>Accidental difficulties are those software development process issues which can be improved through tooling and other external interactions. Essential difficulties are those that are inherent to the process as a whole. An essential difficulty must be actively addressed and usually requires </a:t>
                      </a:r>
                      <a:r>
                        <a:rPr lang="en-US" sz="1800" b="0" i="1" kern="1200" dirty="0">
                          <a:solidFill>
                            <a:schemeClr val="tx1"/>
                          </a:solidFill>
                          <a:effectLst/>
                          <a:latin typeface="+mn-lt"/>
                          <a:ea typeface="+mn-ea"/>
                          <a:cs typeface="+mn-cs"/>
                        </a:rPr>
                        <a:t>soft </a:t>
                      </a:r>
                      <a:r>
                        <a:rPr lang="en-US" sz="1800" b="0" i="0" kern="1200" dirty="0">
                          <a:solidFill>
                            <a:schemeClr val="tx1"/>
                          </a:solidFill>
                          <a:effectLst/>
                          <a:latin typeface="+mn-lt"/>
                          <a:ea typeface="+mn-ea"/>
                          <a:cs typeface="+mn-cs"/>
                        </a:rPr>
                        <a:t>work to correct. One can think of accidental processes as those that self-correct as the tooling (hardware, software, languages, etc.) improves over time.</a:t>
                      </a:r>
                      <a:endParaRPr lang="en-US" dirty="0"/>
                    </a:p>
                  </a:txBody>
                  <a:tcPr/>
                </a:tc>
                <a:extLst>
                  <a:ext uri="{0D108BD9-81ED-4DB2-BD59-A6C34878D82A}">
                    <a16:rowId xmlns:a16="http://schemas.microsoft.com/office/drawing/2014/main" val="3671663106"/>
                  </a:ext>
                </a:extLst>
              </a:tr>
            </a:tbl>
          </a:graphicData>
        </a:graphic>
      </p:graphicFrame>
    </p:spTree>
    <p:extLst>
      <p:ext uri="{BB962C8B-B14F-4D97-AF65-F5344CB8AC3E}">
        <p14:creationId xmlns:p14="http://schemas.microsoft.com/office/powerpoint/2010/main" val="93535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BC9-5847-D848-9E54-36B41F0D13ED}"/>
              </a:ext>
            </a:extLst>
          </p:cNvPr>
          <p:cNvSpPr>
            <a:spLocks noGrp="1"/>
          </p:cNvSpPr>
          <p:nvPr>
            <p:ph type="title"/>
          </p:nvPr>
        </p:nvSpPr>
        <p:spPr/>
        <p:txBody>
          <a:bodyPr/>
          <a:lstStyle/>
          <a:p>
            <a:r>
              <a:rPr lang="en-US" dirty="0"/>
              <a:t>Question 3</a:t>
            </a:r>
          </a:p>
        </p:txBody>
      </p:sp>
      <p:graphicFrame>
        <p:nvGraphicFramePr>
          <p:cNvPr id="4" name="Content Placeholder 3">
            <a:extLst>
              <a:ext uri="{FF2B5EF4-FFF2-40B4-BE49-F238E27FC236}">
                <a16:creationId xmlns:a16="http://schemas.microsoft.com/office/drawing/2014/main" id="{49DC50A5-4DF8-4849-A49B-0AD650BCF31C}"/>
              </a:ext>
            </a:extLst>
          </p:cNvPr>
          <p:cNvGraphicFramePr>
            <a:graphicFrameLocks noGrp="1"/>
          </p:cNvGraphicFramePr>
          <p:nvPr>
            <p:ph idx="1"/>
            <p:extLst>
              <p:ext uri="{D42A27DB-BD31-4B8C-83A1-F6EECF244321}">
                <p14:modId xmlns:p14="http://schemas.microsoft.com/office/powerpoint/2010/main" val="974885925"/>
              </p:ext>
            </p:extLst>
          </p:nvPr>
        </p:nvGraphicFramePr>
        <p:xfrm>
          <a:off x="838200" y="1825625"/>
          <a:ext cx="10515600" cy="4617720"/>
        </p:xfrm>
        <a:graphic>
          <a:graphicData uri="http://schemas.openxmlformats.org/drawingml/2006/table">
            <a:tbl>
              <a:tblPr firstRow="1" bandRow="1">
                <a:tableStyleId>{69012ECD-51FC-41F1-AA8D-1B2483CD663E}</a:tableStyleId>
              </a:tblPr>
              <a:tblGrid>
                <a:gridCol w="10515600">
                  <a:extLst>
                    <a:ext uri="{9D8B030D-6E8A-4147-A177-3AD203B41FA5}">
                      <a16:colId xmlns:a16="http://schemas.microsoft.com/office/drawing/2014/main" val="3803888895"/>
                    </a:ext>
                  </a:extLst>
                </a:gridCol>
              </a:tblGrid>
              <a:tr h="370840">
                <a:tc>
                  <a:txBody>
                    <a:bodyPr/>
                    <a:lstStyle/>
                    <a:p>
                      <a:r>
                        <a:rPr lang="en-US" sz="1800" b="0" i="0" kern="1200" dirty="0">
                          <a:solidFill>
                            <a:schemeClr val="bg1"/>
                          </a:solidFill>
                          <a:effectLst/>
                          <a:latin typeface="+mn-lt"/>
                          <a:ea typeface="+mn-ea"/>
                          <a:cs typeface="+mn-cs"/>
                        </a:rPr>
                        <a:t>Describe the four phases of requirements development. What are they, how do they relate, and who are the primary actors involved in each?</a:t>
                      </a:r>
                    </a:p>
                  </a:txBody>
                  <a:tcPr/>
                </a:tc>
                <a:extLst>
                  <a:ext uri="{0D108BD9-81ED-4DB2-BD59-A6C34878D82A}">
                    <a16:rowId xmlns:a16="http://schemas.microsoft.com/office/drawing/2014/main" val="159019711"/>
                  </a:ext>
                </a:extLst>
              </a:tr>
              <a:tr h="370840">
                <a:tc>
                  <a:txBody>
                    <a:bodyPr/>
                    <a:lstStyle/>
                    <a:p>
                      <a:pPr marL="285750" indent="-285750">
                        <a:spcAft>
                          <a:spcPts val="600"/>
                        </a:spcAft>
                        <a:buFont typeface="Arial" panose="020B0604020202020204" pitchFamily="34" charset="0"/>
                        <a:buChar char="•"/>
                      </a:pPr>
                      <a:r>
                        <a:rPr lang="en-US" sz="1400" dirty="0">
                          <a:effectLst/>
                        </a:rPr>
                        <a:t>Elicitation - the process of discovering the stakeholder's needs, wants, pains, and desires in order to provide a solution that "solves" those problems</a:t>
                      </a:r>
                    </a:p>
                    <a:p>
                      <a:pPr marL="285750" indent="-285750">
                        <a:spcAft>
                          <a:spcPts val="600"/>
                        </a:spcAft>
                        <a:buFont typeface="Arial" panose="020B0604020202020204" pitchFamily="34" charset="0"/>
                        <a:buChar char="•"/>
                      </a:pPr>
                      <a:r>
                        <a:rPr lang="en-US" sz="1400" dirty="0">
                          <a:effectLst/>
                        </a:rPr>
                        <a:t>Analysis - the process of understanding, classifying, and clarifying the tasks and solutions from elicitation</a:t>
                      </a:r>
                    </a:p>
                    <a:p>
                      <a:pPr marL="285750" indent="-285750">
                        <a:spcAft>
                          <a:spcPts val="600"/>
                        </a:spcAft>
                        <a:buFont typeface="Arial" panose="020B0604020202020204" pitchFamily="34" charset="0"/>
                        <a:buChar char="•"/>
                      </a:pPr>
                      <a:r>
                        <a:rPr lang="en-US" sz="1400" dirty="0">
                          <a:effectLst/>
                        </a:rPr>
                        <a:t>Specification - formalizing, by writing down, the requirements (think user stories or use cases) such that developers can begin to design and implement solutions</a:t>
                      </a:r>
                    </a:p>
                    <a:p>
                      <a:pPr marL="285750" indent="-285750">
                        <a:spcAft>
                          <a:spcPts val="600"/>
                        </a:spcAft>
                        <a:buFont typeface="Arial" panose="020B0604020202020204" pitchFamily="34" charset="0"/>
                        <a:buChar char="•"/>
                      </a:pPr>
                      <a:r>
                        <a:rPr lang="en-US" sz="1400" dirty="0">
                          <a:effectLst/>
                        </a:rPr>
                        <a:t>Validation - confirmation, via prototypes, conversations, and other interactions that you have the </a:t>
                      </a:r>
                      <a:r>
                        <a:rPr lang="en-US" sz="1400" i="1" dirty="0">
                          <a:effectLst/>
                        </a:rPr>
                        <a:t>right</a:t>
                      </a:r>
                      <a:r>
                        <a:rPr lang="en-US" sz="1400" dirty="0">
                          <a:effectLst/>
                        </a:rPr>
                        <a:t> requirements</a:t>
                      </a:r>
                    </a:p>
                    <a:p>
                      <a:pPr>
                        <a:spcAft>
                          <a:spcPts val="600"/>
                        </a:spcAft>
                      </a:pPr>
                      <a:r>
                        <a:rPr lang="en-US" sz="1400" dirty="0">
                          <a:effectLst/>
                        </a:rPr>
                        <a:t>In general this is a left-to-right process from elicitation -&gt; analysis -&gt; specification -&gt; analysis. However, it's also the framework in which a highly iterative and "looping" process can be constructed. That is, it's always possible, and expected, to return to any previous step in order to fill in gaps, clarify assumptions, and get customer feedback.</a:t>
                      </a:r>
                    </a:p>
                    <a:p>
                      <a:pPr>
                        <a:spcAft>
                          <a:spcPts val="600"/>
                        </a:spcAft>
                      </a:pPr>
                      <a:r>
                        <a:rPr lang="en-US" sz="1400" dirty="0">
                          <a:effectLst/>
                        </a:rPr>
                        <a:t>Actors in the various stages:</a:t>
                      </a:r>
                    </a:p>
                    <a:p>
                      <a:pPr marL="285750" indent="-285750">
                        <a:spcAft>
                          <a:spcPts val="600"/>
                        </a:spcAft>
                        <a:buFont typeface="Arial" panose="020B0604020202020204" pitchFamily="34" charset="0"/>
                        <a:buChar char="•"/>
                      </a:pPr>
                      <a:r>
                        <a:rPr lang="en-US" sz="1400" dirty="0">
                          <a:effectLst/>
                        </a:rPr>
                        <a:t>Elicitation: customers, business analyst, users, developers, testers, etc.</a:t>
                      </a:r>
                    </a:p>
                    <a:p>
                      <a:pPr marL="285750" indent="-285750">
                        <a:spcAft>
                          <a:spcPts val="600"/>
                        </a:spcAft>
                        <a:buFont typeface="Arial" panose="020B0604020202020204" pitchFamily="34" charset="0"/>
                        <a:buChar char="•"/>
                      </a:pPr>
                      <a:r>
                        <a:rPr lang="en-US" sz="1400" dirty="0">
                          <a:effectLst/>
                        </a:rPr>
                        <a:t>Analysis: primarily a business analyst process, but will involve development (developers and testers)</a:t>
                      </a:r>
                    </a:p>
                    <a:p>
                      <a:pPr marL="285750" indent="-285750">
                        <a:spcAft>
                          <a:spcPts val="600"/>
                        </a:spcAft>
                        <a:buFont typeface="Arial" panose="020B0604020202020204" pitchFamily="34" charset="0"/>
                        <a:buChar char="•"/>
                      </a:pPr>
                      <a:r>
                        <a:rPr lang="en-US" sz="1400" dirty="0">
                          <a:effectLst/>
                        </a:rPr>
                        <a:t>Specification: primarily a business analyst process, but will heavily involve development and testers (can it be built and do we have the correct acceptance criteria)</a:t>
                      </a:r>
                    </a:p>
                    <a:p>
                      <a:pPr marL="285750" indent="-285750">
                        <a:spcAft>
                          <a:spcPts val="600"/>
                        </a:spcAft>
                        <a:buFont typeface="Arial" panose="020B0604020202020204" pitchFamily="34" charset="0"/>
                        <a:buChar char="•"/>
                      </a:pPr>
                      <a:r>
                        <a:rPr lang="en-US" sz="1400" dirty="0">
                          <a:effectLst/>
                        </a:rPr>
                        <a:t>Validation: primarily a development process (developers create designs, testers create acceptance tests, both look for problems)</a:t>
                      </a:r>
                    </a:p>
                  </a:txBody>
                  <a:tcPr/>
                </a:tc>
                <a:extLst>
                  <a:ext uri="{0D108BD9-81ED-4DB2-BD59-A6C34878D82A}">
                    <a16:rowId xmlns:a16="http://schemas.microsoft.com/office/drawing/2014/main" val="3671663106"/>
                  </a:ext>
                </a:extLst>
              </a:tr>
            </a:tbl>
          </a:graphicData>
        </a:graphic>
      </p:graphicFrame>
    </p:spTree>
    <p:extLst>
      <p:ext uri="{BB962C8B-B14F-4D97-AF65-F5344CB8AC3E}">
        <p14:creationId xmlns:p14="http://schemas.microsoft.com/office/powerpoint/2010/main" val="403061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BC9-5847-D848-9E54-36B41F0D13ED}"/>
              </a:ext>
            </a:extLst>
          </p:cNvPr>
          <p:cNvSpPr>
            <a:spLocks noGrp="1"/>
          </p:cNvSpPr>
          <p:nvPr>
            <p:ph type="title"/>
          </p:nvPr>
        </p:nvSpPr>
        <p:spPr/>
        <p:txBody>
          <a:bodyPr/>
          <a:lstStyle/>
          <a:p>
            <a:r>
              <a:rPr lang="en-US" dirty="0"/>
              <a:t>Question 4</a:t>
            </a:r>
          </a:p>
        </p:txBody>
      </p:sp>
      <p:graphicFrame>
        <p:nvGraphicFramePr>
          <p:cNvPr id="4" name="Content Placeholder 3">
            <a:extLst>
              <a:ext uri="{FF2B5EF4-FFF2-40B4-BE49-F238E27FC236}">
                <a16:creationId xmlns:a16="http://schemas.microsoft.com/office/drawing/2014/main" id="{49DC50A5-4DF8-4849-A49B-0AD650BCF31C}"/>
              </a:ext>
            </a:extLst>
          </p:cNvPr>
          <p:cNvGraphicFramePr>
            <a:graphicFrameLocks noGrp="1"/>
          </p:cNvGraphicFramePr>
          <p:nvPr>
            <p:ph idx="1"/>
            <p:extLst>
              <p:ext uri="{D42A27DB-BD31-4B8C-83A1-F6EECF244321}">
                <p14:modId xmlns:p14="http://schemas.microsoft.com/office/powerpoint/2010/main" val="4075772301"/>
              </p:ext>
            </p:extLst>
          </p:nvPr>
        </p:nvGraphicFramePr>
        <p:xfrm>
          <a:off x="838200" y="1825625"/>
          <a:ext cx="10515600" cy="4282440"/>
        </p:xfrm>
        <a:graphic>
          <a:graphicData uri="http://schemas.openxmlformats.org/drawingml/2006/table">
            <a:tbl>
              <a:tblPr firstRow="1" bandRow="1">
                <a:tableStyleId>{69012ECD-51FC-41F1-AA8D-1B2483CD663E}</a:tableStyleId>
              </a:tblPr>
              <a:tblGrid>
                <a:gridCol w="10515600">
                  <a:extLst>
                    <a:ext uri="{9D8B030D-6E8A-4147-A177-3AD203B41FA5}">
                      <a16:colId xmlns:a16="http://schemas.microsoft.com/office/drawing/2014/main" val="380388889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Describe the overall requirements elicitation process. There are four phases, what are they, and how do you know you’re done?</a:t>
                      </a:r>
                      <a:endParaRPr lang="en-US" sz="1800" kern="1200" dirty="0">
                        <a:effectLst/>
                      </a:endParaRPr>
                    </a:p>
                  </a:txBody>
                  <a:tcPr/>
                </a:tc>
                <a:extLst>
                  <a:ext uri="{0D108BD9-81ED-4DB2-BD59-A6C34878D82A}">
                    <a16:rowId xmlns:a16="http://schemas.microsoft.com/office/drawing/2014/main" val="159019711"/>
                  </a:ext>
                </a:extLst>
              </a:tr>
              <a:tr h="370840">
                <a:tc>
                  <a:txBody>
                    <a:bodyPr/>
                    <a:lstStyle/>
                    <a:p>
                      <a:pPr>
                        <a:spcAft>
                          <a:spcPts val="600"/>
                        </a:spcAft>
                      </a:pPr>
                      <a:r>
                        <a:rPr lang="en-US" sz="1600" dirty="0">
                          <a:effectLst/>
                        </a:rPr>
                        <a:t>This starts with the "Three P's" and adds in input classification as the fourth step.</a:t>
                      </a:r>
                    </a:p>
                    <a:p>
                      <a:pPr marL="285750" indent="-285750">
                        <a:spcAft>
                          <a:spcPts val="600"/>
                        </a:spcAft>
                        <a:buFont typeface="Arial" panose="020B0604020202020204" pitchFamily="34" charset="0"/>
                        <a:buChar char="•"/>
                      </a:pPr>
                      <a:r>
                        <a:rPr lang="en-US" sz="1600" dirty="0">
                          <a:effectLst/>
                        </a:rPr>
                        <a:t>Planning - plan the project objectives (where </a:t>
                      </a:r>
                      <a:r>
                        <a:rPr lang="en-US" sz="1600" i="1" dirty="0">
                          <a:effectLst/>
                        </a:rPr>
                        <a:t>project</a:t>
                      </a:r>
                      <a:r>
                        <a:rPr lang="en-US" sz="1600" dirty="0">
                          <a:effectLst/>
                        </a:rPr>
                        <a:t> is the elicitations process), choose techniques, identify participants, identify source materials, and hunt down the risks (mainly to the elicitations process)</a:t>
                      </a:r>
                    </a:p>
                    <a:p>
                      <a:pPr marL="285750" indent="-285750">
                        <a:spcAft>
                          <a:spcPts val="600"/>
                        </a:spcAft>
                        <a:buFont typeface="Arial" panose="020B0604020202020204" pitchFamily="34" charset="0"/>
                        <a:buChar char="•"/>
                      </a:pPr>
                      <a:r>
                        <a:rPr lang="en-US" sz="1600" dirty="0">
                          <a:effectLst/>
                        </a:rPr>
                        <a:t>Prepare - plan the session (or other technique) scope, prepare any physical resources, learn about your stakeholders, build any necessary "straw man" models, prepare the (core) questions (for the stakeholders)</a:t>
                      </a:r>
                    </a:p>
                    <a:p>
                      <a:pPr marL="285750" indent="-285750">
                        <a:spcAft>
                          <a:spcPts val="600"/>
                        </a:spcAft>
                        <a:buFont typeface="Arial" panose="020B0604020202020204" pitchFamily="34" charset="0"/>
                        <a:buChar char="•"/>
                      </a:pPr>
                      <a:r>
                        <a:rPr lang="en-US" sz="1600" dirty="0">
                          <a:effectLst/>
                        </a:rPr>
                        <a:t>Perform - educate the stakeholders (on what's going to happen, why we're doing this, and your approach), write everything down, get everyone involved (if they're in the room make sure they're heard and don't let any one stakeholder control the meeting)</a:t>
                      </a:r>
                    </a:p>
                    <a:p>
                      <a:pPr marL="285750" indent="-285750">
                        <a:spcAft>
                          <a:spcPts val="600"/>
                        </a:spcAft>
                        <a:buFont typeface="Arial" panose="020B0604020202020204" pitchFamily="34" charset="0"/>
                        <a:buChar char="•"/>
                      </a:pPr>
                      <a:r>
                        <a:rPr lang="en-US" sz="1600" dirty="0">
                          <a:effectLst/>
                        </a:rPr>
                        <a:t>Classify - determine: business requirements, technical requirements, user requirements, important business rules, external rules and constraints, functional / non-functional requirements, any data requirements, proposed "solutions"</a:t>
                      </a:r>
                    </a:p>
                    <a:p>
                      <a:pPr>
                        <a:spcAft>
                          <a:spcPts val="600"/>
                        </a:spcAft>
                      </a:pPr>
                      <a:r>
                        <a:rPr lang="en-US" sz="1600" dirty="0">
                          <a:effectLst/>
                        </a:rPr>
                        <a:t>You can assume you're done when no </a:t>
                      </a:r>
                      <a:r>
                        <a:rPr lang="en-US" sz="1600" i="1" dirty="0">
                          <a:effectLst/>
                        </a:rPr>
                        <a:t>new</a:t>
                      </a:r>
                      <a:r>
                        <a:rPr lang="en-US" sz="1600" dirty="0">
                          <a:effectLst/>
                        </a:rPr>
                        <a:t> data / requirements / scenarios are raised, or that any new requirements / scenarios don't lead anywhere (or fit the current scope). Watch for distance (in time) and scope issues. Pay attention to developers, when they stop asking clarifying questions they might have enough information to proceed.</a:t>
                      </a:r>
                    </a:p>
                  </a:txBody>
                  <a:tcPr/>
                </a:tc>
                <a:extLst>
                  <a:ext uri="{0D108BD9-81ED-4DB2-BD59-A6C34878D82A}">
                    <a16:rowId xmlns:a16="http://schemas.microsoft.com/office/drawing/2014/main" val="3671663106"/>
                  </a:ext>
                </a:extLst>
              </a:tr>
            </a:tbl>
          </a:graphicData>
        </a:graphic>
      </p:graphicFrame>
    </p:spTree>
    <p:extLst>
      <p:ext uri="{BB962C8B-B14F-4D97-AF65-F5344CB8AC3E}">
        <p14:creationId xmlns:p14="http://schemas.microsoft.com/office/powerpoint/2010/main" val="278486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BC9-5847-D848-9E54-36B41F0D13ED}"/>
              </a:ext>
            </a:extLst>
          </p:cNvPr>
          <p:cNvSpPr>
            <a:spLocks noGrp="1"/>
          </p:cNvSpPr>
          <p:nvPr>
            <p:ph type="title"/>
          </p:nvPr>
        </p:nvSpPr>
        <p:spPr/>
        <p:txBody>
          <a:bodyPr/>
          <a:lstStyle/>
          <a:p>
            <a:r>
              <a:rPr lang="en-US" dirty="0"/>
              <a:t>Question 5</a:t>
            </a:r>
          </a:p>
        </p:txBody>
      </p:sp>
      <p:graphicFrame>
        <p:nvGraphicFramePr>
          <p:cNvPr id="4" name="Content Placeholder 3">
            <a:extLst>
              <a:ext uri="{FF2B5EF4-FFF2-40B4-BE49-F238E27FC236}">
                <a16:creationId xmlns:a16="http://schemas.microsoft.com/office/drawing/2014/main" id="{49DC50A5-4DF8-4849-A49B-0AD650BCF31C}"/>
              </a:ext>
            </a:extLst>
          </p:cNvPr>
          <p:cNvGraphicFramePr>
            <a:graphicFrameLocks noGrp="1"/>
          </p:cNvGraphicFramePr>
          <p:nvPr>
            <p:ph idx="1"/>
            <p:extLst>
              <p:ext uri="{D42A27DB-BD31-4B8C-83A1-F6EECF244321}">
                <p14:modId xmlns:p14="http://schemas.microsoft.com/office/powerpoint/2010/main" val="1056191244"/>
              </p:ext>
            </p:extLst>
          </p:nvPr>
        </p:nvGraphicFramePr>
        <p:xfrm>
          <a:off x="838200" y="1825625"/>
          <a:ext cx="10515600" cy="2926080"/>
        </p:xfrm>
        <a:graphic>
          <a:graphicData uri="http://schemas.openxmlformats.org/drawingml/2006/table">
            <a:tbl>
              <a:tblPr firstRow="1" bandRow="1">
                <a:tableStyleId>{69012ECD-51FC-41F1-AA8D-1B2483CD663E}</a:tableStyleId>
              </a:tblPr>
              <a:tblGrid>
                <a:gridCol w="10515600">
                  <a:extLst>
                    <a:ext uri="{9D8B030D-6E8A-4147-A177-3AD203B41FA5}">
                      <a16:colId xmlns:a16="http://schemas.microsoft.com/office/drawing/2014/main" val="380388889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What are some of the characteristics that define the </a:t>
                      </a:r>
                      <a:r>
                        <a:rPr lang="en-US" sz="1800" b="0" i="1" kern="1200" dirty="0">
                          <a:solidFill>
                            <a:schemeClr val="bg1"/>
                          </a:solidFill>
                          <a:effectLst/>
                          <a:latin typeface="+mn-lt"/>
                          <a:ea typeface="+mn-ea"/>
                          <a:cs typeface="+mn-cs"/>
                        </a:rPr>
                        <a:t>Product Manager</a:t>
                      </a:r>
                      <a:r>
                        <a:rPr lang="en-US" sz="1800" b="0" i="0" kern="1200" dirty="0">
                          <a:solidFill>
                            <a:schemeClr val="bg1"/>
                          </a:solidFill>
                          <a:effectLst/>
                          <a:latin typeface="+mn-lt"/>
                          <a:ea typeface="+mn-ea"/>
                          <a:cs typeface="+mn-cs"/>
                        </a:rPr>
                        <a:t> and </a:t>
                      </a:r>
                      <a:r>
                        <a:rPr lang="en-US" sz="1800" b="0" i="1" kern="1200" dirty="0">
                          <a:solidFill>
                            <a:schemeClr val="bg1"/>
                          </a:solidFill>
                          <a:effectLst/>
                          <a:latin typeface="+mn-lt"/>
                          <a:ea typeface="+mn-ea"/>
                          <a:cs typeface="+mn-cs"/>
                        </a:rPr>
                        <a:t>Product Owner</a:t>
                      </a:r>
                      <a:r>
                        <a:rPr lang="en-US" sz="1800" b="0" i="0" kern="1200" dirty="0">
                          <a:solidFill>
                            <a:schemeClr val="bg1"/>
                          </a:solidFill>
                          <a:effectLst/>
                          <a:latin typeface="+mn-lt"/>
                          <a:ea typeface="+mn-ea"/>
                          <a:cs typeface="+mn-cs"/>
                        </a:rPr>
                        <a:t> roles? In what ways are they similar and in what ways are they different (and why)?</a:t>
                      </a:r>
                      <a:endParaRPr lang="en-US" sz="1800" kern="1200" dirty="0">
                        <a:effectLst/>
                      </a:endParaRPr>
                    </a:p>
                  </a:txBody>
                  <a:tcPr/>
                </a:tc>
                <a:extLst>
                  <a:ext uri="{0D108BD9-81ED-4DB2-BD59-A6C34878D82A}">
                    <a16:rowId xmlns:a16="http://schemas.microsoft.com/office/drawing/2014/main" val="159019711"/>
                  </a:ext>
                </a:extLst>
              </a:tr>
              <a:tr h="370840">
                <a:tc>
                  <a:txBody>
                    <a:bodyPr/>
                    <a:lstStyle/>
                    <a:p>
                      <a:pPr>
                        <a:spcBef>
                          <a:spcPts val="0"/>
                        </a:spcBef>
                        <a:spcAft>
                          <a:spcPts val="600"/>
                        </a:spcAft>
                      </a:pPr>
                      <a:r>
                        <a:rPr lang="en-US" sz="1800" b="0" i="0" kern="1200" dirty="0">
                          <a:solidFill>
                            <a:schemeClr val="tx1"/>
                          </a:solidFill>
                          <a:effectLst/>
                          <a:latin typeface="+mn-lt"/>
                          <a:ea typeface="+mn-ea"/>
                          <a:cs typeface="+mn-cs"/>
                        </a:rPr>
                        <a:t>The product manager and product owner are very similar roles. Both manage a backlog, both manage iterations, and both have projects. However, they differ in the organization level in which they operate and the timeframes over which their respective teams "release" product. The product owner operates at the lowest level of the (three layer) Leffingwell model (the team) and runs smaller development teams. Those teams have shorter iterations and their work is fed "up" into the second (the program) level. It's at this level that the product manager operates by combining the smaller teams work into larger "potentially shippable iterations". These iterations are likely longer (our text uses 4 or 5 two-week iterations plus a stabilization iteration at the team level which combine to produce a quarter-long release).</a:t>
                      </a:r>
                      <a:endParaRPr lang="en-US" dirty="0"/>
                    </a:p>
                  </a:txBody>
                  <a:tcPr/>
                </a:tc>
                <a:extLst>
                  <a:ext uri="{0D108BD9-81ED-4DB2-BD59-A6C34878D82A}">
                    <a16:rowId xmlns:a16="http://schemas.microsoft.com/office/drawing/2014/main" val="3671663106"/>
                  </a:ext>
                </a:extLst>
              </a:tr>
            </a:tbl>
          </a:graphicData>
        </a:graphic>
      </p:graphicFrame>
    </p:spTree>
    <p:extLst>
      <p:ext uri="{BB962C8B-B14F-4D97-AF65-F5344CB8AC3E}">
        <p14:creationId xmlns:p14="http://schemas.microsoft.com/office/powerpoint/2010/main" val="289042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BC9-5847-D848-9E54-36B41F0D13ED}"/>
              </a:ext>
            </a:extLst>
          </p:cNvPr>
          <p:cNvSpPr>
            <a:spLocks noGrp="1"/>
          </p:cNvSpPr>
          <p:nvPr>
            <p:ph type="title"/>
          </p:nvPr>
        </p:nvSpPr>
        <p:spPr/>
        <p:txBody>
          <a:bodyPr/>
          <a:lstStyle/>
          <a:p>
            <a:r>
              <a:rPr lang="en-US" dirty="0"/>
              <a:t>Question 6 (bonus)</a:t>
            </a:r>
          </a:p>
        </p:txBody>
      </p:sp>
      <p:graphicFrame>
        <p:nvGraphicFramePr>
          <p:cNvPr id="4" name="Content Placeholder 3">
            <a:extLst>
              <a:ext uri="{FF2B5EF4-FFF2-40B4-BE49-F238E27FC236}">
                <a16:creationId xmlns:a16="http://schemas.microsoft.com/office/drawing/2014/main" id="{49DC50A5-4DF8-4849-A49B-0AD650BCF31C}"/>
              </a:ext>
            </a:extLst>
          </p:cNvPr>
          <p:cNvGraphicFramePr>
            <a:graphicFrameLocks noGrp="1"/>
          </p:cNvGraphicFramePr>
          <p:nvPr>
            <p:ph idx="1"/>
            <p:extLst>
              <p:ext uri="{D42A27DB-BD31-4B8C-83A1-F6EECF244321}">
                <p14:modId xmlns:p14="http://schemas.microsoft.com/office/powerpoint/2010/main" val="1587641817"/>
              </p:ext>
            </p:extLst>
          </p:nvPr>
        </p:nvGraphicFramePr>
        <p:xfrm>
          <a:off x="838200" y="1825625"/>
          <a:ext cx="10515600" cy="4759960"/>
        </p:xfrm>
        <a:graphic>
          <a:graphicData uri="http://schemas.openxmlformats.org/drawingml/2006/table">
            <a:tbl>
              <a:tblPr firstRow="1" bandRow="1">
                <a:tableStyleId>{69012ECD-51FC-41F1-AA8D-1B2483CD663E}</a:tableStyleId>
              </a:tblPr>
              <a:tblGrid>
                <a:gridCol w="10515600">
                  <a:extLst>
                    <a:ext uri="{9D8B030D-6E8A-4147-A177-3AD203B41FA5}">
                      <a16:colId xmlns:a16="http://schemas.microsoft.com/office/drawing/2014/main" val="380388889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bg1"/>
                          </a:solidFill>
                          <a:effectLst/>
                          <a:latin typeface="+mn-lt"/>
                          <a:ea typeface="+mn-ea"/>
                          <a:cs typeface="+mn-cs"/>
                        </a:rPr>
                        <a:t>How is a </a:t>
                      </a:r>
                      <a:r>
                        <a:rPr lang="en-US" sz="1800" b="0" i="1" kern="1200" dirty="0">
                          <a:solidFill>
                            <a:schemeClr val="bg1"/>
                          </a:solidFill>
                          <a:effectLst/>
                          <a:latin typeface="+mn-lt"/>
                          <a:ea typeface="+mn-ea"/>
                          <a:cs typeface="+mn-cs"/>
                        </a:rPr>
                        <a:t>Vision Statement</a:t>
                      </a:r>
                      <a:r>
                        <a:rPr lang="en-US" sz="1800" b="0" i="0" kern="1200" dirty="0">
                          <a:solidFill>
                            <a:schemeClr val="bg1"/>
                          </a:solidFill>
                          <a:effectLst/>
                          <a:latin typeface="+mn-lt"/>
                          <a:ea typeface="+mn-ea"/>
                          <a:cs typeface="+mn-cs"/>
                        </a:rPr>
                        <a:t> similar to a </a:t>
                      </a:r>
                      <a:r>
                        <a:rPr lang="en-US" sz="1800" b="0" i="1" kern="1200" dirty="0">
                          <a:solidFill>
                            <a:schemeClr val="bg1"/>
                          </a:solidFill>
                          <a:effectLst/>
                          <a:latin typeface="+mn-lt"/>
                          <a:ea typeface="+mn-ea"/>
                          <a:cs typeface="+mn-cs"/>
                        </a:rPr>
                        <a:t>User Story</a:t>
                      </a:r>
                      <a:r>
                        <a:rPr lang="en-US" sz="1800" b="0" i="0" kern="1200" dirty="0">
                          <a:solidFill>
                            <a:schemeClr val="bg1"/>
                          </a:solidFill>
                          <a:effectLst/>
                          <a:latin typeface="+mn-lt"/>
                          <a:ea typeface="+mn-ea"/>
                          <a:cs typeface="+mn-cs"/>
                        </a:rPr>
                        <a:t> and in what ways are they very different?</a:t>
                      </a:r>
                      <a:endParaRPr lang="en-US" sz="1800" kern="1200" dirty="0">
                        <a:effectLst/>
                      </a:endParaRPr>
                    </a:p>
                  </a:txBody>
                  <a:tcPr/>
                </a:tc>
                <a:extLst>
                  <a:ext uri="{0D108BD9-81ED-4DB2-BD59-A6C34878D82A}">
                    <a16:rowId xmlns:a16="http://schemas.microsoft.com/office/drawing/2014/main" val="159019711"/>
                  </a:ext>
                </a:extLst>
              </a:tr>
              <a:tr h="370840">
                <a:tc>
                  <a:txBody>
                    <a:bodyPr/>
                    <a:lstStyle/>
                    <a:p>
                      <a:pPr>
                        <a:spcBef>
                          <a:spcPts val="0"/>
                        </a:spcBef>
                        <a:spcAft>
                          <a:spcPts val="600"/>
                        </a:spcAft>
                      </a:pPr>
                      <a:r>
                        <a:rPr lang="en-US" dirty="0">
                          <a:effectLst/>
                        </a:rPr>
                        <a:t>We can look at two aspects here.</a:t>
                      </a:r>
                    </a:p>
                    <a:p>
                      <a:pPr>
                        <a:spcBef>
                          <a:spcPts val="0"/>
                        </a:spcBef>
                        <a:spcAft>
                          <a:spcPts val="600"/>
                        </a:spcAft>
                      </a:pPr>
                      <a:r>
                        <a:rPr lang="en-US" dirty="0">
                          <a:effectLst/>
                        </a:rPr>
                        <a:t>The first is that both describe, in essence, a story targeted to a various stakeholder group. The </a:t>
                      </a:r>
                      <a:r>
                        <a:rPr lang="en-US" i="1" dirty="0">
                          <a:effectLst/>
                        </a:rPr>
                        <a:t>vision statement</a:t>
                      </a:r>
                      <a:r>
                        <a:rPr lang="en-US" dirty="0">
                          <a:effectLst/>
                        </a:rPr>
                        <a:t> is the long-term product definition. It's meant to survive several releases of a product and should be considered the (pick your favorite resilient thing here) stable point at which all decisions about scope are made. The </a:t>
                      </a:r>
                      <a:r>
                        <a:rPr lang="en-US" i="1" dirty="0">
                          <a:effectLst/>
                        </a:rPr>
                        <a:t>user story</a:t>
                      </a:r>
                      <a:r>
                        <a:rPr lang="en-US" dirty="0">
                          <a:effectLst/>
                        </a:rPr>
                        <a:t> describes a specific task that a user needs / wants to perform and is used to guide the developers in their work.</a:t>
                      </a:r>
                    </a:p>
                    <a:p>
                      <a:pPr>
                        <a:spcBef>
                          <a:spcPts val="0"/>
                        </a:spcBef>
                        <a:spcAft>
                          <a:spcPts val="600"/>
                        </a:spcAft>
                      </a:pPr>
                      <a:r>
                        <a:rPr lang="en-US" dirty="0">
                          <a:effectLst/>
                        </a:rPr>
                        <a:t>The second aspect is that they are both structurally similar. A user story takes the following form:</a:t>
                      </a:r>
                    </a:p>
                    <a:p>
                      <a:pPr>
                        <a:spcBef>
                          <a:spcPts val="0"/>
                        </a:spcBef>
                        <a:spcAft>
                          <a:spcPts val="600"/>
                        </a:spcAft>
                      </a:pPr>
                      <a:r>
                        <a:rPr lang="en-US" dirty="0">
                          <a:effectLst/>
                        </a:rPr>
                        <a:t>"</a:t>
                      </a:r>
                      <a:r>
                        <a:rPr lang="en-US" i="1" dirty="0">
                          <a:effectLst/>
                        </a:rPr>
                        <a:t>As a [role], I want to [do something] so that [some business objective] and I'll know this is done when [acceptance criteria]</a:t>
                      </a:r>
                      <a:r>
                        <a:rPr lang="en-US" dirty="0">
                          <a:effectLst/>
                        </a:rPr>
                        <a:t>"</a:t>
                      </a:r>
                    </a:p>
                    <a:p>
                      <a:pPr>
                        <a:spcBef>
                          <a:spcPts val="0"/>
                        </a:spcBef>
                        <a:spcAft>
                          <a:spcPts val="600"/>
                        </a:spcAft>
                      </a:pPr>
                      <a:r>
                        <a:rPr lang="en-US" dirty="0">
                          <a:effectLst/>
                        </a:rPr>
                        <a:t>The vision statement can take the form:</a:t>
                      </a:r>
                    </a:p>
                    <a:p>
                      <a:pPr>
                        <a:spcBef>
                          <a:spcPts val="0"/>
                        </a:spcBef>
                        <a:spcAft>
                          <a:spcPts val="600"/>
                        </a:spcAft>
                      </a:pPr>
                      <a:r>
                        <a:rPr lang="en-US" dirty="0">
                          <a:effectLst/>
                        </a:rPr>
                        <a:t>"</a:t>
                      </a:r>
                      <a:r>
                        <a:rPr lang="en-US" i="1" dirty="0">
                          <a:effectLst/>
                        </a:rPr>
                        <a:t>For [our customer] who [statement of need] the [name of product] is [product category] that [does ...] unlike [our competition] our product [differentiating factors]</a:t>
                      </a:r>
                      <a:r>
                        <a:rPr lang="en-US" dirty="0">
                          <a:effectLst/>
                        </a:rPr>
                        <a:t>"</a:t>
                      </a:r>
                    </a:p>
                    <a:p>
                      <a:pPr>
                        <a:spcBef>
                          <a:spcPts val="0"/>
                        </a:spcBef>
                        <a:spcAft>
                          <a:spcPts val="600"/>
                        </a:spcAft>
                      </a:pPr>
                      <a:r>
                        <a:rPr lang="en-US" dirty="0">
                          <a:effectLst/>
                        </a:rPr>
                        <a:t>They are very different in terms of timeframe and work scope. The vision should last several releases. The user story is useful for one iteration. One guides the product as a whole, one guides a single aspect of the product.</a:t>
                      </a:r>
                    </a:p>
                  </a:txBody>
                  <a:tcPr/>
                </a:tc>
                <a:extLst>
                  <a:ext uri="{0D108BD9-81ED-4DB2-BD59-A6C34878D82A}">
                    <a16:rowId xmlns:a16="http://schemas.microsoft.com/office/drawing/2014/main" val="3671663106"/>
                  </a:ext>
                </a:extLst>
              </a:tr>
            </a:tbl>
          </a:graphicData>
        </a:graphic>
      </p:graphicFrame>
    </p:spTree>
    <p:extLst>
      <p:ext uri="{BB962C8B-B14F-4D97-AF65-F5344CB8AC3E}">
        <p14:creationId xmlns:p14="http://schemas.microsoft.com/office/powerpoint/2010/main" val="116842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483</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CPSC 5100</vt:lpstr>
      <vt:lpstr>The results</vt:lpstr>
      <vt:lpstr>Question 1</vt:lpstr>
      <vt:lpstr>Question 2</vt:lpstr>
      <vt:lpstr>Question 3</vt:lpstr>
      <vt:lpstr>Question 4</vt:lpstr>
      <vt:lpstr>Question 5</vt:lpstr>
      <vt:lpstr>Question 6 (bonus)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5100</dc:title>
  <dc:creator>Michaeljon Miller</dc:creator>
  <cp:lastModifiedBy>Michaeljon Miller</cp:lastModifiedBy>
  <cp:revision>1</cp:revision>
  <dcterms:created xsi:type="dcterms:W3CDTF">2018-11-05T21:14:31Z</dcterms:created>
  <dcterms:modified xsi:type="dcterms:W3CDTF">2018-11-05T21:26:37Z</dcterms:modified>
</cp:coreProperties>
</file>