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3" r:id="rId3"/>
    <p:sldId id="273" r:id="rId4"/>
    <p:sldId id="289" r:id="rId5"/>
    <p:sldId id="290" r:id="rId6"/>
    <p:sldId id="291" r:id="rId7"/>
    <p:sldId id="301" r:id="rId8"/>
    <p:sldId id="292" r:id="rId9"/>
    <p:sldId id="293" r:id="rId10"/>
    <p:sldId id="294" r:id="rId11"/>
    <p:sldId id="295" r:id="rId12"/>
    <p:sldId id="296" r:id="rId13"/>
    <p:sldId id="272" r:id="rId14"/>
    <p:sldId id="302" r:id="rId15"/>
    <p:sldId id="297" r:id="rId16"/>
    <p:sldId id="298" r:id="rId17"/>
    <p:sldId id="299" r:id="rId18"/>
    <p:sldId id="300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88510-D35B-8E48-87A9-C94FB4467BFD}" v="10" dt="2018-10-09T00:37:22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/>
    <p:restoredTop sz="70306"/>
  </p:normalViewPr>
  <p:slideViewPr>
    <p:cSldViewPr snapToGrid="0" snapToObjects="1">
      <p:cViewPr varScale="1">
        <p:scale>
          <a:sx n="90" d="100"/>
          <a:sy n="90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4F588510-D35B-8E48-87A9-C94FB4467BFD}"/>
    <pc:docChg chg="undo custSel addSld modSld">
      <pc:chgData name="Michaeljon Miller" userId="c575fe5cddd8b8cf" providerId="LiveId" clId="{4F588510-D35B-8E48-87A9-C94FB4467BFD}" dt="2018-10-09T00:44:49.153" v="1331" actId="20577"/>
      <pc:docMkLst>
        <pc:docMk/>
      </pc:docMkLst>
      <pc:sldChg chg="modSp">
        <pc:chgData name="Michaeljon Miller" userId="c575fe5cddd8b8cf" providerId="LiveId" clId="{4F588510-D35B-8E48-87A9-C94FB4467BFD}" dt="2018-10-08T02:57:35.982" v="0" actId="20577"/>
        <pc:sldMkLst>
          <pc:docMk/>
          <pc:sldMk cId="1096853142" sldId="256"/>
        </pc:sldMkLst>
        <pc:spChg chg="mod">
          <ac:chgData name="Michaeljon Miller" userId="c575fe5cddd8b8cf" providerId="LiveId" clId="{4F588510-D35B-8E48-87A9-C94FB4467BFD}" dt="2018-10-08T02:57:35.982" v="0" actId="20577"/>
          <ac:spMkLst>
            <pc:docMk/>
            <pc:sldMk cId="1096853142" sldId="256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30.086" v="5" actId="12"/>
        <pc:sldMkLst>
          <pc:docMk/>
          <pc:sldMk cId="1558986522" sldId="267"/>
        </pc:sldMkLst>
        <pc:spChg chg="mod">
          <ac:chgData name="Michaeljon Miller" userId="c575fe5cddd8b8cf" providerId="LiveId" clId="{4F588510-D35B-8E48-87A9-C94FB4467BFD}" dt="2018-10-08T03:01:30.086" v="5" actId="12"/>
          <ac:spMkLst>
            <pc:docMk/>
            <pc:sldMk cId="1558986522" sldId="267"/>
            <ac:spMk id="3" creationId="{00000000-0000-0000-0000-000000000000}"/>
          </ac:spMkLst>
        </pc:spChg>
      </pc:sldChg>
      <pc:sldChg chg="addSp">
        <pc:chgData name="Michaeljon Miller" userId="c575fe5cddd8b8cf" providerId="LiveId" clId="{4F588510-D35B-8E48-87A9-C94FB4467BFD}" dt="2018-10-09T00:33:15.270" v="1127"/>
        <pc:sldMkLst>
          <pc:docMk/>
          <pc:sldMk cId="2103933267" sldId="272"/>
        </pc:sldMkLst>
        <pc:grpChg chg="add">
          <ac:chgData name="Michaeljon Miller" userId="c575fe5cddd8b8cf" providerId="LiveId" clId="{4F588510-D35B-8E48-87A9-C94FB4467BFD}" dt="2018-10-09T00:33:15.270" v="1127"/>
          <ac:grpSpMkLst>
            <pc:docMk/>
            <pc:sldMk cId="2103933267" sldId="272"/>
            <ac:grpSpMk id="6" creationId="{8B61F2AE-F218-C94B-9493-F62B2E312D1E}"/>
          </ac:grpSpMkLst>
        </pc:grpChg>
      </pc:sldChg>
      <pc:sldChg chg="addSp">
        <pc:chgData name="Michaeljon Miller" userId="c575fe5cddd8b8cf" providerId="LiveId" clId="{4F588510-D35B-8E48-87A9-C94FB4467BFD}" dt="2018-10-09T00:33:01.215" v="1126"/>
        <pc:sldMkLst>
          <pc:docMk/>
          <pc:sldMk cId="1203335717" sldId="273"/>
        </pc:sldMkLst>
        <pc:grpChg chg="add">
          <ac:chgData name="Michaeljon Miller" userId="c575fe5cddd8b8cf" providerId="LiveId" clId="{4F588510-D35B-8E48-87A9-C94FB4467BFD}" dt="2018-10-09T00:33:01.215" v="1126"/>
          <ac:grpSpMkLst>
            <pc:docMk/>
            <pc:sldMk cId="1203335717" sldId="273"/>
            <ac:grpSpMk id="6" creationId="{0AFDF009-AEBE-D044-9A84-9F38AFC5050E}"/>
          </ac:grpSpMkLst>
        </pc:grpChg>
      </pc:sldChg>
      <pc:sldChg chg="modSp">
        <pc:chgData name="Michaeljon Miller" userId="c575fe5cddd8b8cf" providerId="LiveId" clId="{4F588510-D35B-8E48-87A9-C94FB4467BFD}" dt="2018-10-08T03:02:12.818" v="18" actId="12"/>
        <pc:sldMkLst>
          <pc:docMk/>
          <pc:sldMk cId="963986175" sldId="289"/>
        </pc:sldMkLst>
        <pc:spChg chg="mod">
          <ac:chgData name="Michaeljon Miller" userId="c575fe5cddd8b8cf" providerId="LiveId" clId="{4F588510-D35B-8E48-87A9-C94FB4467BFD}" dt="2018-10-08T03:02:12.818" v="18" actId="12"/>
          <ac:spMkLst>
            <pc:docMk/>
            <pc:sldMk cId="963986175" sldId="289"/>
            <ac:spMk id="5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2:08.779" v="17" actId="12"/>
        <pc:sldMkLst>
          <pc:docMk/>
          <pc:sldMk cId="710304754" sldId="290"/>
        </pc:sldMkLst>
        <pc:spChg chg="mod">
          <ac:chgData name="Michaeljon Miller" userId="c575fe5cddd8b8cf" providerId="LiveId" clId="{4F588510-D35B-8E48-87A9-C94FB4467BFD}" dt="2018-10-08T03:02:08.779" v="17" actId="12"/>
          <ac:spMkLst>
            <pc:docMk/>
            <pc:sldMk cId="710304754" sldId="290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9T00:27:52.984" v="392" actId="400"/>
        <pc:sldMkLst>
          <pc:docMk/>
          <pc:sldMk cId="1687392984" sldId="291"/>
        </pc:sldMkLst>
        <pc:spChg chg="mod">
          <ac:chgData name="Michaeljon Miller" userId="c575fe5cddd8b8cf" providerId="LiveId" clId="{4F588510-D35B-8E48-87A9-C94FB4467BFD}" dt="2018-10-09T00:27:52.984" v="392" actId="400"/>
          <ac:spMkLst>
            <pc:docMk/>
            <pc:sldMk cId="1687392984" sldId="291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2:01.513" v="15" actId="12"/>
        <pc:sldMkLst>
          <pc:docMk/>
          <pc:sldMk cId="1313358159" sldId="292"/>
        </pc:sldMkLst>
        <pc:spChg chg="mod">
          <ac:chgData name="Michaeljon Miller" userId="c575fe5cddd8b8cf" providerId="LiveId" clId="{4F588510-D35B-8E48-87A9-C94FB4467BFD}" dt="2018-10-08T03:02:01.513" v="15" actId="12"/>
          <ac:spMkLst>
            <pc:docMk/>
            <pc:sldMk cId="1313358159" sldId="292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57.393" v="14" actId="12"/>
        <pc:sldMkLst>
          <pc:docMk/>
          <pc:sldMk cId="1217042714" sldId="293"/>
        </pc:sldMkLst>
        <pc:spChg chg="mod">
          <ac:chgData name="Michaeljon Miller" userId="c575fe5cddd8b8cf" providerId="LiveId" clId="{4F588510-D35B-8E48-87A9-C94FB4467BFD}" dt="2018-10-08T03:01:57.393" v="14" actId="12"/>
          <ac:spMkLst>
            <pc:docMk/>
            <pc:sldMk cId="1217042714" sldId="293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52.078" v="13" actId="12"/>
        <pc:sldMkLst>
          <pc:docMk/>
          <pc:sldMk cId="47241920" sldId="294"/>
        </pc:sldMkLst>
        <pc:spChg chg="mod">
          <ac:chgData name="Michaeljon Miller" userId="c575fe5cddd8b8cf" providerId="LiveId" clId="{4F588510-D35B-8E48-87A9-C94FB4467BFD}" dt="2018-10-08T03:01:52.078" v="13" actId="12"/>
          <ac:spMkLst>
            <pc:docMk/>
            <pc:sldMk cId="47241920" sldId="294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9T00:29:27.547" v="584" actId="20577"/>
        <pc:sldMkLst>
          <pc:docMk/>
          <pc:sldMk cId="110657808" sldId="295"/>
        </pc:sldMkLst>
        <pc:spChg chg="mod">
          <ac:chgData name="Michaeljon Miller" userId="c575fe5cddd8b8cf" providerId="LiveId" clId="{4F588510-D35B-8E48-87A9-C94FB4467BFD}" dt="2018-10-09T00:29:27.547" v="584" actId="20577"/>
          <ac:spMkLst>
            <pc:docMk/>
            <pc:sldMk cId="110657808" sldId="295"/>
            <ac:spMk id="2" creationId="{00000000-0000-0000-0000-000000000000}"/>
          </ac:spMkLst>
        </pc:spChg>
        <pc:spChg chg="mod">
          <ac:chgData name="Michaeljon Miller" userId="c575fe5cddd8b8cf" providerId="LiveId" clId="{4F588510-D35B-8E48-87A9-C94FB4467BFD}" dt="2018-10-08T03:01:48.826" v="12" actId="12"/>
          <ac:spMkLst>
            <pc:docMk/>
            <pc:sldMk cId="110657808" sldId="295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44.911" v="11" actId="12"/>
        <pc:sldMkLst>
          <pc:docMk/>
          <pc:sldMk cId="1459075711" sldId="296"/>
        </pc:sldMkLst>
        <pc:spChg chg="mod">
          <ac:chgData name="Michaeljon Miller" userId="c575fe5cddd8b8cf" providerId="LiveId" clId="{4F588510-D35B-8E48-87A9-C94FB4467BFD}" dt="2018-10-08T03:01:44.911" v="11" actId="12"/>
          <ac:spMkLst>
            <pc:docMk/>
            <pc:sldMk cId="1459075711" sldId="296"/>
            <ac:spMk id="3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41.087" v="10" actId="12"/>
        <pc:sldMkLst>
          <pc:docMk/>
          <pc:sldMk cId="2062702239" sldId="297"/>
        </pc:sldMkLst>
        <pc:spChg chg="mod">
          <ac:chgData name="Michaeljon Miller" userId="c575fe5cddd8b8cf" providerId="LiveId" clId="{4F588510-D35B-8E48-87A9-C94FB4467BFD}" dt="2018-10-08T03:01:41.087" v="10" actId="12"/>
          <ac:spMkLst>
            <pc:docMk/>
            <pc:sldMk cId="2062702239" sldId="297"/>
            <ac:spMk id="5" creationId="{00000000-0000-0000-0000-000000000000}"/>
          </ac:spMkLst>
        </pc:spChg>
      </pc:sldChg>
      <pc:sldChg chg="modSp">
        <pc:chgData name="Michaeljon Miller" userId="c575fe5cddd8b8cf" providerId="LiveId" clId="{4F588510-D35B-8E48-87A9-C94FB4467BFD}" dt="2018-10-08T03:01:35.124" v="7" actId="12"/>
        <pc:sldMkLst>
          <pc:docMk/>
          <pc:sldMk cId="25737474" sldId="300"/>
        </pc:sldMkLst>
        <pc:spChg chg="mod">
          <ac:chgData name="Michaeljon Miller" userId="c575fe5cddd8b8cf" providerId="LiveId" clId="{4F588510-D35B-8E48-87A9-C94FB4467BFD}" dt="2018-10-08T03:01:35.124" v="7" actId="12"/>
          <ac:spMkLst>
            <pc:docMk/>
            <pc:sldMk cId="25737474" sldId="300"/>
            <ac:spMk id="3" creationId="{00000000-0000-0000-0000-000000000000}"/>
          </ac:spMkLst>
        </pc:spChg>
      </pc:sldChg>
      <pc:sldChg chg="modSp add">
        <pc:chgData name="Michaeljon Miller" userId="c575fe5cddd8b8cf" providerId="LiveId" clId="{4F588510-D35B-8E48-87A9-C94FB4467BFD}" dt="2018-10-09T00:29:16.588" v="574" actId="20577"/>
        <pc:sldMkLst>
          <pc:docMk/>
          <pc:sldMk cId="3580108112" sldId="301"/>
        </pc:sldMkLst>
        <pc:spChg chg="mod">
          <ac:chgData name="Michaeljon Miller" userId="c575fe5cddd8b8cf" providerId="LiveId" clId="{4F588510-D35B-8E48-87A9-C94FB4467BFD}" dt="2018-10-09T00:28:22.148" v="407" actId="20577"/>
          <ac:spMkLst>
            <pc:docMk/>
            <pc:sldMk cId="3580108112" sldId="301"/>
            <ac:spMk id="2" creationId="{74F6E758-453F-0C45-BDE8-6C27C29DE97A}"/>
          </ac:spMkLst>
        </pc:spChg>
        <pc:spChg chg="mod">
          <ac:chgData name="Michaeljon Miller" userId="c575fe5cddd8b8cf" providerId="LiveId" clId="{4F588510-D35B-8E48-87A9-C94FB4467BFD}" dt="2018-10-09T00:29:16.588" v="574" actId="20577"/>
          <ac:spMkLst>
            <pc:docMk/>
            <pc:sldMk cId="3580108112" sldId="301"/>
            <ac:spMk id="3" creationId="{D4EC42C2-5523-CA48-9194-1B1D8E7A2676}"/>
          </ac:spMkLst>
        </pc:spChg>
      </pc:sldChg>
      <pc:sldChg chg="addSp delSp modSp add">
        <pc:chgData name="Michaeljon Miller" userId="c575fe5cddd8b8cf" providerId="LiveId" clId="{4F588510-D35B-8E48-87A9-C94FB4467BFD}" dt="2018-10-09T00:32:40.734" v="1125" actId="20577"/>
        <pc:sldMkLst>
          <pc:docMk/>
          <pc:sldMk cId="3673056586" sldId="302"/>
        </pc:sldMkLst>
        <pc:spChg chg="del">
          <ac:chgData name="Michaeljon Miller" userId="c575fe5cddd8b8cf" providerId="LiveId" clId="{4F588510-D35B-8E48-87A9-C94FB4467BFD}" dt="2018-10-09T00:29:56.602" v="586"/>
          <ac:spMkLst>
            <pc:docMk/>
            <pc:sldMk cId="3673056586" sldId="302"/>
            <ac:spMk id="2" creationId="{A81AEC06-EA29-D44A-A0B2-6CEF924F66A7}"/>
          </ac:spMkLst>
        </pc:spChg>
        <pc:spChg chg="del">
          <ac:chgData name="Michaeljon Miller" userId="c575fe5cddd8b8cf" providerId="LiveId" clId="{4F588510-D35B-8E48-87A9-C94FB4467BFD}" dt="2018-10-09T00:29:56.602" v="586"/>
          <ac:spMkLst>
            <pc:docMk/>
            <pc:sldMk cId="3673056586" sldId="302"/>
            <ac:spMk id="3" creationId="{1E8E0D4C-A11F-4343-9DD6-CF0D845F6B27}"/>
          </ac:spMkLst>
        </pc:spChg>
        <pc:spChg chg="add mod">
          <ac:chgData name="Michaeljon Miller" userId="c575fe5cddd8b8cf" providerId="LiveId" clId="{4F588510-D35B-8E48-87A9-C94FB4467BFD}" dt="2018-10-09T00:30:14.987" v="626" actId="20577"/>
          <ac:spMkLst>
            <pc:docMk/>
            <pc:sldMk cId="3673056586" sldId="302"/>
            <ac:spMk id="4" creationId="{8D926495-269F-4942-B474-47119316DE5A}"/>
          </ac:spMkLst>
        </pc:spChg>
        <pc:spChg chg="add mod">
          <ac:chgData name="Michaeljon Miller" userId="c575fe5cddd8b8cf" providerId="LiveId" clId="{4F588510-D35B-8E48-87A9-C94FB4467BFD}" dt="2018-10-09T00:32:40.734" v="1125" actId="20577"/>
          <ac:spMkLst>
            <pc:docMk/>
            <pc:sldMk cId="3673056586" sldId="302"/>
            <ac:spMk id="5" creationId="{D0329AD0-924A-194D-9420-E4BA0E0ABFEF}"/>
          </ac:spMkLst>
        </pc:spChg>
      </pc:sldChg>
      <pc:sldChg chg="addSp delSp modSp add">
        <pc:chgData name="Michaeljon Miller" userId="c575fe5cddd8b8cf" providerId="LiveId" clId="{4F588510-D35B-8E48-87A9-C94FB4467BFD}" dt="2018-10-09T00:44:49.153" v="1331" actId="20577"/>
        <pc:sldMkLst>
          <pc:docMk/>
          <pc:sldMk cId="2417186855" sldId="303"/>
        </pc:sldMkLst>
        <pc:spChg chg="del">
          <ac:chgData name="Michaeljon Miller" userId="c575fe5cddd8b8cf" providerId="LiveId" clId="{4F588510-D35B-8E48-87A9-C94FB4467BFD}" dt="2018-10-09T00:37:06.285" v="1129"/>
          <ac:spMkLst>
            <pc:docMk/>
            <pc:sldMk cId="2417186855" sldId="303"/>
            <ac:spMk id="2" creationId="{B08A81C6-2B57-D94B-83E8-2F8668DD43F8}"/>
          </ac:spMkLst>
        </pc:spChg>
        <pc:spChg chg="del">
          <ac:chgData name="Michaeljon Miller" userId="c575fe5cddd8b8cf" providerId="LiveId" clId="{4F588510-D35B-8E48-87A9-C94FB4467BFD}" dt="2018-10-09T00:37:06.285" v="1129"/>
          <ac:spMkLst>
            <pc:docMk/>
            <pc:sldMk cId="2417186855" sldId="303"/>
            <ac:spMk id="3" creationId="{626C024A-FD85-2F48-B625-DEE1C982822B}"/>
          </ac:spMkLst>
        </pc:spChg>
        <pc:spChg chg="add del mod">
          <ac:chgData name="Michaeljon Miller" userId="c575fe5cddd8b8cf" providerId="LiveId" clId="{4F588510-D35B-8E48-87A9-C94FB4467BFD}" dt="2018-10-09T00:37:22.170" v="1154"/>
          <ac:spMkLst>
            <pc:docMk/>
            <pc:sldMk cId="2417186855" sldId="303"/>
            <ac:spMk id="4" creationId="{15540D85-BACC-ED4A-A6A6-A1FEBBE888C9}"/>
          </ac:spMkLst>
        </pc:spChg>
        <pc:spChg chg="add del mod">
          <ac:chgData name="Michaeljon Miller" userId="c575fe5cddd8b8cf" providerId="LiveId" clId="{4F588510-D35B-8E48-87A9-C94FB4467BFD}" dt="2018-10-09T00:37:22.170" v="1154"/>
          <ac:spMkLst>
            <pc:docMk/>
            <pc:sldMk cId="2417186855" sldId="303"/>
            <ac:spMk id="5" creationId="{C692531B-18AB-B546-A8C4-2CCB9C49B7AB}"/>
          </ac:spMkLst>
        </pc:spChg>
        <pc:spChg chg="add mod">
          <ac:chgData name="Michaeljon Miller" userId="c575fe5cddd8b8cf" providerId="LiveId" clId="{4F588510-D35B-8E48-87A9-C94FB4467BFD}" dt="2018-10-09T00:37:34.715" v="1191" actId="20577"/>
          <ac:spMkLst>
            <pc:docMk/>
            <pc:sldMk cId="2417186855" sldId="303"/>
            <ac:spMk id="6" creationId="{BAE5A676-C613-554F-9505-2AF1F3A155ED}"/>
          </ac:spMkLst>
        </pc:spChg>
        <pc:spChg chg="add mod">
          <ac:chgData name="Michaeljon Miller" userId="c575fe5cddd8b8cf" providerId="LiveId" clId="{4F588510-D35B-8E48-87A9-C94FB4467BFD}" dt="2018-10-09T00:44:49.153" v="1331" actId="20577"/>
          <ac:spMkLst>
            <pc:docMk/>
            <pc:sldMk cId="2417186855" sldId="303"/>
            <ac:spMk id="7" creationId="{F6642FD3-A4B3-CF44-A3AC-5990C0267F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7D39-C0A6-FE4D-ACB4-D996C221FDD6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C0AFF-717B-624F-A292-8957F33A0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6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7D90-B7F6-BF4B-819F-FA7E350C977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8F8E-9A90-D846-8682-FC17089DA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dosi.org/mejsr/mejsr11(8)12/10.pdf" TargetMode="External"/><Relationship Id="rId2" Type="http://schemas.openxmlformats.org/officeDocument/2006/relationships/hyperlink" Target="https://resources.sei.cmu.edu/asset_files/TechnicalReport/1992_005_001_16478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5100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 8 – Elicitation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109685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elicitation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Educate stakeholders</a:t>
            </a:r>
          </a:p>
          <a:p>
            <a:pPr marL="0" indent="0">
              <a:buNone/>
            </a:pPr>
            <a:r>
              <a:rPr lang="en-US" dirty="0"/>
              <a:t>Take good notes, have a scribe, or record the sessions</a:t>
            </a:r>
          </a:p>
          <a:p>
            <a:pPr marL="0" indent="0">
              <a:buNone/>
            </a:pPr>
            <a:r>
              <a:rPr lang="en-US" dirty="0"/>
              <a:t>Exploit the physical space</a:t>
            </a:r>
          </a:p>
          <a:p>
            <a:pPr marL="0" indent="0">
              <a:buNone/>
            </a:pPr>
            <a:r>
              <a:rPr lang="en-US" dirty="0"/>
              <a:t>Get everyone involved</a:t>
            </a:r>
          </a:p>
        </p:txBody>
      </p:sp>
    </p:spTree>
    <p:extLst>
      <p:ext uri="{BB962C8B-B14F-4D97-AF65-F5344CB8AC3E}">
        <p14:creationId xmlns:p14="http://schemas.microsoft.com/office/powerpoint/2010/main" val="4724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 Classify customer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Business requirements</a:t>
            </a:r>
          </a:p>
          <a:p>
            <a:pPr marL="0" indent="0">
              <a:buNone/>
            </a:pPr>
            <a:r>
              <a:rPr lang="en-US" dirty="0"/>
              <a:t>User requirements</a:t>
            </a:r>
          </a:p>
          <a:p>
            <a:pPr marL="0" indent="0">
              <a:buNone/>
            </a:pPr>
            <a:r>
              <a:rPr lang="en-US" dirty="0"/>
              <a:t>Business rules</a:t>
            </a:r>
          </a:p>
          <a:p>
            <a:pPr marL="0" indent="0">
              <a:buNone/>
            </a:pPr>
            <a:r>
              <a:rPr lang="en-US" dirty="0"/>
              <a:t>Functional requirements</a:t>
            </a:r>
          </a:p>
          <a:p>
            <a:pPr marL="0" indent="0">
              <a:buNone/>
            </a:pPr>
            <a:r>
              <a:rPr lang="en-US" dirty="0"/>
              <a:t>Quality attributes</a:t>
            </a:r>
          </a:p>
          <a:p>
            <a:pPr marL="0" indent="0">
              <a:buNone/>
            </a:pPr>
            <a:r>
              <a:rPr lang="en-US" dirty="0"/>
              <a:t>External interface requirements</a:t>
            </a:r>
          </a:p>
          <a:p>
            <a:pPr marL="0" indent="0">
              <a:buNone/>
            </a:pPr>
            <a:r>
              <a:rPr lang="en-US" dirty="0"/>
              <a:t>Constraints</a:t>
            </a:r>
          </a:p>
          <a:p>
            <a:pPr marL="0" indent="0">
              <a:buNone/>
            </a:pPr>
            <a:r>
              <a:rPr lang="en-US" dirty="0"/>
              <a:t>Data requirements</a:t>
            </a:r>
          </a:p>
          <a:p>
            <a:pPr marL="0" indent="0">
              <a:buNone/>
            </a:pPr>
            <a:r>
              <a:rPr lang="en-US" dirty="0"/>
              <a:t>Solution ideas</a:t>
            </a:r>
          </a:p>
        </p:txBody>
      </p:sp>
    </p:spTree>
    <p:extLst>
      <p:ext uri="{BB962C8B-B14F-4D97-AF65-F5344CB8AC3E}">
        <p14:creationId xmlns:p14="http://schemas.microsoft.com/office/powerpoint/2010/main" val="11065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know when you’re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Users can’t think of any more use cases, stories, or scenarios</a:t>
            </a:r>
          </a:p>
          <a:p>
            <a:pPr marL="0" indent="0">
              <a:buNone/>
            </a:pPr>
            <a:r>
              <a:rPr lang="en-US" dirty="0"/>
              <a:t>Users propose new scenarios but they don’t lead anywhere</a:t>
            </a:r>
          </a:p>
          <a:p>
            <a:pPr marL="0" indent="0">
              <a:buNone/>
            </a:pPr>
            <a:r>
              <a:rPr lang="en-US" dirty="0"/>
              <a:t>Users repeat issues they’ve previously raised</a:t>
            </a:r>
          </a:p>
          <a:p>
            <a:pPr marL="0" indent="0">
              <a:buNone/>
            </a:pPr>
            <a:r>
              <a:rPr lang="en-US" dirty="0"/>
              <a:t>Suggested new features, etc. are out of scope</a:t>
            </a:r>
          </a:p>
          <a:p>
            <a:pPr marL="0" indent="0">
              <a:buNone/>
            </a:pPr>
            <a:r>
              <a:rPr lang="en-US" dirty="0"/>
              <a:t>All new proposed features are low priority</a:t>
            </a:r>
          </a:p>
          <a:p>
            <a:pPr marL="0" indent="0">
              <a:buNone/>
            </a:pPr>
            <a:r>
              <a:rPr lang="en-US" dirty="0"/>
              <a:t>Proposed capabilities are too far forward looking</a:t>
            </a:r>
          </a:p>
          <a:p>
            <a:pPr marL="0" indent="0">
              <a:buNone/>
            </a:pPr>
            <a:r>
              <a:rPr lang="en-US" dirty="0"/>
              <a:t>Developers and testers raise few, if any, new questions</a:t>
            </a:r>
          </a:p>
        </p:txBody>
      </p:sp>
    </p:spTree>
    <p:extLst>
      <p:ext uri="{BB962C8B-B14F-4D97-AF65-F5344CB8AC3E}">
        <p14:creationId xmlns:p14="http://schemas.microsoft.com/office/powerpoint/2010/main" val="145907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what you think you heard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61F2AE-F218-C94B-9493-F62B2E312D1E}"/>
              </a:ext>
            </a:extLst>
          </p:cNvPr>
          <p:cNvGrpSpPr/>
          <p:nvPr/>
        </p:nvGrpSpPr>
        <p:grpSpPr>
          <a:xfrm>
            <a:off x="6423559" y="5490313"/>
            <a:ext cx="4930241" cy="1002562"/>
            <a:chOff x="740143" y="2020422"/>
            <a:chExt cx="4930241" cy="1002562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AEA6DFEE-A662-9441-A0E3-7A0213266BAD}"/>
                </a:ext>
              </a:extLst>
            </p:cNvPr>
            <p:cNvSpPr/>
            <p:nvPr/>
          </p:nvSpPr>
          <p:spPr>
            <a:xfrm>
              <a:off x="740143" y="2020422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Elicitation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8DA056BF-C7DC-E248-B316-94120A6D0EDD}"/>
                </a:ext>
              </a:extLst>
            </p:cNvPr>
            <p:cNvSpPr/>
            <p:nvPr/>
          </p:nvSpPr>
          <p:spPr>
            <a:xfrm>
              <a:off x="2043700" y="2020422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EC1464B-5EB5-854D-ACFE-89C02A578950}"/>
                </a:ext>
              </a:extLst>
            </p:cNvPr>
            <p:cNvSpPr/>
            <p:nvPr/>
          </p:nvSpPr>
          <p:spPr>
            <a:xfrm>
              <a:off x="3347256" y="2020422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Specification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4FD72E24-A4D9-194A-8D0B-030EC00CEAE0}"/>
                </a:ext>
              </a:extLst>
            </p:cNvPr>
            <p:cNvSpPr/>
            <p:nvPr/>
          </p:nvSpPr>
          <p:spPr>
            <a:xfrm>
              <a:off x="4650813" y="2020422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Validation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D0029510-70DE-FB48-96F7-FF6DB98B6717}"/>
                </a:ext>
              </a:extLst>
            </p:cNvPr>
            <p:cNvCxnSpPr>
              <a:stCxn id="10" idx="5"/>
              <a:endCxn id="7" idx="7"/>
            </p:cNvCxnSpPr>
            <p:nvPr/>
          </p:nvCxnSpPr>
          <p:spPr>
            <a:xfrm flipH="1" flipV="1">
              <a:off x="947392" y="2246995"/>
              <a:ext cx="4492783" cy="1884"/>
            </a:xfrm>
            <a:prstGeom prst="bentConnector5">
              <a:avLst>
                <a:gd name="adj1" fmla="val -32"/>
                <a:gd name="adj2" fmla="val -30402597"/>
                <a:gd name="adj3" fmla="val 100021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10A93CE1-5C25-6541-BBDC-556DB9CADA29}"/>
                </a:ext>
              </a:extLst>
            </p:cNvPr>
            <p:cNvCxnSpPr>
              <a:stCxn id="10" idx="6"/>
              <a:endCxn id="8" idx="6"/>
            </p:cNvCxnSpPr>
            <p:nvPr/>
          </p:nvCxnSpPr>
          <p:spPr>
            <a:xfrm flipH="1">
              <a:off x="2532540" y="2248879"/>
              <a:ext cx="2607113" cy="4892"/>
            </a:xfrm>
            <a:prstGeom prst="bentConnector5">
              <a:avLst>
                <a:gd name="adj1" fmla="val -275"/>
                <a:gd name="adj2" fmla="val 8958748"/>
                <a:gd name="adj3" fmla="val 99973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A7C5AED5-F480-AD49-B0CC-596ECA1BCC87}"/>
                </a:ext>
              </a:extLst>
            </p:cNvPr>
            <p:cNvCxnSpPr>
              <a:stCxn id="10" idx="7"/>
              <a:endCxn id="9" idx="5"/>
            </p:cNvCxnSpPr>
            <p:nvPr/>
          </p:nvCxnSpPr>
          <p:spPr>
            <a:xfrm flipH="1">
              <a:off x="4136619" y="2246995"/>
              <a:ext cx="721444" cy="1884"/>
            </a:xfrm>
            <a:prstGeom prst="bentConnector5">
              <a:avLst>
                <a:gd name="adj1" fmla="val 597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7754DCA3-7A05-F34A-A470-F4E00769C41D}"/>
                </a:ext>
              </a:extLst>
            </p:cNvPr>
            <p:cNvCxnSpPr>
              <a:stCxn id="9" idx="7"/>
              <a:endCxn id="8" idx="5"/>
            </p:cNvCxnSpPr>
            <p:nvPr/>
          </p:nvCxnSpPr>
          <p:spPr>
            <a:xfrm flipH="1">
              <a:off x="2833062" y="2246995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2D193EA3-F0BF-4D47-9BE0-641A07282D53}"/>
                </a:ext>
              </a:extLst>
            </p:cNvPr>
            <p:cNvCxnSpPr/>
            <p:nvPr/>
          </p:nvCxnSpPr>
          <p:spPr>
            <a:xfrm flipH="1">
              <a:off x="1529505" y="2246995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FE93EA-279A-EF48-8618-1D13666B6CFD}"/>
                </a:ext>
              </a:extLst>
            </p:cNvPr>
            <p:cNvSpPr txBox="1"/>
            <p:nvPr/>
          </p:nvSpPr>
          <p:spPr>
            <a:xfrm>
              <a:off x="2670575" y="2807540"/>
              <a:ext cx="10401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confirm and correct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074E8F-6E64-5141-823C-F6A048651D10}"/>
                </a:ext>
              </a:extLst>
            </p:cNvPr>
            <p:cNvSpPr txBox="1"/>
            <p:nvPr/>
          </p:nvSpPr>
          <p:spPr>
            <a:xfrm>
              <a:off x="1633130" y="2304836"/>
              <a:ext cx="5141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clarify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C05530-4F82-3A46-8A07-6F8B6509A0D8}"/>
                </a:ext>
              </a:extLst>
            </p:cNvPr>
            <p:cNvSpPr txBox="1"/>
            <p:nvPr/>
          </p:nvSpPr>
          <p:spPr>
            <a:xfrm>
              <a:off x="2886016" y="2315211"/>
              <a:ext cx="632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close gaps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C6CA3D-E6AA-C341-84BC-1DEA370E91CC}"/>
                </a:ext>
              </a:extLst>
            </p:cNvPr>
            <p:cNvSpPr txBox="1"/>
            <p:nvPr/>
          </p:nvSpPr>
          <p:spPr>
            <a:xfrm>
              <a:off x="4228412" y="2304836"/>
              <a:ext cx="505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rewrite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5D5A81-A0EF-554F-9F3A-073B1401ED0C}"/>
                </a:ext>
              </a:extLst>
            </p:cNvPr>
            <p:cNvSpPr txBox="1"/>
            <p:nvPr/>
          </p:nvSpPr>
          <p:spPr>
            <a:xfrm>
              <a:off x="3489832" y="2520280"/>
              <a:ext cx="6925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reevaluate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93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26495-269F-4942-B474-47119316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or what do we do 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329AD0-924A-194D-9420-E4BA0E0A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the application environment</a:t>
            </a:r>
          </a:p>
          <a:p>
            <a:pPr marL="0" indent="0">
              <a:buNone/>
            </a:pPr>
            <a:r>
              <a:rPr lang="en-US" dirty="0"/>
              <a:t>Create user interface and technical prototypes</a:t>
            </a:r>
          </a:p>
          <a:p>
            <a:pPr marL="0" indent="0">
              <a:buNone/>
            </a:pPr>
            <a:r>
              <a:rPr lang="en-US" dirty="0"/>
              <a:t>Analyze requirements feasibility</a:t>
            </a:r>
          </a:p>
          <a:p>
            <a:pPr marL="0" indent="0">
              <a:buNone/>
            </a:pPr>
            <a:r>
              <a:rPr lang="en-US" dirty="0"/>
              <a:t>Prioritize the requirements</a:t>
            </a:r>
          </a:p>
          <a:p>
            <a:pPr marL="0" indent="0">
              <a:buNone/>
            </a:pPr>
            <a:r>
              <a:rPr lang="en-US" dirty="0"/>
              <a:t>Create a data dictionary – nouns and verbs</a:t>
            </a:r>
          </a:p>
          <a:p>
            <a:pPr marL="0" indent="0">
              <a:buNone/>
            </a:pPr>
            <a:r>
              <a:rPr lang="en-US" dirty="0"/>
              <a:t>Model the requirements – using whatever tooling makes sense</a:t>
            </a:r>
          </a:p>
          <a:p>
            <a:pPr marL="0" indent="0">
              <a:buNone/>
            </a:pPr>
            <a:r>
              <a:rPr lang="en-US" dirty="0"/>
              <a:t>Analyze the interfaces between your system and all the others</a:t>
            </a:r>
          </a:p>
          <a:p>
            <a:pPr marL="0" indent="0">
              <a:buNone/>
            </a:pPr>
            <a:r>
              <a:rPr lang="en-US" dirty="0"/>
              <a:t>Allocate requirements to various subsystems</a:t>
            </a:r>
          </a:p>
        </p:txBody>
      </p:sp>
    </p:spTree>
    <p:extLst>
      <p:ext uri="{BB962C8B-B14F-4D97-AF65-F5344CB8AC3E}">
        <p14:creationId xmlns:p14="http://schemas.microsoft.com/office/powerpoint/2010/main" val="367305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user stories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cases</a:t>
            </a:r>
          </a:p>
          <a:p>
            <a:pPr marL="457200" lvl="1" indent="0">
              <a:buNone/>
            </a:pPr>
            <a:r>
              <a:rPr lang="en-US" dirty="0"/>
              <a:t>Describe a sequence of interactions</a:t>
            </a:r>
          </a:p>
          <a:p>
            <a:pPr marL="457200" lvl="1" indent="0">
              <a:buNone/>
            </a:pPr>
            <a:r>
              <a:rPr lang="en-US" dirty="0"/>
              <a:t>Usually in the form &lt;</a:t>
            </a:r>
            <a:r>
              <a:rPr lang="en-US" i="1" dirty="0"/>
              <a:t>verb</a:t>
            </a:r>
            <a:r>
              <a:rPr lang="en-US" dirty="0"/>
              <a:t>&gt; &lt;</a:t>
            </a:r>
            <a:r>
              <a:rPr lang="en-US" i="1" dirty="0"/>
              <a:t>object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Make it evident that the user receives value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stories</a:t>
            </a:r>
          </a:p>
          <a:p>
            <a:pPr marL="457200" lvl="1" indent="0">
              <a:buNone/>
            </a:pPr>
            <a:r>
              <a:rPr lang="en-US" dirty="0"/>
              <a:t>A short, simple description of a feature</a:t>
            </a:r>
          </a:p>
          <a:p>
            <a:pPr marL="457200" lvl="1" indent="0">
              <a:buNone/>
            </a:pPr>
            <a:r>
              <a:rPr lang="en-US" dirty="0"/>
              <a:t>Told from the perspective of the person desiring the feature</a:t>
            </a:r>
          </a:p>
          <a:p>
            <a:pPr marL="457200" lvl="1" indent="0">
              <a:buNone/>
            </a:pPr>
            <a:r>
              <a:rPr lang="en-US" dirty="0"/>
              <a:t>Of the form </a:t>
            </a:r>
            <a:r>
              <a:rPr lang="en-US" i="1" dirty="0"/>
              <a:t>As a &lt;type of user&gt;, I want &lt;some goal&gt;, so that &lt;some reason&gt;.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0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890260"/>
              </p:ext>
            </p:extLst>
          </p:nvPr>
        </p:nvGraphicFramePr>
        <p:xfrm>
          <a:off x="838200" y="1825625"/>
          <a:ext cx="10515600" cy="3205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45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6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Chemical tracking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a Chemical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</a:t>
                      </a:r>
                      <a:r>
                        <a:rPr lang="en-US" baseline="0" dirty="0"/>
                        <a:t> a chemist, I want to request a chemical so that I can perform experiments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Airport check-in</a:t>
                      </a:r>
                      <a:r>
                        <a:rPr lang="en-US" baseline="0" dirty="0"/>
                        <a:t> kiosk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in for a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traveler, I want to check in for a flight so that I can fly to my 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Accounting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an 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small business owner,</a:t>
                      </a:r>
                      <a:r>
                        <a:rPr lang="en-US" baseline="0" dirty="0"/>
                        <a:t> I want to create an invoice so that I can bill a customer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Online bookstore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Customer</a:t>
                      </a:r>
                      <a:r>
                        <a:rPr lang="en-US" baseline="0" dirty="0"/>
                        <a:t> 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customer, I want to update my customer profile</a:t>
                      </a:r>
                      <a:r>
                        <a:rPr lang="en-US" baseline="0" dirty="0"/>
                        <a:t> so that future purchases are billed to a new credit card number.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26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visual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9979" y="2233747"/>
            <a:ext cx="2756263" cy="84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specification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9978" y="4985656"/>
            <a:ext cx="2756263" cy="84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597536" y="1548489"/>
            <a:ext cx="2756263" cy="84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8597536" y="2872152"/>
            <a:ext cx="2756263" cy="84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597537" y="4985656"/>
            <a:ext cx="2756263" cy="84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Acceptance tests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690550" y="2658290"/>
            <a:ext cx="19594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90550" y="5406933"/>
            <a:ext cx="1959428" cy="3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778724" y="8175171"/>
            <a:ext cx="1460863" cy="6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9" idx="1"/>
          </p:cNvCxnSpPr>
          <p:nvPr/>
        </p:nvCxnSpPr>
        <p:spPr>
          <a:xfrm>
            <a:off x="6406241" y="5410199"/>
            <a:ext cx="2191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867105" y="1941739"/>
            <a:ext cx="730431" cy="11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867105" y="3264925"/>
            <a:ext cx="730431" cy="11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867104" y="1941739"/>
            <a:ext cx="1" cy="13345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</p:cNvCxnSpPr>
          <p:nvPr/>
        </p:nvCxnSpPr>
        <p:spPr>
          <a:xfrm>
            <a:off x="6406242" y="2658290"/>
            <a:ext cx="14608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90550" y="2296036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conversations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64970" y="5066854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conversations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80957" y="5066854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conversations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80957" y="2340502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analysis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33" y="2116183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case name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5307" y="5042766"/>
            <a:ext cx="94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102940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actors first, then the processes</a:t>
            </a:r>
          </a:p>
          <a:p>
            <a:pPr marL="0" indent="0">
              <a:buNone/>
            </a:pPr>
            <a:r>
              <a:rPr lang="en-US" dirty="0"/>
              <a:t>Create a scenario to illustrate the process, then generalize</a:t>
            </a:r>
          </a:p>
          <a:p>
            <a:pPr marL="0" indent="0">
              <a:buNone/>
            </a:pPr>
            <a:r>
              <a:rPr lang="en-US" dirty="0"/>
              <a:t>Using the business process description, ask:</a:t>
            </a:r>
          </a:p>
          <a:p>
            <a:pPr marL="457200" lvl="1" indent="0">
              <a:buNone/>
            </a:pPr>
            <a:r>
              <a:rPr lang="en-US" dirty="0"/>
              <a:t>“What tasks must the system perform”</a:t>
            </a:r>
          </a:p>
          <a:p>
            <a:pPr marL="0" indent="0">
              <a:buNone/>
            </a:pPr>
            <a:r>
              <a:rPr lang="en-US" dirty="0"/>
              <a:t>Identify external events to which the system must respond</a:t>
            </a:r>
          </a:p>
          <a:p>
            <a:pPr marL="0" indent="0">
              <a:buNone/>
            </a:pPr>
            <a:r>
              <a:rPr lang="en-US" dirty="0"/>
              <a:t>Use a CRUD analysis to identify data entities</a:t>
            </a:r>
          </a:p>
          <a:p>
            <a:pPr marL="0" indent="0">
              <a:buNone/>
            </a:pPr>
            <a:r>
              <a:rPr lang="en-US" dirty="0"/>
              <a:t>Examine the context diagram and ask:</a:t>
            </a:r>
          </a:p>
          <a:p>
            <a:pPr marL="457200" lvl="1" indent="0">
              <a:buNone/>
            </a:pPr>
            <a:r>
              <a:rPr lang="en-US" dirty="0"/>
              <a:t>“What objectives do each of these external entities want to achieve”</a:t>
            </a:r>
          </a:p>
        </p:txBody>
      </p:sp>
    </p:spTree>
    <p:extLst>
      <p:ext uri="{BB962C8B-B14F-4D97-AF65-F5344CB8AC3E}">
        <p14:creationId xmlns:p14="http://schemas.microsoft.com/office/powerpoint/2010/main" val="25737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/>
              <a:t>Issues In Requirements Elicitation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https://resources.sei.cmu.edu/asset_files/TechnicalReport/1992_005_001_16478.pdf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Practical Guide to Requirements Elicitation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http://idosi.org/mejsr/mejsr11(8)12/10.pdf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8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E5A676-C613-554F-9505-2AF1F3A1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week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642FD3-A4B3-CF44-A3AC-5990C026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cost requirements given different SLDC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Let’s </a:t>
            </a:r>
            <a:r>
              <a:rPr lang="en-US" dirty="0"/>
              <a:t>talk </a:t>
            </a:r>
            <a:r>
              <a:rPr lang="en-US"/>
              <a:t>about chapter two…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8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Listening to the stakeholders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FDF009-AEBE-D044-9A84-9F38AFC5050E}"/>
              </a:ext>
            </a:extLst>
          </p:cNvPr>
          <p:cNvGrpSpPr/>
          <p:nvPr/>
        </p:nvGrpSpPr>
        <p:grpSpPr>
          <a:xfrm>
            <a:off x="6423559" y="5490313"/>
            <a:ext cx="4930241" cy="1002562"/>
            <a:chOff x="800131" y="690664"/>
            <a:chExt cx="4930241" cy="1002562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678E5C2-EAAB-BE4A-9D98-B6964CD8FB7C}"/>
                </a:ext>
              </a:extLst>
            </p:cNvPr>
            <p:cNvSpPr/>
            <p:nvPr/>
          </p:nvSpPr>
          <p:spPr>
            <a:xfrm>
              <a:off x="800131" y="690664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Elicitation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95AD4FB8-C3F7-5E49-B787-E9D97CCE282D}"/>
                </a:ext>
              </a:extLst>
            </p:cNvPr>
            <p:cNvSpPr/>
            <p:nvPr/>
          </p:nvSpPr>
          <p:spPr>
            <a:xfrm>
              <a:off x="2103688" y="690664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Analysis</a:t>
              </a: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7E0CC5C-935E-3349-B971-99D2E9FD22AB}"/>
                </a:ext>
              </a:extLst>
            </p:cNvPr>
            <p:cNvSpPr/>
            <p:nvPr/>
          </p:nvSpPr>
          <p:spPr>
            <a:xfrm>
              <a:off x="3407244" y="690664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Specification</a:t>
              </a: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24A5F67-8424-314E-A27A-8F049D615EF1}"/>
                </a:ext>
              </a:extLst>
            </p:cNvPr>
            <p:cNvSpPr/>
            <p:nvPr/>
          </p:nvSpPr>
          <p:spPr>
            <a:xfrm>
              <a:off x="4710801" y="690664"/>
              <a:ext cx="1019571" cy="228726"/>
            </a:xfrm>
            <a:custGeom>
              <a:avLst/>
              <a:gdLst>
                <a:gd name="connsiteX0" fmla="*/ 0 w 2106881"/>
                <a:gd name="connsiteY0" fmla="*/ 0 h 593766"/>
                <a:gd name="connsiteX1" fmla="*/ 2106881 w 2106881"/>
                <a:gd name="connsiteY1" fmla="*/ 0 h 593766"/>
                <a:gd name="connsiteX2" fmla="*/ 2106881 w 2106881"/>
                <a:gd name="connsiteY2" fmla="*/ 593766 h 593766"/>
                <a:gd name="connsiteX3" fmla="*/ 0 w 2106881"/>
                <a:gd name="connsiteY3" fmla="*/ 593766 h 593766"/>
                <a:gd name="connsiteX4" fmla="*/ 0 w 2106881"/>
                <a:gd name="connsiteY4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2106881 w 2106881"/>
                <a:gd name="connsiteY2" fmla="*/ 0 h 593766"/>
                <a:gd name="connsiteX3" fmla="*/ 2106881 w 2106881"/>
                <a:gd name="connsiteY3" fmla="*/ 593766 h 593766"/>
                <a:gd name="connsiteX4" fmla="*/ 0 w 2106881"/>
                <a:gd name="connsiteY4" fmla="*/ 593766 h 593766"/>
                <a:gd name="connsiteX5" fmla="*/ 0 w 2106881"/>
                <a:gd name="connsiteY5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0 w 2106881"/>
                <a:gd name="connsiteY5" fmla="*/ 593766 h 593766"/>
                <a:gd name="connsiteX6" fmla="*/ 0 w 2106881"/>
                <a:gd name="connsiteY6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010159 w 2106881"/>
                <a:gd name="connsiteY5" fmla="*/ 593068 h 593766"/>
                <a:gd name="connsiteX6" fmla="*/ 0 w 2106881"/>
                <a:gd name="connsiteY6" fmla="*/ 593766 h 593766"/>
                <a:gd name="connsiteX7" fmla="*/ 0 w 2106881"/>
                <a:gd name="connsiteY7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0 w 2106881"/>
                <a:gd name="connsiteY7" fmla="*/ 593766 h 593766"/>
                <a:gd name="connsiteX8" fmla="*/ 0 w 2106881"/>
                <a:gd name="connsiteY8" fmla="*/ 0 h 593766"/>
                <a:gd name="connsiteX0" fmla="*/ 0 w 2106881"/>
                <a:gd name="connsiteY0" fmla="*/ 0 h 593766"/>
                <a:gd name="connsiteX1" fmla="*/ 521175 w 2106881"/>
                <a:gd name="connsiteY1" fmla="*/ 1397 h 593766"/>
                <a:gd name="connsiteX2" fmla="*/ 1636058 w 2106881"/>
                <a:gd name="connsiteY2" fmla="*/ 1397 h 593766"/>
                <a:gd name="connsiteX3" fmla="*/ 2106881 w 2106881"/>
                <a:gd name="connsiteY3" fmla="*/ 0 h 593766"/>
                <a:gd name="connsiteX4" fmla="*/ 2106881 w 2106881"/>
                <a:gd name="connsiteY4" fmla="*/ 593766 h 593766"/>
                <a:gd name="connsiteX5" fmla="*/ 1631169 w 2106881"/>
                <a:gd name="connsiteY5" fmla="*/ 593068 h 593766"/>
                <a:gd name="connsiteX6" fmla="*/ 1010159 w 2106881"/>
                <a:gd name="connsiteY6" fmla="*/ 593068 h 593766"/>
                <a:gd name="connsiteX7" fmla="*/ 428268 w 2106881"/>
                <a:gd name="connsiteY7" fmla="*/ 588178 h 593766"/>
                <a:gd name="connsiteX8" fmla="*/ 0 w 2106881"/>
                <a:gd name="connsiteY8" fmla="*/ 593766 h 593766"/>
                <a:gd name="connsiteX9" fmla="*/ 0 w 2106881"/>
                <a:gd name="connsiteY9" fmla="*/ 0 h 59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6881" h="593766">
                  <a:moveTo>
                    <a:pt x="0" y="0"/>
                  </a:moveTo>
                  <a:lnTo>
                    <a:pt x="521175" y="1397"/>
                  </a:lnTo>
                  <a:lnTo>
                    <a:pt x="1636058" y="1397"/>
                  </a:lnTo>
                  <a:lnTo>
                    <a:pt x="2106881" y="0"/>
                  </a:lnTo>
                  <a:lnTo>
                    <a:pt x="2106881" y="593766"/>
                  </a:lnTo>
                  <a:lnTo>
                    <a:pt x="1631169" y="593068"/>
                  </a:lnTo>
                  <a:lnTo>
                    <a:pt x="1010159" y="593068"/>
                  </a:lnTo>
                  <a:lnTo>
                    <a:pt x="428268" y="588178"/>
                  </a:lnTo>
                  <a:lnTo>
                    <a:pt x="0" y="593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Validation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E65B3200-4878-4C46-B7A8-B1F9BBDA3D10}"/>
                </a:ext>
              </a:extLst>
            </p:cNvPr>
            <p:cNvCxnSpPr>
              <a:stCxn id="10" idx="5"/>
              <a:endCxn id="7" idx="7"/>
            </p:cNvCxnSpPr>
            <p:nvPr/>
          </p:nvCxnSpPr>
          <p:spPr>
            <a:xfrm flipH="1" flipV="1">
              <a:off x="1007380" y="917237"/>
              <a:ext cx="4492783" cy="1884"/>
            </a:xfrm>
            <a:prstGeom prst="bentConnector5">
              <a:avLst>
                <a:gd name="adj1" fmla="val -32"/>
                <a:gd name="adj2" fmla="val -30402597"/>
                <a:gd name="adj3" fmla="val 100021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0197DFAB-C318-F240-BDE7-CDF92374A1ED}"/>
                </a:ext>
              </a:extLst>
            </p:cNvPr>
            <p:cNvCxnSpPr>
              <a:stCxn id="10" idx="6"/>
              <a:endCxn id="8" idx="6"/>
            </p:cNvCxnSpPr>
            <p:nvPr/>
          </p:nvCxnSpPr>
          <p:spPr>
            <a:xfrm flipH="1">
              <a:off x="2592528" y="919121"/>
              <a:ext cx="2607113" cy="4892"/>
            </a:xfrm>
            <a:prstGeom prst="bentConnector5">
              <a:avLst>
                <a:gd name="adj1" fmla="val -275"/>
                <a:gd name="adj2" fmla="val 8958748"/>
                <a:gd name="adj3" fmla="val 99973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15305594-30B0-9345-A513-125234AE6F34}"/>
                </a:ext>
              </a:extLst>
            </p:cNvPr>
            <p:cNvCxnSpPr>
              <a:stCxn id="10" idx="7"/>
              <a:endCxn id="9" idx="5"/>
            </p:cNvCxnSpPr>
            <p:nvPr/>
          </p:nvCxnSpPr>
          <p:spPr>
            <a:xfrm flipH="1">
              <a:off x="4196607" y="917237"/>
              <a:ext cx="721444" cy="1884"/>
            </a:xfrm>
            <a:prstGeom prst="bentConnector5">
              <a:avLst>
                <a:gd name="adj1" fmla="val 597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65E99D3-86BA-464C-8A70-28CEDEAB3508}"/>
                </a:ext>
              </a:extLst>
            </p:cNvPr>
            <p:cNvCxnSpPr>
              <a:stCxn id="9" idx="7"/>
              <a:endCxn id="8" idx="5"/>
            </p:cNvCxnSpPr>
            <p:nvPr/>
          </p:nvCxnSpPr>
          <p:spPr>
            <a:xfrm flipH="1">
              <a:off x="2893050" y="917237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7025308E-C51B-AA46-8B37-54DDFD4CD993}"/>
                </a:ext>
              </a:extLst>
            </p:cNvPr>
            <p:cNvCxnSpPr/>
            <p:nvPr/>
          </p:nvCxnSpPr>
          <p:spPr>
            <a:xfrm flipH="1">
              <a:off x="1589493" y="917237"/>
              <a:ext cx="721444" cy="1884"/>
            </a:xfrm>
            <a:prstGeom prst="bentConnector5">
              <a:avLst>
                <a:gd name="adj1" fmla="val -199"/>
                <a:gd name="adj2" fmla="val 15245930"/>
                <a:gd name="adj3" fmla="val 9967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4C761C-6C08-DC43-9C30-3539F6EE488C}"/>
                </a:ext>
              </a:extLst>
            </p:cNvPr>
            <p:cNvSpPr txBox="1"/>
            <p:nvPr/>
          </p:nvSpPr>
          <p:spPr>
            <a:xfrm>
              <a:off x="2730563" y="1477782"/>
              <a:ext cx="10401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confirm and correct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0CFE9A-752B-0C46-B2A7-E32A737A3325}"/>
                </a:ext>
              </a:extLst>
            </p:cNvPr>
            <p:cNvSpPr txBox="1"/>
            <p:nvPr/>
          </p:nvSpPr>
          <p:spPr>
            <a:xfrm>
              <a:off x="1693118" y="975078"/>
              <a:ext cx="5141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clarify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9C14B2-B12C-194D-8192-186936BB34B5}"/>
                </a:ext>
              </a:extLst>
            </p:cNvPr>
            <p:cNvSpPr txBox="1"/>
            <p:nvPr/>
          </p:nvSpPr>
          <p:spPr>
            <a:xfrm>
              <a:off x="2946004" y="985453"/>
              <a:ext cx="6321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close gaps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C5E13A-C2F5-A54B-BFED-BF9BC0CAAE97}"/>
                </a:ext>
              </a:extLst>
            </p:cNvPr>
            <p:cNvSpPr txBox="1"/>
            <p:nvPr/>
          </p:nvSpPr>
          <p:spPr>
            <a:xfrm>
              <a:off x="4288400" y="975078"/>
              <a:ext cx="505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rewrite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54F46E-BAA5-5B48-BE41-9A910F18B27B}"/>
                </a:ext>
              </a:extLst>
            </p:cNvPr>
            <p:cNvSpPr txBox="1"/>
            <p:nvPr/>
          </p:nvSpPr>
          <p:spPr>
            <a:xfrm>
              <a:off x="3549820" y="1190522"/>
              <a:ext cx="6925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reevaluate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333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- Interviews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Establish rapport</a:t>
            </a:r>
          </a:p>
          <a:p>
            <a:pPr marL="0" indent="0">
              <a:buNone/>
            </a:pPr>
            <a:r>
              <a:rPr lang="en-US" dirty="0"/>
              <a:t>Stay in scope</a:t>
            </a:r>
          </a:p>
          <a:p>
            <a:pPr marL="0" indent="0">
              <a:buNone/>
            </a:pPr>
            <a:r>
              <a:rPr lang="en-US" dirty="0"/>
              <a:t>Prepare questions and straw man models ahead of time</a:t>
            </a:r>
          </a:p>
          <a:p>
            <a:pPr marL="0" indent="0">
              <a:buNone/>
            </a:pPr>
            <a:r>
              <a:rPr lang="en-US" dirty="0"/>
              <a:t>Suggest ideas</a:t>
            </a:r>
          </a:p>
          <a:p>
            <a:pPr marL="0" indent="0">
              <a:buNone/>
            </a:pPr>
            <a:r>
              <a:rPr lang="en-US" dirty="0"/>
              <a:t>Listen actively</a:t>
            </a:r>
          </a:p>
        </p:txBody>
      </p:sp>
    </p:spTree>
    <p:extLst>
      <p:ext uri="{BB962C8B-B14F-4D97-AF65-F5344CB8AC3E}">
        <p14:creationId xmlns:p14="http://schemas.microsoft.com/office/powerpoint/2010/main" val="96398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-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Establish and enforce ground rules</a:t>
            </a:r>
          </a:p>
          <a:p>
            <a:pPr marL="0" indent="0">
              <a:buNone/>
            </a:pPr>
            <a:r>
              <a:rPr lang="en-US" dirty="0"/>
              <a:t>Fit all of the team roles</a:t>
            </a:r>
          </a:p>
          <a:p>
            <a:pPr marL="0" indent="0">
              <a:buNone/>
            </a:pPr>
            <a:r>
              <a:rPr lang="en-US" dirty="0"/>
              <a:t>Plan an agenda</a:t>
            </a:r>
          </a:p>
          <a:p>
            <a:pPr marL="0" indent="0">
              <a:buNone/>
            </a:pPr>
            <a:r>
              <a:rPr lang="en-US" dirty="0"/>
              <a:t>Stay in scope</a:t>
            </a:r>
          </a:p>
          <a:p>
            <a:pPr marL="0" indent="0">
              <a:buNone/>
            </a:pPr>
            <a:r>
              <a:rPr lang="en-US" dirty="0"/>
              <a:t>Use parking lots to capture items for later consideration</a:t>
            </a:r>
          </a:p>
          <a:p>
            <a:pPr marL="0" indent="0">
              <a:buNone/>
            </a:pPr>
            <a:r>
              <a:rPr lang="en-US" dirty="0" err="1"/>
              <a:t>Timebox</a:t>
            </a:r>
            <a:r>
              <a:rPr lang="en-US" dirty="0"/>
              <a:t> discussions</a:t>
            </a:r>
          </a:p>
          <a:p>
            <a:pPr marL="0" indent="0">
              <a:buNone/>
            </a:pPr>
            <a:r>
              <a:rPr lang="en-US" dirty="0"/>
              <a:t>Keep the team small but include the right stakeholders</a:t>
            </a:r>
          </a:p>
          <a:p>
            <a:pPr marL="0" indent="0">
              <a:buNone/>
            </a:pPr>
            <a:r>
              <a:rPr lang="en-US" dirty="0"/>
              <a:t>Keep everyone engaged</a:t>
            </a:r>
          </a:p>
        </p:txBody>
      </p:sp>
    </p:spTree>
    <p:extLst>
      <p:ext uri="{BB962C8B-B14F-4D97-AF65-F5344CB8AC3E}">
        <p14:creationId xmlns:p14="http://schemas.microsoft.com/office/powerpoint/2010/main" val="71030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-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user classes</a:t>
            </a:r>
          </a:p>
          <a:p>
            <a:pPr marL="0" indent="0">
              <a:buNone/>
            </a:pPr>
            <a:r>
              <a:rPr lang="en-US" dirty="0"/>
              <a:t>Conduct focus groups with users</a:t>
            </a:r>
          </a:p>
          <a:p>
            <a:pPr marL="0" indent="0">
              <a:buNone/>
            </a:pPr>
            <a:r>
              <a:rPr lang="en-US" dirty="0"/>
              <a:t>Work with </a:t>
            </a:r>
            <a:r>
              <a:rPr lang="en-US" i="1" dirty="0"/>
              <a:t>user</a:t>
            </a:r>
            <a:r>
              <a:rPr lang="en-US" dirty="0"/>
              <a:t> representatives to identify </a:t>
            </a:r>
            <a:r>
              <a:rPr lang="en-US" i="1" dirty="0"/>
              <a:t>user</a:t>
            </a:r>
            <a:r>
              <a:rPr lang="en-US" dirty="0"/>
              <a:t> requirements</a:t>
            </a:r>
          </a:p>
          <a:p>
            <a:pPr marL="0" indent="0">
              <a:buNone/>
            </a:pPr>
            <a:r>
              <a:rPr lang="en-US" dirty="0"/>
              <a:t>Identify system events and interfaces</a:t>
            </a:r>
          </a:p>
          <a:p>
            <a:pPr marL="0" indent="0">
              <a:buNone/>
            </a:pPr>
            <a:r>
              <a:rPr lang="en-US" dirty="0"/>
              <a:t>Distribute questionnaires</a:t>
            </a:r>
          </a:p>
          <a:p>
            <a:pPr marL="0" indent="0">
              <a:buNone/>
            </a:pPr>
            <a:r>
              <a:rPr lang="en-US" dirty="0"/>
              <a:t>Examine problem reports of current systems</a:t>
            </a:r>
          </a:p>
          <a:p>
            <a:pPr marL="0" indent="0">
              <a:buNone/>
            </a:pPr>
            <a:r>
              <a:rPr lang="en-US" dirty="0"/>
              <a:t>Perform document analysis</a:t>
            </a:r>
          </a:p>
          <a:p>
            <a:pPr marL="0" indent="0">
              <a:buNone/>
            </a:pPr>
            <a:r>
              <a:rPr lang="en-US" strike="sngStrike" dirty="0"/>
              <a:t>Steal</a:t>
            </a:r>
            <a:r>
              <a:rPr lang="en-US" dirty="0"/>
              <a:t> </a:t>
            </a:r>
            <a:r>
              <a:rPr lang="en-US" strike="sngStrike" dirty="0"/>
              <a:t>Beg</a:t>
            </a:r>
            <a:r>
              <a:rPr lang="en-US" dirty="0"/>
              <a:t> </a:t>
            </a:r>
            <a:r>
              <a:rPr lang="en-US" strike="sngStrike" dirty="0"/>
              <a:t>Borrow</a:t>
            </a:r>
            <a:r>
              <a:rPr lang="en-US" dirty="0"/>
              <a:t> Reuse existing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8739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E758-453F-0C45-BDE8-6C27C29D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42C2-5523-CA48-9194-1B1D8E7A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 your elicitation approach(</a:t>
            </a:r>
            <a:r>
              <a:rPr lang="en-US" dirty="0" err="1"/>
              <a:t>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Prepare, prepare, prepare for whatever approach(</a:t>
            </a:r>
            <a:r>
              <a:rPr lang="en-US" dirty="0" err="1"/>
              <a:t>es</a:t>
            </a:r>
            <a:r>
              <a:rPr lang="en-US" dirty="0"/>
              <a:t>) you take</a:t>
            </a:r>
          </a:p>
          <a:p>
            <a:pPr marL="0" indent="0">
              <a:buNone/>
            </a:pPr>
            <a:r>
              <a:rPr lang="en-US" dirty="0"/>
              <a:t>Perform the elicitation activities</a:t>
            </a:r>
          </a:p>
        </p:txBody>
      </p:sp>
    </p:spTree>
    <p:extLst>
      <p:ext uri="{BB962C8B-B14F-4D97-AF65-F5344CB8AC3E}">
        <p14:creationId xmlns:p14="http://schemas.microsoft.com/office/powerpoint/2010/main" val="358010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 the objectives for the entire project</a:t>
            </a:r>
          </a:p>
          <a:p>
            <a:pPr marL="0" indent="0">
              <a:buNone/>
            </a:pPr>
            <a:r>
              <a:rPr lang="en-US" dirty="0"/>
              <a:t>Decide which techniques to use with which stakeholders</a:t>
            </a:r>
          </a:p>
          <a:p>
            <a:pPr marL="0" indent="0">
              <a:buNone/>
            </a:pPr>
            <a:r>
              <a:rPr lang="en-US" dirty="0"/>
              <a:t>Identify both participants, their schedules, and their commitments</a:t>
            </a:r>
          </a:p>
          <a:p>
            <a:pPr marL="0" indent="0">
              <a:buNone/>
            </a:pPr>
            <a:r>
              <a:rPr lang="en-US" dirty="0"/>
              <a:t>Identify the source materials for discussion</a:t>
            </a:r>
          </a:p>
          <a:p>
            <a:pPr marL="0" indent="0">
              <a:buNone/>
            </a:pPr>
            <a:r>
              <a:rPr lang="en-US" dirty="0"/>
              <a:t>Know what you’re creating and find the right stakeholders</a:t>
            </a:r>
          </a:p>
          <a:p>
            <a:pPr marL="0" indent="0">
              <a:buNone/>
            </a:pPr>
            <a:r>
              <a:rPr lang="en-US" dirty="0"/>
              <a:t>Identify the risks</a:t>
            </a:r>
          </a:p>
        </p:txBody>
      </p:sp>
    </p:spTree>
    <p:extLst>
      <p:ext uri="{BB962C8B-B14F-4D97-AF65-F5344CB8AC3E}">
        <p14:creationId xmlns:p14="http://schemas.microsoft.com/office/powerpoint/2010/main" val="131335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 session scope and agenda</a:t>
            </a:r>
          </a:p>
          <a:p>
            <a:pPr marL="0" indent="0">
              <a:buNone/>
            </a:pPr>
            <a:r>
              <a:rPr lang="en-US" dirty="0"/>
              <a:t>Prepare physical resources (and have backups)</a:t>
            </a:r>
          </a:p>
          <a:p>
            <a:pPr marL="0" indent="0">
              <a:buNone/>
            </a:pPr>
            <a:r>
              <a:rPr lang="en-US" dirty="0"/>
              <a:t>Learn about the stakeholders</a:t>
            </a:r>
          </a:p>
          <a:p>
            <a:pPr marL="0" indent="0">
              <a:buNone/>
            </a:pPr>
            <a:r>
              <a:rPr lang="en-US" dirty="0"/>
              <a:t>Prepare your (core) questions</a:t>
            </a:r>
          </a:p>
          <a:p>
            <a:pPr marL="0" indent="0">
              <a:buNone/>
            </a:pPr>
            <a:r>
              <a:rPr lang="en-US" dirty="0"/>
              <a:t>Prepare straw man models</a:t>
            </a:r>
          </a:p>
        </p:txBody>
      </p:sp>
    </p:spTree>
    <p:extLst>
      <p:ext uri="{BB962C8B-B14F-4D97-AF65-F5344CB8AC3E}">
        <p14:creationId xmlns:p14="http://schemas.microsoft.com/office/powerpoint/2010/main" val="121704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5114</TotalTime>
  <Words>765</Words>
  <Application>Microsoft Macintosh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CPSC 5100</vt:lpstr>
      <vt:lpstr>From last week</vt:lpstr>
      <vt:lpstr>Requirements elicitation</vt:lpstr>
      <vt:lpstr>Techniques - Interviews</vt:lpstr>
      <vt:lpstr>Techniques - Workshops</vt:lpstr>
      <vt:lpstr>Techniques - others</vt:lpstr>
      <vt:lpstr>The Three Ps</vt:lpstr>
      <vt:lpstr>Planning elicitation</vt:lpstr>
      <vt:lpstr>Preparing for elicitation</vt:lpstr>
      <vt:lpstr>Performing elicitation activities</vt:lpstr>
      <vt:lpstr>Now what? Classify customer input</vt:lpstr>
      <vt:lpstr>How do you know when you’re done?</vt:lpstr>
      <vt:lpstr>Requirements analysis</vt:lpstr>
      <vt:lpstr>So, how or what do we do now</vt:lpstr>
      <vt:lpstr>Use cases and user stories</vt:lpstr>
      <vt:lpstr>Some examples</vt:lpstr>
      <vt:lpstr>A little visual</vt:lpstr>
      <vt:lpstr>Identifying use cases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SEGR 5110</dc:title>
  <dc:creator>Michaeljon Miller</dc:creator>
  <cp:lastModifiedBy>Michaeljon Miller</cp:lastModifiedBy>
  <cp:revision>81</cp:revision>
  <dcterms:created xsi:type="dcterms:W3CDTF">2015-09-08T02:12:43Z</dcterms:created>
  <dcterms:modified xsi:type="dcterms:W3CDTF">2018-10-09T00:44:51Z</dcterms:modified>
</cp:coreProperties>
</file>